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3" r:id="rId2"/>
    <p:sldId id="266" r:id="rId3"/>
    <p:sldId id="274" r:id="rId4"/>
    <p:sldId id="267" r:id="rId5"/>
    <p:sldId id="275" r:id="rId6"/>
    <p:sldId id="276" r:id="rId7"/>
    <p:sldId id="277" r:id="rId8"/>
    <p:sldId id="278" r:id="rId9"/>
    <p:sldId id="270" r:id="rId10"/>
    <p:sldId id="279" r:id="rId11"/>
    <p:sldId id="269" r:id="rId12"/>
    <p:sldId id="268" r:id="rId13"/>
    <p:sldId id="280" r:id="rId14"/>
    <p:sldId id="281" r:id="rId15"/>
    <p:sldId id="282" r:id="rId16"/>
    <p:sldId id="283" r:id="rId17"/>
    <p:sldId id="284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" clrIdx="0">
    <p:extLst>
      <p:ext uri="{19B8F6BF-5375-455C-9EA6-DF929625EA0E}">
        <p15:presenceInfo xmlns:p15="http://schemas.microsoft.com/office/powerpoint/2012/main" userId="44fc4ed9f253665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A0F9"/>
    <a:srgbClr val="5FCBFB"/>
    <a:srgbClr val="00CCFF"/>
    <a:srgbClr val="7DF32D"/>
    <a:srgbClr val="7DE9FF"/>
    <a:srgbClr val="FF4FD1"/>
    <a:srgbClr val="E643F7"/>
    <a:srgbClr val="6139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2F3F58-1238-4493-B7EF-1AE3AD3AA02B}" v="21" dt="2020-11-22T16:26:46.7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786" autoAdjust="0"/>
    <p:restoredTop sz="95214" autoAdjust="0"/>
  </p:normalViewPr>
  <p:slideViewPr>
    <p:cSldViewPr snapToGrid="0">
      <p:cViewPr varScale="1">
        <p:scale>
          <a:sx n="112" d="100"/>
          <a:sy n="112" d="100"/>
        </p:scale>
        <p:origin x="10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BACA6C-404E-4C35-9424-61A89DF7B72D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61283F-6F12-4AE3-A9F0-C87F453FC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855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1283F-6F12-4AE3-A9F0-C87F453FC36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2881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1283F-6F12-4AE3-A9F0-C87F453FC36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2205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1283F-6F12-4AE3-A9F0-C87F453FC36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037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1283F-6F12-4AE3-A9F0-C87F453FC36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531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1283F-6F12-4AE3-A9F0-C87F453FC36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409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1283F-6F12-4AE3-A9F0-C87F453FC36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434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1283F-6F12-4AE3-A9F0-C87F453FC36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19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1283F-6F12-4AE3-A9F0-C87F453FC36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916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1283F-6F12-4AE3-A9F0-C87F453FC36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265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1283F-6F12-4AE3-A9F0-C87F453FC36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81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1283F-6F12-4AE3-A9F0-C87F453FC36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050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6882D6C3-DF16-4C66-8DC0-DA18503F56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6" t="40070" r="55469" b="41458"/>
          <a:stretch/>
        </p:blipFill>
        <p:spPr>
          <a:xfrm>
            <a:off x="3673624" y="2795587"/>
            <a:ext cx="5257799" cy="126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707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B5FA09E-BD47-44CF-97CC-53D5C9C9C238}"/>
              </a:ext>
            </a:extLst>
          </p:cNvPr>
          <p:cNvSpPr/>
          <p:nvPr/>
        </p:nvSpPr>
        <p:spPr>
          <a:xfrm>
            <a:off x="0" y="0"/>
            <a:ext cx="12192000" cy="68760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143EF3F-6586-4D4A-B41A-CEAF311D0B77}"/>
              </a:ext>
            </a:extLst>
          </p:cNvPr>
          <p:cNvSpPr/>
          <p:nvPr/>
        </p:nvSpPr>
        <p:spPr>
          <a:xfrm>
            <a:off x="433527" y="446991"/>
            <a:ext cx="11324946" cy="58959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dist="50800" dir="5400000" algn="ctr" rotWithShape="0">
              <a:srgbClr val="000000">
                <a:alpha val="2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z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B5A09B-0A81-4084-AF99-E75584170403}"/>
              </a:ext>
            </a:extLst>
          </p:cNvPr>
          <p:cNvSpPr txBox="1"/>
          <p:nvPr/>
        </p:nvSpPr>
        <p:spPr>
          <a:xfrm>
            <a:off x="697560" y="795320"/>
            <a:ext cx="5174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개인별 데이터 활용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9C3D07-F0EC-4A19-B35C-50815B8635DA}"/>
              </a:ext>
            </a:extLst>
          </p:cNvPr>
          <p:cNvSpPr txBox="1"/>
          <p:nvPr/>
        </p:nvSpPr>
        <p:spPr>
          <a:xfrm>
            <a:off x="1114578" y="1703976"/>
            <a:ext cx="376361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키워드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사용자가 직접 자신이 원하는 키워드를 선택해 그 키워드를 기반으로 강의를 추천해준다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DCD0AD-F1E1-4246-8473-CAE167F4FADA}"/>
              </a:ext>
            </a:extLst>
          </p:cNvPr>
          <p:cNvSpPr txBox="1"/>
          <p:nvPr/>
        </p:nvSpPr>
        <p:spPr>
          <a:xfrm>
            <a:off x="6629340" y="1541982"/>
            <a:ext cx="474003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들었던 강의</a:t>
            </a:r>
            <a:endParaRPr lang="en-US" altLang="ko-KR" dirty="0">
              <a:ln/>
              <a:solidFill>
                <a:schemeClr val="tx1">
                  <a:lumMod val="95000"/>
                  <a:lumOff val="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사용자가 자신이 들었던 강의의 성적</a:t>
            </a:r>
            <a:r>
              <a:rPr lang="en-US" altLang="ko-KR" sz="16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6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만족도</a:t>
            </a:r>
            <a:r>
              <a:rPr lang="en-US" altLang="ko-KR" sz="16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600" dirty="0" smtClean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키워드를</a:t>
            </a:r>
            <a:endParaRPr lang="en-US" altLang="ko-KR" sz="1600" dirty="0" smtClean="0">
              <a:ln/>
              <a:solidFill>
                <a:schemeClr val="tx1">
                  <a:lumMod val="95000"/>
                  <a:lumOff val="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선택함으로써 </a:t>
            </a:r>
            <a:r>
              <a:rPr lang="ko-KR" altLang="en-US" sz="16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강의추천에 필요한 데이터를 만들고</a:t>
            </a:r>
            <a:r>
              <a:rPr lang="en-US" altLang="ko-KR" sz="1600" dirty="0" smtClean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그 </a:t>
            </a:r>
            <a:r>
              <a:rPr lang="ko-KR" altLang="en-US" sz="16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강의평가 데이터를 기준으로 그 평가에 </a:t>
            </a:r>
            <a:r>
              <a:rPr lang="ko-KR" altLang="en-US" sz="1600" dirty="0" smtClean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맞게</a:t>
            </a:r>
            <a:endParaRPr lang="en-US" altLang="ko-KR" sz="1600" dirty="0" smtClean="0">
              <a:ln/>
              <a:solidFill>
                <a:schemeClr val="tx1">
                  <a:lumMod val="95000"/>
                  <a:lumOff val="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강의를 추천해준다</a:t>
            </a:r>
            <a:r>
              <a:rPr lang="en-US" altLang="ko-KR" sz="16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endParaRPr lang="ko-KR" altLang="en-US" sz="1600" dirty="0">
              <a:ln/>
              <a:solidFill>
                <a:schemeClr val="tx1">
                  <a:lumMod val="95000"/>
                  <a:lumOff val="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C348119-3699-4615-A4C8-89AFFD74D231}"/>
              </a:ext>
            </a:extLst>
          </p:cNvPr>
          <p:cNvCxnSpPr>
            <a:cxnSpLocks/>
          </p:cNvCxnSpPr>
          <p:nvPr/>
        </p:nvCxnSpPr>
        <p:spPr>
          <a:xfrm flipH="1" flipV="1">
            <a:off x="6071616" y="1780032"/>
            <a:ext cx="24384" cy="3755136"/>
          </a:xfrm>
          <a:prstGeom prst="line">
            <a:avLst/>
          </a:prstGeom>
          <a:ln w="9525">
            <a:solidFill>
              <a:srgbClr val="0FA0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A16E591-0C06-4AA1-BB3E-C976F8FB89BE}"/>
              </a:ext>
            </a:extLst>
          </p:cNvPr>
          <p:cNvSpPr txBox="1"/>
          <p:nvPr/>
        </p:nvSpPr>
        <p:spPr>
          <a:xfrm>
            <a:off x="1114577" y="3172912"/>
            <a:ext cx="376361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MBTI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사용자가 자신의 성격유형을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입력하면</a:t>
            </a:r>
            <a:endParaRPr lang="en-US" altLang="ko-KR" sz="16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자신과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비슷한 유형의 사람이 들었던 강의를 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추천해준다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7791D3C-845E-4B93-992D-E10655D4B40B}"/>
              </a:ext>
            </a:extLst>
          </p:cNvPr>
          <p:cNvGrpSpPr/>
          <p:nvPr/>
        </p:nvGrpSpPr>
        <p:grpSpPr>
          <a:xfrm>
            <a:off x="7945892" y="3608530"/>
            <a:ext cx="1962689" cy="1827858"/>
            <a:chOff x="8004945" y="1382481"/>
            <a:chExt cx="2144485" cy="1997165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BB29783B-991C-48E9-92A2-72717AAA62C8}"/>
                </a:ext>
              </a:extLst>
            </p:cNvPr>
            <p:cNvGrpSpPr/>
            <p:nvPr/>
          </p:nvGrpSpPr>
          <p:grpSpPr>
            <a:xfrm>
              <a:off x="8004945" y="2386203"/>
              <a:ext cx="993443" cy="993443"/>
              <a:chOff x="6942399" y="2051778"/>
              <a:chExt cx="993443" cy="993443"/>
            </a:xfrm>
          </p:grpSpPr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D03DF7F5-8221-4A1E-BC38-517D9E64AA42}"/>
                  </a:ext>
                </a:extLst>
              </p:cNvPr>
              <p:cNvSpPr/>
              <p:nvPr/>
            </p:nvSpPr>
            <p:spPr>
              <a:xfrm>
                <a:off x="6942399" y="2051778"/>
                <a:ext cx="993443" cy="993443"/>
              </a:xfrm>
              <a:prstGeom prst="ellipse">
                <a:avLst/>
              </a:prstGeom>
              <a:noFill/>
              <a:ln w="19050">
                <a:solidFill>
                  <a:srgbClr val="0FA0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0FCB5BB-A015-4B5C-9634-62E64EED79F7}"/>
                  </a:ext>
                </a:extLst>
              </p:cNvPr>
              <p:cNvSpPr txBox="1"/>
              <p:nvPr/>
            </p:nvSpPr>
            <p:spPr>
              <a:xfrm>
                <a:off x="7099998" y="2379222"/>
                <a:ext cx="67824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>
                    <a:solidFill>
                      <a:srgbClr val="0FA0F9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성적</a:t>
                </a: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12D223A1-1E7E-4BCF-AC8D-DF18915A2B66}"/>
                </a:ext>
              </a:extLst>
            </p:cNvPr>
            <p:cNvGrpSpPr/>
            <p:nvPr/>
          </p:nvGrpSpPr>
          <p:grpSpPr>
            <a:xfrm>
              <a:off x="8575189" y="1382481"/>
              <a:ext cx="993443" cy="993443"/>
              <a:chOff x="8514464" y="2051778"/>
              <a:chExt cx="993443" cy="993443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EEC32CC6-5703-402B-A4CE-D98208375311}"/>
                  </a:ext>
                </a:extLst>
              </p:cNvPr>
              <p:cNvSpPr/>
              <p:nvPr/>
            </p:nvSpPr>
            <p:spPr>
              <a:xfrm>
                <a:off x="8514464" y="2051778"/>
                <a:ext cx="993443" cy="993443"/>
              </a:xfrm>
              <a:prstGeom prst="ellipse">
                <a:avLst/>
              </a:prstGeom>
              <a:noFill/>
              <a:ln w="19050">
                <a:solidFill>
                  <a:srgbClr val="0FA0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ADC470A-A19B-483F-9D92-09A8BB3C25EF}"/>
                  </a:ext>
                </a:extLst>
              </p:cNvPr>
              <p:cNvSpPr txBox="1"/>
              <p:nvPr/>
            </p:nvSpPr>
            <p:spPr>
              <a:xfrm>
                <a:off x="8593392" y="2392801"/>
                <a:ext cx="8358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>
                    <a:solidFill>
                      <a:srgbClr val="0FA0F9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만족도</a:t>
                </a: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94F17009-A0D4-40AD-A193-507FAD973CCF}"/>
                </a:ext>
              </a:extLst>
            </p:cNvPr>
            <p:cNvGrpSpPr/>
            <p:nvPr/>
          </p:nvGrpSpPr>
          <p:grpSpPr>
            <a:xfrm>
              <a:off x="9155987" y="2386203"/>
              <a:ext cx="993443" cy="993443"/>
              <a:chOff x="10086529" y="2051778"/>
              <a:chExt cx="993443" cy="993443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E6AA938D-55D5-4220-95A8-ADC95FFE2F42}"/>
                  </a:ext>
                </a:extLst>
              </p:cNvPr>
              <p:cNvSpPr/>
              <p:nvPr/>
            </p:nvSpPr>
            <p:spPr>
              <a:xfrm>
                <a:off x="10086529" y="2051778"/>
                <a:ext cx="993443" cy="993443"/>
              </a:xfrm>
              <a:prstGeom prst="ellipse">
                <a:avLst/>
              </a:prstGeom>
              <a:noFill/>
              <a:ln w="19050">
                <a:solidFill>
                  <a:srgbClr val="0FA0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F6D7D61-44B6-49FF-9277-F103E191ECDF}"/>
                  </a:ext>
                </a:extLst>
              </p:cNvPr>
              <p:cNvSpPr txBox="1"/>
              <p:nvPr/>
            </p:nvSpPr>
            <p:spPr>
              <a:xfrm>
                <a:off x="10165457" y="2375924"/>
                <a:ext cx="8358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>
                    <a:solidFill>
                      <a:srgbClr val="0FA0F9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키워드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527381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B5FA09E-BD47-44CF-97CC-53D5C9C9C238}"/>
              </a:ext>
            </a:extLst>
          </p:cNvPr>
          <p:cNvSpPr/>
          <p:nvPr/>
        </p:nvSpPr>
        <p:spPr>
          <a:xfrm>
            <a:off x="-2180" y="0"/>
            <a:ext cx="12194179" cy="68760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143EF3F-6586-4D4A-B41A-CEAF311D0B77}"/>
              </a:ext>
            </a:extLst>
          </p:cNvPr>
          <p:cNvSpPr/>
          <p:nvPr/>
        </p:nvSpPr>
        <p:spPr>
          <a:xfrm>
            <a:off x="433527" y="481012"/>
            <a:ext cx="11324946" cy="58959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dist="50800" dir="5400000" algn="ctr" rotWithShape="0">
              <a:srgbClr val="000000">
                <a:alpha val="2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z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B5A09B-0A81-4084-AF99-E75584170403}"/>
              </a:ext>
            </a:extLst>
          </p:cNvPr>
          <p:cNvSpPr txBox="1"/>
          <p:nvPr/>
        </p:nvSpPr>
        <p:spPr>
          <a:xfrm>
            <a:off x="697560" y="795320"/>
            <a:ext cx="6055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Recommender System</a:t>
            </a:r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BF0AC7-BC4F-494C-AC38-21060E312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6318" y="1884375"/>
            <a:ext cx="3227197" cy="237025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90427C-2091-4EE0-BC06-4BF89CA67F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7031"/>
          <a:stretch/>
        </p:blipFill>
        <p:spPr>
          <a:xfrm>
            <a:off x="1834835" y="1884375"/>
            <a:ext cx="3982934" cy="23519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AF13DB-61B6-45A9-B9E3-4DB359E3FA8D}"/>
              </a:ext>
            </a:extLst>
          </p:cNvPr>
          <p:cNvSpPr txBox="1"/>
          <p:nvPr/>
        </p:nvSpPr>
        <p:spPr>
          <a:xfrm>
            <a:off x="1363040" y="4646346"/>
            <a:ext cx="98908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사용자의 구매나</a:t>
            </a:r>
            <a:r>
              <a:rPr lang="en-US" altLang="ko-KR" sz="16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6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선호도를 예측하는 </a:t>
            </a:r>
            <a:r>
              <a:rPr lang="ko-KR" altLang="en-US" sz="1600" dirty="0" err="1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머신러닝</a:t>
            </a:r>
            <a:r>
              <a:rPr lang="ko-KR" altLang="en-US" sz="16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기법을 추천 시스템이라 하며</a:t>
            </a:r>
            <a:r>
              <a:rPr lang="en-US" altLang="ko-KR" sz="16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쇼핑몰이나 미디어 공유 사이트 등에서 활용되고 있다</a:t>
            </a:r>
            <a:r>
              <a:rPr lang="en-US" altLang="ko-KR" sz="16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간단하게 유사도를 계산하는 것부터 </a:t>
            </a:r>
            <a:r>
              <a:rPr lang="en-US" altLang="ko-KR" sz="16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Matrix Factorization, </a:t>
            </a:r>
            <a:r>
              <a:rPr lang="ko-KR" altLang="en-US" sz="16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딥러닝</a:t>
            </a:r>
            <a:r>
              <a:rPr lang="en-US" altLang="ko-KR" sz="16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6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최근에는 강화학습까지 응용되고 있다</a:t>
            </a:r>
            <a:r>
              <a:rPr lang="en-US" altLang="ko-KR" sz="16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42992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B5FA09E-BD47-44CF-97CC-53D5C9C9C238}"/>
              </a:ext>
            </a:extLst>
          </p:cNvPr>
          <p:cNvSpPr/>
          <p:nvPr/>
        </p:nvSpPr>
        <p:spPr>
          <a:xfrm>
            <a:off x="0" y="0"/>
            <a:ext cx="12192000" cy="68760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143EF3F-6586-4D4A-B41A-CEAF311D0B77}"/>
              </a:ext>
            </a:extLst>
          </p:cNvPr>
          <p:cNvSpPr/>
          <p:nvPr/>
        </p:nvSpPr>
        <p:spPr>
          <a:xfrm>
            <a:off x="433527" y="481012"/>
            <a:ext cx="11324946" cy="58959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dist="50800" dir="5400000" algn="ctr" rotWithShape="0">
              <a:srgbClr val="000000">
                <a:alpha val="2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z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B5A09B-0A81-4084-AF99-E75584170403}"/>
              </a:ext>
            </a:extLst>
          </p:cNvPr>
          <p:cNvSpPr txBox="1"/>
          <p:nvPr/>
        </p:nvSpPr>
        <p:spPr>
          <a:xfrm>
            <a:off x="697560" y="795320"/>
            <a:ext cx="6055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Recommender System</a:t>
            </a:r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AF13DB-61B6-45A9-B9E3-4DB359E3FA8D}"/>
              </a:ext>
            </a:extLst>
          </p:cNvPr>
          <p:cNvSpPr txBox="1"/>
          <p:nvPr/>
        </p:nvSpPr>
        <p:spPr>
          <a:xfrm>
            <a:off x="599720" y="4187106"/>
            <a:ext cx="35994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사용자와 비슷한 사용자가 구매했던 </a:t>
            </a:r>
            <a:endParaRPr lang="en-US" altLang="ko-KR" sz="1600" dirty="0">
              <a:ln/>
              <a:solidFill>
                <a:schemeClr val="tx1">
                  <a:lumMod val="95000"/>
                  <a:lumOff val="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아이템을 추천해주는 </a:t>
            </a:r>
            <a:br>
              <a:rPr lang="ko-KR" altLang="en-US" sz="16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lang="ko-KR" altLang="en-US" sz="16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협업 필터링 </a:t>
            </a:r>
            <a:r>
              <a:rPr lang="en-US" altLang="ko-KR" sz="16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(Collaborative Filtering)</a:t>
            </a:r>
          </a:p>
        </p:txBody>
      </p:sp>
      <p:pic>
        <p:nvPicPr>
          <p:cNvPr id="3" name="Picture 2" descr="백발백중! 취향저격수 '추천 알고리즘'의 비밀">
            <a:extLst>
              <a:ext uri="{FF2B5EF4-FFF2-40B4-BE49-F238E27FC236}">
                <a16:creationId xmlns:a16="http://schemas.microsoft.com/office/drawing/2014/main" id="{CDB0D6FF-78BF-4FF9-B8BF-3A07E2263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06" y="2021052"/>
            <a:ext cx="3301514" cy="1898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백발백중! 취향저격수 '추천 알고리즘'의 비밀">
            <a:extLst>
              <a:ext uri="{FF2B5EF4-FFF2-40B4-BE49-F238E27FC236}">
                <a16:creationId xmlns:a16="http://schemas.microsoft.com/office/drawing/2014/main" id="{622A75BE-5CD7-4347-9E16-047DBB8F9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550" y="2027378"/>
            <a:ext cx="3290513" cy="1892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0489F42-38F2-420F-B767-3AE569107C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1590" y="2021051"/>
            <a:ext cx="3336531" cy="189837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982B5B5-7FBA-479E-89F1-1AC0ED54575B}"/>
              </a:ext>
            </a:extLst>
          </p:cNvPr>
          <p:cNvSpPr txBox="1"/>
          <p:nvPr/>
        </p:nvSpPr>
        <p:spPr>
          <a:xfrm>
            <a:off x="4162145" y="4187106"/>
            <a:ext cx="35994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사용자가 선택한 것과 비슷한 </a:t>
            </a:r>
            <a:r>
              <a:rPr lang="ko-KR" altLang="en-US" sz="1600" dirty="0" smtClean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아이템들을</a:t>
            </a:r>
            <a:endParaRPr lang="en-US" altLang="ko-KR" sz="1600" dirty="0" smtClean="0">
              <a:ln/>
              <a:solidFill>
                <a:schemeClr val="tx1">
                  <a:lumMod val="95000"/>
                  <a:lumOff val="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추천해주는</a:t>
            </a:r>
            <a:r>
              <a:rPr lang="ko-KR" altLang="en-US" sz="16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/>
            </a:r>
            <a:br>
              <a:rPr lang="ko-KR" altLang="en-US" sz="16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lang="ko-KR" altLang="en-US" sz="16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콘텐츠 기반</a:t>
            </a:r>
            <a:r>
              <a:rPr lang="en-US" altLang="ko-KR" sz="16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(Contents-Based Filtering)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C33B8D-FEEA-4BA8-B638-7D3A0E995A5B}"/>
              </a:ext>
            </a:extLst>
          </p:cNvPr>
          <p:cNvSpPr txBox="1"/>
          <p:nvPr/>
        </p:nvSpPr>
        <p:spPr>
          <a:xfrm>
            <a:off x="8010112" y="4159930"/>
            <a:ext cx="35994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그리고 사용자와 아이템에 </a:t>
            </a:r>
            <a:r>
              <a:rPr lang="ko-KR" altLang="en-US" sz="1600" dirty="0" smtClean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대한</a:t>
            </a:r>
            <a:endParaRPr lang="en-US" altLang="ko-KR" sz="1600" dirty="0" smtClean="0">
              <a:ln/>
              <a:solidFill>
                <a:schemeClr val="tx1">
                  <a:lumMod val="95000"/>
                  <a:lumOff val="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명확한</a:t>
            </a:r>
            <a:r>
              <a:rPr lang="en-US" altLang="ko-KR" sz="1600" dirty="0" smtClean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600" dirty="0" smtClean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지식과 </a:t>
            </a:r>
            <a:r>
              <a:rPr lang="ko-KR" altLang="en-US" sz="16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추천 기준을 이용한</a:t>
            </a:r>
            <a:br>
              <a:rPr lang="ko-KR" altLang="en-US" sz="16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lang="ko-KR" altLang="en-US" sz="16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지식 기반 필터링</a:t>
            </a:r>
            <a:r>
              <a:rPr lang="en-US" altLang="ko-KR" sz="16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(Knowledge-based)</a:t>
            </a:r>
          </a:p>
        </p:txBody>
      </p:sp>
    </p:spTree>
    <p:extLst>
      <p:ext uri="{BB962C8B-B14F-4D97-AF65-F5344CB8AC3E}">
        <p14:creationId xmlns:p14="http://schemas.microsoft.com/office/powerpoint/2010/main" val="36371592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2CD5AE3-2B1B-4D23-8D05-E37FD0DD05D6}"/>
              </a:ext>
            </a:extLst>
          </p:cNvPr>
          <p:cNvSpPr/>
          <p:nvPr/>
        </p:nvSpPr>
        <p:spPr>
          <a:xfrm>
            <a:off x="0" y="0"/>
            <a:ext cx="12192000" cy="68760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143EF3F-6586-4D4A-B41A-CEAF311D0B77}"/>
              </a:ext>
            </a:extLst>
          </p:cNvPr>
          <p:cNvSpPr/>
          <p:nvPr/>
        </p:nvSpPr>
        <p:spPr>
          <a:xfrm>
            <a:off x="433527" y="481012"/>
            <a:ext cx="11324946" cy="58959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dist="50800" dir="5400000" algn="ctr" rotWithShape="0">
              <a:srgbClr val="000000">
                <a:alpha val="2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z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C9804D-3553-412F-B401-CD82F81B2ACA}"/>
              </a:ext>
            </a:extLst>
          </p:cNvPr>
          <p:cNvSpPr txBox="1"/>
          <p:nvPr/>
        </p:nvSpPr>
        <p:spPr>
          <a:xfrm>
            <a:off x="697560" y="795320"/>
            <a:ext cx="5817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Machine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learning model</a:t>
            </a:r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7E4ECC1-46EF-420B-85A2-82D0DC2689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00" t="16001" r="1600" b="4702"/>
          <a:stretch/>
        </p:blipFill>
        <p:spPr>
          <a:xfrm>
            <a:off x="894522" y="1256986"/>
            <a:ext cx="10544622" cy="491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1848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2CD5AE3-2B1B-4D23-8D05-E37FD0DD05D6}"/>
              </a:ext>
            </a:extLst>
          </p:cNvPr>
          <p:cNvSpPr/>
          <p:nvPr/>
        </p:nvSpPr>
        <p:spPr>
          <a:xfrm>
            <a:off x="0" y="0"/>
            <a:ext cx="12192000" cy="68760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143EF3F-6586-4D4A-B41A-CEAF311D0B77}"/>
              </a:ext>
            </a:extLst>
          </p:cNvPr>
          <p:cNvSpPr/>
          <p:nvPr/>
        </p:nvSpPr>
        <p:spPr>
          <a:xfrm>
            <a:off x="433527" y="481012"/>
            <a:ext cx="11324946" cy="58959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dist="50800" dir="5400000" algn="ctr" rotWithShape="0">
              <a:srgbClr val="000000">
                <a:alpha val="2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z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C9804D-3553-412F-B401-CD82F81B2ACA}"/>
              </a:ext>
            </a:extLst>
          </p:cNvPr>
          <p:cNvSpPr txBox="1"/>
          <p:nvPr/>
        </p:nvSpPr>
        <p:spPr>
          <a:xfrm>
            <a:off x="697560" y="795320"/>
            <a:ext cx="5817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실제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서비스 화면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24639F0-D0A6-4098-B1C1-343AF8CCF1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21" t="15289" r="5721" b="4842"/>
          <a:stretch/>
        </p:blipFill>
        <p:spPr>
          <a:xfrm>
            <a:off x="1464953" y="1363843"/>
            <a:ext cx="9262094" cy="469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9325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2CD5AE3-2B1B-4D23-8D05-E37FD0DD05D6}"/>
              </a:ext>
            </a:extLst>
          </p:cNvPr>
          <p:cNvSpPr/>
          <p:nvPr/>
        </p:nvSpPr>
        <p:spPr>
          <a:xfrm>
            <a:off x="0" y="0"/>
            <a:ext cx="12192000" cy="68760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143EF3F-6586-4D4A-B41A-CEAF311D0B77}"/>
              </a:ext>
            </a:extLst>
          </p:cNvPr>
          <p:cNvSpPr/>
          <p:nvPr/>
        </p:nvSpPr>
        <p:spPr>
          <a:xfrm>
            <a:off x="433527" y="481012"/>
            <a:ext cx="11324946" cy="58959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dist="50800" dir="5400000" algn="ctr" rotWithShape="0">
              <a:srgbClr val="000000">
                <a:alpha val="2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z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C9804D-3553-412F-B401-CD82F81B2ACA}"/>
              </a:ext>
            </a:extLst>
          </p:cNvPr>
          <p:cNvSpPr txBox="1"/>
          <p:nvPr/>
        </p:nvSpPr>
        <p:spPr>
          <a:xfrm>
            <a:off x="697560" y="795320"/>
            <a:ext cx="5817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향후 계획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08C782A-9DFA-46A0-A073-332E127A06B1}"/>
              </a:ext>
            </a:extLst>
          </p:cNvPr>
          <p:cNvGrpSpPr/>
          <p:nvPr/>
        </p:nvGrpSpPr>
        <p:grpSpPr>
          <a:xfrm>
            <a:off x="678876" y="1359089"/>
            <a:ext cx="10847498" cy="4517328"/>
            <a:chOff x="678876" y="1359089"/>
            <a:chExt cx="10847498" cy="4517328"/>
          </a:xfrm>
        </p:grpSpPr>
        <p:pic>
          <p:nvPicPr>
            <p:cNvPr id="8" name="내용 개체 틀 3">
              <a:extLst>
                <a:ext uri="{FF2B5EF4-FFF2-40B4-BE49-F238E27FC236}">
                  <a16:creationId xmlns:a16="http://schemas.microsoft.com/office/drawing/2014/main" id="{B4C9B329-2084-4236-9EA3-905E71E3AB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400" t="15823" r="3555" b="34903"/>
            <a:stretch/>
          </p:blipFill>
          <p:spPr>
            <a:xfrm>
              <a:off x="678876" y="1359089"/>
              <a:ext cx="10834247" cy="3193033"/>
            </a:xfrm>
            <a:prstGeom prst="rect">
              <a:avLst/>
            </a:prstGeom>
          </p:spPr>
        </p:pic>
        <p:pic>
          <p:nvPicPr>
            <p:cNvPr id="9" name="내용 개체 틀 3">
              <a:extLst>
                <a:ext uri="{FF2B5EF4-FFF2-40B4-BE49-F238E27FC236}">
                  <a16:creationId xmlns:a16="http://schemas.microsoft.com/office/drawing/2014/main" id="{B1201A42-972E-465F-9B35-F1EF46CE8A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400" t="75637" r="3555" b="7338"/>
            <a:stretch/>
          </p:blipFill>
          <p:spPr>
            <a:xfrm>
              <a:off x="692127" y="4773173"/>
              <a:ext cx="10834247" cy="11032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98466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2CD5AE3-2B1B-4D23-8D05-E37FD0DD05D6}"/>
              </a:ext>
            </a:extLst>
          </p:cNvPr>
          <p:cNvSpPr/>
          <p:nvPr/>
        </p:nvSpPr>
        <p:spPr>
          <a:xfrm>
            <a:off x="0" y="0"/>
            <a:ext cx="12192000" cy="6876018"/>
          </a:xfrm>
          <a:prstGeom prst="rect">
            <a:avLst/>
          </a:prstGeom>
          <a:gradFill>
            <a:gsLst>
              <a:gs pos="31000">
                <a:srgbClr val="6139F3"/>
              </a:gs>
              <a:gs pos="67000">
                <a:srgbClr val="7DF32D"/>
              </a:gs>
              <a:gs pos="100000">
                <a:srgbClr val="FF4FD1"/>
              </a:gs>
              <a:gs pos="0">
                <a:srgbClr val="7DE9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143EF3F-6586-4D4A-B41A-CEAF311D0B77}"/>
              </a:ext>
            </a:extLst>
          </p:cNvPr>
          <p:cNvSpPr/>
          <p:nvPr/>
        </p:nvSpPr>
        <p:spPr>
          <a:xfrm>
            <a:off x="433527" y="481012"/>
            <a:ext cx="11324946" cy="58959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dist="50800" dir="5400000" algn="ctr" rotWithShape="0">
              <a:srgbClr val="000000">
                <a:alpha val="2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z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C9804D-3553-412F-B401-CD82F81B2ACA}"/>
              </a:ext>
            </a:extLst>
          </p:cNvPr>
          <p:cNvSpPr txBox="1"/>
          <p:nvPr/>
        </p:nvSpPr>
        <p:spPr>
          <a:xfrm>
            <a:off x="697560" y="795320"/>
            <a:ext cx="5817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Machine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learning model</a:t>
            </a:r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7E4ECC1-46EF-420B-85A2-82D0DC2689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00" t="16001" r="1600" b="4702"/>
          <a:stretch/>
        </p:blipFill>
        <p:spPr>
          <a:xfrm>
            <a:off x="752856" y="1256985"/>
            <a:ext cx="10686288" cy="4980757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CB9401B0-3B93-452B-9281-AC853E6E87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5132" y="1393184"/>
            <a:ext cx="264540" cy="27866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1F395D5-BA5C-4118-AC56-E4D07E07D1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368612" y="4350199"/>
            <a:ext cx="178168" cy="18768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492816B-FB32-4A8E-9BA8-E6FB7A43EC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014941">
            <a:off x="2227029" y="2002809"/>
            <a:ext cx="178168" cy="18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8461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2CD5AE3-2B1B-4D23-8D05-E37FD0DD05D6}"/>
              </a:ext>
            </a:extLst>
          </p:cNvPr>
          <p:cNvSpPr/>
          <p:nvPr/>
        </p:nvSpPr>
        <p:spPr>
          <a:xfrm>
            <a:off x="0" y="0"/>
            <a:ext cx="12192000" cy="6876018"/>
          </a:xfrm>
          <a:prstGeom prst="rect">
            <a:avLst/>
          </a:prstGeom>
          <a:gradFill>
            <a:gsLst>
              <a:gs pos="31000">
                <a:srgbClr val="6139F3"/>
              </a:gs>
              <a:gs pos="67000">
                <a:srgbClr val="7DF32D"/>
              </a:gs>
              <a:gs pos="100000">
                <a:srgbClr val="FF4FD1"/>
              </a:gs>
              <a:gs pos="0">
                <a:srgbClr val="7DE9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143EF3F-6586-4D4A-B41A-CEAF311D0B77}"/>
              </a:ext>
            </a:extLst>
          </p:cNvPr>
          <p:cNvSpPr/>
          <p:nvPr/>
        </p:nvSpPr>
        <p:spPr>
          <a:xfrm>
            <a:off x="433527" y="481012"/>
            <a:ext cx="11324946" cy="58959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dist="50800" dir="5400000" algn="ctr" rotWithShape="0">
              <a:srgbClr val="000000">
                <a:alpha val="2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z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C9804D-3553-412F-B401-CD82F81B2ACA}"/>
              </a:ext>
            </a:extLst>
          </p:cNvPr>
          <p:cNvSpPr txBox="1"/>
          <p:nvPr/>
        </p:nvSpPr>
        <p:spPr>
          <a:xfrm>
            <a:off x="3187230" y="3207176"/>
            <a:ext cx="5817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감사합니다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B9401B0-3B93-452B-9281-AC853E6E8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730" y="2928510"/>
            <a:ext cx="264540" cy="27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3046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2CD5AE3-2B1B-4D23-8D05-E37FD0DD05D6}"/>
              </a:ext>
            </a:extLst>
          </p:cNvPr>
          <p:cNvSpPr/>
          <p:nvPr/>
        </p:nvSpPr>
        <p:spPr>
          <a:xfrm>
            <a:off x="0" y="0"/>
            <a:ext cx="12192000" cy="68760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143EF3F-6586-4D4A-B41A-CEAF311D0B77}"/>
              </a:ext>
            </a:extLst>
          </p:cNvPr>
          <p:cNvSpPr/>
          <p:nvPr/>
        </p:nvSpPr>
        <p:spPr>
          <a:xfrm>
            <a:off x="433527" y="481012"/>
            <a:ext cx="11324946" cy="58959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dist="50800" dir="5400000" algn="ctr" rotWithShape="0">
              <a:srgbClr val="000000">
                <a:alpha val="2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z</a:t>
            </a:r>
            <a:endParaRPr lang="ko-KR" altLang="en-US" dirty="0"/>
          </a:p>
        </p:txBody>
      </p:sp>
      <p:pic>
        <p:nvPicPr>
          <p:cNvPr id="16" name="내용 개체 틀 4">
            <a:extLst>
              <a:ext uri="{FF2B5EF4-FFF2-40B4-BE49-F238E27FC236}">
                <a16:creationId xmlns:a16="http://schemas.microsoft.com/office/drawing/2014/main" id="{C29511EC-1232-4964-8245-5C4ACB8BB5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14" r="5552" b="12340"/>
          <a:stretch/>
        </p:blipFill>
        <p:spPr>
          <a:xfrm>
            <a:off x="723983" y="1581375"/>
            <a:ext cx="10451041" cy="458275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6C9804D-3553-412F-B401-CD82F81B2ACA}"/>
              </a:ext>
            </a:extLst>
          </p:cNvPr>
          <p:cNvSpPr txBox="1"/>
          <p:nvPr/>
        </p:nvSpPr>
        <p:spPr>
          <a:xfrm>
            <a:off x="697560" y="795320"/>
            <a:ext cx="5817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About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us</a:t>
            </a:r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92238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2CD5AE3-2B1B-4D23-8D05-E37FD0DD05D6}"/>
              </a:ext>
            </a:extLst>
          </p:cNvPr>
          <p:cNvSpPr/>
          <p:nvPr/>
        </p:nvSpPr>
        <p:spPr>
          <a:xfrm>
            <a:off x="0" y="0"/>
            <a:ext cx="12192000" cy="68760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143EF3F-6586-4D4A-B41A-CEAF311D0B77}"/>
              </a:ext>
            </a:extLst>
          </p:cNvPr>
          <p:cNvSpPr/>
          <p:nvPr/>
        </p:nvSpPr>
        <p:spPr>
          <a:xfrm>
            <a:off x="433527" y="481012"/>
            <a:ext cx="11324946" cy="58959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dist="50800" dir="5400000" algn="ctr" rotWithShape="0">
              <a:srgbClr val="000000">
                <a:alpha val="2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zz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B5A09B-0A81-4084-AF99-E75584170403}"/>
              </a:ext>
            </a:extLst>
          </p:cNvPr>
          <p:cNvSpPr txBox="1"/>
          <p:nvPr/>
        </p:nvSpPr>
        <p:spPr>
          <a:xfrm>
            <a:off x="697560" y="795320"/>
            <a:ext cx="5817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기존 상황의 한계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548A57-F9FB-4BA7-9965-3B58E3ED3173}"/>
              </a:ext>
            </a:extLst>
          </p:cNvPr>
          <p:cNvSpPr txBox="1"/>
          <p:nvPr/>
        </p:nvSpPr>
        <p:spPr>
          <a:xfrm>
            <a:off x="1823107" y="4578856"/>
            <a:ext cx="3566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한정된 주제를 다루는 교양에서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강의가 개인의 선호를 만족시킬 수 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없을 가능성이 있음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548A57-F9FB-4BA7-9965-3B58E3ED3173}"/>
              </a:ext>
            </a:extLst>
          </p:cNvPr>
          <p:cNvSpPr txBox="1"/>
          <p:nvPr/>
        </p:nvSpPr>
        <p:spPr>
          <a:xfrm>
            <a:off x="5823080" y="4563073"/>
            <a:ext cx="52183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보편적으로 학점을 따기 쉽거나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</a:p>
          <a:p>
            <a:pPr algn="ctr"/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난이도가 쉬운 강의 위주로 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선택하게 될 가능성이 높음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3" name="그래픽 2" descr="배지 하트">
            <a:extLst>
              <a:ext uri="{FF2B5EF4-FFF2-40B4-BE49-F238E27FC236}">
                <a16:creationId xmlns:a16="http://schemas.microsoft.com/office/drawing/2014/main" id="{B4DB4710-D3C3-4903-82F0-DA737203F2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925872" y="2956622"/>
            <a:ext cx="1385534" cy="138553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23EE9C3-A2E3-437B-B450-BE417D63888B}"/>
              </a:ext>
            </a:extLst>
          </p:cNvPr>
          <p:cNvSpPr txBox="1"/>
          <p:nvPr/>
        </p:nvSpPr>
        <p:spPr>
          <a:xfrm>
            <a:off x="6612440" y="2338711"/>
            <a:ext cx="5218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주변 사람들의 평가가 좋은 강의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5A8179-29FB-4724-AE43-5E26BDF1444A}"/>
              </a:ext>
            </a:extLst>
          </p:cNvPr>
          <p:cNvSpPr txBox="1"/>
          <p:nvPr/>
        </p:nvSpPr>
        <p:spPr>
          <a:xfrm>
            <a:off x="2139214" y="2397082"/>
            <a:ext cx="3176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관심 있는 주제에 대한 강의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448B8B-770E-4399-B261-9F6901D5765E}"/>
              </a:ext>
            </a:extLst>
          </p:cNvPr>
          <p:cNvSpPr txBox="1"/>
          <p:nvPr/>
        </p:nvSpPr>
        <p:spPr>
          <a:xfrm>
            <a:off x="3334219" y="1506498"/>
            <a:ext cx="5218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강의에 대한 추천을 받는 경로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9" name="그래픽 8" descr="고객 리뷰">
            <a:extLst>
              <a:ext uri="{FF2B5EF4-FFF2-40B4-BE49-F238E27FC236}">
                <a16:creationId xmlns:a16="http://schemas.microsoft.com/office/drawing/2014/main" id="{5F4A945D-17FC-44BA-87D8-68FFB87E142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673134" y="2956622"/>
            <a:ext cx="1328384" cy="132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8603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2CD5AE3-2B1B-4D23-8D05-E37FD0DD05D6}"/>
              </a:ext>
            </a:extLst>
          </p:cNvPr>
          <p:cNvSpPr/>
          <p:nvPr/>
        </p:nvSpPr>
        <p:spPr>
          <a:xfrm>
            <a:off x="0" y="0"/>
            <a:ext cx="12192000" cy="68760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143EF3F-6586-4D4A-B41A-CEAF311D0B77}"/>
              </a:ext>
            </a:extLst>
          </p:cNvPr>
          <p:cNvSpPr/>
          <p:nvPr/>
        </p:nvSpPr>
        <p:spPr>
          <a:xfrm>
            <a:off x="433527" y="481012"/>
            <a:ext cx="11324946" cy="58959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dist="50800" dir="5400000" algn="ctr" rotWithShape="0">
              <a:srgbClr val="000000">
                <a:alpha val="2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z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B5A09B-0A81-4084-AF99-E75584170403}"/>
              </a:ext>
            </a:extLst>
          </p:cNvPr>
          <p:cNvSpPr txBox="1"/>
          <p:nvPr/>
        </p:nvSpPr>
        <p:spPr>
          <a:xfrm>
            <a:off x="697560" y="795320"/>
            <a:ext cx="5817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기존 상황의 한계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548A57-F9FB-4BA7-9965-3B58E3ED3173}"/>
              </a:ext>
            </a:extLst>
          </p:cNvPr>
          <p:cNvSpPr txBox="1"/>
          <p:nvPr/>
        </p:nvSpPr>
        <p:spPr>
          <a:xfrm>
            <a:off x="1361547" y="1496580"/>
            <a:ext cx="9468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강의를 선택할 때 판단할 수 있는 요소가 한정적이고 주관적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548A57-F9FB-4BA7-9965-3B58E3ED3173}"/>
              </a:ext>
            </a:extLst>
          </p:cNvPr>
          <p:cNvSpPr txBox="1"/>
          <p:nvPr/>
        </p:nvSpPr>
        <p:spPr>
          <a:xfrm>
            <a:off x="5621448" y="3747053"/>
            <a:ext cx="5218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400" dirty="0">
              <a:latin typeface="Noto Sans CJK KR Thin" panose="020B0200000000000000" pitchFamily="34" charset="-127"/>
              <a:ea typeface="Noto Sans CJK KR Thin" panose="020B0200000000000000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204" y="1890238"/>
            <a:ext cx="3499444" cy="399786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414" y="2019930"/>
            <a:ext cx="5511675" cy="380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8912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2CD5AE3-2B1B-4D23-8D05-E37FD0DD05D6}"/>
              </a:ext>
            </a:extLst>
          </p:cNvPr>
          <p:cNvSpPr/>
          <p:nvPr/>
        </p:nvSpPr>
        <p:spPr>
          <a:xfrm>
            <a:off x="0" y="0"/>
            <a:ext cx="12192000" cy="68760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143EF3F-6586-4D4A-B41A-CEAF311D0B77}"/>
              </a:ext>
            </a:extLst>
          </p:cNvPr>
          <p:cNvSpPr/>
          <p:nvPr/>
        </p:nvSpPr>
        <p:spPr>
          <a:xfrm>
            <a:off x="433527" y="481012"/>
            <a:ext cx="11324946" cy="58959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dist="50800" dir="5400000" algn="ctr" rotWithShape="0">
              <a:srgbClr val="000000">
                <a:alpha val="2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z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C9804D-3553-412F-B401-CD82F81B2ACA}"/>
              </a:ext>
            </a:extLst>
          </p:cNvPr>
          <p:cNvSpPr txBox="1"/>
          <p:nvPr/>
        </p:nvSpPr>
        <p:spPr>
          <a:xfrm>
            <a:off x="697560" y="795320"/>
            <a:ext cx="5817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프로젝트 개요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AB3E459-9994-48AB-AF12-9AD9F77885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00" t="13908" r="3554" b="9286"/>
          <a:stretch/>
        </p:blipFill>
        <p:spPr>
          <a:xfrm>
            <a:off x="697560" y="1339510"/>
            <a:ext cx="10953802" cy="503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2948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2CD5AE3-2B1B-4D23-8D05-E37FD0DD05D6}"/>
              </a:ext>
            </a:extLst>
          </p:cNvPr>
          <p:cNvSpPr/>
          <p:nvPr/>
        </p:nvSpPr>
        <p:spPr>
          <a:xfrm>
            <a:off x="0" y="0"/>
            <a:ext cx="12192000" cy="68760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143EF3F-6586-4D4A-B41A-CEAF311D0B77}"/>
              </a:ext>
            </a:extLst>
          </p:cNvPr>
          <p:cNvSpPr/>
          <p:nvPr/>
        </p:nvSpPr>
        <p:spPr>
          <a:xfrm>
            <a:off x="433527" y="481012"/>
            <a:ext cx="11324946" cy="58959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dist="50800" dir="5400000" algn="ctr" rotWithShape="0">
              <a:srgbClr val="000000">
                <a:alpha val="2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z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C9804D-3553-412F-B401-CD82F81B2ACA}"/>
              </a:ext>
            </a:extLst>
          </p:cNvPr>
          <p:cNvSpPr txBox="1"/>
          <p:nvPr/>
        </p:nvSpPr>
        <p:spPr>
          <a:xfrm>
            <a:off x="697560" y="795320"/>
            <a:ext cx="5817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프로젝트 파트분배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97BC41C-57B8-4E31-B017-706435A498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8" t="13174" r="4267" b="10159"/>
          <a:stretch/>
        </p:blipFill>
        <p:spPr>
          <a:xfrm>
            <a:off x="697560" y="1414138"/>
            <a:ext cx="10403967" cy="480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1777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2CD5AE3-2B1B-4D23-8D05-E37FD0DD05D6}"/>
              </a:ext>
            </a:extLst>
          </p:cNvPr>
          <p:cNvSpPr/>
          <p:nvPr/>
        </p:nvSpPr>
        <p:spPr>
          <a:xfrm>
            <a:off x="0" y="0"/>
            <a:ext cx="12192000" cy="68760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143EF3F-6586-4D4A-B41A-CEAF311D0B77}"/>
              </a:ext>
            </a:extLst>
          </p:cNvPr>
          <p:cNvSpPr/>
          <p:nvPr/>
        </p:nvSpPr>
        <p:spPr>
          <a:xfrm>
            <a:off x="433527" y="481012"/>
            <a:ext cx="11324946" cy="58959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dist="50800" dir="5400000" algn="ctr" rotWithShape="0">
              <a:srgbClr val="000000">
                <a:alpha val="2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z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C9804D-3553-412F-B401-CD82F81B2ACA}"/>
              </a:ext>
            </a:extLst>
          </p:cNvPr>
          <p:cNvSpPr txBox="1"/>
          <p:nvPr/>
        </p:nvSpPr>
        <p:spPr>
          <a:xfrm>
            <a:off x="697560" y="795320"/>
            <a:ext cx="5817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프로젝트 구조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B759565-4CCA-40CE-82AC-A293F546E3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01" t="16000" r="7112" b="9286"/>
          <a:stretch/>
        </p:blipFill>
        <p:spPr>
          <a:xfrm>
            <a:off x="928110" y="1256985"/>
            <a:ext cx="10335779" cy="480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9373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2CD5AE3-2B1B-4D23-8D05-E37FD0DD05D6}"/>
              </a:ext>
            </a:extLst>
          </p:cNvPr>
          <p:cNvSpPr/>
          <p:nvPr/>
        </p:nvSpPr>
        <p:spPr>
          <a:xfrm>
            <a:off x="0" y="0"/>
            <a:ext cx="12192000" cy="68760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143EF3F-6586-4D4A-B41A-CEAF311D0B77}"/>
              </a:ext>
            </a:extLst>
          </p:cNvPr>
          <p:cNvSpPr/>
          <p:nvPr/>
        </p:nvSpPr>
        <p:spPr>
          <a:xfrm>
            <a:off x="433527" y="481012"/>
            <a:ext cx="11324946" cy="58959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dist="50800" dir="5400000" algn="ctr" rotWithShape="0">
              <a:srgbClr val="000000">
                <a:alpha val="2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z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C9804D-3553-412F-B401-CD82F81B2ACA}"/>
              </a:ext>
            </a:extLst>
          </p:cNvPr>
          <p:cNvSpPr txBox="1"/>
          <p:nvPr/>
        </p:nvSpPr>
        <p:spPr>
          <a:xfrm>
            <a:off x="697560" y="795320"/>
            <a:ext cx="5817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기존 문제 현황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23EB977-E085-4272-B542-9FAD4BA8ED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00" t="13908" r="22200" b="70489"/>
          <a:stretch/>
        </p:blipFill>
        <p:spPr>
          <a:xfrm>
            <a:off x="697560" y="1402327"/>
            <a:ext cx="9168384" cy="107005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BC3A210-4941-4FD9-820A-A79AF3BF9D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40" t="51419" r="52762" b="7416"/>
          <a:stretch/>
        </p:blipFill>
        <p:spPr>
          <a:xfrm>
            <a:off x="6515100" y="3428999"/>
            <a:ext cx="4788839" cy="26785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1B6E0A-8AE0-4337-84AE-2F98D0C3337D}"/>
              </a:ext>
            </a:extLst>
          </p:cNvPr>
          <p:cNvSpPr txBox="1"/>
          <p:nvPr/>
        </p:nvSpPr>
        <p:spPr>
          <a:xfrm>
            <a:off x="697560" y="2928741"/>
            <a:ext cx="5817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해결 방안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C740AB8-5490-4B67-B078-9E4C69725F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006" t="50838" r="4596" b="7997"/>
          <a:stretch/>
        </p:blipFill>
        <p:spPr>
          <a:xfrm>
            <a:off x="888062" y="3401687"/>
            <a:ext cx="4788839" cy="267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5844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B5FA09E-BD47-44CF-97CC-53D5C9C9C238}"/>
              </a:ext>
            </a:extLst>
          </p:cNvPr>
          <p:cNvSpPr/>
          <p:nvPr/>
        </p:nvSpPr>
        <p:spPr>
          <a:xfrm>
            <a:off x="0" y="0"/>
            <a:ext cx="12192000" cy="68760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143EF3F-6586-4D4A-B41A-CEAF311D0B77}"/>
              </a:ext>
            </a:extLst>
          </p:cNvPr>
          <p:cNvSpPr/>
          <p:nvPr/>
        </p:nvSpPr>
        <p:spPr>
          <a:xfrm>
            <a:off x="416216" y="481012"/>
            <a:ext cx="11310799" cy="58959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dist="50800" dir="5400000" algn="ctr" rotWithShape="0">
              <a:srgbClr val="000000">
                <a:alpha val="2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z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B5A09B-0A81-4084-AF99-E75584170403}"/>
              </a:ext>
            </a:extLst>
          </p:cNvPr>
          <p:cNvSpPr txBox="1"/>
          <p:nvPr/>
        </p:nvSpPr>
        <p:spPr>
          <a:xfrm>
            <a:off x="697560" y="795320"/>
            <a:ext cx="5038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키워드 재편성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9C3D07-F0EC-4A19-B35C-50815B8635DA}"/>
              </a:ext>
            </a:extLst>
          </p:cNvPr>
          <p:cNvSpPr txBox="1"/>
          <p:nvPr/>
        </p:nvSpPr>
        <p:spPr>
          <a:xfrm>
            <a:off x="1387337" y="3088065"/>
            <a:ext cx="3664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웹 브라우저를 제어하여 동적으로 생성되는 데이터를 크롤링하기 위한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Selenium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</a:t>
            </a:r>
            <a:r>
              <a:rPr lang="en-US" altLang="ko-KR" sz="16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webdriver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6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api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42B988-A032-45AD-8F2B-40007E0AAE93}"/>
              </a:ext>
            </a:extLst>
          </p:cNvPr>
          <p:cNvSpPr txBox="1"/>
          <p:nvPr/>
        </p:nvSpPr>
        <p:spPr>
          <a:xfrm>
            <a:off x="1387337" y="4435273"/>
            <a:ext cx="44718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한국어 형태소 분석을 하기 위해 한국어 자연어 처리 </a:t>
            </a:r>
            <a:r>
              <a:rPr lang="ko-KR" altLang="en-US" sz="1600" dirty="0" err="1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라이브러인</a:t>
            </a:r>
            <a:r>
              <a:rPr lang="ko-KR" altLang="en-US" sz="16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600" dirty="0" err="1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KoNLPy</a:t>
            </a:r>
            <a:r>
              <a:rPr lang="ko-KR" altLang="en-US" sz="16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</a:t>
            </a:r>
            <a:r>
              <a:rPr lang="en-US" altLang="ko-KR" sz="1600" dirty="0" err="1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mecab</a:t>
            </a:r>
            <a:r>
              <a:rPr lang="en-US" altLang="ko-KR" sz="16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6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클래스를 활용하여 </a:t>
            </a:r>
            <a:endParaRPr lang="en-US" altLang="ko-KR" sz="1600" dirty="0">
              <a:ln/>
              <a:solidFill>
                <a:schemeClr val="tx1">
                  <a:lumMod val="95000"/>
                  <a:lumOff val="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형태소를 분석하였음</a:t>
            </a:r>
            <a:r>
              <a:rPr lang="en-US" altLang="ko-KR" sz="16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DCD0AD-F1E1-4246-8473-CAE167F4FADA}"/>
              </a:ext>
            </a:extLst>
          </p:cNvPr>
          <p:cNvSpPr txBox="1"/>
          <p:nvPr/>
        </p:nvSpPr>
        <p:spPr>
          <a:xfrm>
            <a:off x="6805264" y="3088065"/>
            <a:ext cx="461537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강의 정보에서 뽑을 수 있는 키워드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[</a:t>
            </a:r>
            <a:r>
              <a:rPr lang="ko-KR" altLang="en-US" sz="14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과제</a:t>
            </a:r>
            <a:r>
              <a:rPr lang="en-US" altLang="ko-KR" sz="14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조모임</a:t>
            </a:r>
            <a:r>
              <a:rPr lang="en-US" altLang="ko-KR" sz="14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학점 비율</a:t>
            </a:r>
            <a:r>
              <a:rPr lang="en-US" altLang="ko-KR" sz="14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출결 방법</a:t>
            </a:r>
            <a:r>
              <a:rPr lang="en-US" altLang="ko-KR" sz="14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시험 횟수</a:t>
            </a:r>
            <a:r>
              <a:rPr lang="en-US" altLang="ko-KR" sz="14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성적부여 방식</a:t>
            </a:r>
            <a:r>
              <a:rPr lang="en-US" altLang="ko-KR" sz="14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-&gt; </a:t>
            </a:r>
            <a:r>
              <a:rPr lang="ko-KR" altLang="en-US" sz="1400" dirty="0" err="1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크롤링을</a:t>
            </a:r>
            <a:r>
              <a:rPr lang="ko-KR" altLang="en-US" sz="14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이용해 만든 </a:t>
            </a:r>
            <a:r>
              <a:rPr lang="en-US" altLang="ko-KR" sz="14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.csv </a:t>
            </a:r>
            <a:r>
              <a:rPr lang="ko-KR" altLang="en-US" sz="14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파일의 데이터에서 추출</a:t>
            </a:r>
          </a:p>
          <a:p>
            <a:pPr>
              <a:lnSpc>
                <a:spcPct val="150000"/>
              </a:lnSpc>
            </a:pPr>
            <a:endParaRPr lang="ko-KR" altLang="en-US" sz="1400" dirty="0">
              <a:ln/>
              <a:solidFill>
                <a:schemeClr val="tx1">
                  <a:lumMod val="95000"/>
                  <a:lumOff val="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리뷰에서 뽑고 싶은 키워드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[</a:t>
            </a:r>
            <a:r>
              <a:rPr lang="ko-KR" altLang="en-US" sz="14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객관식</a:t>
            </a:r>
            <a:r>
              <a:rPr lang="en-US" altLang="ko-KR" sz="14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주관식</a:t>
            </a:r>
            <a:r>
              <a:rPr lang="en-US" altLang="ko-KR" sz="14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프로젝트 여부</a:t>
            </a:r>
            <a:r>
              <a:rPr lang="en-US" altLang="ko-KR" sz="14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암기 여부</a:t>
            </a:r>
            <a:r>
              <a:rPr lang="en-US" altLang="ko-KR" sz="14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-&gt; </a:t>
            </a:r>
            <a:r>
              <a:rPr lang="ko-KR" altLang="en-US" sz="14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형태소 분석한 데이터를 벡터화</a:t>
            </a:r>
          </a:p>
          <a:p>
            <a:pPr>
              <a:lnSpc>
                <a:spcPct val="150000"/>
              </a:lnSpc>
            </a:pPr>
            <a:endParaRPr lang="ko-KR" altLang="en-US" sz="1400" dirty="0">
              <a:ln/>
              <a:solidFill>
                <a:schemeClr val="tx1">
                  <a:lumMod val="95000"/>
                  <a:lumOff val="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C348119-3699-4615-A4C8-89AFFD74D231}"/>
              </a:ext>
            </a:extLst>
          </p:cNvPr>
          <p:cNvCxnSpPr>
            <a:cxnSpLocks/>
          </p:cNvCxnSpPr>
          <p:nvPr/>
        </p:nvCxnSpPr>
        <p:spPr>
          <a:xfrm flipH="1" flipV="1">
            <a:off x="6071616" y="1780032"/>
            <a:ext cx="24384" cy="3755136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SeleniumHQ Browser Automation">
            <a:extLst>
              <a:ext uri="{FF2B5EF4-FFF2-40B4-BE49-F238E27FC236}">
                <a16:creationId xmlns:a16="http://schemas.microsoft.com/office/drawing/2014/main" id="{54859025-44BB-450A-A1DC-54BCB510E0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384"/>
          <a:stretch/>
        </p:blipFill>
        <p:spPr bwMode="auto">
          <a:xfrm>
            <a:off x="2006276" y="1985570"/>
            <a:ext cx="695726" cy="74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A3D60DC-1D3C-4568-A948-C67DBC2164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1463" y="1894935"/>
            <a:ext cx="985480" cy="831647"/>
          </a:xfrm>
          <a:prstGeom prst="rect">
            <a:avLst/>
          </a:prstGeom>
        </p:spPr>
      </p:pic>
      <p:grpSp>
        <p:nvGrpSpPr>
          <p:cNvPr id="43" name="그룹 42">
            <a:extLst>
              <a:ext uri="{FF2B5EF4-FFF2-40B4-BE49-F238E27FC236}">
                <a16:creationId xmlns:a16="http://schemas.microsoft.com/office/drawing/2014/main" id="{CF322262-A608-4602-8F45-3250E5315AC9}"/>
              </a:ext>
            </a:extLst>
          </p:cNvPr>
          <p:cNvGrpSpPr/>
          <p:nvPr/>
        </p:nvGrpSpPr>
        <p:grpSpPr>
          <a:xfrm>
            <a:off x="6838950" y="1802651"/>
            <a:ext cx="3912071" cy="1016213"/>
            <a:chOff x="6564630" y="1780032"/>
            <a:chExt cx="3912071" cy="1016213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C061367E-44F3-4489-817F-F99CC0C3A684}"/>
                </a:ext>
              </a:extLst>
            </p:cNvPr>
            <p:cNvGrpSpPr/>
            <p:nvPr/>
          </p:nvGrpSpPr>
          <p:grpSpPr>
            <a:xfrm>
              <a:off x="8792096" y="1780032"/>
              <a:ext cx="949480" cy="312425"/>
              <a:chOff x="8468231" y="1803283"/>
              <a:chExt cx="1200555" cy="395041"/>
            </a:xfrm>
          </p:grpSpPr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AE5D3B68-A9F1-487A-BAD1-6CBA909258EE}"/>
                  </a:ext>
                </a:extLst>
              </p:cNvPr>
              <p:cNvSpPr/>
              <p:nvPr/>
            </p:nvSpPr>
            <p:spPr>
              <a:xfrm>
                <a:off x="8468231" y="1803283"/>
                <a:ext cx="1200555" cy="395041"/>
              </a:xfrm>
              <a:prstGeom prst="roundRect">
                <a:avLst>
                  <a:gd name="adj" fmla="val 50000"/>
                </a:avLst>
              </a:prstGeom>
              <a:noFill/>
              <a:ln w="25400">
                <a:solidFill>
                  <a:srgbClr val="0FA0F9"/>
                </a:solidFill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5FCBFB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90E8507-480E-4AE1-B456-AC584F4ECD2F}"/>
                  </a:ext>
                </a:extLst>
              </p:cNvPr>
              <p:cNvSpPr txBox="1"/>
              <p:nvPr/>
            </p:nvSpPr>
            <p:spPr>
              <a:xfrm>
                <a:off x="8468231" y="1831944"/>
                <a:ext cx="1151787" cy="3502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solidFill>
                      <a:srgbClr val="0FA0F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전자 출결</a:t>
                </a: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7A3DF31F-B384-4A92-A243-31261612F18E}"/>
                </a:ext>
              </a:extLst>
            </p:cNvPr>
            <p:cNvGrpSpPr/>
            <p:nvPr/>
          </p:nvGrpSpPr>
          <p:grpSpPr>
            <a:xfrm>
              <a:off x="9212940" y="2483820"/>
              <a:ext cx="1263761" cy="312425"/>
              <a:chOff x="9513582" y="2310758"/>
              <a:chExt cx="1597943" cy="395041"/>
            </a:xfrm>
          </p:grpSpPr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6BBA6CBC-84A6-4E19-B268-2EBE92727EFA}"/>
                  </a:ext>
                </a:extLst>
              </p:cNvPr>
              <p:cNvSpPr/>
              <p:nvPr/>
            </p:nvSpPr>
            <p:spPr>
              <a:xfrm>
                <a:off x="9513582" y="2310758"/>
                <a:ext cx="1597943" cy="395041"/>
              </a:xfrm>
              <a:prstGeom prst="roundRect">
                <a:avLst>
                  <a:gd name="adj" fmla="val 50000"/>
                </a:avLst>
              </a:prstGeom>
              <a:noFill/>
              <a:ln w="25400">
                <a:solidFill>
                  <a:srgbClr val="0FA0F9"/>
                </a:solidFill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5FCBFB"/>
                  </a:solidFill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8A7D05C-631F-4F49-91D1-459A62B76F85}"/>
                  </a:ext>
                </a:extLst>
              </p:cNvPr>
              <p:cNvSpPr txBox="1"/>
              <p:nvPr/>
            </p:nvSpPr>
            <p:spPr>
              <a:xfrm>
                <a:off x="9633816" y="2355552"/>
                <a:ext cx="1374866" cy="3502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solidFill>
                      <a:srgbClr val="0FA0F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프로젝트 과제</a:t>
                </a: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5EC0F0A4-46D3-467A-A17E-85A447C0A539}"/>
                </a:ext>
              </a:extLst>
            </p:cNvPr>
            <p:cNvGrpSpPr/>
            <p:nvPr/>
          </p:nvGrpSpPr>
          <p:grpSpPr>
            <a:xfrm>
              <a:off x="7592320" y="2130225"/>
              <a:ext cx="949480" cy="312425"/>
              <a:chOff x="7127679" y="2085443"/>
              <a:chExt cx="1200555" cy="395041"/>
            </a:xfrm>
          </p:grpSpPr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3A90AC2B-9B55-4519-A32B-348470C67F65}"/>
                  </a:ext>
                </a:extLst>
              </p:cNvPr>
              <p:cNvSpPr/>
              <p:nvPr/>
            </p:nvSpPr>
            <p:spPr>
              <a:xfrm>
                <a:off x="7127679" y="2085443"/>
                <a:ext cx="1200555" cy="395041"/>
              </a:xfrm>
              <a:prstGeom prst="roundRect">
                <a:avLst>
                  <a:gd name="adj" fmla="val 50000"/>
                </a:avLst>
              </a:prstGeom>
              <a:noFill/>
              <a:ln w="25400">
                <a:solidFill>
                  <a:srgbClr val="0FA0F9"/>
                </a:solidFill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5FCBFB"/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1E04D3D-5112-4650-AC9B-AED6B68D4EE3}"/>
                  </a:ext>
                </a:extLst>
              </p:cNvPr>
              <p:cNvSpPr txBox="1"/>
              <p:nvPr/>
            </p:nvSpPr>
            <p:spPr>
              <a:xfrm>
                <a:off x="7127679" y="2105995"/>
                <a:ext cx="1151787" cy="3502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solidFill>
                      <a:srgbClr val="0FA0F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시험 </a:t>
                </a:r>
                <a:r>
                  <a:rPr lang="en-US" altLang="ko-KR" sz="1200" dirty="0">
                    <a:solidFill>
                      <a:srgbClr val="0FA0F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3</a:t>
                </a:r>
                <a:r>
                  <a:rPr lang="ko-KR" altLang="en-US" sz="1200" dirty="0">
                    <a:solidFill>
                      <a:srgbClr val="0FA0F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번</a:t>
                </a:r>
              </a:p>
            </p:txBody>
          </p:sp>
        </p:grp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106FDF46-155E-436D-8EBE-4CAE329BF2F3}"/>
                </a:ext>
              </a:extLst>
            </p:cNvPr>
            <p:cNvCxnSpPr>
              <a:cxnSpLocks/>
            </p:cNvCxnSpPr>
            <p:nvPr/>
          </p:nvCxnSpPr>
          <p:spPr>
            <a:xfrm>
              <a:off x="6867236" y="1931971"/>
              <a:ext cx="1924860" cy="1480"/>
            </a:xfrm>
            <a:prstGeom prst="line">
              <a:avLst/>
            </a:prstGeom>
            <a:ln w="28575">
              <a:solidFill>
                <a:srgbClr val="0FA0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3D63CE69-7ED2-462E-9994-7611579EDB6F}"/>
                </a:ext>
              </a:extLst>
            </p:cNvPr>
            <p:cNvCxnSpPr>
              <a:cxnSpLocks/>
            </p:cNvCxnSpPr>
            <p:nvPr/>
          </p:nvCxnSpPr>
          <p:spPr>
            <a:xfrm>
              <a:off x="6564630" y="2278082"/>
              <a:ext cx="1027690" cy="0"/>
            </a:xfrm>
            <a:prstGeom prst="line">
              <a:avLst/>
            </a:prstGeom>
            <a:ln w="28575">
              <a:solidFill>
                <a:srgbClr val="0FA0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559826BA-C2F6-4B41-B5C0-ACF77FF5BA78}"/>
                </a:ext>
              </a:extLst>
            </p:cNvPr>
            <p:cNvCxnSpPr>
              <a:cxnSpLocks/>
            </p:cNvCxnSpPr>
            <p:nvPr/>
          </p:nvCxnSpPr>
          <p:spPr>
            <a:xfrm>
              <a:off x="6805264" y="2633163"/>
              <a:ext cx="2413990" cy="20981"/>
            </a:xfrm>
            <a:prstGeom prst="line">
              <a:avLst/>
            </a:prstGeom>
            <a:ln w="28575">
              <a:solidFill>
                <a:srgbClr val="0FA0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51215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320</Words>
  <Application>Microsoft Office PowerPoint</Application>
  <PresentationFormat>와이드스크린</PresentationFormat>
  <Paragraphs>91</Paragraphs>
  <Slides>17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Noto Sans CJK KR Thin</vt:lpstr>
      <vt:lpstr>나눔스퀘어 Bold</vt:lpstr>
      <vt:lpstr>나눔스퀘어 ExtraBold</vt:lpstr>
      <vt:lpstr>나눔스퀘어_ac</vt:lpstr>
      <vt:lpstr>나눔스퀘어_ac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장혁순</dc:creator>
  <cp:lastModifiedBy>Windows 사용자</cp:lastModifiedBy>
  <cp:revision>48</cp:revision>
  <dcterms:created xsi:type="dcterms:W3CDTF">2020-11-22T16:21:53Z</dcterms:created>
  <dcterms:modified xsi:type="dcterms:W3CDTF">2020-11-29T12:42:14Z</dcterms:modified>
</cp:coreProperties>
</file>