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81" r:id="rId3"/>
    <p:sldId id="282" r:id="rId4"/>
    <p:sldId id="258" r:id="rId5"/>
    <p:sldId id="283" r:id="rId6"/>
    <p:sldId id="285" r:id="rId7"/>
    <p:sldId id="288" r:id="rId8"/>
    <p:sldId id="289" r:id="rId9"/>
    <p:sldId id="286" r:id="rId10"/>
    <p:sldId id="290" r:id="rId11"/>
    <p:sldId id="280" r:id="rId12"/>
    <p:sldId id="279" r:id="rId13"/>
    <p:sldId id="28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744CE-34AF-47FE-A6D7-1BCCD81EBA91}">
  <a:tblStyle styleId="{7DF744CE-34AF-47FE-A6D7-1BCCD81EBA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8"/>
    <p:restoredTop sz="75804"/>
  </p:normalViewPr>
  <p:slideViewPr>
    <p:cSldViewPr snapToGrid="0">
      <p:cViewPr varScale="1">
        <p:scale>
          <a:sx n="112" d="100"/>
          <a:sy n="112" d="100"/>
        </p:scale>
        <p:origin x="1818" y="78"/>
      </p:cViewPr>
      <p:guideLst>
        <p:guide orient="horz" pos="1620"/>
        <p:guide pos="2880"/>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5247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owarealtors.com/news/housingstat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Salutations, Thank you </a:t>
            </a:r>
            <a:r>
              <a:rPr lang="en-US" dirty="0" err="1"/>
              <a:t>Kingland</a:t>
            </a:r>
            <a:r>
              <a:rPr lang="en-US" dirty="0"/>
              <a:t> Systems and Iowa Association of Realtors for sponsoring me to share my research upon prediction models for residential prices. I, Charles Sinkus, have been invited to present a data analytical approach to our esteemed colleagues within the IAR I</a:t>
            </a:r>
            <a:r>
              <a:rPr lang="en-US" dirty="0">
                <a:sym typeface="Arial"/>
                <a:hlinkClick r:id="rId3">
                  <a:extLst>
                    <a:ext uri="{A12FA001-AC4F-418D-AE19-62706E023703}">
                      <ahyp:hlinkClr xmlns:ahyp="http://schemas.microsoft.com/office/drawing/2018/hyperlinkcolor" val="tx"/>
                    </a:ext>
                  </a:extLst>
                </a:hlinkClick>
              </a:rPr>
              <a:t>owa Housing Stats System</a:t>
            </a:r>
            <a:r>
              <a:rPr lang="en-US" dirty="0">
                <a:sym typeface="Arial"/>
              </a:rPr>
              <a:t> </a:t>
            </a:r>
            <a:r>
              <a:rPr lang="en-US" dirty="0"/>
              <a:t>department in order to reveal an informative methodology for predictions of residential housing prices for our realtors. Additionally recommendations to owners upon how to increase ones residential value based upon specific evidential factors. Shall we dive into the data?  </a:t>
            </a:r>
            <a:endParaRPr dirty="0"/>
          </a:p>
        </p:txBody>
      </p:sp>
    </p:spTree>
    <p:extLst>
      <p:ext uri="{BB962C8B-B14F-4D97-AF65-F5344CB8AC3E}">
        <p14:creationId xmlns:p14="http://schemas.microsoft.com/office/powerpoint/2010/main" val="527148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dirty="0">
                <a:solidFill>
                  <a:srgbClr val="002060"/>
                </a:solidFill>
                <a:latin typeface="Constantia" panose="02030602050306030303" pitchFamily="18" charset="0"/>
              </a:rPr>
              <a:t>1. Square-footage, condition, age, and the location of the residence within my research appeared to have the highest factor of importance for determining the sales-price.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2060"/>
                </a:solidFill>
                <a:latin typeface="Constantia" panose="02030602050306030303" pitchFamily="18" charset="0"/>
              </a:rPr>
              <a:t>2. Residence Investors should research  Northridge Heights, Stone Brook, and Northridge locations for optimal return values.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2060"/>
                </a:solidFill>
                <a:latin typeface="Constantia" panose="02030602050306030303" pitchFamily="18" charset="0"/>
              </a:rPr>
              <a:t>3. Place residence for sale earlier in order to attract potential procurement clients rather than wait for any market changes to occur.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2060"/>
                </a:solidFill>
                <a:latin typeface="Constantia" panose="02030602050306030303" pitchFamily="18" charset="0"/>
              </a:rPr>
              <a:t>4. In order to substantially and sustainably increase the value of a residence one would recommend: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002060"/>
                </a:solidFill>
                <a:latin typeface="Constantia" panose="02030602050306030303" pitchFamily="18" charset="0"/>
              </a:rPr>
              <a:t>	-Repaint or remodel the interior and exterior finishes. </a:t>
            </a:r>
          </a:p>
          <a:p>
            <a:pPr marL="719138" indent="-265113">
              <a:lnSpc>
                <a:spcPct val="100000"/>
              </a:lnSpc>
              <a:spcAft>
                <a:spcPts val="600"/>
              </a:spcAft>
              <a:buFontTx/>
              <a:buChar char="-"/>
            </a:pPr>
            <a:r>
              <a:rPr lang="en-US" sz="1100" dirty="0">
                <a:solidFill>
                  <a:srgbClr val="002060"/>
                </a:solidFill>
                <a:latin typeface="Constantia" panose="02030602050306030303" pitchFamily="18" charset="0"/>
              </a:rPr>
              <a:t>Renovate the kitchen with modern appliances for promos, though renovation of entire design. </a:t>
            </a:r>
          </a:p>
          <a:p>
            <a:pPr marL="719138" indent="-265113">
              <a:lnSpc>
                <a:spcPct val="100000"/>
              </a:lnSpc>
              <a:spcAft>
                <a:spcPts val="600"/>
              </a:spcAft>
              <a:buFontTx/>
              <a:buChar char="-"/>
            </a:pPr>
            <a:r>
              <a:rPr lang="en-US" sz="1100" dirty="0">
                <a:solidFill>
                  <a:srgbClr val="002060"/>
                </a:solidFill>
                <a:latin typeface="Constantia" panose="02030602050306030303" pitchFamily="18" charset="0"/>
              </a:rPr>
              <a:t>Include any personal amenities(open fire-place, appliances, </a:t>
            </a:r>
            <a:r>
              <a:rPr lang="en-US" sz="1100" dirty="0" err="1">
                <a:solidFill>
                  <a:srgbClr val="002060"/>
                </a:solidFill>
                <a:latin typeface="Constantia" panose="02030602050306030303" pitchFamily="18" charset="0"/>
              </a:rPr>
              <a:t>etc</a:t>
            </a:r>
            <a:r>
              <a:rPr lang="en-US" sz="1100" dirty="0">
                <a:solidFill>
                  <a:srgbClr val="002060"/>
                </a:solidFill>
                <a:latin typeface="Constantia" panose="02030602050306030303" pitchFamily="18" charset="0"/>
              </a:rPr>
              <a:t>) in order to increase aesthetic-based environment. </a:t>
            </a:r>
          </a:p>
          <a:p>
            <a:pPr marL="719138" indent="-265113">
              <a:lnSpc>
                <a:spcPct val="100000"/>
              </a:lnSpc>
              <a:spcAft>
                <a:spcPts val="600"/>
              </a:spcAft>
              <a:buFontTx/>
              <a:buChar char="-"/>
            </a:pPr>
            <a:r>
              <a:rPr lang="en-US" sz="1100" dirty="0">
                <a:solidFill>
                  <a:srgbClr val="002060"/>
                </a:solidFill>
                <a:latin typeface="Constantia" panose="02030602050306030303" pitchFamily="18" charset="0"/>
              </a:rPr>
              <a:t>Renovation or repair of the garage, depend upon its condition; install EV-charging stations to accommodate for future innovations.</a:t>
            </a:r>
          </a:p>
          <a:p>
            <a:pPr marL="719138" indent="-265113">
              <a:lnSpc>
                <a:spcPct val="100000"/>
              </a:lnSpc>
              <a:spcAft>
                <a:spcPts val="600"/>
              </a:spcAft>
              <a:buFontTx/>
              <a:buChar char="-"/>
            </a:pPr>
            <a:r>
              <a:rPr lang="en-US" sz="1100" dirty="0">
                <a:solidFill>
                  <a:srgbClr val="002060"/>
                </a:solidFill>
                <a:latin typeface="Constantia" panose="02030602050306030303" pitchFamily="18" charset="0"/>
              </a:rPr>
              <a:t>Review entire residence and renovate any other specific area which the owner would specify any required upgrades.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rgbClr val="002060"/>
              </a:solidFill>
              <a:latin typeface="Constantia" panose="02030602050306030303"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rgbClr val="002060"/>
              </a:solidFill>
              <a:latin typeface="Constantia" panose="02030602050306030303" pitchFamily="18" charset="0"/>
            </a:endParaRPr>
          </a:p>
          <a:p>
            <a:pPr marL="387350" indent="-228600">
              <a:buAutoNum type="arabicPeriod"/>
            </a:pPr>
            <a:endParaRPr lang="en-US" dirty="0"/>
          </a:p>
        </p:txBody>
      </p:sp>
    </p:spTree>
    <p:extLst>
      <p:ext uri="{BB962C8B-B14F-4D97-AF65-F5344CB8AC3E}">
        <p14:creationId xmlns:p14="http://schemas.microsoft.com/office/powerpoint/2010/main" val="2096370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Unfortunately during the model construction process our department encountered a massive server error which was due to a black hat infiltration This result caused our data to become completely corrupted </a:t>
            </a:r>
          </a:p>
        </p:txBody>
      </p:sp>
    </p:spTree>
    <p:extLst>
      <p:ext uri="{BB962C8B-B14F-4D97-AF65-F5344CB8AC3E}">
        <p14:creationId xmlns:p14="http://schemas.microsoft.com/office/powerpoint/2010/main" val="157539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Different feature engineering approaches</a:t>
            </a:r>
          </a:p>
          <a:p>
            <a:r>
              <a:rPr lang="en-US" sz="1100" b="0" i="0" u="none" strike="noStrike" cap="none" dirty="0">
                <a:solidFill>
                  <a:srgbClr val="000000"/>
                </a:solidFill>
                <a:effectLst/>
                <a:latin typeface="Arial"/>
                <a:ea typeface="Arial"/>
                <a:cs typeface="Arial"/>
                <a:sym typeface="Arial"/>
              </a:rPr>
              <a:t>Using the best model from above (elastic net), it was then used to evaluate the test data with different methods for preprocessing and feature engineering (specifically different scaling and transformation methods).</a:t>
            </a:r>
          </a:p>
          <a:p>
            <a:r>
              <a:rPr lang="en-US" sz="1100" b="0" i="0" u="none" strike="noStrike" cap="none" dirty="0">
                <a:solidFill>
                  <a:srgbClr val="000000"/>
                </a:solidFill>
                <a:effectLst/>
                <a:latin typeface="Arial"/>
                <a:ea typeface="Arial"/>
                <a:cs typeface="Arial"/>
                <a:sym typeface="Arial"/>
              </a:rPr>
              <a:t>Due to how 𝑦y was transformed for each model, the RMSE of the different models tested were not directly comparable. Therefore, R</a:t>
            </a:r>
            <a:r>
              <a:rPr lang="en-US" sz="1100" b="0" i="0" u="none" strike="noStrike" cap="none" baseline="30000" dirty="0">
                <a:solidFill>
                  <a:srgbClr val="000000"/>
                </a:solidFill>
                <a:effectLst/>
                <a:latin typeface="Arial"/>
                <a:ea typeface="Arial"/>
                <a:cs typeface="Arial"/>
                <a:sym typeface="Arial"/>
              </a:rPr>
              <a:t>2</a:t>
            </a:r>
            <a:r>
              <a:rPr lang="en-US" sz="1100" b="0" i="0" u="none" strike="noStrike" cap="none" dirty="0">
                <a:solidFill>
                  <a:srgbClr val="000000"/>
                </a:solidFill>
                <a:effectLst/>
                <a:latin typeface="Arial"/>
                <a:ea typeface="Arial"/>
                <a:cs typeface="Arial"/>
                <a:sym typeface="Arial"/>
              </a:rPr>
              <a:t> was used to select the best method for preprocessing.</a:t>
            </a:r>
          </a:p>
          <a:p>
            <a:r>
              <a:rPr lang="en-US" sz="1100" b="0" i="0" u="none" strike="noStrike" cap="none" dirty="0">
                <a:solidFill>
                  <a:srgbClr val="000000"/>
                </a:solidFill>
                <a:effectLst/>
                <a:latin typeface="Arial"/>
                <a:ea typeface="Arial"/>
                <a:cs typeface="Arial"/>
                <a:sym typeface="Arial"/>
              </a:rPr>
              <a:t>Six different methods were tested, using different ways to engineer feature as listed below. </a:t>
            </a:r>
            <a:r>
              <a:rPr lang="en-US" sz="1100" b="1" i="0" u="none" strike="noStrike" cap="none" dirty="0">
                <a:solidFill>
                  <a:srgbClr val="000000"/>
                </a:solidFill>
                <a:effectLst/>
                <a:latin typeface="Arial"/>
                <a:ea typeface="Arial"/>
                <a:cs typeface="Arial"/>
                <a:sym typeface="Arial"/>
              </a:rPr>
              <a:t>Method three performed the best</a:t>
            </a:r>
            <a:r>
              <a:rPr lang="en-US" sz="1100" b="0" i="0" u="none" strike="noStrike" cap="none" dirty="0">
                <a:solidFill>
                  <a:srgbClr val="000000"/>
                </a:solidFill>
                <a:effectLst/>
                <a:latin typeface="Arial"/>
                <a:ea typeface="Arial"/>
                <a:cs typeface="Arial"/>
                <a:sym typeface="Arial"/>
              </a:rPr>
              <a:t> with the highest R</a:t>
            </a:r>
            <a:r>
              <a:rPr lang="en-US" sz="1100" b="0" i="0" u="none" strike="noStrike" cap="none" baseline="30000" dirty="0">
                <a:solidFill>
                  <a:srgbClr val="000000"/>
                </a:solidFill>
                <a:effectLst/>
                <a:latin typeface="Arial"/>
                <a:ea typeface="Arial"/>
                <a:cs typeface="Arial"/>
                <a:sym typeface="Arial"/>
              </a:rPr>
              <a:t>2</a:t>
            </a:r>
            <a:r>
              <a:rPr lang="en-US" sz="1100" b="0" i="0" u="none" strike="noStrike" cap="none" dirty="0">
                <a:solidFill>
                  <a:srgbClr val="000000"/>
                </a:solidFill>
                <a:effectLst/>
                <a:latin typeface="Arial"/>
                <a:ea typeface="Arial"/>
                <a:cs typeface="Arial"/>
                <a:sym typeface="Arial"/>
              </a:rPr>
              <a:t> score, and had very little difference between train and test results. In general, methods where y was transformed performed better (model one and three). Method six performed the worst, when </a:t>
            </a:r>
            <a:r>
              <a:rPr lang="en-US" sz="1100" b="0" i="0" u="none" strike="noStrike" cap="none" dirty="0" err="1">
                <a:solidFill>
                  <a:srgbClr val="000000"/>
                </a:solidFill>
                <a:effectLst/>
                <a:latin typeface="Arial"/>
                <a:ea typeface="Arial"/>
                <a:cs typeface="Arial"/>
                <a:sym typeface="Arial"/>
              </a:rPr>
              <a:t>saleprice</a:t>
            </a:r>
            <a:r>
              <a:rPr lang="en-US" sz="1100" b="0" i="0" u="none" strike="noStrike" cap="none" dirty="0">
                <a:solidFill>
                  <a:srgbClr val="000000"/>
                </a:solidFill>
                <a:effectLst/>
                <a:latin typeface="Arial"/>
                <a:ea typeface="Arial"/>
                <a:cs typeface="Arial"/>
                <a:sym typeface="Arial"/>
              </a:rPr>
              <a:t> was scaled.</a:t>
            </a:r>
          </a:p>
          <a:p>
            <a:r>
              <a:rPr lang="en-US" sz="1100" b="1" i="0" u="none" strike="noStrike" cap="none" dirty="0">
                <a:solidFill>
                  <a:srgbClr val="000000"/>
                </a:solidFill>
                <a:effectLst/>
                <a:latin typeface="Arial"/>
                <a:ea typeface="Arial"/>
                <a:cs typeface="Arial"/>
                <a:sym typeface="Arial"/>
              </a:rPr>
              <a:t>Method One</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err="1">
                <a:solidFill>
                  <a:srgbClr val="000000"/>
                </a:solidFill>
                <a:effectLst/>
                <a:latin typeface="Arial"/>
                <a:ea typeface="Arial"/>
                <a:cs typeface="Arial"/>
                <a:sym typeface="Arial"/>
              </a:rPr>
              <a:t>saleprice</a:t>
            </a:r>
            <a:r>
              <a:rPr lang="en-US" sz="1100" b="0" i="0" u="none" strike="noStrike" cap="none" dirty="0">
                <a:solidFill>
                  <a:srgbClr val="000000"/>
                </a:solidFill>
                <a:effectLst/>
                <a:latin typeface="Arial"/>
                <a:ea typeface="Arial"/>
                <a:cs typeface="Arial"/>
                <a:sym typeface="Arial"/>
              </a:rPr>
              <a:t> was log transformed</a:t>
            </a:r>
          </a:p>
          <a:p>
            <a:r>
              <a:rPr lang="en-US" sz="1100" b="0" i="0" u="none" strike="noStrike" cap="none" dirty="0">
                <a:solidFill>
                  <a:srgbClr val="000000"/>
                </a:solidFill>
                <a:effectLst/>
                <a:latin typeface="Arial"/>
                <a:ea typeface="Arial"/>
                <a:cs typeface="Arial"/>
                <a:sym typeface="Arial"/>
              </a:rPr>
              <a:t>transformation of skewed features: log transform for positively skewed features, square transform for negatively skewed features</a:t>
            </a:r>
          </a:p>
          <a:p>
            <a:r>
              <a:rPr lang="en-US" sz="1100" b="0" i="0" u="none" strike="noStrike" cap="none" dirty="0" err="1">
                <a:solidFill>
                  <a:srgbClr val="000000"/>
                </a:solidFill>
                <a:effectLst/>
                <a:latin typeface="Arial"/>
                <a:ea typeface="Arial"/>
                <a:cs typeface="Arial"/>
                <a:sym typeface="Arial"/>
              </a:rPr>
              <a:t>StandardScaler</a:t>
            </a:r>
            <a:r>
              <a:rPr lang="en-US" sz="1100" b="0" i="0" u="none" strike="noStrike" cap="none" dirty="0">
                <a:solidFill>
                  <a:srgbClr val="000000"/>
                </a:solidFill>
                <a:effectLst/>
                <a:latin typeface="Arial"/>
                <a:ea typeface="Arial"/>
                <a:cs typeface="Arial"/>
                <a:sym typeface="Arial"/>
              </a:rPr>
              <a:t> used on 𝑥x features</a:t>
            </a:r>
          </a:p>
          <a:p>
            <a:r>
              <a:rPr lang="en-US" sz="1100" b="1" i="0" u="none" strike="noStrike" cap="none" dirty="0">
                <a:solidFill>
                  <a:srgbClr val="000000"/>
                </a:solidFill>
                <a:effectLst/>
                <a:latin typeface="Arial"/>
                <a:ea typeface="Arial"/>
                <a:cs typeface="Arial"/>
                <a:sym typeface="Arial"/>
              </a:rPr>
              <a:t>Method Two</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err="1">
                <a:solidFill>
                  <a:srgbClr val="000000"/>
                </a:solidFill>
                <a:effectLst/>
                <a:latin typeface="Arial"/>
                <a:ea typeface="Arial"/>
                <a:cs typeface="Arial"/>
                <a:sym typeface="Arial"/>
              </a:rPr>
              <a:t>saleprice</a:t>
            </a:r>
            <a:r>
              <a:rPr lang="en-US" sz="1100" b="0" i="0" u="none" strike="noStrike" cap="none" dirty="0">
                <a:solidFill>
                  <a:srgbClr val="000000"/>
                </a:solidFill>
                <a:effectLst/>
                <a:latin typeface="Arial"/>
                <a:ea typeface="Arial"/>
                <a:cs typeface="Arial"/>
                <a:sym typeface="Arial"/>
              </a:rPr>
              <a:t> was not transformed</a:t>
            </a:r>
          </a:p>
          <a:p>
            <a:r>
              <a:rPr lang="en-US" sz="1100" b="0" i="0" u="none" strike="noStrike" cap="none" dirty="0">
                <a:solidFill>
                  <a:srgbClr val="000000"/>
                </a:solidFill>
                <a:effectLst/>
                <a:latin typeface="Arial"/>
                <a:ea typeface="Arial"/>
                <a:cs typeface="Arial"/>
                <a:sym typeface="Arial"/>
              </a:rPr>
              <a:t>transformation of skewed features: log transform for positively skewed features, square transform for negatively skewed features</a:t>
            </a:r>
          </a:p>
          <a:p>
            <a:r>
              <a:rPr lang="en-US" sz="1100" b="0" i="0" u="none" strike="noStrike" cap="none" dirty="0" err="1">
                <a:solidFill>
                  <a:srgbClr val="000000"/>
                </a:solidFill>
                <a:effectLst/>
                <a:latin typeface="Arial"/>
                <a:ea typeface="Arial"/>
                <a:cs typeface="Arial"/>
                <a:sym typeface="Arial"/>
              </a:rPr>
              <a:t>StandardScaler</a:t>
            </a:r>
            <a:r>
              <a:rPr lang="en-US" sz="1100" b="0" i="0" u="none" strike="noStrike" cap="none" dirty="0">
                <a:solidFill>
                  <a:srgbClr val="000000"/>
                </a:solidFill>
                <a:effectLst/>
                <a:latin typeface="Arial"/>
                <a:ea typeface="Arial"/>
                <a:cs typeface="Arial"/>
                <a:sym typeface="Arial"/>
              </a:rPr>
              <a:t> used on 𝑥x features</a:t>
            </a:r>
          </a:p>
          <a:p>
            <a:r>
              <a:rPr lang="en-US" sz="1100" b="1" i="0" u="none" strike="noStrike" cap="none" dirty="0">
                <a:solidFill>
                  <a:srgbClr val="000000"/>
                </a:solidFill>
                <a:effectLst/>
                <a:latin typeface="Arial"/>
                <a:ea typeface="Arial"/>
                <a:cs typeface="Arial"/>
                <a:sym typeface="Arial"/>
              </a:rPr>
              <a:t>Method Three</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err="1">
                <a:solidFill>
                  <a:srgbClr val="000000"/>
                </a:solidFill>
                <a:effectLst/>
                <a:latin typeface="Arial"/>
                <a:ea typeface="Arial"/>
                <a:cs typeface="Arial"/>
                <a:sym typeface="Arial"/>
              </a:rPr>
              <a:t>saleprice</a:t>
            </a:r>
            <a:r>
              <a:rPr lang="en-US" sz="1100" b="0" i="0" u="none" strike="noStrike" cap="none" dirty="0">
                <a:solidFill>
                  <a:srgbClr val="000000"/>
                </a:solidFill>
                <a:effectLst/>
                <a:latin typeface="Arial"/>
                <a:ea typeface="Arial"/>
                <a:cs typeface="Arial"/>
                <a:sym typeface="Arial"/>
              </a:rPr>
              <a:t> was Box-Cox transformed</a:t>
            </a:r>
          </a:p>
          <a:p>
            <a:r>
              <a:rPr lang="en-US" sz="1100" b="0" i="0" u="none" strike="noStrike" cap="none" dirty="0">
                <a:solidFill>
                  <a:srgbClr val="000000"/>
                </a:solidFill>
                <a:effectLst/>
                <a:latin typeface="Arial"/>
                <a:ea typeface="Arial"/>
                <a:cs typeface="Arial"/>
                <a:sym typeface="Arial"/>
              </a:rPr>
              <a:t>transformation of skewed features: Box-Cox for all</a:t>
            </a:r>
          </a:p>
          <a:p>
            <a:r>
              <a:rPr lang="en-US" sz="1100" b="0" i="0" u="none" strike="noStrike" cap="none" dirty="0" err="1">
                <a:solidFill>
                  <a:srgbClr val="000000"/>
                </a:solidFill>
                <a:effectLst/>
                <a:latin typeface="Arial"/>
                <a:ea typeface="Arial"/>
                <a:cs typeface="Arial"/>
                <a:sym typeface="Arial"/>
              </a:rPr>
              <a:t>StandardScaler</a:t>
            </a:r>
            <a:r>
              <a:rPr lang="en-US" sz="1100" b="0" i="0" u="none" strike="noStrike" cap="none" dirty="0">
                <a:solidFill>
                  <a:srgbClr val="000000"/>
                </a:solidFill>
                <a:effectLst/>
                <a:latin typeface="Arial"/>
                <a:ea typeface="Arial"/>
                <a:cs typeface="Arial"/>
                <a:sym typeface="Arial"/>
              </a:rPr>
              <a:t> used on 𝑥x features</a:t>
            </a:r>
          </a:p>
          <a:p>
            <a:r>
              <a:rPr lang="en-US" sz="1100" b="1" i="0" u="none" strike="noStrike" cap="none" dirty="0">
                <a:solidFill>
                  <a:srgbClr val="000000"/>
                </a:solidFill>
                <a:effectLst/>
                <a:latin typeface="Arial"/>
                <a:ea typeface="Arial"/>
                <a:cs typeface="Arial"/>
                <a:sym typeface="Arial"/>
              </a:rPr>
              <a:t>Method Four</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err="1">
                <a:solidFill>
                  <a:srgbClr val="000000"/>
                </a:solidFill>
                <a:effectLst/>
                <a:latin typeface="Arial"/>
                <a:ea typeface="Arial"/>
                <a:cs typeface="Arial"/>
                <a:sym typeface="Arial"/>
              </a:rPr>
              <a:t>saleprice</a:t>
            </a:r>
            <a:r>
              <a:rPr lang="en-US" sz="1100" b="0" i="0" u="none" strike="noStrike" cap="none" dirty="0">
                <a:solidFill>
                  <a:srgbClr val="000000"/>
                </a:solidFill>
                <a:effectLst/>
                <a:latin typeface="Arial"/>
                <a:ea typeface="Arial"/>
                <a:cs typeface="Arial"/>
                <a:sym typeface="Arial"/>
              </a:rPr>
              <a:t> was not transformed</a:t>
            </a:r>
          </a:p>
          <a:p>
            <a:r>
              <a:rPr lang="en-US" sz="1100" b="0" i="0" u="none" strike="noStrike" cap="none" dirty="0">
                <a:solidFill>
                  <a:srgbClr val="000000"/>
                </a:solidFill>
                <a:effectLst/>
                <a:latin typeface="Arial"/>
                <a:ea typeface="Arial"/>
                <a:cs typeface="Arial"/>
                <a:sym typeface="Arial"/>
              </a:rPr>
              <a:t>transformation of skewed features: Box-Cox for all</a:t>
            </a:r>
          </a:p>
          <a:p>
            <a:r>
              <a:rPr lang="en-US" sz="1100" b="0" i="0" u="none" strike="noStrike" cap="none" dirty="0" err="1">
                <a:solidFill>
                  <a:srgbClr val="000000"/>
                </a:solidFill>
                <a:effectLst/>
                <a:latin typeface="Arial"/>
                <a:ea typeface="Arial"/>
                <a:cs typeface="Arial"/>
                <a:sym typeface="Arial"/>
              </a:rPr>
              <a:t>StandardScaler</a:t>
            </a:r>
            <a:r>
              <a:rPr lang="en-US" sz="1100" b="0" i="0" u="none" strike="noStrike" cap="none" dirty="0">
                <a:solidFill>
                  <a:srgbClr val="000000"/>
                </a:solidFill>
                <a:effectLst/>
                <a:latin typeface="Arial"/>
                <a:ea typeface="Arial"/>
                <a:cs typeface="Arial"/>
                <a:sym typeface="Arial"/>
              </a:rPr>
              <a:t> used on 𝑥x features</a:t>
            </a:r>
          </a:p>
          <a:p>
            <a:r>
              <a:rPr lang="en-US" sz="1100" b="1" i="0" u="none" strike="noStrike" cap="none" dirty="0">
                <a:solidFill>
                  <a:srgbClr val="000000"/>
                </a:solidFill>
                <a:effectLst/>
                <a:latin typeface="Arial"/>
                <a:ea typeface="Arial"/>
                <a:cs typeface="Arial"/>
                <a:sym typeface="Arial"/>
              </a:rPr>
              <a:t>Method Five</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same transformations as model 3</a:t>
            </a:r>
          </a:p>
          <a:p>
            <a:r>
              <a:rPr lang="en-US" sz="1100" b="0" i="0" u="none" strike="noStrike" cap="none" dirty="0" err="1">
                <a:solidFill>
                  <a:srgbClr val="000000"/>
                </a:solidFill>
                <a:effectLst/>
                <a:latin typeface="Arial"/>
                <a:ea typeface="Arial"/>
                <a:cs typeface="Arial"/>
                <a:sym typeface="Arial"/>
              </a:rPr>
              <a:t>RobustScaler</a:t>
            </a:r>
            <a:r>
              <a:rPr lang="en-US" sz="1100" b="0" i="0" u="none" strike="noStrike" cap="none" dirty="0">
                <a:solidFill>
                  <a:srgbClr val="000000"/>
                </a:solidFill>
                <a:effectLst/>
                <a:latin typeface="Arial"/>
                <a:ea typeface="Arial"/>
                <a:cs typeface="Arial"/>
                <a:sym typeface="Arial"/>
              </a:rPr>
              <a:t> used on 𝑥x features instead of </a:t>
            </a:r>
            <a:r>
              <a:rPr lang="en-US" sz="1100" b="0" i="0" u="none" strike="noStrike" cap="none" dirty="0" err="1">
                <a:solidFill>
                  <a:srgbClr val="000000"/>
                </a:solidFill>
                <a:effectLst/>
                <a:latin typeface="Arial"/>
                <a:ea typeface="Arial"/>
                <a:cs typeface="Arial"/>
                <a:sym typeface="Arial"/>
              </a:rPr>
              <a:t>StandardScaler</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Method Six</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same transformations as model 3</a:t>
            </a:r>
          </a:p>
          <a:p>
            <a:r>
              <a:rPr lang="en-US" sz="1100" b="0" i="0" u="none" strike="noStrike" cap="none" dirty="0" err="1">
                <a:solidFill>
                  <a:srgbClr val="000000"/>
                </a:solidFill>
                <a:effectLst/>
                <a:latin typeface="Arial"/>
                <a:ea typeface="Arial"/>
                <a:cs typeface="Arial"/>
                <a:sym typeface="Arial"/>
              </a:rPr>
              <a:t>StandardScaler</a:t>
            </a:r>
            <a:r>
              <a:rPr lang="en-US" sz="1100" b="0" i="0" u="none" strike="noStrike" cap="none" dirty="0">
                <a:solidFill>
                  <a:srgbClr val="000000"/>
                </a:solidFill>
                <a:effectLst/>
                <a:latin typeface="Arial"/>
                <a:ea typeface="Arial"/>
                <a:cs typeface="Arial"/>
                <a:sym typeface="Arial"/>
              </a:rPr>
              <a:t> used on 𝑥x features </a:t>
            </a:r>
            <a:r>
              <a:rPr lang="en-US" sz="1100" b="0" i="1" u="none" strike="noStrike" cap="none" dirty="0">
                <a:solidFill>
                  <a:srgbClr val="000000"/>
                </a:solidFill>
                <a:effectLst/>
                <a:latin typeface="Arial"/>
                <a:ea typeface="Arial"/>
                <a:cs typeface="Arial"/>
                <a:sym typeface="Arial"/>
              </a:rPr>
              <a:t>and</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saleprice</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The results are </a:t>
            </a:r>
            <a:r>
              <a:rPr lang="en-US" sz="1100" b="0" i="0" u="none" strike="noStrike" cap="none" dirty="0" err="1">
                <a:solidFill>
                  <a:srgbClr val="000000"/>
                </a:solidFill>
                <a:effectLst/>
                <a:latin typeface="Arial"/>
                <a:ea typeface="Arial"/>
                <a:cs typeface="Arial"/>
                <a:sym typeface="Arial"/>
              </a:rPr>
              <a:t>summarised</a:t>
            </a:r>
            <a:r>
              <a:rPr lang="en-US" sz="1100" b="0" i="0" u="none" strike="noStrike" cap="none" dirty="0">
                <a:solidFill>
                  <a:srgbClr val="000000"/>
                </a:solidFill>
                <a:effectLst/>
                <a:latin typeface="Arial"/>
                <a:ea typeface="Arial"/>
                <a:cs typeface="Arial"/>
                <a:sym typeface="Arial"/>
              </a:rPr>
              <a:t> below:</a:t>
            </a:r>
          </a:p>
          <a:p>
            <a:br>
              <a:rPr lang="en-US" dirty="0"/>
            </a:br>
            <a:endParaRPr lang="en-US" dirty="0"/>
          </a:p>
          <a:p>
            <a:endParaRPr lang="en-US" dirty="0"/>
          </a:p>
          <a:p>
            <a:endParaRPr lang="en-US" dirty="0"/>
          </a:p>
          <a:p>
            <a:r>
              <a:rPr lang="en-US" dirty="0"/>
              <a:t>Further examination of the residual plot using the elastic net model along with method 3 shows generally equal distribution of variance, with the exception of a few points. The plot of predicted y against true y is also </a:t>
            </a:r>
            <a:r>
              <a:rPr lang="en-US" dirty="0" err="1"/>
              <a:t>genreally</a:t>
            </a:r>
            <a:r>
              <a:rPr lang="en-US" dirty="0"/>
              <a:t> linear with a 1:1 relationship, except for a few outliers. </a:t>
            </a:r>
          </a:p>
        </p:txBody>
      </p:sp>
    </p:spTree>
    <p:extLst>
      <p:ext uri="{BB962C8B-B14F-4D97-AF65-F5344CB8AC3E}">
        <p14:creationId xmlns:p14="http://schemas.microsoft.com/office/powerpoint/2010/main" val="2953372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Regularised</a:t>
            </a:r>
            <a:r>
              <a:rPr lang="en-US" dirty="0"/>
              <a:t> regressions acquire more accurate results than the simple</a:t>
            </a:r>
            <a:r>
              <a:rPr lang="en-US" baseline="0" dirty="0"/>
              <a:t> linear regression (which performed worse than the baseline, yet predicted the mean of the training data).</a:t>
            </a:r>
          </a:p>
          <a:p>
            <a:pPr marL="158750" indent="0">
              <a:buNone/>
            </a:pPr>
            <a:endParaRPr lang="en-US" baseline="0" dirty="0"/>
          </a:p>
          <a:p>
            <a:pPr marL="158750" indent="0">
              <a:buNone/>
            </a:pPr>
            <a:r>
              <a:rPr lang="en-US" baseline="0" dirty="0"/>
              <a:t>Through experiments with Lasso, Ridge, and Elastic Net Regression Models; I found initially, the elastic net model performed well over the other models, with the highest R2 and the lowest RMSE. Yet with finer tuning and reduction of scope within the variables. may find other results, </a:t>
            </a:r>
            <a:endParaRPr lang="en-US" dirty="0"/>
          </a:p>
        </p:txBody>
      </p:sp>
    </p:spTree>
    <p:extLst>
      <p:ext uri="{BB962C8B-B14F-4D97-AF65-F5344CB8AC3E}">
        <p14:creationId xmlns:p14="http://schemas.microsoft.com/office/powerpoint/2010/main" val="208231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8577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024657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1574023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1574023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Most of the null values correspond to houses without a certain feature, e.g. pool, alley, basement</a:t>
            </a:r>
          </a:p>
        </p:txBody>
      </p:sp>
    </p:spTree>
    <p:extLst>
      <p:ext uri="{BB962C8B-B14F-4D97-AF65-F5344CB8AC3E}">
        <p14:creationId xmlns:p14="http://schemas.microsoft.com/office/powerpoint/2010/main" val="79602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1574023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1574023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These are examples of distribution plots of numerical features, and histograms of categorical features. They show the frequency of each value and each category so one can get a sense of the distribution.</a:t>
            </a:r>
          </a:p>
          <a:p>
            <a:pPr marL="171450" lvl="0" indent="-171450" algn="l" rtl="0">
              <a:spcBef>
                <a:spcPts val="0"/>
              </a:spcBef>
              <a:spcAft>
                <a:spcPts val="0"/>
              </a:spcAft>
              <a:buFontTx/>
              <a:buChar char="-"/>
            </a:pPr>
            <a:r>
              <a:rPr lang="en-US" baseline="0" dirty="0"/>
              <a:t>Above grade living area (</a:t>
            </a:r>
            <a:r>
              <a:rPr lang="en-US" baseline="0" dirty="0" err="1"/>
              <a:t>grlivarea</a:t>
            </a:r>
            <a:r>
              <a:rPr lang="en-US" baseline="0" dirty="0"/>
              <a:t>) and </a:t>
            </a:r>
            <a:r>
              <a:rPr lang="en-US" baseline="0" dirty="0" err="1"/>
              <a:t>saleprice</a:t>
            </a:r>
            <a:r>
              <a:rPr lang="en-US" baseline="0" dirty="0"/>
              <a:t> are right skewed and have some houses that were bigger and more expensive than others. Most houses had no miscellaneous features, and almost all houses had </a:t>
            </a:r>
            <a:r>
              <a:rPr lang="en-US" baseline="0" dirty="0" err="1"/>
              <a:t>centralair</a:t>
            </a:r>
            <a:r>
              <a:rPr lang="en-US" baseline="0" dirty="0"/>
              <a:t>.</a:t>
            </a:r>
          </a:p>
        </p:txBody>
      </p:sp>
    </p:spTree>
    <p:extLst>
      <p:ext uri="{BB962C8B-B14F-4D97-AF65-F5344CB8AC3E}">
        <p14:creationId xmlns:p14="http://schemas.microsoft.com/office/powerpoint/2010/main" val="5585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1574023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1574023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This is a correlation heatmap of the 10 features that have the highest correlations with sales-price </a:t>
            </a:r>
            <a:r>
              <a:rPr lang="en-US" sz="1100" b="0" i="0" u="none" strike="noStrike" cap="none" dirty="0">
                <a:solidFill>
                  <a:srgbClr val="000000"/>
                </a:solidFill>
                <a:effectLst/>
                <a:latin typeface="Arial"/>
                <a:ea typeface="Arial"/>
                <a:cs typeface="Arial"/>
                <a:sym typeface="Arial"/>
              </a:rPr>
              <a:t>indicating a positively correlation with sales-price. </a:t>
            </a:r>
          </a:p>
          <a:p>
            <a:pPr marL="171450" lvl="0" indent="-171450" algn="l" rtl="0">
              <a:spcBef>
                <a:spcPts val="0"/>
              </a:spcBef>
              <a:spcAft>
                <a:spcPts val="0"/>
              </a:spcAft>
              <a:buFontTx/>
              <a:buChar char="-"/>
            </a:pPr>
            <a:r>
              <a:rPr lang="en-US" sz="1100" b="1" i="0" u="none" strike="noStrike" cap="none" dirty="0">
                <a:solidFill>
                  <a:srgbClr val="000000"/>
                </a:solidFill>
                <a:effectLst/>
                <a:latin typeface="Arial"/>
                <a:ea typeface="Arial"/>
                <a:cs typeface="Arial"/>
                <a:sym typeface="Arial"/>
              </a:rPr>
              <a:t>Overall Quality (</a:t>
            </a:r>
            <a:r>
              <a:rPr lang="en-US" sz="1100" b="1" i="0" u="none" strike="noStrike" cap="none" dirty="0" err="1">
                <a:solidFill>
                  <a:srgbClr val="000000"/>
                </a:solidFill>
                <a:effectLst/>
                <a:latin typeface="Arial"/>
                <a:ea typeface="Arial"/>
                <a:cs typeface="Arial"/>
                <a:sym typeface="Arial"/>
              </a:rPr>
              <a:t>OverallQual</a:t>
            </a:r>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presents the highest correlation with </a:t>
            </a:r>
            <a:r>
              <a:rPr lang="en-US" dirty="0" err="1"/>
              <a:t>saleprice</a:t>
            </a:r>
            <a:r>
              <a:rPr lang="en-US" sz="1100" b="0" i="0" u="none" strike="noStrike" cap="none" dirty="0">
                <a:solidFill>
                  <a:srgbClr val="000000"/>
                </a:solidFill>
                <a:effectLst/>
                <a:latin typeface="Arial"/>
                <a:ea typeface="Arial"/>
                <a:cs typeface="Arial"/>
                <a:sym typeface="Arial"/>
              </a:rPr>
              <a:t>.</a:t>
            </a:r>
            <a:endParaRPr lang="en-US" baseline="0" dirty="0"/>
          </a:p>
          <a:p>
            <a:pPr marL="171450" lvl="0" indent="-171450" algn="l" rtl="0">
              <a:spcBef>
                <a:spcPts val="0"/>
              </a:spcBef>
              <a:spcAft>
                <a:spcPts val="0"/>
              </a:spcAft>
              <a:buFontTx/>
              <a:buChar char="-"/>
            </a:pPr>
            <a:r>
              <a:rPr lang="en-US" baseline="0" dirty="0"/>
              <a:t>Through observation levels of collinearity we find between </a:t>
            </a:r>
            <a:r>
              <a:rPr lang="en-US" baseline="0" dirty="0" err="1"/>
              <a:t>garagecars</a:t>
            </a:r>
            <a:r>
              <a:rPr lang="en-US" baseline="0" dirty="0"/>
              <a:t> and </a:t>
            </a:r>
            <a:r>
              <a:rPr lang="en-US" baseline="0" dirty="0" err="1"/>
              <a:t>garagearea</a:t>
            </a:r>
            <a:r>
              <a:rPr lang="en-US" baseline="0" dirty="0"/>
              <a:t>, and 1stflrsf and </a:t>
            </a:r>
            <a:r>
              <a:rPr lang="en-US" baseline="0" dirty="0" err="1"/>
              <a:t>totalbsmtsf</a:t>
            </a:r>
            <a:r>
              <a:rPr lang="en-US" baseline="0" dirty="0"/>
              <a:t> are the prominent within all factors. </a:t>
            </a:r>
          </a:p>
          <a:p>
            <a:pPr marL="171450" lvl="0" indent="-171450" algn="l" rtl="0">
              <a:spcBef>
                <a:spcPts val="0"/>
              </a:spcBef>
              <a:spcAft>
                <a:spcPts val="0"/>
              </a:spcAft>
              <a:buFontTx/>
              <a:buChar char="-"/>
            </a:pPr>
            <a:r>
              <a:rPr lang="en-US" baseline="0" dirty="0"/>
              <a:t>Looking at the top 2 features specifically, there is quite an obvious linear relationship with </a:t>
            </a:r>
            <a:r>
              <a:rPr lang="en-US" baseline="0" dirty="0" err="1"/>
              <a:t>saleprice</a:t>
            </a:r>
            <a:endParaRPr lang="en-US" baseline="0" dirty="0"/>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There are also some collinear features.</a:t>
            </a:r>
          </a:p>
          <a:p>
            <a:r>
              <a:rPr lang="en-US" sz="1100" b="0" i="0" u="none" strike="noStrike" cap="none" dirty="0">
                <a:solidFill>
                  <a:srgbClr val="000000"/>
                </a:solidFill>
                <a:effectLst/>
                <a:latin typeface="Arial"/>
                <a:ea typeface="Arial"/>
                <a:cs typeface="Arial"/>
                <a:sym typeface="Arial"/>
              </a:rPr>
              <a:t>The </a:t>
            </a:r>
            <a:r>
              <a:rPr lang="en-US" sz="1100" b="0" i="0" u="none" strike="noStrike" cap="none" dirty="0" err="1">
                <a:solidFill>
                  <a:srgbClr val="000000"/>
                </a:solidFill>
                <a:effectLst/>
                <a:latin typeface="Arial"/>
                <a:ea typeface="Arial"/>
                <a:cs typeface="Arial"/>
                <a:sym typeface="Arial"/>
              </a:rPr>
              <a:t>pairplots</a:t>
            </a:r>
            <a:r>
              <a:rPr lang="en-US" sz="1100" b="0" i="0" u="none" strike="noStrike" cap="none" dirty="0">
                <a:solidFill>
                  <a:srgbClr val="000000"/>
                </a:solidFill>
                <a:effectLst/>
                <a:latin typeface="Arial"/>
                <a:ea typeface="Arial"/>
                <a:cs typeface="Arial"/>
                <a:sym typeface="Arial"/>
              </a:rPr>
              <a:t> of these 10 features further show their relationship with </a:t>
            </a:r>
            <a:r>
              <a:rPr lang="en-US" sz="1100" b="0" i="0" u="none" strike="noStrike" cap="none" dirty="0" err="1">
                <a:solidFill>
                  <a:srgbClr val="000000"/>
                </a:solidFill>
                <a:effectLst/>
                <a:latin typeface="Arial"/>
                <a:ea typeface="Arial"/>
                <a:cs typeface="Arial"/>
                <a:sym typeface="Arial"/>
              </a:rPr>
              <a:t>saleprice</a:t>
            </a:r>
            <a:r>
              <a:rPr lang="en-US" sz="1100" b="0" i="0" u="none" strike="noStrike" cap="none" dirty="0">
                <a:solidFill>
                  <a:srgbClr val="000000"/>
                </a:solidFill>
                <a:effectLst/>
                <a:latin typeface="Arial"/>
                <a:ea typeface="Arial"/>
                <a:cs typeface="Arial"/>
                <a:sym typeface="Arial"/>
              </a:rPr>
              <a:t>, as well as the presence of collinearity (e.g. between 1stflrsf and </a:t>
            </a:r>
            <a:r>
              <a:rPr lang="en-US" sz="1100" b="0" i="0" u="none" strike="noStrike" cap="none" dirty="0" err="1">
                <a:solidFill>
                  <a:srgbClr val="000000"/>
                </a:solidFill>
                <a:effectLst/>
                <a:latin typeface="Arial"/>
                <a:ea typeface="Arial"/>
                <a:cs typeface="Arial"/>
                <a:sym typeface="Arial"/>
              </a:rPr>
              <a:t>grlivarea</a:t>
            </a:r>
            <a:r>
              <a:rPr lang="en-US" sz="1100" b="0" i="0" u="none" strike="noStrike" cap="none" dirty="0">
                <a:solidFill>
                  <a:srgbClr val="000000"/>
                </a:solidFill>
                <a:effectLst/>
                <a:latin typeface="Arial"/>
                <a:ea typeface="Arial"/>
                <a:cs typeface="Arial"/>
                <a:sym typeface="Arial"/>
              </a:rPr>
              <a:t>).</a:t>
            </a:r>
          </a:p>
          <a:p>
            <a:pPr marL="171450" lvl="0" indent="-171450" algn="l" rtl="0">
              <a:spcBef>
                <a:spcPts val="0"/>
              </a:spcBef>
              <a:spcAft>
                <a:spcPts val="0"/>
              </a:spcAft>
              <a:buFontTx/>
              <a:buChar char="-"/>
            </a:pPr>
            <a:endParaRPr lang="en-US" baseline="0" dirty="0"/>
          </a:p>
        </p:txBody>
      </p:sp>
    </p:spTree>
    <p:extLst>
      <p:ext uri="{BB962C8B-B14F-4D97-AF65-F5344CB8AC3E}">
        <p14:creationId xmlns:p14="http://schemas.microsoft.com/office/powerpoint/2010/main" val="909228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These</a:t>
            </a:r>
            <a:r>
              <a:rPr lang="en-US" baseline="0" dirty="0"/>
              <a:t> graphs plot the MSE against number of predictors. The top graph shows all 106 non-zero predictors, and the bottom graph zooms into the top 50 predictors to better </a:t>
            </a:r>
            <a:r>
              <a:rPr lang="en-US" baseline="0" dirty="0" err="1"/>
              <a:t>visualise</a:t>
            </a:r>
            <a:r>
              <a:rPr lang="en-US" baseline="0" dirty="0"/>
              <a:t> </a:t>
            </a:r>
            <a:r>
              <a:rPr lang="en-US" baseline="0"/>
              <a:t>the trend. You </a:t>
            </a:r>
            <a:r>
              <a:rPr lang="en-US" baseline="0" dirty="0"/>
              <a:t>can see that as the number of predictors in the model increases, MSE decreases. </a:t>
            </a:r>
          </a:p>
          <a:p>
            <a:pPr marL="457200" indent="-298450">
              <a:buFontTx/>
              <a:buChar char="-"/>
            </a:pPr>
            <a:r>
              <a:rPr lang="en-US" baseline="0" dirty="0"/>
              <a:t>MSE stops decreasing from about 30 predictors onwards</a:t>
            </a:r>
          </a:p>
          <a:p>
            <a:pPr marL="457200" indent="-298450">
              <a:buFontTx/>
              <a:buChar char="-"/>
            </a:pPr>
            <a:r>
              <a:rPr lang="en-US" baseline="0" dirty="0"/>
              <a:t>Going up one standard error from that point, we reach 19 predictors.</a:t>
            </a:r>
          </a:p>
          <a:p>
            <a:pPr marL="158750" indent="0">
              <a:buFontTx/>
              <a:buNone/>
            </a:pPr>
            <a:endParaRPr lang="en-US" dirty="0"/>
          </a:p>
        </p:txBody>
      </p:sp>
    </p:spTree>
    <p:extLst>
      <p:ext uri="{BB962C8B-B14F-4D97-AF65-F5344CB8AC3E}">
        <p14:creationId xmlns:p14="http://schemas.microsoft.com/office/powerpoint/2010/main" val="1240333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Additionally these are the</a:t>
            </a:r>
            <a:r>
              <a:rPr lang="en-US" baseline="0" dirty="0"/>
              <a:t> 19 top predictors, in decreasing order of importance</a:t>
            </a:r>
          </a:p>
          <a:p>
            <a:pPr marL="457200" indent="-298450">
              <a:buFontTx/>
              <a:buChar char="-"/>
            </a:pPr>
            <a:r>
              <a:rPr lang="en-US" baseline="0" dirty="0"/>
              <a:t>Observe there are two features with negative coefficients –age of the house and </a:t>
            </a:r>
            <a:r>
              <a:rPr lang="en-US" baseline="0" dirty="0" err="1"/>
              <a:t>mszoning</a:t>
            </a:r>
            <a:r>
              <a:rPr lang="en-US" baseline="0" dirty="0"/>
              <a:t> C (commercial) being negatively correlated with sale price. As age increases, sale price deteriorates. Residences in the commercial zone are less-expensive than others within the surrounding area.</a:t>
            </a:r>
          </a:p>
          <a:p>
            <a:pPr marL="457200" indent="-298450">
              <a:buFontTx/>
              <a:buChar char="-"/>
            </a:pPr>
            <a:r>
              <a:rPr lang="en-US" baseline="0" dirty="0"/>
              <a:t>Furthermore there are a number of size-related features (pictorially displayed in pink), and location-related features (pictorially displayed in blue). Primarily the factors which are affecting residence price was found to be size and location.</a:t>
            </a:r>
          </a:p>
          <a:p>
            <a:pPr marL="457200" indent="-298450">
              <a:buFontTx/>
              <a:buChar char="-"/>
            </a:pPr>
            <a:endParaRPr lang="en-US" baseline="0" dirty="0"/>
          </a:p>
          <a:p>
            <a:pPr marL="158750" indent="0">
              <a:buFontTx/>
              <a:buNone/>
            </a:pPr>
            <a:r>
              <a:rPr lang="en-US" baseline="0" dirty="0"/>
              <a:t>Reduction of the coefficients even further in order to allow further understanding from model one could arguably utilize the top 6 predictors. Being there is a discontinuity or “elbow” within the previous graph at 6, where the factor of MSE decreasing ceases.</a:t>
            </a:r>
          </a:p>
        </p:txBody>
      </p:sp>
    </p:spTree>
    <p:extLst>
      <p:ext uri="{BB962C8B-B14F-4D97-AF65-F5344CB8AC3E}">
        <p14:creationId xmlns:p14="http://schemas.microsoft.com/office/powerpoint/2010/main" val="382113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1574023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1574023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These are my main preprocessing steps.</a:t>
            </a:r>
          </a:p>
          <a:p>
            <a:pPr marL="171450" lvl="0" indent="-171450" algn="l" rtl="0">
              <a:spcBef>
                <a:spcPts val="0"/>
              </a:spcBef>
              <a:spcAft>
                <a:spcPts val="0"/>
              </a:spcAft>
              <a:buFontTx/>
              <a:buChar char="-"/>
            </a:pPr>
            <a:r>
              <a:rPr lang="en-US" baseline="0" dirty="0"/>
              <a:t>1. create a dictionary to drop columns with less than 80% zero or singular values</a:t>
            </a:r>
          </a:p>
          <a:p>
            <a:pPr marL="171450" lvl="0" indent="-171450" algn="l" rtl="0">
              <a:spcBef>
                <a:spcPts val="0"/>
              </a:spcBef>
              <a:spcAft>
                <a:spcPts val="0"/>
              </a:spcAft>
              <a:buFontTx/>
              <a:buChar char="-"/>
            </a:pPr>
            <a:r>
              <a:rPr lang="en-US" baseline="0" dirty="0"/>
              <a:t>2. establish a imaginary column called presence-absence </a:t>
            </a:r>
          </a:p>
          <a:p>
            <a:pPr marL="171450" lvl="0" indent="-171450" algn="l" rtl="0">
              <a:spcBef>
                <a:spcPts val="0"/>
              </a:spcBef>
              <a:spcAft>
                <a:spcPts val="0"/>
              </a:spcAft>
              <a:buFontTx/>
              <a:buChar char="-"/>
            </a:pPr>
            <a:r>
              <a:rPr lang="en-US" baseline="0" dirty="0"/>
              <a:t>3. convert ordinal columns into numerical columns</a:t>
            </a:r>
          </a:p>
          <a:p>
            <a:pPr marL="171450" lvl="0" indent="-171450" algn="l" rtl="0">
              <a:spcBef>
                <a:spcPts val="0"/>
              </a:spcBef>
              <a:spcAft>
                <a:spcPts val="0"/>
              </a:spcAft>
              <a:buFontTx/>
              <a:buChar char="-"/>
            </a:pPr>
            <a:r>
              <a:rPr lang="en-US" baseline="0" dirty="0"/>
              <a:t>4. Add new columns focusing upon the variables (</a:t>
            </a:r>
            <a:r>
              <a:rPr lang="en-US" baseline="0" dirty="0" err="1"/>
              <a:t>YearBuilt</a:t>
            </a:r>
            <a:r>
              <a:rPr lang="en-US" baseline="0" dirty="0"/>
              <a:t>, upon the Age-sold or Year sold)</a:t>
            </a:r>
          </a:p>
          <a:p>
            <a:pPr marL="171450" lvl="0" indent="-171450" algn="l" rtl="0">
              <a:spcBef>
                <a:spcPts val="0"/>
              </a:spcBef>
              <a:spcAft>
                <a:spcPts val="0"/>
              </a:spcAft>
              <a:buFontTx/>
              <a:buChar char="-"/>
            </a:pPr>
            <a:r>
              <a:rPr lang="en-US" baseline="0" dirty="0"/>
              <a:t>5. imputation of any missing values</a:t>
            </a:r>
          </a:p>
          <a:p>
            <a:pPr marL="171450" lvl="0" indent="-171450" algn="l" rtl="0">
              <a:spcBef>
                <a:spcPts val="0"/>
              </a:spcBef>
              <a:spcAft>
                <a:spcPts val="0"/>
              </a:spcAft>
              <a:buFontTx/>
              <a:buChar char="-"/>
            </a:pPr>
            <a:r>
              <a:rPr lang="en-US" baseline="0" dirty="0"/>
              <a:t>6. Exclusion of any outliers. </a:t>
            </a:r>
          </a:p>
          <a:p>
            <a:pPr marL="171450" lvl="0" indent="-171450" algn="l" rtl="0">
              <a:spcBef>
                <a:spcPts val="0"/>
              </a:spcBef>
              <a:spcAft>
                <a:spcPts val="0"/>
              </a:spcAft>
              <a:buFontTx/>
              <a:buChar char="-"/>
            </a:pPr>
            <a:endParaRPr lang="en-US" baseline="0" dirty="0"/>
          </a:p>
        </p:txBody>
      </p:sp>
    </p:spTree>
    <p:extLst>
      <p:ext uri="{BB962C8B-B14F-4D97-AF65-F5344CB8AC3E}">
        <p14:creationId xmlns:p14="http://schemas.microsoft.com/office/powerpoint/2010/main" val="210148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600054" y="474828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662515" y="484250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kingland.com/" TargetMode="External"/><Relationship Id="rId3" Type="http://schemas.openxmlformats.org/officeDocument/2006/relationships/image" Target="../media/image1.jpg"/><Relationship Id="rId7" Type="http://schemas.openxmlformats.org/officeDocument/2006/relationships/hyperlink" Target="https://www.iowarealtors.com/members/technology"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www.kaggle.com/c/dsir-420-project-2-regression-challenge/rules" TargetMode="External"/><Relationship Id="rId5" Type="http://schemas.openxmlformats.org/officeDocument/2006/relationships/hyperlink" Target="https://www.kaggle.com/c/home-data-for-ml-course" TargetMode="External"/><Relationship Id="rId4" Type="http://schemas.openxmlformats.org/officeDocument/2006/relationships/hyperlink" Target="http://jse.amstat.org/v19n3/decock.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c/dsi-us-6-project-2-regression-challenge/overvie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140275" y="245368"/>
            <a:ext cx="7061157" cy="1454407"/>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spcFirstLastPara="1" wrap="square" lIns="91425" tIns="91425" rIns="91425" bIns="91425" anchor="b" anchorCtr="0">
            <a:noAutofit/>
          </a:bodyPr>
          <a:lstStyle/>
          <a:p>
            <a:pPr lvl="0"/>
            <a:r>
              <a:rPr lang="en-GB" sz="4400" b="1" u="sng" dirty="0">
                <a:solidFill>
                  <a:srgbClr val="002060"/>
                </a:solidFill>
                <a:latin typeface="Constantia" panose="02030602050306030303" pitchFamily="18" charset="0"/>
              </a:rPr>
              <a:t>Prediction Models for Real Estate Exposure</a:t>
            </a:r>
            <a:endParaRPr sz="4400" b="1" u="sng" dirty="0">
              <a:solidFill>
                <a:srgbClr val="002060"/>
              </a:solidFill>
              <a:latin typeface="Constantia" panose="02030602050306030303" pitchFamily="18" charset="0"/>
            </a:endParaRPr>
          </a:p>
        </p:txBody>
      </p:sp>
      <p:sp>
        <p:nvSpPr>
          <p:cNvPr id="55" name="Google Shape;55;p13"/>
          <p:cNvSpPr txBox="1">
            <a:spLocks noGrp="1"/>
          </p:cNvSpPr>
          <p:nvPr>
            <p:ph type="subTitle" idx="1"/>
          </p:nvPr>
        </p:nvSpPr>
        <p:spPr>
          <a:xfrm>
            <a:off x="410553" y="2175450"/>
            <a:ext cx="8520600" cy="792600"/>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spcFirstLastPara="1" wrap="square" lIns="91425" tIns="91425" rIns="91425" bIns="91425" anchor="t" anchorCtr="0">
            <a:noAutofit/>
          </a:bodyPr>
          <a:lstStyle/>
          <a:p>
            <a:pPr marL="0" lvl="0" indent="0"/>
            <a:r>
              <a:rPr lang="en-GB" sz="2000" b="1" dirty="0">
                <a:solidFill>
                  <a:srgbClr val="7030A0"/>
                </a:solidFill>
                <a:latin typeface="Constantia" panose="02030602050306030303" pitchFamily="18" charset="0"/>
              </a:rPr>
              <a:t>Through Linear Regression Recommend Variables which Increase Value of Residence</a:t>
            </a:r>
            <a:endParaRPr sz="2000" b="1" dirty="0">
              <a:solidFill>
                <a:srgbClr val="7030A0"/>
              </a:solidFill>
              <a:latin typeface="Constantia" panose="02030602050306030303" pitchFamily="18" charset="0"/>
            </a:endParaRPr>
          </a:p>
        </p:txBody>
      </p:sp>
      <p:pic>
        <p:nvPicPr>
          <p:cNvPr id="2" name="Picture 1">
            <a:extLst>
              <a:ext uri="{FF2B5EF4-FFF2-40B4-BE49-F238E27FC236}">
                <a16:creationId xmlns:a16="http://schemas.microsoft.com/office/drawing/2014/main" id="{084C7575-60FF-4C0E-8F98-394EA99F3B96}"/>
              </a:ext>
            </a:extLst>
          </p:cNvPr>
          <p:cNvPicPr>
            <a:picLocks noChangeAspect="1"/>
          </p:cNvPicPr>
          <p:nvPr/>
        </p:nvPicPr>
        <p:blipFill>
          <a:blip r:embed="rId4"/>
          <a:stretch>
            <a:fillRect/>
          </a:stretch>
        </p:blipFill>
        <p:spPr>
          <a:xfrm>
            <a:off x="205946" y="3562862"/>
            <a:ext cx="3509319" cy="1411795"/>
          </a:xfrm>
          <a:prstGeom prst="rect">
            <a:avLst/>
          </a:prstGeom>
        </p:spPr>
      </p:pic>
      <p:pic>
        <p:nvPicPr>
          <p:cNvPr id="1028" name="Picture 4" descr="Kingland Systems">
            <a:extLst>
              <a:ext uri="{FF2B5EF4-FFF2-40B4-BE49-F238E27FC236}">
                <a16:creationId xmlns:a16="http://schemas.microsoft.com/office/drawing/2014/main" id="{38496368-F0C0-4BD0-A84B-6A1F06AE5B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5919" y="3954452"/>
            <a:ext cx="4642091" cy="628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579775"/>
            <a:ext cx="8520600" cy="572700"/>
          </a:xfrm>
        </p:spPr>
        <p:txBody>
          <a:bodyPr/>
          <a:lstStyle/>
          <a:p>
            <a:pPr algn="ctr"/>
            <a:r>
              <a:rPr lang="en-US" sz="2400" b="1" u="sng" dirty="0">
                <a:solidFill>
                  <a:srgbClr val="002060"/>
                </a:solidFill>
                <a:latin typeface="Constantia" panose="02030602050306030303" pitchFamily="18" charset="0"/>
              </a:rPr>
              <a:t>Recommendations</a:t>
            </a:r>
            <a:endParaRPr lang="en-US" sz="3200" b="1" u="sng" dirty="0">
              <a:solidFill>
                <a:srgbClr val="002060"/>
              </a:solidFill>
              <a:latin typeface="Constantia" panose="02030602050306030303" pitchFamily="18" charset="0"/>
            </a:endParaRPr>
          </a:p>
        </p:txBody>
      </p:sp>
      <p:sp>
        <p:nvSpPr>
          <p:cNvPr id="3" name="Text Placeholder 2"/>
          <p:cNvSpPr>
            <a:spLocks noGrp="1"/>
          </p:cNvSpPr>
          <p:nvPr>
            <p:ph type="body" idx="1"/>
          </p:nvPr>
        </p:nvSpPr>
        <p:spPr>
          <a:xfrm>
            <a:off x="1993557" y="1632655"/>
            <a:ext cx="5766486" cy="1753096"/>
          </a:xfr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a:lstStyle/>
          <a:p>
            <a:pPr>
              <a:lnSpc>
                <a:spcPct val="100000"/>
              </a:lnSpc>
              <a:spcAft>
                <a:spcPts val="600"/>
              </a:spcAft>
              <a:buFont typeface="Wingdings" panose="05000000000000000000" pitchFamily="2" charset="2"/>
              <a:buChar char="§"/>
            </a:pPr>
            <a:r>
              <a:rPr lang="en-US" sz="2000" dirty="0">
                <a:solidFill>
                  <a:srgbClr val="7030A0"/>
                </a:solidFill>
                <a:latin typeface="Constantia" panose="02030602050306030303" pitchFamily="18" charset="0"/>
              </a:rPr>
              <a:t>Important Determinant Factors of Sales-Price</a:t>
            </a:r>
          </a:p>
          <a:p>
            <a:pPr>
              <a:lnSpc>
                <a:spcPct val="100000"/>
              </a:lnSpc>
              <a:spcAft>
                <a:spcPts val="600"/>
              </a:spcAft>
              <a:buFont typeface="Wingdings" charset="2"/>
              <a:buChar char="§"/>
            </a:pPr>
            <a:r>
              <a:rPr lang="en-US" sz="2000" dirty="0">
                <a:solidFill>
                  <a:srgbClr val="7030A0"/>
                </a:solidFill>
                <a:latin typeface="Constantia" panose="02030602050306030303" pitchFamily="18" charset="0"/>
              </a:rPr>
              <a:t>Locations for Investment</a:t>
            </a:r>
          </a:p>
          <a:p>
            <a:pPr>
              <a:lnSpc>
                <a:spcPct val="100000"/>
              </a:lnSpc>
              <a:spcAft>
                <a:spcPts val="600"/>
              </a:spcAft>
              <a:buFont typeface="Wingdings" charset="2"/>
              <a:buChar char="§"/>
            </a:pPr>
            <a:r>
              <a:rPr lang="en-US" sz="2000" dirty="0">
                <a:solidFill>
                  <a:srgbClr val="7030A0"/>
                </a:solidFill>
                <a:latin typeface="Constantia" panose="02030602050306030303" pitchFamily="18" charset="0"/>
              </a:rPr>
              <a:t>Real Estate Market Fluctuations</a:t>
            </a:r>
          </a:p>
          <a:p>
            <a:pPr>
              <a:lnSpc>
                <a:spcPct val="100000"/>
              </a:lnSpc>
              <a:spcAft>
                <a:spcPts val="600"/>
              </a:spcAft>
              <a:buFont typeface="Wingdings" charset="2"/>
              <a:buChar char="§"/>
            </a:pPr>
            <a:r>
              <a:rPr lang="en-US" sz="2000" dirty="0">
                <a:solidFill>
                  <a:srgbClr val="7030A0"/>
                </a:solidFill>
                <a:latin typeface="Constantia" panose="02030602050306030303" pitchFamily="18" charset="0"/>
              </a:rPr>
              <a:t>Suggestions for Increase in Value of Residence</a:t>
            </a:r>
          </a:p>
          <a:p>
            <a:pPr lvl="1">
              <a:lnSpc>
                <a:spcPct val="100000"/>
              </a:lnSpc>
              <a:spcAft>
                <a:spcPts val="600"/>
              </a:spcAft>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1563812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4" name="TextBox 3">
            <a:extLst>
              <a:ext uri="{FF2B5EF4-FFF2-40B4-BE49-F238E27FC236}">
                <a16:creationId xmlns:a16="http://schemas.microsoft.com/office/drawing/2014/main" id="{52534176-9D72-4A28-80C1-F8530926F4EF}"/>
              </a:ext>
            </a:extLst>
          </p:cNvPr>
          <p:cNvSpPr txBox="1"/>
          <p:nvPr/>
        </p:nvSpPr>
        <p:spPr>
          <a:xfrm>
            <a:off x="572530" y="535459"/>
            <a:ext cx="7998940" cy="1384995"/>
          </a:xfrm>
          <a:prstGeom prst="rect">
            <a:avLst/>
          </a:prstGeom>
          <a:noFill/>
        </p:spPr>
        <p:txBody>
          <a:bodyPr wrap="square" rtlCol="0">
            <a:spAutoFit/>
          </a:bodyPr>
          <a:lstStyle/>
          <a:p>
            <a:r>
              <a:rPr lang="en-US" b="1" i="1" dirty="0">
                <a:solidFill>
                  <a:srgbClr val="002060"/>
                </a:solidFill>
                <a:latin typeface="Constantia" panose="02030602050306030303" pitchFamily="18" charset="0"/>
              </a:rPr>
              <a:t>Sources:</a:t>
            </a:r>
          </a:p>
          <a:p>
            <a:r>
              <a:rPr lang="en-US" dirty="0">
                <a:hlinkClick r:id="rId4"/>
              </a:rPr>
              <a:t>http://jse.amstat.org/v19n3/decock.pdf</a:t>
            </a:r>
            <a:endParaRPr lang="en-US" dirty="0"/>
          </a:p>
          <a:p>
            <a:r>
              <a:rPr lang="en-US" dirty="0">
                <a:hlinkClick r:id="rId5"/>
              </a:rPr>
              <a:t>https://www.kaggle.com/c/home-data-for-ml-course</a:t>
            </a:r>
            <a:endParaRPr lang="en-US" dirty="0"/>
          </a:p>
          <a:p>
            <a:r>
              <a:rPr lang="en-US" dirty="0">
                <a:hlinkClick r:id="rId6"/>
              </a:rPr>
              <a:t>https://www.kaggle.com/c/dsir-420-project-2-regression-challenge/rules</a:t>
            </a:r>
            <a:endParaRPr lang="en-US" dirty="0"/>
          </a:p>
          <a:p>
            <a:r>
              <a:rPr lang="en-US" dirty="0">
                <a:hlinkClick r:id="rId7"/>
              </a:rPr>
              <a:t>https://www.iowarealtors.com/members/technology</a:t>
            </a:r>
            <a:endParaRPr lang="en-US" dirty="0"/>
          </a:p>
          <a:p>
            <a:r>
              <a:rPr lang="en-US" dirty="0">
                <a:hlinkClick r:id="rId8"/>
              </a:rPr>
              <a:t>https://www.kingland.com/</a:t>
            </a:r>
            <a:endParaRPr lang="en-US" b="1" i="1" dirty="0">
              <a:solidFill>
                <a:srgbClr val="002060"/>
              </a:solidFill>
              <a:latin typeface="Constantia" panose="02030602050306030303" pitchFamily="18" charset="0"/>
            </a:endParaRPr>
          </a:p>
        </p:txBody>
      </p:sp>
      <p:sp>
        <p:nvSpPr>
          <p:cNvPr id="5" name="TextBox 4">
            <a:extLst>
              <a:ext uri="{FF2B5EF4-FFF2-40B4-BE49-F238E27FC236}">
                <a16:creationId xmlns:a16="http://schemas.microsoft.com/office/drawing/2014/main" id="{53196804-DE49-416D-ACE1-F9177E94F61D}"/>
              </a:ext>
            </a:extLst>
          </p:cNvPr>
          <p:cNvSpPr txBox="1"/>
          <p:nvPr/>
        </p:nvSpPr>
        <p:spPr>
          <a:xfrm>
            <a:off x="1466335" y="3229232"/>
            <a:ext cx="5923006" cy="1754326"/>
          </a:xfrm>
          <a:prstGeom prst="rect">
            <a:avLst/>
          </a:prstGeom>
          <a:noFill/>
        </p:spPr>
        <p:txBody>
          <a:bodyPr wrap="square" rtlCol="0">
            <a:spAutoFit/>
          </a:bodyPr>
          <a:lstStyle/>
          <a:p>
            <a:pPr algn="ctr"/>
            <a:r>
              <a:rPr lang="en-US" sz="3600" i="1" dirty="0">
                <a:solidFill>
                  <a:srgbClr val="002060"/>
                </a:solidFill>
                <a:latin typeface="Constantia" panose="02030602050306030303" pitchFamily="18" charset="0"/>
              </a:rPr>
              <a:t>*Incomplete Research*</a:t>
            </a:r>
          </a:p>
          <a:p>
            <a:pPr algn="ctr"/>
            <a:r>
              <a:rPr lang="en-US" sz="3600" i="1" dirty="0">
                <a:solidFill>
                  <a:srgbClr val="002060"/>
                </a:solidFill>
                <a:latin typeface="Constantia" panose="02030602050306030303" pitchFamily="18" charset="0"/>
              </a:rPr>
              <a:t>Queries or Commentary? (FAQ)</a:t>
            </a:r>
          </a:p>
        </p:txBody>
      </p:sp>
    </p:spTree>
    <p:extLst>
      <p:ext uri="{BB962C8B-B14F-4D97-AF65-F5344CB8AC3E}">
        <p14:creationId xmlns:p14="http://schemas.microsoft.com/office/powerpoint/2010/main" val="39850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735" y="1144230"/>
            <a:ext cx="3630723" cy="363072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797" y="1122031"/>
            <a:ext cx="4561416" cy="3786836"/>
          </a:xfrm>
          <a:prstGeom prst="rect">
            <a:avLst/>
          </a:prstGeom>
        </p:spPr>
      </p:pic>
      <p:sp>
        <p:nvSpPr>
          <p:cNvPr id="5" name="Title 1"/>
          <p:cNvSpPr txBox="1">
            <a:spLocks/>
          </p:cNvSpPr>
          <p:nvPr/>
        </p:nvSpPr>
        <p:spPr>
          <a:xfrm>
            <a:off x="2679699" y="368546"/>
            <a:ext cx="4136064" cy="775683"/>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u="sng" dirty="0">
                <a:solidFill>
                  <a:srgbClr val="002060"/>
                </a:solidFill>
                <a:latin typeface="Constantia" panose="02030602050306030303" pitchFamily="18" charset="0"/>
              </a:rPr>
              <a:t>Model Performance Residual plots</a:t>
            </a:r>
            <a:endParaRPr lang="en-US" sz="3200" b="1" u="sng" dirty="0">
              <a:solidFill>
                <a:srgbClr val="002060"/>
              </a:solidFill>
              <a:latin typeface="Constantia" panose="02030602050306030303" pitchFamily="18" charset="0"/>
            </a:endParaRPr>
          </a:p>
        </p:txBody>
      </p:sp>
    </p:spTree>
    <p:extLst>
      <p:ext uri="{BB962C8B-B14F-4D97-AF65-F5344CB8AC3E}">
        <p14:creationId xmlns:p14="http://schemas.microsoft.com/office/powerpoint/2010/main" val="129466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3954" y="540645"/>
            <a:ext cx="3083442" cy="572700"/>
          </a:xfr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a:lstStyle/>
          <a:p>
            <a:pPr algn="ctr"/>
            <a:r>
              <a:rPr lang="en-US" sz="2400" b="1" u="sng" dirty="0">
                <a:solidFill>
                  <a:srgbClr val="002060"/>
                </a:solidFill>
                <a:latin typeface="Constantia" panose="02030602050306030303" pitchFamily="18" charset="0"/>
              </a:rPr>
              <a:t>Test Performance</a:t>
            </a:r>
            <a:endParaRPr lang="en-US" sz="3200" b="1" u="sng" dirty="0">
              <a:solidFill>
                <a:srgbClr val="002060"/>
              </a:solidFill>
              <a:latin typeface="Constantia" panose="020306020503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537921562"/>
              </p:ext>
            </p:extLst>
          </p:nvPr>
        </p:nvGraphicFramePr>
        <p:xfrm>
          <a:off x="1297173" y="1233957"/>
          <a:ext cx="6337005" cy="3082548"/>
        </p:xfrm>
        <a:graphic>
          <a:graphicData uri="http://schemas.openxmlformats.org/drawingml/2006/table">
            <a:tbl>
              <a:tblPr firstRow="1" bandRow="1">
                <a:tableStyleId>{7DF744CE-34AF-47FE-A6D7-1BCCD81EBA91}</a:tableStyleId>
              </a:tblPr>
              <a:tblGrid>
                <a:gridCol w="2881423">
                  <a:extLst>
                    <a:ext uri="{9D8B030D-6E8A-4147-A177-3AD203B41FA5}">
                      <a16:colId xmlns:a16="http://schemas.microsoft.com/office/drawing/2014/main" val="20000"/>
                    </a:ext>
                  </a:extLst>
                </a:gridCol>
                <a:gridCol w="1727791">
                  <a:extLst>
                    <a:ext uri="{9D8B030D-6E8A-4147-A177-3AD203B41FA5}">
                      <a16:colId xmlns:a16="http://schemas.microsoft.com/office/drawing/2014/main" val="20001"/>
                    </a:ext>
                  </a:extLst>
                </a:gridCol>
                <a:gridCol w="1727791">
                  <a:extLst>
                    <a:ext uri="{9D8B030D-6E8A-4147-A177-3AD203B41FA5}">
                      <a16:colId xmlns:a16="http://schemas.microsoft.com/office/drawing/2014/main" val="20002"/>
                    </a:ext>
                  </a:extLst>
                </a:gridCol>
              </a:tblGrid>
              <a:tr h="467253">
                <a:tc>
                  <a:txBody>
                    <a:bodyPr/>
                    <a:lstStyle/>
                    <a:p>
                      <a:pPr algn="ctr"/>
                      <a:endParaRPr lang="en-US" dirty="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2060"/>
                          </a:solidFill>
                        </a:rPr>
                        <a:t>R</a:t>
                      </a:r>
                      <a:r>
                        <a:rPr lang="en-US" b="1" baseline="30000" dirty="0">
                          <a:solidFill>
                            <a:srgbClr val="002060"/>
                          </a:solidFill>
                        </a:rPr>
                        <a:t>2</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2060"/>
                          </a:solidFill>
                        </a:rPr>
                        <a:t>RMSE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3059">
                <a:tc>
                  <a:txBody>
                    <a:bodyPr/>
                    <a:lstStyle/>
                    <a:p>
                      <a:pPr algn="ctr"/>
                      <a:r>
                        <a:rPr lang="en-US" dirty="0"/>
                        <a:t>Baseline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lumMod val="95000"/>
                          <a:lumOff val="5000"/>
                        </a:schemeClr>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a:t>-0.003</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lumMod val="95000"/>
                          <a:lumOff val="5000"/>
                        </a:schemeClr>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a:t>2.52</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lumMod val="95000"/>
                          <a:lumOff val="5000"/>
                        </a:schemeClr>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523059">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Simple linear regression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tc>
                  <a:txBody>
                    <a:bodyPr/>
                    <a:lstStyle/>
                    <a:p>
                      <a:pPr algn="ctr"/>
                      <a:r>
                        <a:rPr lang="en-US" dirty="0">
                          <a:solidFill>
                            <a:schemeClr val="bg1"/>
                          </a:solidFill>
                        </a:rPr>
                        <a:t>-1.103</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tc>
                  <a:txBody>
                    <a:bodyPr/>
                    <a:lstStyle/>
                    <a:p>
                      <a:pPr algn="ctr"/>
                      <a:r>
                        <a:rPr lang="en-US" dirty="0">
                          <a:solidFill>
                            <a:schemeClr val="bg1"/>
                          </a:solidFill>
                        </a:rPr>
                        <a:t>26471299993</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2"/>
                  </a:ext>
                </a:extLst>
              </a:tr>
              <a:tr h="523059">
                <a:tc>
                  <a:txBody>
                    <a:bodyPr/>
                    <a:lstStyle/>
                    <a:p>
                      <a:pPr algn="ctr"/>
                      <a:r>
                        <a:rPr lang="en-US" dirty="0">
                          <a:solidFill>
                            <a:schemeClr val="bg1"/>
                          </a:solidFill>
                        </a:rPr>
                        <a:t>Ridge</a:t>
                      </a:r>
                      <a:r>
                        <a:rPr lang="en-US" baseline="0" dirty="0">
                          <a:solidFill>
                            <a:schemeClr val="bg1"/>
                          </a:solidFill>
                        </a:rPr>
                        <a:t> regression</a:t>
                      </a:r>
                      <a:endParaRPr lang="en-US" dirty="0">
                        <a:solidFill>
                          <a:schemeClr val="bg1"/>
                        </a:solidFill>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tc>
                  <a:txBody>
                    <a:bodyPr/>
                    <a:lstStyle/>
                    <a:p>
                      <a:pPr algn="ctr"/>
                      <a:r>
                        <a:rPr lang="en-US" dirty="0">
                          <a:solidFill>
                            <a:schemeClr val="bg1"/>
                          </a:solidFill>
                        </a:rPr>
                        <a:t>0.918</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tc>
                  <a:txBody>
                    <a:bodyPr/>
                    <a:lstStyle/>
                    <a:p>
                      <a:pPr algn="ctr"/>
                      <a:r>
                        <a:rPr lang="en-US" dirty="0">
                          <a:solidFill>
                            <a:schemeClr val="bg1"/>
                          </a:solidFill>
                        </a:rPr>
                        <a:t>0.723</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3"/>
                  </a:ext>
                </a:extLst>
              </a:tr>
              <a:tr h="523059">
                <a:tc>
                  <a:txBody>
                    <a:bodyPr/>
                    <a:lstStyle/>
                    <a:p>
                      <a:pPr algn="ctr"/>
                      <a:r>
                        <a:rPr lang="en-US" dirty="0">
                          <a:solidFill>
                            <a:schemeClr val="bg1"/>
                          </a:solidFill>
                        </a:rPr>
                        <a:t>Lasso</a:t>
                      </a:r>
                      <a:r>
                        <a:rPr lang="en-US" baseline="0" dirty="0">
                          <a:solidFill>
                            <a:schemeClr val="bg1"/>
                          </a:solidFill>
                        </a:rPr>
                        <a:t> regression</a:t>
                      </a:r>
                      <a:endParaRPr lang="en-US" dirty="0">
                        <a:solidFill>
                          <a:schemeClr val="bg1"/>
                        </a:solidFill>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tc>
                  <a:txBody>
                    <a:bodyPr/>
                    <a:lstStyle/>
                    <a:p>
                      <a:pPr algn="ctr"/>
                      <a:r>
                        <a:rPr lang="en-US" dirty="0">
                          <a:solidFill>
                            <a:schemeClr val="bg1"/>
                          </a:solidFill>
                        </a:rPr>
                        <a:t>0.918</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tc>
                  <a:txBody>
                    <a:bodyPr/>
                    <a:lstStyle/>
                    <a:p>
                      <a:pPr algn="ctr"/>
                      <a:r>
                        <a:rPr lang="en-US" dirty="0">
                          <a:solidFill>
                            <a:schemeClr val="bg1"/>
                          </a:solidFill>
                        </a:rPr>
                        <a:t>0.720</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4"/>
                  </a:ext>
                </a:extLst>
              </a:tr>
              <a:tr h="523059">
                <a:tc>
                  <a:txBody>
                    <a:bodyPr/>
                    <a:lstStyle/>
                    <a:p>
                      <a:pPr algn="ctr"/>
                      <a:r>
                        <a:rPr lang="en-US" dirty="0"/>
                        <a:t>Elastic</a:t>
                      </a:r>
                      <a:r>
                        <a:rPr lang="en-US" baseline="0" dirty="0"/>
                        <a:t> net regression</a:t>
                      </a:r>
                      <a:endParaRPr lang="en-US" dirty="0"/>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a:t>0.919</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dirty="0"/>
                        <a:t>0.719</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1377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04315" y="522111"/>
            <a:ext cx="3535370" cy="572700"/>
          </a:xfr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a:lstStyle/>
          <a:p>
            <a:pPr algn="ctr"/>
            <a:r>
              <a:rPr lang="en-US" sz="2400" b="1" u="sng" dirty="0">
                <a:solidFill>
                  <a:srgbClr val="002060"/>
                </a:solidFill>
                <a:latin typeface="Constantia" panose="02030602050306030303" pitchFamily="18" charset="0"/>
              </a:rPr>
              <a:t>Problem Statement</a:t>
            </a:r>
            <a:endParaRPr lang="en-US" sz="3200" b="1" u="sng" dirty="0">
              <a:solidFill>
                <a:srgbClr val="002060"/>
              </a:solidFill>
              <a:latin typeface="Constantia" panose="02030602050306030303" pitchFamily="18" charset="0"/>
            </a:endParaRPr>
          </a:p>
        </p:txBody>
      </p:sp>
      <p:sp>
        <p:nvSpPr>
          <p:cNvPr id="3" name="Text Placeholder 2"/>
          <p:cNvSpPr>
            <a:spLocks noGrp="1"/>
          </p:cNvSpPr>
          <p:nvPr>
            <p:ph type="body" idx="1"/>
          </p:nvPr>
        </p:nvSpPr>
        <p:spPr>
          <a:xfrm>
            <a:off x="311700" y="1762316"/>
            <a:ext cx="8162449" cy="2365082"/>
          </a:xfr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a:lstStyle/>
          <a:p>
            <a:pPr marL="114300" indent="0">
              <a:lnSpc>
                <a:spcPct val="100000"/>
              </a:lnSpc>
              <a:spcAft>
                <a:spcPts val="600"/>
              </a:spcAft>
              <a:buNone/>
            </a:pPr>
            <a:r>
              <a:rPr lang="en-US" dirty="0">
                <a:solidFill>
                  <a:srgbClr val="7030A0"/>
                </a:solidFill>
                <a:latin typeface="Constantia" panose="02030602050306030303" pitchFamily="18" charset="0"/>
              </a:rPr>
              <a:t>Using a regression model, this project aims to answer the following questions:</a:t>
            </a:r>
          </a:p>
          <a:p>
            <a:pPr>
              <a:lnSpc>
                <a:spcPct val="100000"/>
              </a:lnSpc>
              <a:spcAft>
                <a:spcPts val="600"/>
              </a:spcAft>
              <a:buFont typeface="Wingdings" charset="2"/>
              <a:buChar char="§"/>
            </a:pPr>
            <a:r>
              <a:rPr lang="en-US" dirty="0">
                <a:solidFill>
                  <a:srgbClr val="7030A0"/>
                </a:solidFill>
                <a:latin typeface="Constantia" panose="02030602050306030303" pitchFamily="18" charset="0"/>
              </a:rPr>
              <a:t>Which features increase or decrease the value of a residence?</a:t>
            </a:r>
          </a:p>
          <a:p>
            <a:pPr>
              <a:lnSpc>
                <a:spcPct val="100000"/>
              </a:lnSpc>
              <a:spcAft>
                <a:spcPts val="600"/>
              </a:spcAft>
              <a:buFont typeface="Wingdings" charset="2"/>
              <a:buChar char="§"/>
            </a:pPr>
            <a:r>
              <a:rPr lang="en-US" dirty="0">
                <a:solidFill>
                  <a:srgbClr val="7030A0"/>
                </a:solidFill>
                <a:latin typeface="Constantia" panose="02030602050306030303" pitchFamily="18" charset="0"/>
              </a:rPr>
              <a:t>Which features should owners acquire to increase this value?</a:t>
            </a:r>
          </a:p>
          <a:p>
            <a:pPr>
              <a:lnSpc>
                <a:spcPct val="100000"/>
              </a:lnSpc>
              <a:spcAft>
                <a:spcPts val="600"/>
              </a:spcAft>
              <a:buFont typeface="Wingdings" charset="2"/>
              <a:buChar char="§"/>
            </a:pPr>
            <a:r>
              <a:rPr lang="en-US" dirty="0">
                <a:solidFill>
                  <a:srgbClr val="7030A0"/>
                </a:solidFill>
                <a:latin typeface="Constantia" panose="02030602050306030303" pitchFamily="18" charset="0"/>
              </a:rPr>
              <a:t>Given a set of features, what is the expected sales-price of a residence? </a:t>
            </a:r>
          </a:p>
          <a:p>
            <a:pPr>
              <a:lnSpc>
                <a:spcPct val="100000"/>
              </a:lnSpc>
              <a:spcAft>
                <a:spcPts val="600"/>
              </a:spcAft>
              <a:buFont typeface="Wingdings" charset="2"/>
              <a:buChar char="§"/>
            </a:pPr>
            <a:r>
              <a:rPr lang="en-US" dirty="0">
                <a:solidFill>
                  <a:srgbClr val="7030A0"/>
                </a:solidFill>
                <a:latin typeface="Constantia" panose="02030602050306030303" pitchFamily="18" charset="0"/>
              </a:rPr>
              <a:t>Given a budget, which type of residence would one be able to afford?</a:t>
            </a:r>
            <a:endParaRPr lang="en-US" dirty="0">
              <a:latin typeface="Constantia" panose="02030602050306030303" pitchFamily="18" charset="0"/>
            </a:endParaRPr>
          </a:p>
          <a:p>
            <a:pPr marL="114300" indent="0">
              <a:lnSpc>
                <a:spcPct val="100000"/>
              </a:lnSpc>
              <a:spcAft>
                <a:spcPts val="600"/>
              </a:spcAft>
              <a:buNone/>
            </a:pPr>
            <a:r>
              <a:rPr lang="en-GB" sz="1400" dirty="0">
                <a:solidFill>
                  <a:schemeClr val="tx1">
                    <a:lumMod val="75000"/>
                    <a:lumOff val="25000"/>
                  </a:schemeClr>
                </a:solidFill>
                <a:latin typeface="Constantia" panose="02030602050306030303" pitchFamily="18" charset="0"/>
              </a:rPr>
              <a:t>Data source: </a:t>
            </a:r>
            <a:r>
              <a:rPr lang="en-GB" sz="1400" dirty="0">
                <a:solidFill>
                  <a:schemeClr val="tx1">
                    <a:lumMod val="75000"/>
                    <a:lumOff val="25000"/>
                  </a:schemeClr>
                </a:solidFill>
                <a:latin typeface="Constantia" panose="02030602050306030303" pitchFamily="18" charset="0"/>
                <a:hlinkClick r:id="rId4"/>
              </a:rPr>
              <a:t>Kaggle</a:t>
            </a:r>
            <a:endParaRPr lang="en-US" sz="1400" dirty="0">
              <a:latin typeface="Constantia" panose="020306020503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95667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1196465"/>
            <a:ext cx="8520600" cy="572700"/>
          </a:xfrm>
        </p:spPr>
        <p:txBody>
          <a:bodyPr/>
          <a:lstStyle/>
          <a:p>
            <a:r>
              <a:rPr lang="en-US" sz="2400" b="1" u="sng" dirty="0">
                <a:solidFill>
                  <a:srgbClr val="002060"/>
                </a:solidFill>
                <a:latin typeface="Constantia" panose="02030602050306030303" pitchFamily="18" charset="0"/>
              </a:rPr>
              <a:t>Exploratory Data Analysis (EDA)</a:t>
            </a:r>
            <a:endParaRPr lang="en-US" sz="3200" b="1" u="sng" dirty="0">
              <a:solidFill>
                <a:srgbClr val="002060"/>
              </a:solidFill>
              <a:latin typeface="Constantia" panose="02030602050306030303" pitchFamily="18" charset="0"/>
            </a:endParaRPr>
          </a:p>
        </p:txBody>
      </p:sp>
      <p:sp>
        <p:nvSpPr>
          <p:cNvPr id="3" name="Text Placeholder 2"/>
          <p:cNvSpPr>
            <a:spLocks noGrp="1"/>
          </p:cNvSpPr>
          <p:nvPr>
            <p:ph type="body" idx="1"/>
          </p:nvPr>
        </p:nvSpPr>
        <p:spPr>
          <a:xfrm>
            <a:off x="311700" y="1769165"/>
            <a:ext cx="8162449" cy="2016026"/>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lstStyle/>
          <a:p>
            <a:pPr marL="114300" indent="0">
              <a:lnSpc>
                <a:spcPct val="100000"/>
              </a:lnSpc>
              <a:spcAft>
                <a:spcPts val="600"/>
              </a:spcAft>
              <a:buNone/>
            </a:pPr>
            <a:r>
              <a:rPr lang="en-US" dirty="0">
                <a:solidFill>
                  <a:srgbClr val="7030A0"/>
                </a:solidFill>
                <a:latin typeface="Constantia" panose="02030602050306030303" pitchFamily="18" charset="0"/>
              </a:rPr>
              <a:t>During EDA, the main issues explored were: </a:t>
            </a:r>
          </a:p>
          <a:p>
            <a:pPr>
              <a:lnSpc>
                <a:spcPct val="100000"/>
              </a:lnSpc>
              <a:spcAft>
                <a:spcPts val="600"/>
              </a:spcAft>
              <a:buFont typeface="Wingdings" charset="2"/>
              <a:buChar char="§"/>
            </a:pPr>
            <a:r>
              <a:rPr lang="en-US" dirty="0">
                <a:solidFill>
                  <a:srgbClr val="7030A0"/>
                </a:solidFill>
                <a:latin typeface="Constantia" panose="02030602050306030303" pitchFamily="18" charset="0"/>
              </a:rPr>
              <a:t>Null values</a:t>
            </a:r>
          </a:p>
          <a:p>
            <a:pPr>
              <a:lnSpc>
                <a:spcPct val="100000"/>
              </a:lnSpc>
              <a:spcAft>
                <a:spcPts val="600"/>
              </a:spcAft>
              <a:buFont typeface="Wingdings" charset="2"/>
              <a:buChar char="§"/>
            </a:pPr>
            <a:r>
              <a:rPr lang="en-US" dirty="0">
                <a:solidFill>
                  <a:srgbClr val="7030A0"/>
                </a:solidFill>
                <a:latin typeface="Constantia" panose="02030602050306030303" pitchFamily="18" charset="0"/>
              </a:rPr>
              <a:t>Correlations and collinear features</a:t>
            </a:r>
          </a:p>
          <a:p>
            <a:pPr>
              <a:lnSpc>
                <a:spcPct val="100000"/>
              </a:lnSpc>
              <a:spcAft>
                <a:spcPts val="600"/>
              </a:spcAft>
              <a:buFont typeface="Wingdings" charset="2"/>
              <a:buChar char="§"/>
            </a:pPr>
            <a:r>
              <a:rPr lang="en-US" dirty="0">
                <a:solidFill>
                  <a:srgbClr val="7030A0"/>
                </a:solidFill>
                <a:latin typeface="Constantia" panose="02030602050306030303" pitchFamily="18" charset="0"/>
              </a:rPr>
              <a:t>Features with possible linear relationship with sales-price</a:t>
            </a:r>
          </a:p>
          <a:p>
            <a:pPr>
              <a:lnSpc>
                <a:spcPct val="100000"/>
              </a:lnSpc>
              <a:spcAft>
                <a:spcPts val="600"/>
              </a:spcAft>
            </a:pPr>
            <a:endParaRPr lang="en-US" dirty="0">
              <a:solidFill>
                <a:srgbClr val="7030A0"/>
              </a:solidFill>
              <a:latin typeface="Constantia" panose="02030602050306030303" pitchFamily="18" charset="0"/>
            </a:endParaRPr>
          </a:p>
          <a:p>
            <a:pPr>
              <a:lnSpc>
                <a:spcPct val="100000"/>
              </a:lnSpc>
              <a:spcAft>
                <a:spcPts val="600"/>
              </a:spcAft>
            </a:pPr>
            <a:endParaRPr lang="en-US" dirty="0">
              <a:solidFill>
                <a:srgbClr val="7030A0"/>
              </a:solidFill>
              <a:latin typeface="Constantia" panose="02030602050306030303"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68634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65"/>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9292" y="446566"/>
            <a:ext cx="2259821" cy="4654402"/>
          </a:xfrm>
          <a:prstGeom prst="rect">
            <a:avLst/>
          </a:prstGeom>
          <a:ln>
            <a:solidFill>
              <a:schemeClr val="tx1"/>
            </a:solidFill>
          </a:ln>
        </p:spPr>
      </p:pic>
      <p:sp>
        <p:nvSpPr>
          <p:cNvPr id="13" name="Google Shape;66;p15"/>
          <p:cNvSpPr txBox="1">
            <a:spLocks noGrp="1"/>
          </p:cNvSpPr>
          <p:nvPr>
            <p:ph type="title"/>
          </p:nvPr>
        </p:nvSpPr>
        <p:spPr>
          <a:xfrm>
            <a:off x="398052" y="2275141"/>
            <a:ext cx="4980603" cy="498626"/>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spcFirstLastPara="1" wrap="square" lIns="91425" tIns="91425" rIns="91425" bIns="91425" anchor="t" anchorCtr="0">
            <a:noAutofit/>
          </a:bodyPr>
          <a:lstStyle/>
          <a:p>
            <a:pPr lvl="0"/>
            <a:r>
              <a:rPr lang="en-GB" sz="1600" b="1" u="sng" dirty="0">
                <a:solidFill>
                  <a:srgbClr val="002060"/>
                </a:solidFill>
                <a:latin typeface="Constantia" panose="02030602050306030303" pitchFamily="18" charset="0"/>
              </a:rPr>
              <a:t>Various columns which contained null values =&gt;</a:t>
            </a:r>
          </a:p>
        </p:txBody>
      </p:sp>
      <p:sp>
        <p:nvSpPr>
          <p:cNvPr id="9" name="TextBox 8"/>
          <p:cNvSpPr txBox="1"/>
          <p:nvPr/>
        </p:nvSpPr>
        <p:spPr>
          <a:xfrm>
            <a:off x="5750558" y="180752"/>
            <a:ext cx="2259821" cy="261610"/>
          </a:xfrm>
          <a:prstGeom prst="rect">
            <a:avLst/>
          </a:prstGeom>
          <a:noFill/>
        </p:spPr>
        <p:txBody>
          <a:bodyPr wrap="square" rtlCol="0">
            <a:spAutoFit/>
          </a:bodyPr>
          <a:lstStyle/>
          <a:p>
            <a:r>
              <a:rPr lang="en-US" sz="1100" b="1" dirty="0"/>
              <a:t>Feature name            null count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65"/>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13" name="Google Shape;66;p15"/>
          <p:cNvSpPr txBox="1">
            <a:spLocks noGrp="1"/>
          </p:cNvSpPr>
          <p:nvPr>
            <p:ph type="title"/>
          </p:nvPr>
        </p:nvSpPr>
        <p:spPr>
          <a:xfrm>
            <a:off x="1898309" y="-1"/>
            <a:ext cx="5407324" cy="675503"/>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spcFirstLastPara="1" wrap="square" lIns="91425" tIns="91425" rIns="91425" bIns="91425" anchor="t" anchorCtr="0">
            <a:noAutofit/>
          </a:bodyPr>
          <a:lstStyle/>
          <a:p>
            <a:pPr lvl="0" algn="ctr"/>
            <a:r>
              <a:rPr lang="en-GB" sz="1600" b="1" u="sng" dirty="0">
                <a:solidFill>
                  <a:srgbClr val="002060"/>
                </a:solidFill>
                <a:latin typeface="Constantia" panose="02030602050306030303" pitchFamily="18" charset="0"/>
              </a:rPr>
              <a:t>Below are columns which are heavily skewed towards a singular value.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498" y="2967019"/>
            <a:ext cx="2370507" cy="217648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2847" y="788274"/>
            <a:ext cx="2384158" cy="217648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5044" y="2971745"/>
            <a:ext cx="3457802" cy="2189847"/>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8696" y="770046"/>
            <a:ext cx="3429195" cy="2201699"/>
          </a:xfrm>
          <a:prstGeom prst="rect">
            <a:avLst/>
          </a:prstGeom>
        </p:spPr>
      </p:pic>
    </p:spTree>
    <p:extLst>
      <p:ext uri="{BB962C8B-B14F-4D97-AF65-F5344CB8AC3E}">
        <p14:creationId xmlns:p14="http://schemas.microsoft.com/office/powerpoint/2010/main" val="56747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65"/>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3927"/>
          <a:stretch/>
        </p:blipFill>
        <p:spPr>
          <a:xfrm>
            <a:off x="-1" y="0"/>
            <a:ext cx="6188149" cy="509336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8148" y="1005292"/>
            <a:ext cx="2110587" cy="203453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8148" y="3039822"/>
            <a:ext cx="2110587" cy="2053544"/>
          </a:xfrm>
          <a:prstGeom prst="rect">
            <a:avLst/>
          </a:prstGeom>
        </p:spPr>
      </p:pic>
      <p:sp>
        <p:nvSpPr>
          <p:cNvPr id="6" name="TextBox 5">
            <a:extLst>
              <a:ext uri="{FF2B5EF4-FFF2-40B4-BE49-F238E27FC236}">
                <a16:creationId xmlns:a16="http://schemas.microsoft.com/office/drawing/2014/main" id="{1F3838F0-B851-4837-96D2-493653CA764D}"/>
              </a:ext>
            </a:extLst>
          </p:cNvPr>
          <p:cNvSpPr txBox="1"/>
          <p:nvPr/>
        </p:nvSpPr>
        <p:spPr>
          <a:xfrm>
            <a:off x="6188148" y="194490"/>
            <a:ext cx="2955852" cy="830997"/>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wrap="square" rtlCol="0">
            <a:spAutoFit/>
          </a:bodyPr>
          <a:lstStyle/>
          <a:p>
            <a:pPr algn="ctr"/>
            <a:r>
              <a:rPr lang="en-US" sz="1600" b="1" u="sng" dirty="0">
                <a:solidFill>
                  <a:srgbClr val="002060"/>
                </a:solidFill>
                <a:latin typeface="Constantia" panose="02030602050306030303" pitchFamily="18" charset="0"/>
              </a:rPr>
              <a:t>Multicollinearity &amp; Correlation Representation within Variables</a:t>
            </a:r>
          </a:p>
        </p:txBody>
      </p:sp>
    </p:spTree>
    <p:extLst>
      <p:ext uri="{BB962C8B-B14F-4D97-AF65-F5344CB8AC3E}">
        <p14:creationId xmlns:p14="http://schemas.microsoft.com/office/powerpoint/2010/main" val="51255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8" name="Title 1"/>
          <p:cNvSpPr txBox="1">
            <a:spLocks/>
          </p:cNvSpPr>
          <p:nvPr/>
        </p:nvSpPr>
        <p:spPr>
          <a:xfrm>
            <a:off x="0" y="680126"/>
            <a:ext cx="2995133" cy="572700"/>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u="sng" dirty="0">
                <a:solidFill>
                  <a:srgbClr val="002060"/>
                </a:solidFill>
                <a:latin typeface="Constantia" panose="02030602050306030303" pitchFamily="18" charset="0"/>
              </a:rPr>
              <a:t>Feature selection</a:t>
            </a:r>
            <a:endParaRPr lang="en-US" sz="3200" b="1" u="sng" dirty="0">
              <a:solidFill>
                <a:srgbClr val="002060"/>
              </a:solidFill>
              <a:latin typeface="Constantia" panose="02030602050306030303"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046" y="0"/>
            <a:ext cx="5995358" cy="5143500"/>
          </a:xfrm>
          <a:prstGeom prst="rect">
            <a:avLst/>
          </a:prstGeom>
        </p:spPr>
      </p:pic>
    </p:spTree>
    <p:extLst>
      <p:ext uri="{BB962C8B-B14F-4D97-AF65-F5344CB8AC3E}">
        <p14:creationId xmlns:p14="http://schemas.microsoft.com/office/powerpoint/2010/main" val="96632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43" y="214873"/>
            <a:ext cx="8464113" cy="4713754"/>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15021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Shape 65"/>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057025297"/>
              </p:ext>
            </p:extLst>
          </p:nvPr>
        </p:nvGraphicFramePr>
        <p:xfrm>
          <a:off x="184972" y="1073886"/>
          <a:ext cx="8785608" cy="3625703"/>
        </p:xfrm>
        <a:graphic>
          <a:graphicData uri="http://schemas.openxmlformats.org/drawingml/2006/table">
            <a:tbl>
              <a:tblPr firstRow="1" bandRow="1">
                <a:tableStyleId>{7DF744CE-34AF-47FE-A6D7-1BCCD81EBA91}</a:tableStyleId>
              </a:tblPr>
              <a:tblGrid>
                <a:gridCol w="421106">
                  <a:extLst>
                    <a:ext uri="{9D8B030D-6E8A-4147-A177-3AD203B41FA5}">
                      <a16:colId xmlns:a16="http://schemas.microsoft.com/office/drawing/2014/main" val="20000"/>
                    </a:ext>
                  </a:extLst>
                </a:gridCol>
                <a:gridCol w="3985348">
                  <a:extLst>
                    <a:ext uri="{9D8B030D-6E8A-4147-A177-3AD203B41FA5}">
                      <a16:colId xmlns:a16="http://schemas.microsoft.com/office/drawing/2014/main" val="20001"/>
                    </a:ext>
                  </a:extLst>
                </a:gridCol>
                <a:gridCol w="416512">
                  <a:extLst>
                    <a:ext uri="{9D8B030D-6E8A-4147-A177-3AD203B41FA5}">
                      <a16:colId xmlns:a16="http://schemas.microsoft.com/office/drawing/2014/main" val="20002"/>
                    </a:ext>
                  </a:extLst>
                </a:gridCol>
                <a:gridCol w="3962642">
                  <a:extLst>
                    <a:ext uri="{9D8B030D-6E8A-4147-A177-3AD203B41FA5}">
                      <a16:colId xmlns:a16="http://schemas.microsoft.com/office/drawing/2014/main" val="20003"/>
                    </a:ext>
                  </a:extLst>
                </a:gridCol>
              </a:tblGrid>
              <a:tr h="167994">
                <a:tc rowSpan="2">
                  <a:txBody>
                    <a:bodyPr/>
                    <a:lstStyle/>
                    <a:p>
                      <a:pPr marL="0" indent="0">
                        <a:tabLst/>
                      </a:pPr>
                      <a:r>
                        <a:rPr lang="en-US" sz="3200" b="1" dirty="0">
                          <a:solidFill>
                            <a:schemeClr val="tx1">
                              <a:lumMod val="65000"/>
                              <a:lumOff val="35000"/>
                            </a:schemeClr>
                          </a:solidFill>
                        </a:rPr>
                        <a:t>1</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rgbClr val="002060"/>
                          </a:solidFill>
                          <a:latin typeface="Constantia" panose="02030602050306030303" pitchFamily="18" charset="0"/>
                        </a:rPr>
                        <a:t>Drop</a:t>
                      </a:r>
                      <a:r>
                        <a:rPr lang="en-GB" sz="1200" baseline="0" dirty="0">
                          <a:solidFill>
                            <a:srgbClr val="002060"/>
                          </a:solidFill>
                          <a:latin typeface="Constantia" panose="02030602050306030303" pitchFamily="18" charset="0"/>
                        </a:rPr>
                        <a:t> columns with &gt;80% zero or a single value</a:t>
                      </a:r>
                      <a:endParaRPr lang="en-GB" sz="1200" dirty="0">
                        <a:solidFill>
                          <a:srgbClr val="002060"/>
                        </a:solidFill>
                        <a:latin typeface="Constantia" panose="02030602050306030303" pitchFamily="18"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tcPr>
                </a:tc>
                <a:tc rowSpan="2">
                  <a:txBody>
                    <a:bodyPr/>
                    <a:lstStyle/>
                    <a:p>
                      <a:r>
                        <a:rPr lang="en-US" sz="3200" b="1" dirty="0">
                          <a:solidFill>
                            <a:schemeClr val="tx1">
                              <a:lumMod val="65000"/>
                              <a:lumOff val="35000"/>
                            </a:schemeClr>
                          </a:solidFill>
                        </a:rPr>
                        <a:t>4</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rgbClr val="002060"/>
                          </a:solidFill>
                          <a:latin typeface="Constantia" panose="02030602050306030303" pitchFamily="18" charset="0"/>
                        </a:rPr>
                        <a:t>Add new columns</a:t>
                      </a:r>
                    </a:p>
                  </a:txBody>
                  <a:tcPr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tcPr>
                </a:tc>
                <a:extLst>
                  <a:ext uri="{0D108BD9-81ED-4DB2-BD59-A6C34878D82A}">
                    <a16:rowId xmlns:a16="http://schemas.microsoft.com/office/drawing/2014/main" val="10000"/>
                  </a:ext>
                </a:extLst>
              </a:tr>
              <a:tr h="1033485">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dirty="0"/>
                    </a:p>
                  </a:txBody>
                  <a:tcP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5456">
                <a:tc rowSpan="2">
                  <a:txBody>
                    <a:bodyPr/>
                    <a:lstStyle/>
                    <a:p>
                      <a:r>
                        <a:rPr lang="en-US" sz="3200" b="1" dirty="0">
                          <a:solidFill>
                            <a:schemeClr val="tx1">
                              <a:lumMod val="65000"/>
                              <a:lumOff val="35000"/>
                            </a:schemeClr>
                          </a:solidFill>
                        </a:rPr>
                        <a:t>2</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rgbClr val="002060"/>
                          </a:solidFill>
                          <a:latin typeface="Constantia" panose="02030602050306030303" pitchFamily="18" charset="0"/>
                        </a:rPr>
                        <a:t>Create ‘presence-absence’ columns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tcPr>
                </a:tc>
                <a:tc rowSpan="2">
                  <a:txBody>
                    <a:bodyPr/>
                    <a:lstStyle/>
                    <a:p>
                      <a:r>
                        <a:rPr lang="en-US" sz="3200" b="1" dirty="0">
                          <a:solidFill>
                            <a:schemeClr val="tx1">
                              <a:lumMod val="65000"/>
                              <a:lumOff val="35000"/>
                            </a:schemeClr>
                          </a:solidFill>
                        </a:rPr>
                        <a:t>5</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dirty="0">
                          <a:solidFill>
                            <a:srgbClr val="002060"/>
                          </a:solidFill>
                          <a:latin typeface="Constantia" panose="02030602050306030303" pitchFamily="18" charset="0"/>
                        </a:rPr>
                        <a:t>Impute</a:t>
                      </a:r>
                      <a:r>
                        <a:rPr lang="en-US" sz="1200" u="none" baseline="0" dirty="0">
                          <a:solidFill>
                            <a:srgbClr val="002060"/>
                          </a:solidFill>
                          <a:latin typeface="Constantia" panose="02030602050306030303" pitchFamily="18" charset="0"/>
                        </a:rPr>
                        <a:t> missing values</a:t>
                      </a:r>
                      <a:endParaRPr lang="en-US" sz="1200" u="none" dirty="0">
                        <a:solidFill>
                          <a:srgbClr val="002060"/>
                        </a:solidFill>
                        <a:latin typeface="Constantia" panose="02030602050306030303" pitchFamily="18" charset="0"/>
                      </a:endParaRPr>
                    </a:p>
                  </a:txBody>
                  <a:tcPr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tcPr>
                </a:tc>
                <a:extLst>
                  <a:ext uri="{0D108BD9-81ED-4DB2-BD59-A6C34878D82A}">
                    <a16:rowId xmlns:a16="http://schemas.microsoft.com/office/drawing/2014/main" val="10002"/>
                  </a:ext>
                </a:extLst>
              </a:tr>
              <a:tr h="711595">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2185">
                <a:tc rowSpan="2">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b="1" dirty="0">
                          <a:solidFill>
                            <a:schemeClr val="tx1">
                              <a:lumMod val="65000"/>
                              <a:lumOff val="35000"/>
                            </a:schemeClr>
                          </a:solidFill>
                        </a:rPr>
                        <a:t>3</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200" dirty="0"/>
                        <a:t>Convert ordinal to numerical</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3200" b="1" dirty="0">
                          <a:solidFill>
                            <a:schemeClr val="tx1">
                              <a:lumMod val="65000"/>
                              <a:lumOff val="35000"/>
                            </a:schemeClr>
                          </a:solidFill>
                        </a:rPr>
                        <a:t>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200" dirty="0">
                          <a:latin typeface="Constantia" panose="02030602050306030303" pitchFamily="18" charset="0"/>
                        </a:rPr>
                        <a:t>Remove</a:t>
                      </a:r>
                      <a:r>
                        <a:rPr lang="en-US" sz="1200" baseline="0" dirty="0">
                          <a:latin typeface="Constantia" panose="02030602050306030303" pitchFamily="18" charset="0"/>
                        </a:rPr>
                        <a:t> outliers</a:t>
                      </a:r>
                      <a:endParaRPr lang="en-US" sz="1200" dirty="0">
                        <a:latin typeface="Constantia" panose="02030602050306030303" pitchFamily="18" charset="0"/>
                      </a:endParaRPr>
                    </a:p>
                  </a:txBody>
                  <a:tcP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828662">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sz="1200" dirty="0"/>
                    </a:p>
                  </a:txBody>
                  <a:tcP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bg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12" name="Google Shape;66;p15"/>
          <p:cNvSpPr txBox="1">
            <a:spLocks noGrp="1"/>
          </p:cNvSpPr>
          <p:nvPr>
            <p:ph type="title"/>
          </p:nvPr>
        </p:nvSpPr>
        <p:spPr>
          <a:xfrm>
            <a:off x="121174" y="302060"/>
            <a:ext cx="8849406" cy="556202"/>
          </a:xfrm>
          <a:prstGeom prst="rect">
            <a:avLst/>
          </a:prstGeom>
        </p:spPr>
        <p:txBody>
          <a:bodyPr spcFirstLastPara="1" wrap="square" lIns="91425" tIns="91425" rIns="91425" bIns="91425" anchor="t" anchorCtr="0">
            <a:noAutofit/>
          </a:bodyPr>
          <a:lstStyle/>
          <a:p>
            <a:pPr lvl="0" algn="ctr">
              <a:lnSpc>
                <a:spcPct val="150000"/>
              </a:lnSpc>
            </a:pPr>
            <a:r>
              <a:rPr lang="en-GB" b="1" u="sng" dirty="0">
                <a:solidFill>
                  <a:srgbClr val="002060"/>
                </a:solidFill>
                <a:latin typeface="Constantia" panose="02030602050306030303" pitchFamily="18" charset="0"/>
              </a:rPr>
              <a:t>Pre-processing for Model Construction</a:t>
            </a:r>
            <a:endParaRPr lang="en-GB" sz="1400" b="1" u="sng" dirty="0">
              <a:solidFill>
                <a:srgbClr val="002060"/>
              </a:solidFill>
              <a:latin typeface="Constantia" panose="02030602050306030303"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7221" y="3881136"/>
            <a:ext cx="3683295" cy="45207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459" y="3806649"/>
            <a:ext cx="2798818" cy="80513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7221" y="2825282"/>
            <a:ext cx="3349824" cy="45108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7221" y="1441769"/>
            <a:ext cx="3572540" cy="723552"/>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657" y="1441769"/>
            <a:ext cx="3708695" cy="80258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556" y="2780721"/>
            <a:ext cx="3733367" cy="568533"/>
          </a:xfrm>
          <a:prstGeom prst="rect">
            <a:avLst/>
          </a:prstGeom>
        </p:spPr>
      </p:pic>
    </p:spTree>
    <p:extLst>
      <p:ext uri="{BB962C8B-B14F-4D97-AF65-F5344CB8AC3E}">
        <p14:creationId xmlns:p14="http://schemas.microsoft.com/office/powerpoint/2010/main" val="20798889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3385</TotalTime>
  <Words>1530</Words>
  <Application>Microsoft Office PowerPoint</Application>
  <PresentationFormat>On-screen Show (16:9)</PresentationFormat>
  <Paragraphs>147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Constantia</vt:lpstr>
      <vt:lpstr>Wingdings</vt:lpstr>
      <vt:lpstr>Simple Light</vt:lpstr>
      <vt:lpstr>Prediction Models for Real Estate Exposure</vt:lpstr>
      <vt:lpstr>Problem Statement</vt:lpstr>
      <vt:lpstr>Exploratory Data Analysis (EDA)</vt:lpstr>
      <vt:lpstr>Various columns which contained null values =&gt;</vt:lpstr>
      <vt:lpstr>Below are columns which are heavily skewed towards a singular value.</vt:lpstr>
      <vt:lpstr>PowerPoint Presentation</vt:lpstr>
      <vt:lpstr>PowerPoint Presentation</vt:lpstr>
      <vt:lpstr>PowerPoint Presentation</vt:lpstr>
      <vt:lpstr>Pre-processing for Model Construction</vt:lpstr>
      <vt:lpstr>Recommendations</vt:lpstr>
      <vt:lpstr>PowerPoint Presentation</vt:lpstr>
      <vt:lpstr>PowerPoint Presentation</vt:lpstr>
      <vt:lpstr>Test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 &amp; SAT</dc:title>
  <cp:lastModifiedBy>Charles S.A. Sinkus</cp:lastModifiedBy>
  <cp:revision>309</cp:revision>
  <dcterms:modified xsi:type="dcterms:W3CDTF">2020-05-15T14:39:12Z</dcterms:modified>
</cp:coreProperties>
</file>