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74" r:id="rId10"/>
    <p:sldId id="261" r:id="rId11"/>
    <p:sldId id="262" r:id="rId12"/>
    <p:sldId id="264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67" r:id="rId21"/>
    <p:sldId id="271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67" autoAdjust="0"/>
  </p:normalViewPr>
  <p:slideViewPr>
    <p:cSldViewPr>
      <p:cViewPr varScale="1">
        <p:scale>
          <a:sx n="68" d="100"/>
          <a:sy n="68" d="100"/>
        </p:scale>
        <p:origin x="-18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0D5F8-6AEA-477E-B745-4263198B727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DCA31-33DC-41C2-B86A-547F49DF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Schema Evolution: </a:t>
            </a:r>
            <a:r>
              <a:rPr lang="en-US" sz="4500" dirty="0" smtClean="0"/>
              <a:t>Avro requires schemas when data is written or read. Different schemas can be used for serialization and deserialization, and Avro will handle the missing/extra/modified fields.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 smtClean="0"/>
              <a:t>Read schema:</a:t>
            </a:r>
          </a:p>
          <a:p>
            <a:pPr marL="914400" marR="0" lvl="1" indent="-914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4500" dirty="0" smtClean="0"/>
              <a:t>Name of field changed – keep old field name in its alias</a:t>
            </a:r>
          </a:p>
          <a:p>
            <a:pPr marL="914400" marR="0" lvl="1" indent="-914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4500" dirty="0" smtClean="0"/>
              <a:t>A field added to a record – assign it default value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 smtClean="0"/>
              <a:t>Interoperable: Can be processed by c, </a:t>
            </a:r>
            <a:r>
              <a:rPr lang="en-US" sz="4500" dirty="0" err="1" smtClean="0"/>
              <a:t>cpp</a:t>
            </a:r>
            <a:r>
              <a:rPr lang="en-US" sz="4500" dirty="0" smtClean="0"/>
              <a:t>, c#, java, Ruby and Python.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DCA31-33DC-41C2-B86A-547F49DFC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Schema is stored in the metadata section of the </a:t>
            </a:r>
            <a:r>
              <a:rPr lang="en-US" dirty="0" err="1" smtClean="0"/>
              <a:t>avro</a:t>
            </a:r>
            <a:r>
              <a:rPr lang="en-US" dirty="0" smtClean="0"/>
              <a:t>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DCA31-33DC-41C2-B86A-547F49DFCA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C092-CFB5-472B-A93B-483AD49FBDD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3F65-74C9-4C5B-9C72-D7083145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vro.apache.org/docs/1.7.7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Apache Avro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Array</a:t>
            </a:r>
          </a:p>
          <a:p>
            <a:pPr marL="0" indent="0">
              <a:buNone/>
            </a:pPr>
            <a:r>
              <a:rPr lang="en-US" sz="1800" dirty="0" smtClean="0"/>
              <a:t>- An </a:t>
            </a:r>
            <a:r>
              <a:rPr lang="en-US" sz="1800" dirty="0"/>
              <a:t>ordered collection of objects. All objects in a particular array</a:t>
            </a:r>
          </a:p>
          <a:p>
            <a:pPr marL="0" indent="0">
              <a:buNone/>
            </a:pPr>
            <a:r>
              <a:rPr lang="en-US" sz="1800" dirty="0"/>
              <a:t>must have the same schema.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"type": "array",</a:t>
            </a:r>
          </a:p>
          <a:p>
            <a:pPr marL="0" indent="0">
              <a:buNone/>
            </a:pPr>
            <a:r>
              <a:rPr lang="en-US" sz="1800" dirty="0"/>
              <a:t>"items": "long"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Map</a:t>
            </a:r>
          </a:p>
          <a:p>
            <a:pPr marL="0" indent="0">
              <a:buNone/>
            </a:pPr>
            <a:r>
              <a:rPr lang="en-US" sz="1800" dirty="0" smtClean="0"/>
              <a:t>- An </a:t>
            </a:r>
            <a:r>
              <a:rPr lang="en-US" sz="1800" dirty="0"/>
              <a:t>unordered collection of key-value pairs. Keys must be strings, values may be any type, </a:t>
            </a:r>
            <a:r>
              <a:rPr lang="en-US" sz="1800" dirty="0" smtClean="0"/>
              <a:t>although within </a:t>
            </a:r>
            <a:r>
              <a:rPr lang="en-US" sz="1800" dirty="0"/>
              <a:t>a particular map all values must have the same schema.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"type": "map",</a:t>
            </a:r>
          </a:p>
          <a:p>
            <a:pPr marL="0" indent="0">
              <a:buNone/>
            </a:pPr>
            <a:r>
              <a:rPr lang="en-US" sz="1800" dirty="0"/>
              <a:t>"values": "string"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Avro Data types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5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500" b="1" dirty="0"/>
              <a:t>Record</a:t>
            </a:r>
          </a:p>
          <a:p>
            <a:pPr marL="0" indent="0">
              <a:buNone/>
            </a:pPr>
            <a:r>
              <a:rPr lang="en-US" sz="5500" dirty="0"/>
              <a:t>- A collection of named fields of any type.</a:t>
            </a:r>
          </a:p>
          <a:p>
            <a:pPr marL="0" indent="0">
              <a:buNone/>
            </a:pPr>
            <a:r>
              <a:rPr lang="en-US" sz="5500" dirty="0" smtClean="0"/>
              <a:t>{"</a:t>
            </a:r>
            <a:r>
              <a:rPr lang="en-US" sz="5500" dirty="0"/>
              <a:t>type": "record",</a:t>
            </a:r>
          </a:p>
          <a:p>
            <a:pPr marL="0" indent="0">
              <a:buNone/>
            </a:pPr>
            <a:r>
              <a:rPr lang="en-US" sz="5500" dirty="0"/>
              <a:t>"name": "</a:t>
            </a:r>
            <a:r>
              <a:rPr lang="en-US" sz="5500" dirty="0" err="1"/>
              <a:t>WeatherRecord</a:t>
            </a:r>
            <a:r>
              <a:rPr lang="en-US" sz="5500" dirty="0"/>
              <a:t>",</a:t>
            </a:r>
          </a:p>
          <a:p>
            <a:pPr marL="0" indent="0">
              <a:buNone/>
            </a:pPr>
            <a:r>
              <a:rPr lang="en-US" sz="5500" dirty="0"/>
              <a:t>"doc": "A weather reading.",</a:t>
            </a:r>
          </a:p>
          <a:p>
            <a:pPr marL="0" indent="0">
              <a:buNone/>
            </a:pPr>
            <a:r>
              <a:rPr lang="en-US" sz="5500" dirty="0"/>
              <a:t>"fields": [</a:t>
            </a:r>
          </a:p>
          <a:p>
            <a:pPr marL="0" indent="0">
              <a:buNone/>
            </a:pPr>
            <a:r>
              <a:rPr lang="en-US" sz="5500" dirty="0"/>
              <a:t>{"name": "year", "type": "</a:t>
            </a:r>
            <a:r>
              <a:rPr lang="en-US" sz="5500" dirty="0" err="1"/>
              <a:t>int</a:t>
            </a:r>
            <a:r>
              <a:rPr lang="en-US" sz="5500" dirty="0"/>
              <a:t>"},</a:t>
            </a:r>
          </a:p>
          <a:p>
            <a:pPr marL="0" indent="0">
              <a:buNone/>
            </a:pPr>
            <a:r>
              <a:rPr lang="en-US" sz="5500" dirty="0"/>
              <a:t>{"name": "temperature", "type": "</a:t>
            </a:r>
            <a:r>
              <a:rPr lang="en-US" sz="5500" dirty="0" err="1"/>
              <a:t>int</a:t>
            </a:r>
            <a:r>
              <a:rPr lang="en-US" sz="5500" dirty="0"/>
              <a:t>"},</a:t>
            </a:r>
          </a:p>
          <a:p>
            <a:pPr marL="0" indent="0">
              <a:buNone/>
            </a:pPr>
            <a:r>
              <a:rPr lang="en-US" sz="5500" dirty="0"/>
              <a:t>{"name": "</a:t>
            </a:r>
            <a:r>
              <a:rPr lang="en-US" sz="5500" dirty="0" err="1"/>
              <a:t>stationId</a:t>
            </a:r>
            <a:r>
              <a:rPr lang="en-US" sz="5500" dirty="0"/>
              <a:t>", "type": "string"}</a:t>
            </a:r>
          </a:p>
          <a:p>
            <a:pPr marL="0" indent="0">
              <a:buNone/>
            </a:pPr>
            <a:r>
              <a:rPr lang="en-US" sz="5500" dirty="0" smtClean="0"/>
              <a:t>]}</a:t>
            </a:r>
          </a:p>
          <a:p>
            <a:pPr marL="0" indent="0">
              <a:buNone/>
            </a:pPr>
            <a:endParaRPr lang="en-US" sz="5500" dirty="0"/>
          </a:p>
          <a:p>
            <a:r>
              <a:rPr lang="en-US" sz="5500" b="1" dirty="0" err="1" smtClean="0"/>
              <a:t>Enum</a:t>
            </a:r>
            <a:endParaRPr lang="en-US" sz="5500" b="1" dirty="0" smtClean="0"/>
          </a:p>
          <a:p>
            <a:pPr marL="0" indent="0">
              <a:buNone/>
            </a:pPr>
            <a:r>
              <a:rPr lang="en-US" sz="5500" dirty="0" smtClean="0"/>
              <a:t>- A set of named values.</a:t>
            </a:r>
          </a:p>
          <a:p>
            <a:pPr marL="0" indent="0">
              <a:buNone/>
            </a:pPr>
            <a:r>
              <a:rPr lang="en-US" sz="5500" dirty="0" smtClean="0"/>
              <a:t>{</a:t>
            </a:r>
          </a:p>
          <a:p>
            <a:pPr marL="0" indent="0">
              <a:buNone/>
            </a:pPr>
            <a:r>
              <a:rPr lang="en-US" sz="5500" dirty="0" smtClean="0"/>
              <a:t>"type": "</a:t>
            </a:r>
            <a:r>
              <a:rPr lang="en-US" sz="5500" dirty="0" err="1" smtClean="0"/>
              <a:t>enum</a:t>
            </a:r>
            <a:r>
              <a:rPr lang="en-US" sz="5500" dirty="0" smtClean="0"/>
              <a:t>",</a:t>
            </a:r>
          </a:p>
          <a:p>
            <a:pPr marL="0" indent="0">
              <a:buNone/>
            </a:pPr>
            <a:r>
              <a:rPr lang="en-US" sz="5500" dirty="0" smtClean="0"/>
              <a:t>"name": "Cutlery",</a:t>
            </a:r>
          </a:p>
          <a:p>
            <a:pPr marL="0" indent="0">
              <a:buNone/>
            </a:pPr>
            <a:r>
              <a:rPr lang="en-US" sz="5500" dirty="0" smtClean="0"/>
              <a:t>"doc": "An eating utensil.",</a:t>
            </a:r>
          </a:p>
          <a:p>
            <a:pPr marL="0" indent="0">
              <a:buNone/>
            </a:pPr>
            <a:r>
              <a:rPr lang="en-US" sz="5500" dirty="0" smtClean="0"/>
              <a:t>"symbols": ["KNIFE", "FORK", "SPOON"]</a:t>
            </a:r>
          </a:p>
          <a:p>
            <a:pPr marL="0" indent="0">
              <a:buNone/>
            </a:pPr>
            <a:r>
              <a:rPr lang="en-US" sz="55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Fixed</a:t>
            </a:r>
          </a:p>
          <a:p>
            <a:pPr marL="0" indent="0">
              <a:buNone/>
            </a:pPr>
            <a:r>
              <a:rPr lang="en-US" sz="1800" dirty="0" smtClean="0"/>
              <a:t>- A </a:t>
            </a:r>
            <a:r>
              <a:rPr lang="en-US" sz="1800" dirty="0"/>
              <a:t>fixed number of 8-bit unsigned bytes.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"type": "fixed",</a:t>
            </a:r>
          </a:p>
          <a:p>
            <a:pPr marL="0" indent="0">
              <a:buNone/>
            </a:pPr>
            <a:r>
              <a:rPr lang="en-US" sz="1800" dirty="0"/>
              <a:t>"name": "Md5Hash",</a:t>
            </a:r>
          </a:p>
          <a:p>
            <a:pPr marL="0" indent="0">
              <a:buNone/>
            </a:pPr>
            <a:r>
              <a:rPr lang="en-US" sz="1800" dirty="0"/>
              <a:t>"size": 16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Union</a:t>
            </a:r>
          </a:p>
          <a:p>
            <a:pPr marL="0" indent="0">
              <a:buNone/>
            </a:pPr>
            <a:r>
              <a:rPr lang="en-US" sz="1800" dirty="0" smtClean="0"/>
              <a:t>- A </a:t>
            </a:r>
            <a:r>
              <a:rPr lang="en-US" sz="1800" dirty="0"/>
              <a:t>union of schemas. A union is represented by a JSON array, where each element in the array is </a:t>
            </a:r>
            <a:r>
              <a:rPr lang="en-US" sz="1800" dirty="0" smtClean="0"/>
              <a:t>a schema</a:t>
            </a:r>
            <a:r>
              <a:rPr lang="en-US" sz="1800" dirty="0"/>
              <a:t>. Data represented by a union must match one of the schemas in the union.</a:t>
            </a:r>
          </a:p>
          <a:p>
            <a:pPr marL="0" indent="0">
              <a:buNone/>
            </a:pPr>
            <a:r>
              <a:rPr lang="en-US" sz="1800" dirty="0" smtClean="0"/>
              <a:t>["</a:t>
            </a:r>
            <a:r>
              <a:rPr lang="en-US" sz="1800" dirty="0"/>
              <a:t>null",</a:t>
            </a:r>
          </a:p>
          <a:p>
            <a:pPr marL="0" indent="0">
              <a:buNone/>
            </a:pPr>
            <a:r>
              <a:rPr lang="en-US" sz="1800" dirty="0"/>
              <a:t>"string",</a:t>
            </a:r>
          </a:p>
          <a:p>
            <a:pPr marL="0" indent="0">
              <a:buNone/>
            </a:pPr>
            <a:r>
              <a:rPr lang="en-US" sz="1800" dirty="0"/>
              <a:t>{""type": "map", "values": "string"} 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9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Sample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User.avsc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"namespace": "</a:t>
            </a:r>
            <a:r>
              <a:rPr lang="en-US" sz="2400" dirty="0" err="1" smtClean="0"/>
              <a:t>example.avro</a:t>
            </a:r>
            <a:r>
              <a:rPr lang="en-US" sz="2400" dirty="0" smtClean="0"/>
              <a:t>", </a:t>
            </a:r>
          </a:p>
          <a:p>
            <a:pPr marL="0" indent="0">
              <a:buNone/>
            </a:pPr>
            <a:r>
              <a:rPr lang="en-US" sz="2400" dirty="0" smtClean="0"/>
              <a:t>"type": "record", </a:t>
            </a:r>
          </a:p>
          <a:p>
            <a:pPr marL="0" indent="0">
              <a:buNone/>
            </a:pPr>
            <a:r>
              <a:rPr lang="en-US" sz="2400" dirty="0" smtClean="0"/>
              <a:t>"name": "User", </a:t>
            </a:r>
          </a:p>
          <a:p>
            <a:pPr marL="0" indent="0">
              <a:buNone/>
            </a:pPr>
            <a:r>
              <a:rPr lang="en-US" sz="2400" dirty="0" smtClean="0"/>
              <a:t>"fields": [ {"name": "name", "type": "string"}, </a:t>
            </a:r>
          </a:p>
          <a:p>
            <a:pPr marL="0" indent="0">
              <a:buNone/>
            </a:pPr>
            <a:r>
              <a:rPr lang="en-US" sz="2400" dirty="0" smtClean="0"/>
              <a:t>	{"name": "</a:t>
            </a:r>
            <a:r>
              <a:rPr lang="en-US" sz="2400" dirty="0" err="1" smtClean="0"/>
              <a:t>favorite_number</a:t>
            </a:r>
            <a:r>
              <a:rPr lang="en-US" sz="2400" dirty="0" smtClean="0"/>
              <a:t>", "type": ["</a:t>
            </a:r>
            <a:r>
              <a:rPr lang="en-US" sz="2400" dirty="0" err="1" smtClean="0"/>
              <a:t>int</a:t>
            </a:r>
            <a:r>
              <a:rPr lang="en-US" sz="2400" dirty="0" smtClean="0"/>
              <a:t>", "null"]}, </a:t>
            </a:r>
          </a:p>
          <a:p>
            <a:pPr marL="0" indent="0">
              <a:buNone/>
            </a:pPr>
            <a:r>
              <a:rPr lang="en-US" sz="2400" dirty="0" smtClean="0"/>
              <a:t>	{"name": "</a:t>
            </a:r>
            <a:r>
              <a:rPr lang="en-US" sz="2400" dirty="0" err="1" smtClean="0"/>
              <a:t>favorite_color</a:t>
            </a:r>
            <a:r>
              <a:rPr lang="en-US" sz="2400" dirty="0" smtClean="0"/>
              <a:t>", "type": ["string", "null"]} ]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Avro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To check what all tools are </a:t>
            </a:r>
            <a:r>
              <a:rPr lang="en-US" sz="2000" dirty="0" smtClean="0"/>
              <a:t>available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&gt; java -jar avro-tools-1.7.7.jar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JSON to Avro conversion:</a:t>
            </a:r>
          </a:p>
          <a:p>
            <a:pPr>
              <a:buFont typeface="Wingdings"/>
              <a:buChar char="Ø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-jar avro-tools-1.7.7.jar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fromjson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--schema-file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twitter.avsc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twitter.json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twitter.avro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Avro to JSON conversion:</a:t>
            </a:r>
          </a:p>
          <a:p>
            <a:pPr>
              <a:buFont typeface="Wingdings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java -jar avro-tools-1.7.7.jar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tojson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twitter.avro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twitter.json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Compile Avro schema to create a Java class:</a:t>
            </a:r>
          </a:p>
          <a:p>
            <a:pPr>
              <a:buFont typeface="Wingdings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java -jar avro-tools-1.7.7.jar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compile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schema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twitter.avsc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.</a:t>
            </a:r>
          </a:p>
          <a:p>
            <a:pPr>
              <a:buFont typeface="Wingdings"/>
              <a:buChar char="Ø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/>
              <a:t>Retrieve schema from Avro </a:t>
            </a:r>
            <a:r>
              <a:rPr lang="en-US" sz="2100" dirty="0" smtClean="0"/>
              <a:t>file:</a:t>
            </a:r>
            <a:endParaRPr lang="en-US" sz="2100" dirty="0"/>
          </a:p>
          <a:p>
            <a:pPr>
              <a:buFont typeface="Wingdings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java -jar avro-tools-1.7.7.jar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getschema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twitter.avro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twitter.avsc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99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Avro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serde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with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2987"/>
            <a:ext cx="8153400" cy="34782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Compile the Avro schema to create a Java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objects of this Java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Serialize them to disk using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SpecificDatumWriter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DataFileWriter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Deserialize</a:t>
            </a:r>
            <a:r>
              <a:rPr lang="en-US" sz="2400" dirty="0"/>
              <a:t> them into Java objects using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SpecificDatumReader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DataFileReader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07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Avro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serde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w/o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2987"/>
            <a:ext cx="8153400" cy="34782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Parser</a:t>
            </a:r>
            <a:r>
              <a:rPr lang="en-US" sz="2400" dirty="0" smtClean="0"/>
              <a:t> to read your schema and create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Schema </a:t>
            </a:r>
            <a:r>
              <a:rPr lang="en-US" sz="2400" dirty="0" smtClean="0"/>
              <a:t>object with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Java </a:t>
            </a:r>
            <a:r>
              <a:rPr lang="en-US" sz="2400" dirty="0"/>
              <a:t>objects using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GenericRecord</a:t>
            </a:r>
            <a:r>
              <a:rPr lang="en-US" sz="2400" dirty="0" smtClean="0"/>
              <a:t> and the above Schema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Serialize them to disk using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GenericDatumWriter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DataFileWriter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Deserialize</a:t>
            </a:r>
            <a:r>
              <a:rPr lang="en-US" sz="2400" dirty="0"/>
              <a:t> them into Java objects using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DatumReader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DataFileReader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01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Avro with Hadoop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Persistent storage:</a:t>
            </a:r>
          </a:p>
          <a:p>
            <a:pPr marL="400050" lvl="1" indent="0">
              <a:buNone/>
            </a:pPr>
            <a:r>
              <a:rPr lang="en-US" sz="2400" dirty="0" smtClean="0"/>
              <a:t>Provides a serialization format for persistent data to be stored in HDFS.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r>
              <a:rPr lang="en-US" sz="2800" b="1" dirty="0" smtClean="0"/>
              <a:t>Inter-Node communication using RPC:</a:t>
            </a:r>
            <a:endParaRPr lang="en-US" sz="2800" b="1" dirty="0"/>
          </a:p>
          <a:p>
            <a:pPr marL="400050" lvl="1" indent="0">
              <a:buNone/>
            </a:pPr>
            <a:r>
              <a:rPr lang="en-US" sz="2400" dirty="0"/>
              <a:t>Intermediate outputs of Mappers can be written in Avro, so it provides compact binary format for communication between Hadoop nodes</a:t>
            </a:r>
            <a:r>
              <a:rPr lang="en-US" sz="2400" dirty="0" smtClean="0"/>
              <a:t>.(</a:t>
            </a:r>
            <a:r>
              <a:rPr lang="en-US" sz="2400" dirty="0" err="1" smtClean="0"/>
              <a:t>eg</a:t>
            </a:r>
            <a:r>
              <a:rPr lang="en-US" sz="2400" dirty="0" smtClean="0"/>
              <a:t>. Between mappers and reducers)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44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Avro Map-Reduce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Avro format can be used for mapper input, mapper output and final reducer output.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MR job uses classes from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Avro-mapred-1.7.7-hadoop2.jar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AvroKey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AvroValue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AvroJob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AvroKeyInputFormat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AvroKeyValueOutputFormat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6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Sample Programs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have created following 3 programs for demonstration:</a:t>
            </a:r>
          </a:p>
          <a:p>
            <a:pPr lvl="1"/>
            <a:r>
              <a:rPr lang="en-US" sz="2400" dirty="0" smtClean="0"/>
              <a:t>AvroJavaSerdeExample.java</a:t>
            </a:r>
          </a:p>
          <a:p>
            <a:pPr marL="1257300" lvl="3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Avro Java example with code generation</a:t>
            </a:r>
          </a:p>
          <a:p>
            <a:pPr lvl="1"/>
            <a:r>
              <a:rPr lang="en-US" sz="2400" dirty="0" smtClean="0"/>
              <a:t>AvroJavaSerdeWithoutCodeGen.java</a:t>
            </a:r>
          </a:p>
          <a:p>
            <a:pPr marL="1257300" lvl="3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Avro Java example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code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generation</a:t>
            </a:r>
            <a:endParaRPr lang="en-US" sz="1800" dirty="0" smtClean="0"/>
          </a:p>
          <a:p>
            <a:pPr lvl="1"/>
            <a:r>
              <a:rPr lang="en-US" sz="2400" dirty="0" smtClean="0"/>
              <a:t>ColorCountMR.java</a:t>
            </a:r>
          </a:p>
          <a:p>
            <a:pPr marL="1257300" lvl="3" indent="0">
              <a:buNone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Hadoop 2.0 example using Avro for input-output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Avro?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It </a:t>
            </a:r>
            <a:r>
              <a:rPr lang="en-US" sz="2800" dirty="0" smtClean="0"/>
              <a:t>is basically a data </a:t>
            </a:r>
            <a:r>
              <a:rPr lang="en-US" sz="2800" dirty="0"/>
              <a:t>interchange </a:t>
            </a:r>
            <a:r>
              <a:rPr lang="en-US" sz="2800" dirty="0" smtClean="0"/>
              <a:t>format</a:t>
            </a:r>
            <a:endParaRPr lang="en-US" sz="2800" dirty="0"/>
          </a:p>
          <a:p>
            <a:r>
              <a:rPr lang="en-US" sz="2800" dirty="0" smtClean="0"/>
              <a:t>Creator – Dough Cutting, who is also the creator of Hadoop.</a:t>
            </a:r>
          </a:p>
          <a:p>
            <a:r>
              <a:rPr lang="en-US" sz="2800" dirty="0" smtClean="0"/>
              <a:t>A serialization de-serialization framework.</a:t>
            </a:r>
          </a:p>
          <a:p>
            <a:r>
              <a:rPr lang="en-US" sz="2800" dirty="0"/>
              <a:t>Serialization is the process of turning structured objects into a byte stream for transmission over a network or for writing to persistent storage. Deserialization is the reverse process of turning a byte stream back into a series of structured objects.</a:t>
            </a:r>
          </a:p>
        </p:txBody>
      </p:sp>
    </p:spTree>
    <p:extLst>
      <p:ext uri="{BB962C8B-B14F-4D97-AF65-F5344CB8AC3E}">
        <p14:creationId xmlns:p14="http://schemas.microsoft.com/office/powerpoint/2010/main" val="34750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514600"/>
            <a:ext cx="4191000" cy="137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Other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Serde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Mechanisms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Thrift</a:t>
            </a:r>
          </a:p>
          <a:p>
            <a:r>
              <a:rPr lang="en-US" sz="2800" dirty="0" smtClean="0"/>
              <a:t>Google Protocol Buffers</a:t>
            </a:r>
          </a:p>
          <a:p>
            <a:r>
              <a:rPr lang="en-US" sz="2800" dirty="0" smtClean="0"/>
              <a:t>Hadoop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Writable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SequenceFiles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Thrift and Protocol buffers – Require code generation.</a:t>
            </a:r>
          </a:p>
          <a:p>
            <a:r>
              <a:rPr lang="en-US" sz="2800" dirty="0" smtClean="0"/>
              <a:t>Hadoop mechanisms </a:t>
            </a:r>
          </a:p>
          <a:p>
            <a:pPr marL="400050" lvl="1" indent="0">
              <a:buNone/>
            </a:pPr>
            <a:r>
              <a:rPr lang="en-US" sz="2400" dirty="0" smtClean="0"/>
              <a:t>-  The APIs for these are only available in Java.</a:t>
            </a:r>
          </a:p>
          <a:p>
            <a:pPr marL="400050" lvl="1" indent="0">
              <a:buNone/>
            </a:pPr>
            <a:r>
              <a:rPr lang="en-US" sz="2400" dirty="0"/>
              <a:t>-  Schema evolution does not work.</a:t>
            </a:r>
          </a:p>
        </p:txBody>
      </p:sp>
    </p:spTree>
    <p:extLst>
      <p:ext uri="{BB962C8B-B14F-4D97-AF65-F5344CB8AC3E}">
        <p14:creationId xmlns:p14="http://schemas.microsoft.com/office/powerpoint/2010/main" val="25503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Avro advantages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3763963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5100" dirty="0" smtClean="0"/>
              <a:t>Fast</a:t>
            </a:r>
            <a:endParaRPr lang="en-US" sz="51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5100" dirty="0" smtClean="0"/>
              <a:t>Compact</a:t>
            </a:r>
            <a:endParaRPr lang="en-US" sz="5100" dirty="0"/>
          </a:p>
          <a:p>
            <a:r>
              <a:rPr lang="en-US" sz="5100" dirty="0" smtClean="0"/>
              <a:t>Interoperable: Language independent format </a:t>
            </a:r>
            <a:endParaRPr lang="en-US" sz="51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5100" dirty="0" smtClean="0"/>
              <a:t>Dynamic typing: Code generation not mandatory.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5100" dirty="0" smtClean="0"/>
              <a:t>Extensible: Schema </a:t>
            </a:r>
            <a:r>
              <a:rPr lang="en-US" sz="5100" dirty="0"/>
              <a:t>evolution 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5100" dirty="0"/>
              <a:t>Provides rich data structures like records, </a:t>
            </a:r>
            <a:r>
              <a:rPr lang="en-US" sz="5100" dirty="0" err="1"/>
              <a:t>enums</a:t>
            </a:r>
            <a:r>
              <a:rPr lang="en-US" sz="5100" dirty="0"/>
              <a:t>, maps, arrays 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Schema Evolution in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Avro requires schemas when data is written or read.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Writer schema: schema used during data serialization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Reader schema: schema used during data deserialization</a:t>
            </a:r>
          </a:p>
          <a:p>
            <a:pPr marL="57150" indent="0">
              <a:buNone/>
            </a:pPr>
            <a:r>
              <a:rPr lang="en-US" sz="2400" dirty="0"/>
              <a:t>Reader and writer schemas can be different in Avro</a:t>
            </a:r>
            <a:r>
              <a:rPr lang="en-US" sz="2400" dirty="0" smtClean="0"/>
              <a:t>.</a:t>
            </a:r>
          </a:p>
          <a:p>
            <a:pPr marL="57150" indent="0">
              <a:buNone/>
            </a:pP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Avro will handle the missing/extra/modified </a:t>
            </a:r>
            <a:r>
              <a:rPr lang="en-US" sz="2400" dirty="0" smtClean="0"/>
              <a:t>fields according to some rules.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 field with a default value can be added.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 field with a default value can be deleted</a:t>
            </a:r>
            <a:r>
              <a:rPr lang="en-U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Name of </a:t>
            </a:r>
            <a:r>
              <a:rPr lang="en-US" sz="2000" dirty="0" smtClean="0"/>
              <a:t>a field can be changed </a:t>
            </a:r>
            <a:r>
              <a:rPr lang="en-US" sz="2000" dirty="0"/>
              <a:t>– keep old field name in its </a:t>
            </a:r>
            <a:r>
              <a:rPr lang="en-US" sz="2000" dirty="0" smtClean="0"/>
              <a:t>alias.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 type can not be changed for any field.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322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Avro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A</a:t>
            </a:r>
            <a:r>
              <a:rPr lang="en-US" sz="2800" dirty="0" smtClean="0"/>
              <a:t>vro file contains </a:t>
            </a:r>
            <a:r>
              <a:rPr lang="en-US" sz="2800" dirty="0"/>
              <a:t>A</a:t>
            </a:r>
            <a:r>
              <a:rPr lang="en-US" sz="2800" dirty="0" smtClean="0"/>
              <a:t>vro data along with it's schema.</a:t>
            </a:r>
          </a:p>
          <a:p>
            <a:r>
              <a:rPr lang="en-US" sz="2800" dirty="0" smtClean="0"/>
              <a:t>It is NOT mandatory to generate code in case of </a:t>
            </a:r>
            <a:r>
              <a:rPr lang="en-US" sz="2800" dirty="0"/>
              <a:t>A</a:t>
            </a:r>
            <a:r>
              <a:rPr lang="en-US" sz="2800" dirty="0" smtClean="0"/>
              <a:t>vro, as data is always present along with schema, so its full processing can be done.</a:t>
            </a:r>
          </a:p>
          <a:p>
            <a:r>
              <a:rPr lang="en-US" sz="2800" dirty="0" smtClean="0"/>
              <a:t>Avro is also used in RPC. In this, client and server exchange schema during the connection handshake.</a:t>
            </a:r>
          </a:p>
          <a:p>
            <a:r>
              <a:rPr lang="en-US" sz="2800" dirty="0" smtClean="0"/>
              <a:t>Schema is defined in JSON format. </a:t>
            </a:r>
          </a:p>
          <a:p>
            <a:r>
              <a:rPr lang="en-US" sz="2800" dirty="0" smtClean="0"/>
              <a:t>Supports either binary of JSON encoding of data for serialization.</a:t>
            </a:r>
          </a:p>
          <a:p>
            <a:r>
              <a:rPr lang="en-US" sz="2800" dirty="0" smtClean="0"/>
              <a:t>An Avro file can be compressed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Avro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Schema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sz="2800" dirty="0" smtClean="0"/>
              <a:t>Schema is defined in JSON format. Avro depends on Jackson JSON libraries.</a:t>
            </a:r>
          </a:p>
          <a:p>
            <a:r>
              <a:rPr lang="en-US" sz="2800" dirty="0" smtClean="0"/>
              <a:t>It is always stored with the data, making Avro file self describing.</a:t>
            </a:r>
          </a:p>
          <a:p>
            <a:r>
              <a:rPr lang="en-US" sz="2800" dirty="0" smtClean="0"/>
              <a:t>It is composed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Primitive types: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null,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, long, float, double, bytes, and string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Complex types: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record, </a:t>
            </a:r>
            <a:r>
              <a:rPr lang="en-US" sz="1600" dirty="0" err="1" smtClean="0"/>
              <a:t>enum</a:t>
            </a:r>
            <a:r>
              <a:rPr lang="en-US" sz="1600" dirty="0" smtClean="0"/>
              <a:t>, array, map, union, and fixed.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914400" lvl="2" indent="0"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Avro Installation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Latest stable version as of now is 1.7.7.</a:t>
            </a:r>
          </a:p>
          <a:p>
            <a:r>
              <a:rPr lang="en-US" sz="2800" dirty="0" smtClean="0"/>
              <a:t>Documentation link: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http://avro.apache.org/docs/1.7.7/index.html</a:t>
            </a:r>
            <a:endParaRPr lang="en-US" sz="2800" dirty="0" smtClean="0"/>
          </a:p>
          <a:p>
            <a:r>
              <a:rPr lang="en-US" sz="2800" dirty="0" smtClean="0"/>
              <a:t>Download Following jars: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vro-1.7.7.jar</a:t>
            </a:r>
          </a:p>
          <a:p>
            <a:pPr lvl="1"/>
            <a:r>
              <a:rPr lang="en-US" sz="2400" dirty="0" smtClean="0"/>
              <a:t>Avro-tools-1.7.7.jar</a:t>
            </a:r>
          </a:p>
          <a:p>
            <a:pPr lvl="1"/>
            <a:r>
              <a:rPr lang="en-US" sz="2400" dirty="0" smtClean="0"/>
              <a:t>Avro-mapred-1.7.7-hadoop2.jar</a:t>
            </a:r>
          </a:p>
          <a:p>
            <a:pPr marL="457200" lvl="1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[Please note that this jar is compiled for Hadoop v2.0, required for using Avro in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programs]</a:t>
            </a:r>
          </a:p>
          <a:p>
            <a:pPr marL="457200" lvl="1" indent="0">
              <a:buNone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A994E483DC49BD384D5BB7111053" ma:contentTypeVersion="0" ma:contentTypeDescription="Create a new document." ma:contentTypeScope="" ma:versionID="7c563d6e41ed70820b4992fdee5f16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FBA1FC-C267-4577-A3B3-85E421D7E1B3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55F8F8-72FB-46EA-B8E4-5871D743D8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4BC102-18A4-4530-AD37-AE01750FC0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1098</Words>
  <Application>Microsoft Office PowerPoint</Application>
  <PresentationFormat>On-screen Show (4:3)</PresentationFormat>
  <Paragraphs>180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Apache Avro Introduction</vt:lpstr>
      <vt:lpstr>What is Avro?</vt:lpstr>
      <vt:lpstr>Other Serde Mechanisms</vt:lpstr>
      <vt:lpstr>Disadvantages</vt:lpstr>
      <vt:lpstr>Avro advantages</vt:lpstr>
      <vt:lpstr>Schema Evolution in Avro</vt:lpstr>
      <vt:lpstr>Avro Features</vt:lpstr>
      <vt:lpstr>Avro Schema</vt:lpstr>
      <vt:lpstr>Avro Installation</vt:lpstr>
      <vt:lpstr>Avro Data types</vt:lpstr>
      <vt:lpstr>PowerPoint Presentation</vt:lpstr>
      <vt:lpstr>PowerPoint Presentation</vt:lpstr>
      <vt:lpstr>Sample Schema</vt:lpstr>
      <vt:lpstr>Avro Tools</vt:lpstr>
      <vt:lpstr>Avro serde with Code Generation</vt:lpstr>
      <vt:lpstr>Avro serde w/o Code Generation</vt:lpstr>
      <vt:lpstr>Avro with Hadoop</vt:lpstr>
      <vt:lpstr>Avro Map-Reduce 2</vt:lpstr>
      <vt:lpstr>Sample Programs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Avro Introduction PPT</dc:title>
  <dc:creator>Prachi Rao</dc:creator>
  <cp:lastModifiedBy>LG</cp:lastModifiedBy>
  <cp:revision>50</cp:revision>
  <dcterms:created xsi:type="dcterms:W3CDTF">2014-10-16T06:19:41Z</dcterms:created>
  <dcterms:modified xsi:type="dcterms:W3CDTF">2019-06-25T21:03:41Z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0x010100ABEFA994E483DC49BD384D5BB7111053</vt:lpwstr>
  </property>
</Properties>
</file>