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6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0A29E-AB4F-4C26-8D7C-25A17AA9CC13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2F1D3-E46B-4DEB-8302-3A7780C24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363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3455A-6768-48AC-BC0A-853CE24D704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99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3455A-6768-48AC-BC0A-853CE24D704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89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3455A-6768-48AC-BC0A-853CE24D704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89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3455A-6768-48AC-BC0A-853CE24D704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89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3455A-6768-48AC-BC0A-853CE24D704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89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3455A-6768-48AC-BC0A-853CE24D704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89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3455A-6768-48AC-BC0A-853CE24D704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89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3455A-6768-48AC-BC0A-853CE24D704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89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3455A-6768-48AC-BC0A-853CE24D704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89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3455A-6768-48AC-BC0A-853CE24D704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89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3455A-6768-48AC-BC0A-853CE24D704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89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3455A-6768-48AC-BC0A-853CE24D704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89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3455A-6768-48AC-BC0A-853CE24D704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89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3455A-6768-48AC-BC0A-853CE24D704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89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3455A-6768-48AC-BC0A-853CE24D704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89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3455A-6768-48AC-BC0A-853CE24D704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89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3455A-6768-48AC-BC0A-853CE24D704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89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98EE-5ADC-40BA-8152-8A8D1F3A8841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E7600-8932-4265-B6AC-EEC264B86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68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98EE-5ADC-40BA-8152-8A8D1F3A8841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E7600-8932-4265-B6AC-EEC264B86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98EE-5ADC-40BA-8152-8A8D1F3A8841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E7600-8932-4265-B6AC-EEC264B86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49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98EE-5ADC-40BA-8152-8A8D1F3A8841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E7600-8932-4265-B6AC-EEC264B86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77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98EE-5ADC-40BA-8152-8A8D1F3A8841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E7600-8932-4265-B6AC-EEC264B86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85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98EE-5ADC-40BA-8152-8A8D1F3A8841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E7600-8932-4265-B6AC-EEC264B86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34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98EE-5ADC-40BA-8152-8A8D1F3A8841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E7600-8932-4265-B6AC-EEC264B86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05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98EE-5ADC-40BA-8152-8A8D1F3A8841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E7600-8932-4265-B6AC-EEC264B86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25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98EE-5ADC-40BA-8152-8A8D1F3A8841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E7600-8932-4265-B6AC-EEC264B86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04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98EE-5ADC-40BA-8152-8A8D1F3A8841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E7600-8932-4265-B6AC-EEC264B86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22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98EE-5ADC-40BA-8152-8A8D1F3A8841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E7600-8932-4265-B6AC-EEC264B86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0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D98EE-5ADC-40BA-8152-8A8D1F3A8841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E7600-8932-4265-B6AC-EEC264B86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33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 bwMode="auto">
          <a:xfrm>
            <a:off x="304800" y="3429001"/>
            <a:ext cx="6477000" cy="26543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 cap="none" baseline="0">
                <a:solidFill>
                  <a:schemeClr val="accent1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899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899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899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899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899"/>
                </a:solidFill>
                <a:latin typeface="Verdana" pitchFamily="-112" charset="0"/>
                <a:ea typeface="ＭＳ Ｐゴシック" pitchFamily="-112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899"/>
                </a:solidFill>
                <a:latin typeface="Verdana" pitchFamily="-112" charset="0"/>
                <a:ea typeface="ＭＳ Ｐゴシック" pitchFamily="-112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899"/>
                </a:solidFill>
                <a:latin typeface="Verdana" pitchFamily="-112" charset="0"/>
                <a:ea typeface="ＭＳ Ｐゴシック" pitchFamily="-112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899"/>
                </a:solidFill>
                <a:latin typeface="Verdana" pitchFamily="-112" charset="0"/>
                <a:ea typeface="ＭＳ Ｐゴシック" pitchFamily="-112" charset="-128"/>
              </a:defRPr>
            </a:lvl9pPr>
          </a:lstStyle>
          <a:p>
            <a:pPr algn="ctr"/>
            <a:r>
              <a:rPr lang="en-US" dirty="0" smtClean="0"/>
              <a:t>Kafka Overview</a:t>
            </a:r>
          </a:p>
        </p:txBody>
      </p:sp>
    </p:spTree>
    <p:extLst>
      <p:ext uri="{BB962C8B-B14F-4D97-AF65-F5344CB8AC3E}">
        <p14:creationId xmlns:p14="http://schemas.microsoft.com/office/powerpoint/2010/main" val="868067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8147050" cy="416984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chemeClr val="accent1"/>
                </a:solidFill>
                <a:latin typeface="+mn-lt"/>
              </a:rPr>
              <a:t>Partition</a:t>
            </a:r>
            <a:endParaRPr lang="en-US" sz="2400" b="1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787401"/>
            <a:ext cx="6410325" cy="574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55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8147050" cy="416984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chemeClr val="accent1"/>
                </a:solidFill>
                <a:latin typeface="+mn-lt"/>
              </a:rPr>
              <a:t>Partition</a:t>
            </a:r>
            <a:endParaRPr lang="en-US" sz="2400" b="1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6" y="889000"/>
            <a:ext cx="6067425" cy="571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230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8147050" cy="416984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chemeClr val="accent1"/>
                </a:solidFill>
                <a:latin typeface="+mn-lt"/>
              </a:rPr>
              <a:t>Partition</a:t>
            </a:r>
            <a:endParaRPr lang="en-US" sz="24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295401"/>
            <a:ext cx="715061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No. of partitions of a topic is configurable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No. of partitions determine max consumer (group) parallelism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partition can replicate on multiple servers based on configuration.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Replicas of a Partition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Replicas solely exist to prevent data loss.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Replicas are never read from and never written to.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They do not help to increase producer or consumer parallelism!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Replicas can be distributed over multiple servers in the cluster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038944" y="3933056"/>
            <a:ext cx="6629400" cy="60960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 server can act as a Leader for few of the partitions and Follower for others.</a:t>
            </a:r>
            <a:endParaRPr lang="en-US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748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8147050" cy="416984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chemeClr val="accent1"/>
                </a:solidFill>
                <a:latin typeface="+mn-lt"/>
              </a:rPr>
              <a:t>Putting everything together</a:t>
            </a:r>
            <a:endParaRPr lang="en-US" sz="24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29000" y="685800"/>
            <a:ext cx="2133600" cy="59944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42028" y="640795"/>
            <a:ext cx="1295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Kafka Cluster</a:t>
            </a:r>
            <a:endParaRPr lang="en-US" sz="1600" b="1" dirty="0"/>
          </a:p>
        </p:txBody>
      </p:sp>
      <p:sp>
        <p:nvSpPr>
          <p:cNvPr id="7" name="Flowchart: Direct Access Storage 6"/>
          <p:cNvSpPr/>
          <p:nvPr/>
        </p:nvSpPr>
        <p:spPr>
          <a:xfrm rot="10800000">
            <a:off x="3783932" y="1193800"/>
            <a:ext cx="1365123" cy="609600"/>
          </a:xfrm>
          <a:prstGeom prst="flowChartMagneticDrum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irect Access Storage 9"/>
          <p:cNvSpPr/>
          <p:nvPr/>
        </p:nvSpPr>
        <p:spPr>
          <a:xfrm rot="10800000">
            <a:off x="3783931" y="2616199"/>
            <a:ext cx="1365123" cy="609600"/>
          </a:xfrm>
          <a:prstGeom prst="flowChartMagneticDrum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irect Access Storage 10"/>
          <p:cNvSpPr/>
          <p:nvPr/>
        </p:nvSpPr>
        <p:spPr>
          <a:xfrm rot="10800000">
            <a:off x="3787943" y="4038599"/>
            <a:ext cx="1365123" cy="609600"/>
          </a:xfrm>
          <a:prstGeom prst="flowChartMagneticDrum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4035876" y="5664200"/>
            <a:ext cx="1013894" cy="914400"/>
          </a:xfrm>
          <a:prstGeom prst="flowChartMagneticDisk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15567" y="1899048"/>
            <a:ext cx="3497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P0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R1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96062" y="1899046"/>
            <a:ext cx="3497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P2</a:t>
            </a:r>
          </a:p>
          <a:p>
            <a:r>
              <a:rPr lang="en-US" sz="1200" b="1" dirty="0" smtClean="0"/>
              <a:t>R1</a:t>
            </a:r>
            <a:endParaRPr 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114800" y="3321448"/>
            <a:ext cx="3497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P0</a:t>
            </a:r>
          </a:p>
          <a:p>
            <a:r>
              <a:rPr lang="en-US" sz="1200" b="1" dirty="0" smtClean="0"/>
              <a:t>R2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595295" y="3321446"/>
            <a:ext cx="3497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P1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R2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68473" y="4749802"/>
            <a:ext cx="3497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P1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R3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8968" y="4749801"/>
            <a:ext cx="3497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P2</a:t>
            </a:r>
          </a:p>
          <a:p>
            <a:r>
              <a:rPr lang="en-US" sz="1200" b="1" dirty="0" smtClean="0"/>
              <a:t>R3</a:t>
            </a:r>
            <a:endParaRPr 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035877" y="6070601"/>
            <a:ext cx="985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ZooKeeper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225032" y="1250395"/>
            <a:ext cx="835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broker1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267201" y="4117696"/>
            <a:ext cx="835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broker3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4267201" y="2695296"/>
            <a:ext cx="835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broker2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571836" y="787401"/>
            <a:ext cx="332142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rgbClr val="FF0000"/>
                </a:solidFill>
              </a:rPr>
              <a:t>Px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r>
              <a:rPr lang="en-US" sz="1100" b="1" dirty="0" smtClean="0">
                <a:solidFill>
                  <a:srgbClr val="FF0000"/>
                </a:solidFill>
              </a:rPr>
              <a:t>Ry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71836" y="1498601"/>
            <a:ext cx="332142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 err="1" smtClean="0"/>
              <a:t>Px</a:t>
            </a:r>
            <a:endParaRPr lang="en-US" sz="1100" b="1" dirty="0" smtClean="0"/>
          </a:p>
          <a:p>
            <a:r>
              <a:rPr lang="en-US" sz="1100" b="1" dirty="0" smtClean="0"/>
              <a:t>Ry</a:t>
            </a:r>
            <a:endParaRPr lang="en-US" sz="11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934201" y="789383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Leader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6934201" y="1533863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Follower</a:t>
            </a:r>
            <a:endParaRPr lang="en-US" sz="1100" dirty="0"/>
          </a:p>
        </p:txBody>
      </p:sp>
      <p:sp>
        <p:nvSpPr>
          <p:cNvPr id="26" name="Oval 25"/>
          <p:cNvSpPr/>
          <p:nvPr/>
        </p:nvSpPr>
        <p:spPr>
          <a:xfrm>
            <a:off x="1600200" y="2686547"/>
            <a:ext cx="457200" cy="539253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86600" y="2717800"/>
            <a:ext cx="457200" cy="539253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6" idx="7"/>
            <a:endCxn id="7" idx="4"/>
          </p:cNvCxnSpPr>
          <p:nvPr/>
        </p:nvCxnSpPr>
        <p:spPr>
          <a:xfrm flipV="1">
            <a:off x="1990445" y="1498601"/>
            <a:ext cx="1793486" cy="1266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6"/>
            <a:endCxn id="10" idx="4"/>
          </p:cNvCxnSpPr>
          <p:nvPr/>
        </p:nvCxnSpPr>
        <p:spPr>
          <a:xfrm flipV="1">
            <a:off x="2057400" y="2920999"/>
            <a:ext cx="1726530" cy="35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5"/>
            <a:endCxn id="11" idx="4"/>
          </p:cNvCxnSpPr>
          <p:nvPr/>
        </p:nvCxnSpPr>
        <p:spPr>
          <a:xfrm>
            <a:off x="1990446" y="3146828"/>
            <a:ext cx="1797497" cy="1196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1"/>
            <a:endCxn id="29" idx="1"/>
          </p:cNvCxnSpPr>
          <p:nvPr/>
        </p:nvCxnSpPr>
        <p:spPr>
          <a:xfrm>
            <a:off x="5149055" y="1498601"/>
            <a:ext cx="2004501" cy="1298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3"/>
            <a:endCxn id="29" idx="2"/>
          </p:cNvCxnSpPr>
          <p:nvPr/>
        </p:nvCxnSpPr>
        <p:spPr>
          <a:xfrm>
            <a:off x="5102366" y="2864573"/>
            <a:ext cx="1984234" cy="122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1"/>
            <a:endCxn id="29" idx="3"/>
          </p:cNvCxnSpPr>
          <p:nvPr/>
        </p:nvCxnSpPr>
        <p:spPr>
          <a:xfrm flipV="1">
            <a:off x="5153065" y="3178081"/>
            <a:ext cx="2000490" cy="11653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43000" y="3299936"/>
            <a:ext cx="1314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producer</a:t>
            </a:r>
          </a:p>
          <a:p>
            <a:r>
              <a:rPr lang="en-US" sz="1200" dirty="0" smtClean="0"/>
              <a:t>(“</a:t>
            </a:r>
            <a:r>
              <a:rPr lang="en-US" sz="1200" dirty="0" err="1" smtClean="0"/>
              <a:t>qa.pixel.queue</a:t>
            </a:r>
            <a:r>
              <a:rPr lang="en-US" sz="1200" dirty="0" smtClean="0"/>
              <a:t>”)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858000" y="3327400"/>
            <a:ext cx="1314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consumer</a:t>
            </a:r>
          </a:p>
          <a:p>
            <a:r>
              <a:rPr lang="en-US" sz="1200" dirty="0" smtClean="0"/>
              <a:t>(“</a:t>
            </a:r>
            <a:r>
              <a:rPr lang="en-US" sz="1200" dirty="0" err="1" smtClean="0"/>
              <a:t>qa.pixel.queue</a:t>
            </a:r>
            <a:r>
              <a:rPr lang="en-US" sz="1200" dirty="0" smtClean="0"/>
              <a:t>”)</a:t>
            </a:r>
            <a:endParaRPr lang="en-US" sz="1200" dirty="0"/>
          </a:p>
        </p:txBody>
      </p:sp>
      <p:sp>
        <p:nvSpPr>
          <p:cNvPr id="47" name="Cloud Callout 46"/>
          <p:cNvSpPr/>
          <p:nvPr/>
        </p:nvSpPr>
        <p:spPr>
          <a:xfrm>
            <a:off x="914400" y="5057578"/>
            <a:ext cx="2927628" cy="1063823"/>
          </a:xfrm>
          <a:prstGeom prst="cloudCallout">
            <a:avLst>
              <a:gd name="adj1" fmla="val 53552"/>
              <a:gd name="adj2" fmla="val 67024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447800" y="5257801"/>
            <a:ext cx="19050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Brokers and consumers use zookeeper to manage and share state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166351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8147050" cy="416984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accent1"/>
                </a:solidFill>
                <a:latin typeface="+mn-lt"/>
              </a:rPr>
              <a:t>Producer</a:t>
            </a:r>
            <a:endParaRPr lang="en-US" sz="24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498600"/>
            <a:ext cx="5333999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producer, chooses the partition within the topic for publishing.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producer uses a </a:t>
            </a:r>
            <a:r>
              <a:rPr lang="en-US" dirty="0" smtClean="0">
                <a:solidFill>
                  <a:srgbClr val="0070C0"/>
                </a:solidFill>
              </a:rPr>
              <a:t>configurable </a:t>
            </a:r>
            <a:r>
              <a:rPr lang="en-US" dirty="0" err="1" smtClean="0">
                <a:solidFill>
                  <a:srgbClr val="0070C0"/>
                </a:solidFill>
              </a:rPr>
              <a:t>partitioner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to balance distribution of messages across partitions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 to implement a Kafka interface to provide 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Code sample – WIP…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7777707" y="2006600"/>
            <a:ext cx="675185" cy="23368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10884" y="3076398"/>
            <a:ext cx="457200" cy="539253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2201" y="3689787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producer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77708" y="2108200"/>
            <a:ext cx="610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topic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932396" y="2661058"/>
            <a:ext cx="33214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P0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36404" y="3181787"/>
            <a:ext cx="33214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36405" y="3733800"/>
            <a:ext cx="33214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6" idx="6"/>
            <a:endCxn id="11" idx="1"/>
          </p:cNvCxnSpPr>
          <p:nvPr/>
        </p:nvCxnSpPr>
        <p:spPr>
          <a:xfrm flipV="1">
            <a:off x="6768084" y="3312592"/>
            <a:ext cx="1168320" cy="33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7"/>
            <a:endCxn id="10" idx="1"/>
          </p:cNvCxnSpPr>
          <p:nvPr/>
        </p:nvCxnSpPr>
        <p:spPr>
          <a:xfrm flipV="1">
            <a:off x="6701129" y="2791863"/>
            <a:ext cx="1231267" cy="363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5"/>
            <a:endCxn id="12" idx="1"/>
          </p:cNvCxnSpPr>
          <p:nvPr/>
        </p:nvCxnSpPr>
        <p:spPr>
          <a:xfrm>
            <a:off x="6701129" y="3536679"/>
            <a:ext cx="1235276" cy="327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366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8147050" cy="416984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accent1"/>
                </a:solidFill>
                <a:latin typeface="+mn-lt"/>
              </a:rPr>
              <a:t>Consumer</a:t>
            </a:r>
            <a:endParaRPr lang="en-US" sz="24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886699"/>
            <a:ext cx="5333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Brings both flavors of queue and publisher-subscriber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Queue – each message goes to one of the consumer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Publish-subscribe – each message is broadcasted to all consumers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53108" y="3621160"/>
            <a:ext cx="675185" cy="23368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3484" y="4690958"/>
            <a:ext cx="457200" cy="539253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1" y="5304347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producer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53109" y="3722760"/>
            <a:ext cx="610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topic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07797" y="4275618"/>
            <a:ext cx="33214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P0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11805" y="4796347"/>
            <a:ext cx="33214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0B050"/>
                </a:solidFill>
              </a:rPr>
              <a:t>P1</a:t>
            </a:r>
            <a:endParaRPr lang="en-US" sz="11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1806" y="5348360"/>
            <a:ext cx="33214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070C0"/>
                </a:solidFill>
              </a:rPr>
              <a:t>P2</a:t>
            </a:r>
            <a:endParaRPr lang="en-US" sz="1100" b="1" dirty="0">
              <a:solidFill>
                <a:srgbClr val="0070C0"/>
              </a:solidFill>
            </a:endParaRPr>
          </a:p>
        </p:txBody>
      </p:sp>
      <p:cxnSp>
        <p:nvCxnSpPr>
          <p:cNvPr id="13" name="Straight Arrow Connector 12"/>
          <p:cNvCxnSpPr>
            <a:stCxn id="6" idx="6"/>
            <a:endCxn id="11" idx="1"/>
          </p:cNvCxnSpPr>
          <p:nvPr/>
        </p:nvCxnSpPr>
        <p:spPr>
          <a:xfrm flipV="1">
            <a:off x="900684" y="4927152"/>
            <a:ext cx="711121" cy="33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7"/>
            <a:endCxn id="10" idx="1"/>
          </p:cNvCxnSpPr>
          <p:nvPr/>
        </p:nvCxnSpPr>
        <p:spPr>
          <a:xfrm flipV="1">
            <a:off x="833729" y="4406423"/>
            <a:ext cx="774068" cy="363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5"/>
            <a:endCxn id="12" idx="1"/>
          </p:cNvCxnSpPr>
          <p:nvPr/>
        </p:nvCxnSpPr>
        <p:spPr>
          <a:xfrm>
            <a:off x="833729" y="5151239"/>
            <a:ext cx="778077" cy="327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82416" y="3632200"/>
            <a:ext cx="675185" cy="23368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41112" y="4241800"/>
            <a:ext cx="33214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C1</a:t>
            </a:r>
            <a:endParaRPr lang="en-US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073786" y="3786978"/>
            <a:ext cx="423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CG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34815" y="4798595"/>
            <a:ext cx="33214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C2</a:t>
            </a:r>
            <a:endParaRPr lang="en-US" sz="11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134815" y="5306595"/>
            <a:ext cx="33214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C3</a:t>
            </a:r>
            <a:endParaRPr lang="en-US" sz="1100" b="1" dirty="0"/>
          </a:p>
        </p:txBody>
      </p:sp>
      <p:cxnSp>
        <p:nvCxnSpPr>
          <p:cNvPr id="4" name="Straight Arrow Connector 3"/>
          <p:cNvCxnSpPr>
            <a:stCxn id="10" idx="3"/>
            <a:endCxn id="15" idx="1"/>
          </p:cNvCxnSpPr>
          <p:nvPr/>
        </p:nvCxnSpPr>
        <p:spPr>
          <a:xfrm flipV="1">
            <a:off x="1939939" y="4372605"/>
            <a:ext cx="1201173" cy="33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20" idx="1"/>
          </p:cNvCxnSpPr>
          <p:nvPr/>
        </p:nvCxnSpPr>
        <p:spPr>
          <a:xfrm>
            <a:off x="1943947" y="4927152"/>
            <a:ext cx="1190868" cy="2248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21" idx="1"/>
          </p:cNvCxnSpPr>
          <p:nvPr/>
        </p:nvCxnSpPr>
        <p:spPr>
          <a:xfrm flipV="1">
            <a:off x="1943948" y="5437400"/>
            <a:ext cx="1190867" cy="41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98300" y="3139758"/>
            <a:ext cx="1026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consumer</a:t>
            </a:r>
            <a:endParaRPr lang="en-US" sz="1600" b="1" dirty="0"/>
          </a:p>
        </p:txBody>
      </p:sp>
      <p:sp>
        <p:nvSpPr>
          <p:cNvPr id="26" name="Oval 25"/>
          <p:cNvSpPr/>
          <p:nvPr/>
        </p:nvSpPr>
        <p:spPr>
          <a:xfrm>
            <a:off x="2282852" y="3124200"/>
            <a:ext cx="2136749" cy="3048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948908" y="3621160"/>
            <a:ext cx="675185" cy="23368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39284" y="4690958"/>
            <a:ext cx="457200" cy="539253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800601" y="5304347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producer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48909" y="3722760"/>
            <a:ext cx="610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topic</a:t>
            </a:r>
            <a:endParaRPr lang="en-US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103597" y="4275618"/>
            <a:ext cx="33214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P0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07605" y="4796347"/>
            <a:ext cx="33214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0B050"/>
                </a:solidFill>
              </a:rPr>
              <a:t>P1</a:t>
            </a:r>
            <a:endParaRPr lang="en-US" sz="1100" b="1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07606" y="5348360"/>
            <a:ext cx="33214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070C0"/>
                </a:solidFill>
              </a:rPr>
              <a:t>P2</a:t>
            </a:r>
            <a:endParaRPr lang="en-US" sz="1100" b="1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8" idx="6"/>
            <a:endCxn id="32" idx="1"/>
          </p:cNvCxnSpPr>
          <p:nvPr/>
        </p:nvCxnSpPr>
        <p:spPr>
          <a:xfrm flipV="1">
            <a:off x="5396484" y="4927152"/>
            <a:ext cx="711121" cy="33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7"/>
            <a:endCxn id="31" idx="1"/>
          </p:cNvCxnSpPr>
          <p:nvPr/>
        </p:nvCxnSpPr>
        <p:spPr>
          <a:xfrm flipV="1">
            <a:off x="5329529" y="4406423"/>
            <a:ext cx="774068" cy="363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5"/>
            <a:endCxn id="33" idx="1"/>
          </p:cNvCxnSpPr>
          <p:nvPr/>
        </p:nvCxnSpPr>
        <p:spPr>
          <a:xfrm>
            <a:off x="5329529" y="5151239"/>
            <a:ext cx="778077" cy="327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478216" y="3632200"/>
            <a:ext cx="675185" cy="15129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636912" y="4148992"/>
            <a:ext cx="33214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C1</a:t>
            </a:r>
            <a:endParaRPr lang="en-US" sz="11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545521" y="3674679"/>
            <a:ext cx="527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CG1</a:t>
            </a:r>
            <a:endParaRPr lang="en-US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630615" y="4705787"/>
            <a:ext cx="33214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C2</a:t>
            </a:r>
            <a:endParaRPr lang="en-US" sz="11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630615" y="5889755"/>
            <a:ext cx="33214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C3</a:t>
            </a:r>
            <a:endParaRPr lang="en-US" sz="1100" b="1" dirty="0"/>
          </a:p>
        </p:txBody>
      </p:sp>
      <p:cxnSp>
        <p:nvCxnSpPr>
          <p:cNvPr id="42" name="Straight Arrow Connector 41"/>
          <p:cNvCxnSpPr>
            <a:stCxn id="31" idx="3"/>
            <a:endCxn id="38" idx="1"/>
          </p:cNvCxnSpPr>
          <p:nvPr/>
        </p:nvCxnSpPr>
        <p:spPr>
          <a:xfrm flipV="1">
            <a:off x="6435739" y="4279797"/>
            <a:ext cx="1201173" cy="1266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3"/>
            <a:endCxn id="40" idx="1"/>
          </p:cNvCxnSpPr>
          <p:nvPr/>
        </p:nvCxnSpPr>
        <p:spPr>
          <a:xfrm flipV="1">
            <a:off x="6439747" y="4836592"/>
            <a:ext cx="1190868" cy="9056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3"/>
            <a:endCxn id="41" idx="1"/>
          </p:cNvCxnSpPr>
          <p:nvPr/>
        </p:nvCxnSpPr>
        <p:spPr>
          <a:xfrm>
            <a:off x="6439748" y="5479165"/>
            <a:ext cx="1190867" cy="5413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94100" y="3139758"/>
            <a:ext cx="1026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consumer</a:t>
            </a:r>
            <a:endParaRPr lang="en-US" sz="1600" b="1" dirty="0"/>
          </a:p>
        </p:txBody>
      </p:sp>
      <p:sp>
        <p:nvSpPr>
          <p:cNvPr id="46" name="Oval 45"/>
          <p:cNvSpPr/>
          <p:nvPr/>
        </p:nvSpPr>
        <p:spPr>
          <a:xfrm>
            <a:off x="6778651" y="3124200"/>
            <a:ext cx="2136749" cy="34544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4648200" y="2921000"/>
            <a:ext cx="0" cy="3438843"/>
          </a:xfrm>
          <a:prstGeom prst="line">
            <a:avLst/>
          </a:prstGeom>
          <a:ln>
            <a:solidFill>
              <a:srgbClr val="8A65F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482223" y="5406939"/>
            <a:ext cx="675185" cy="86686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510390" y="5415995"/>
            <a:ext cx="527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CG2</a:t>
            </a:r>
            <a:endParaRPr lang="en-US" sz="1600" b="1" dirty="0"/>
          </a:p>
        </p:txBody>
      </p:sp>
      <p:cxnSp>
        <p:nvCxnSpPr>
          <p:cNvPr id="52" name="Straight Arrow Connector 51"/>
          <p:cNvCxnSpPr>
            <a:stCxn id="31" idx="3"/>
            <a:endCxn id="41" idx="1"/>
          </p:cNvCxnSpPr>
          <p:nvPr/>
        </p:nvCxnSpPr>
        <p:spPr>
          <a:xfrm>
            <a:off x="6435739" y="4406423"/>
            <a:ext cx="1194876" cy="16141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2" idx="3"/>
            <a:endCxn id="41" idx="1"/>
          </p:cNvCxnSpPr>
          <p:nvPr/>
        </p:nvCxnSpPr>
        <p:spPr>
          <a:xfrm>
            <a:off x="6439747" y="4927152"/>
            <a:ext cx="1190868" cy="1093408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207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8147050" cy="416984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accent1"/>
                </a:solidFill>
                <a:latin typeface="+mn-lt"/>
              </a:rPr>
              <a:t>Consumer</a:t>
            </a:r>
            <a:endParaRPr lang="en-US" sz="24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300720"/>
            <a:ext cx="7086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What to we derive?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consumer labels itself with a consumer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message published to a Topic is delivered to one consumer instance within each subscribing consumer group.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WHY? </a:t>
            </a:r>
            <a:r>
              <a:rPr lang="en-US" sz="1000" dirty="0" smtClean="0"/>
              <a:t>(</a:t>
            </a:r>
            <a:r>
              <a:rPr lang="en-US" sz="1000" dirty="0" smtClean="0">
                <a:solidFill>
                  <a:srgbClr val="0070C0"/>
                </a:solidFill>
              </a:rPr>
              <a:t>Load-balancing &amp; Ordering-guarantee </a:t>
            </a:r>
            <a:r>
              <a:rPr lang="en-US" sz="1000" dirty="0" smtClean="0"/>
              <a:t>- Kafka assigns partitions to the consumers in the consumer group, so that each partition is consumed by exactly one consumer in the consumer group)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cannot be more consumer instances than partitions.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WHY? </a:t>
            </a:r>
            <a:r>
              <a:rPr lang="en-US" sz="1000" dirty="0" smtClean="0"/>
              <a:t>(because those consumer instance will be idle and consume nothing)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1" name="Rectangle 50"/>
          <p:cNvSpPr/>
          <p:nvPr/>
        </p:nvSpPr>
        <p:spPr>
          <a:xfrm>
            <a:off x="990600" y="3781129"/>
            <a:ext cx="6629400" cy="81280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consumer can consume from multiple partitions, but a partition cannot deliver message to multiple consumers.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 used by eBay </a:t>
            </a:r>
            <a:r>
              <a:rPr lang="en-US" sz="14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RealTime</a:t>
            </a:r>
            <a:endParaRPr lang="en-US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413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8147050" cy="416984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accent1"/>
                </a:solidFill>
                <a:latin typeface="+mn-lt"/>
              </a:rPr>
              <a:t>Consumer – Design for </a:t>
            </a:r>
            <a:r>
              <a:rPr lang="en-US" dirty="0" err="1" smtClean="0">
                <a:solidFill>
                  <a:schemeClr val="accent1"/>
                </a:solidFill>
                <a:latin typeface="+mn-lt"/>
              </a:rPr>
              <a:t>RealTime</a:t>
            </a:r>
            <a:endParaRPr lang="en-US" sz="24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80450" y="1600200"/>
            <a:ext cx="675185" cy="363467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7658" y="3202875"/>
            <a:ext cx="457200" cy="539253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08975" y="3816264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producer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80451" y="1701800"/>
            <a:ext cx="610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topic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835139" y="2254658"/>
            <a:ext cx="33214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P0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9147" y="2775387"/>
            <a:ext cx="33214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0B050"/>
                </a:solidFill>
              </a:rPr>
              <a:t>P1</a:t>
            </a:r>
            <a:endParaRPr lang="en-US" sz="11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39148" y="3327400"/>
            <a:ext cx="33214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070C0"/>
                </a:solidFill>
              </a:rPr>
              <a:t>P2</a:t>
            </a:r>
            <a:endParaRPr lang="en-US" sz="1100" b="1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>
            <a:stCxn id="6" idx="6"/>
            <a:endCxn id="10" idx="1"/>
          </p:cNvCxnSpPr>
          <p:nvPr/>
        </p:nvCxnSpPr>
        <p:spPr>
          <a:xfrm flipV="1">
            <a:off x="4804858" y="2906192"/>
            <a:ext cx="1034289" cy="56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9" idx="1"/>
          </p:cNvCxnSpPr>
          <p:nvPr/>
        </p:nvCxnSpPr>
        <p:spPr>
          <a:xfrm flipV="1">
            <a:off x="4737903" y="2385463"/>
            <a:ext cx="1097236" cy="896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5"/>
            <a:endCxn id="11" idx="1"/>
          </p:cNvCxnSpPr>
          <p:nvPr/>
        </p:nvCxnSpPr>
        <p:spPr>
          <a:xfrm flipV="1">
            <a:off x="4737903" y="3458205"/>
            <a:ext cx="1101245" cy="204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554416" y="2975108"/>
            <a:ext cx="675185" cy="132838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713112" y="3685052"/>
            <a:ext cx="33214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C1</a:t>
            </a:r>
            <a:endParaRPr lang="en-US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601632" y="3129886"/>
            <a:ext cx="527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CG1</a:t>
            </a:r>
            <a:endParaRPr 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370300" y="2482666"/>
            <a:ext cx="1026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consumer</a:t>
            </a:r>
            <a:endParaRPr lang="en-US" sz="1600" b="1" dirty="0"/>
          </a:p>
        </p:txBody>
      </p:sp>
      <p:sp>
        <p:nvSpPr>
          <p:cNvPr id="25" name="Oval 24"/>
          <p:cNvSpPr/>
          <p:nvPr/>
        </p:nvSpPr>
        <p:spPr>
          <a:xfrm>
            <a:off x="6949420" y="2305457"/>
            <a:ext cx="1889781" cy="222416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6014034" y="3914075"/>
            <a:ext cx="0" cy="5080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39148" y="4625275"/>
            <a:ext cx="33214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accent6">
                    <a:lumMod val="50000"/>
                  </a:schemeClr>
                </a:solidFill>
              </a:rPr>
              <a:t>P9</a:t>
            </a:r>
            <a:endParaRPr 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6" idx="4"/>
            <a:endCxn id="27" idx="1"/>
          </p:cNvCxnSpPr>
          <p:nvPr/>
        </p:nvCxnSpPr>
        <p:spPr>
          <a:xfrm>
            <a:off x="4576258" y="3742128"/>
            <a:ext cx="1262890" cy="10139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  <a:endCxn id="16" idx="1"/>
          </p:cNvCxnSpPr>
          <p:nvPr/>
        </p:nvCxnSpPr>
        <p:spPr>
          <a:xfrm>
            <a:off x="6167281" y="2385463"/>
            <a:ext cx="1545831" cy="1430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3"/>
            <a:endCxn id="16" idx="1"/>
          </p:cNvCxnSpPr>
          <p:nvPr/>
        </p:nvCxnSpPr>
        <p:spPr>
          <a:xfrm>
            <a:off x="6171289" y="2906192"/>
            <a:ext cx="1541823" cy="90966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16" idx="1"/>
          </p:cNvCxnSpPr>
          <p:nvPr/>
        </p:nvCxnSpPr>
        <p:spPr>
          <a:xfrm>
            <a:off x="6171290" y="3458205"/>
            <a:ext cx="1541822" cy="357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3"/>
            <a:endCxn id="16" idx="1"/>
          </p:cNvCxnSpPr>
          <p:nvPr/>
        </p:nvCxnSpPr>
        <p:spPr>
          <a:xfrm flipV="1">
            <a:off x="6171290" y="3815857"/>
            <a:ext cx="1541822" cy="94022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62000" y="1397001"/>
            <a:ext cx="34469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Topic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10 partitions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1 Replication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Producer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 key </a:t>
            </a:r>
            <a:r>
              <a:rPr lang="en-US" dirty="0" err="1" smtClean="0"/>
              <a:t>partitioner</a:t>
            </a: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java.util.Random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Consumer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1 consumer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1 consumer</a:t>
            </a:r>
          </a:p>
        </p:txBody>
      </p:sp>
    </p:spTree>
    <p:extLst>
      <p:ext uri="{BB962C8B-B14F-4D97-AF65-F5344CB8AC3E}">
        <p14:creationId xmlns:p14="http://schemas.microsoft.com/office/powerpoint/2010/main" val="2099917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71600" y="3335867"/>
            <a:ext cx="7772400" cy="1363133"/>
          </a:xfrm>
        </p:spPr>
        <p:txBody>
          <a:bodyPr/>
          <a:lstStyle/>
          <a:p>
            <a:r>
              <a:rPr lang="en-US" dirty="0" smtClean="0"/>
              <a:t>Kafka – Commands /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6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8147050" cy="416984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chemeClr val="accent1"/>
                </a:solidFill>
                <a:latin typeface="+mn-lt"/>
              </a:rPr>
              <a:t>Kafka - Commands / API</a:t>
            </a:r>
            <a:endParaRPr lang="en-US" sz="24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889000"/>
            <a:ext cx="731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</a:t>
            </a:r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Modifying </a:t>
            </a:r>
            <a:r>
              <a:rPr lang="en-US" dirty="0" smtClean="0"/>
              <a:t>a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API</a:t>
            </a:r>
          </a:p>
          <a:p>
            <a:endParaRPr lang="en-US" dirty="0"/>
          </a:p>
          <a:p>
            <a:r>
              <a:rPr lang="en-US" dirty="0" smtClean="0"/>
              <a:t>Deleting a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API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3608" y="1523256"/>
            <a:ext cx="6629400" cy="60960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kafka-topics.sh --create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--zookeeper localhost:2181 --replication-factor 1 --partitions 10 --topic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qa.pixel.gasaini.queue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8944" y="2564904"/>
            <a:ext cx="6629400" cy="60960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WIP...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5000" y="3717032"/>
            <a:ext cx="5867400" cy="60960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WIP...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05000" y="4797152"/>
            <a:ext cx="5867400" cy="60960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WIP...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93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71600" y="3335867"/>
            <a:ext cx="7772400" cy="1363133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99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8147050" cy="416984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chemeClr val="accent1"/>
                </a:solidFill>
                <a:latin typeface="+mn-lt"/>
              </a:rPr>
              <a:t>Kafka - Commands / API</a:t>
            </a:r>
            <a:endParaRPr lang="en-US" sz="24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1295401"/>
            <a:ext cx="7315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if queue is created and describe it:</a:t>
            </a:r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</a:t>
            </a:r>
            <a:r>
              <a:rPr lang="en-US" dirty="0" smtClean="0"/>
              <a:t>if message is published to the queue without a consumer group:</a:t>
            </a:r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</a:t>
            </a:r>
            <a:r>
              <a:rPr lang="en-US" dirty="0"/>
              <a:t>if message is published to the queue if consumer group </a:t>
            </a:r>
            <a:r>
              <a:rPr lang="en-US" dirty="0" smtClean="0"/>
              <a:t>exist</a:t>
            </a:r>
            <a:r>
              <a:rPr lang="en-US" dirty="0"/>
              <a:t>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43000" y="1739280"/>
            <a:ext cx="6629400" cy="60960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kafka-topics.sh </a:t>
            </a:r>
            <a:r>
              <a:rPr lang="en-US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--describe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--zookeeper localhost:2181 --topic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qa.pixel.gasaini.queue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3000" y="2747392"/>
            <a:ext cx="6629400" cy="60960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kafka-console-consumer.sh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--zookeeper localhost:2181 --from-beginning --topic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qa.pixel.gasaini.queue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3000" y="3933056"/>
            <a:ext cx="6629400" cy="60960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kafka-run-class.sh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kafka.tools.ConsumerOffsetChecker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--group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qa.http2rts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zkconnect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localhost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--topic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qa.pixel.gasaini.queue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151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q &amp; A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42381"/>
            <a:ext cx="29718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401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42" y="2616200"/>
            <a:ext cx="4268112" cy="378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901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8147050" cy="416984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chemeClr val="accent1"/>
                </a:solidFill>
                <a:latin typeface="+mn-lt"/>
              </a:rPr>
              <a:t>Key topics</a:t>
            </a:r>
            <a:endParaRPr lang="en-US" sz="24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7938" y="889000"/>
            <a:ext cx="7263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Terms related to Kafka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Core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level working of Kafka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Kafka 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3124200"/>
            <a:ext cx="8147248" cy="41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6899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899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899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899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899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899"/>
                </a:solidFill>
                <a:latin typeface="Verdana" pitchFamily="-112" charset="0"/>
                <a:ea typeface="ＭＳ Ｐゴシック" pitchFamily="-112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899"/>
                </a:solidFill>
                <a:latin typeface="Verdana" pitchFamily="-112" charset="0"/>
                <a:ea typeface="ＭＳ Ｐゴシック" pitchFamily="-112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899"/>
                </a:solidFill>
                <a:latin typeface="Verdana" pitchFamily="-112" charset="0"/>
                <a:ea typeface="ＭＳ Ｐゴシック" pitchFamily="-112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899"/>
                </a:solidFill>
                <a:latin typeface="Verdana" pitchFamily="-112" charset="0"/>
                <a:ea typeface="ＭＳ Ｐゴシック" pitchFamily="-112" charset="-128"/>
              </a:defRPr>
            </a:lvl9pPr>
          </a:lstStyle>
          <a:p>
            <a:r>
              <a:rPr lang="en-US" dirty="0" smtClean="0">
                <a:solidFill>
                  <a:schemeClr val="accent1"/>
                </a:solidFill>
                <a:latin typeface="+mn-lt"/>
              </a:rPr>
              <a:t>Not to be covered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9917" y="3835400"/>
            <a:ext cx="72630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Case-studies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Hands on 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Code Walk-through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Monitoring Kafka and </a:t>
            </a:r>
            <a:r>
              <a:rPr lang="en-US" dirty="0" err="1" smtClean="0"/>
              <a:t>ZooKeeper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2055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71600" y="3335867"/>
            <a:ext cx="7772400" cy="1363133"/>
          </a:xfrm>
        </p:spPr>
        <p:txBody>
          <a:bodyPr/>
          <a:lstStyle/>
          <a:p>
            <a:r>
              <a:rPr lang="en-US" dirty="0" smtClean="0"/>
              <a:t>Kafka - Core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0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8147050" cy="416984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chemeClr val="accent1"/>
                </a:solidFill>
                <a:latin typeface="+mn-lt"/>
              </a:rPr>
              <a:t>Introduction</a:t>
            </a:r>
            <a:endParaRPr lang="en-US" sz="2400" b="1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1026" name="Picture 2" descr="http://kafka.apache.org/images/producer_consum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701800"/>
            <a:ext cx="349504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7938" y="1209358"/>
            <a:ext cx="48246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Terms: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Kafka cluster comprises of multiple brokers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Producer writes data to brokers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of this is 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 smtClean="0"/>
              <a:t>Data storage: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is stored in topics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Topics are split into partitions, which are replicated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022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8147050" cy="416984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chemeClr val="accent1"/>
                </a:solidFill>
                <a:latin typeface="+mn-lt"/>
              </a:rPr>
              <a:t>Introduction</a:t>
            </a:r>
            <a:endParaRPr lang="en-US" sz="24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7938" y="1209358"/>
            <a:ext cx="7263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communication between client and server is done with </a:t>
            </a:r>
            <a:r>
              <a:rPr lang="en-US" dirty="0" smtClean="0">
                <a:solidFill>
                  <a:srgbClr val="0070C0"/>
                </a:solidFill>
              </a:rPr>
              <a:t>TCP protocol </a:t>
            </a:r>
            <a:r>
              <a:rPr lang="en-US" dirty="0" smtClean="0"/>
              <a:t>(Kafka’s own </a:t>
            </a:r>
            <a:r>
              <a:rPr lang="en-US" dirty="0"/>
              <a:t>high-performance, language agnostic </a:t>
            </a:r>
            <a:r>
              <a:rPr lang="en-US" dirty="0" smtClean="0"/>
              <a:t>protocol)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Kafka gives you </a:t>
            </a:r>
            <a:r>
              <a:rPr lang="en-US" dirty="0" smtClean="0">
                <a:solidFill>
                  <a:srgbClr val="0070C0"/>
                </a:solidFill>
              </a:rPr>
              <a:t>constant performance </a:t>
            </a:r>
            <a:r>
              <a:rPr lang="en-US" dirty="0" smtClean="0"/>
              <a:t>with respect to data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published </a:t>
            </a:r>
            <a:r>
              <a:rPr lang="en-US" dirty="0" smtClean="0">
                <a:solidFill>
                  <a:srgbClr val="0070C0"/>
                </a:solidFill>
              </a:rPr>
              <a:t>messages are retained </a:t>
            </a:r>
            <a:r>
              <a:rPr lang="en-US" dirty="0" smtClean="0"/>
              <a:t>for a configurable period of time.</a:t>
            </a:r>
          </a:p>
        </p:txBody>
      </p:sp>
    </p:spTree>
    <p:extLst>
      <p:ext uri="{BB962C8B-B14F-4D97-AF65-F5344CB8AC3E}">
        <p14:creationId xmlns:p14="http://schemas.microsoft.com/office/powerpoint/2010/main" val="344032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8147050" cy="416984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accent1"/>
                </a:solidFill>
                <a:latin typeface="+mn-lt"/>
              </a:rPr>
              <a:t>Performance -- </a:t>
            </a:r>
            <a:r>
              <a:rPr lang="en-US" sz="2400" b="1" dirty="0" smtClean="0">
                <a:solidFill>
                  <a:schemeClr val="accent1"/>
                </a:solidFill>
                <a:latin typeface="+mn-lt"/>
              </a:rPr>
              <a:t>Kafka vs </a:t>
            </a:r>
            <a:r>
              <a:rPr lang="en-US" sz="2400" b="1" dirty="0" err="1" smtClean="0">
                <a:solidFill>
                  <a:schemeClr val="accent1"/>
                </a:solidFill>
                <a:latin typeface="+mn-lt"/>
              </a:rPr>
              <a:t>RabbitMQ</a:t>
            </a:r>
            <a:endParaRPr lang="en-US" sz="24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7938" y="1209358"/>
            <a:ext cx="726306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Test Environment: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RabbitMQ</a:t>
            </a:r>
            <a:r>
              <a:rPr lang="en-US" sz="1400" dirty="0" smtClean="0"/>
              <a:t> version 3.3.0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Kafka version </a:t>
            </a:r>
            <a:r>
              <a:rPr lang="en-US" sz="1400" dirty="0"/>
              <a:t>0.8.1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Producer process </a:t>
            </a:r>
            <a:r>
              <a:rPr lang="en-US" sz="1400" dirty="0"/>
              <a:t>was running with 10 Threads.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Consumer process </a:t>
            </a:r>
            <a:r>
              <a:rPr lang="en-US" sz="1400" dirty="0"/>
              <a:t>was a single thread.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</a:t>
            </a:r>
            <a:r>
              <a:rPr lang="en-US" sz="1400" dirty="0" err="1" smtClean="0"/>
              <a:t>RabbitMQ</a:t>
            </a:r>
            <a:r>
              <a:rPr lang="en-US" sz="1400" dirty="0" smtClean="0"/>
              <a:t>, direct exchange was used.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Kafka, 5 </a:t>
            </a:r>
            <a:r>
              <a:rPr lang="en-US" sz="1400" dirty="0"/>
              <a:t>partitions and </a:t>
            </a:r>
            <a:r>
              <a:rPr lang="en-US" sz="1400" dirty="0" err="1"/>
              <a:t>async</a:t>
            </a:r>
            <a:r>
              <a:rPr lang="en-US" sz="1400" dirty="0"/>
              <a:t> message transfer for </a:t>
            </a:r>
            <a:r>
              <a:rPr lang="en-US" sz="1400" dirty="0" smtClean="0"/>
              <a:t>producer was used.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Tested </a:t>
            </a:r>
            <a:r>
              <a:rPr lang="en-US" sz="1400" dirty="0"/>
              <a:t>with User Profile JSON </a:t>
            </a:r>
            <a:r>
              <a:rPr lang="en-US" sz="1400" dirty="0" smtClean="0"/>
              <a:t>object (</a:t>
            </a:r>
            <a:r>
              <a:rPr lang="en-US" sz="1400" dirty="0"/>
              <a:t>approx. size 1KB</a:t>
            </a:r>
            <a:r>
              <a:rPr lang="en-US" sz="1400" dirty="0" smtClean="0"/>
              <a:t>).</a:t>
            </a:r>
          </a:p>
          <a:p>
            <a:endParaRPr lang="en-US" sz="1400" dirty="0" smtClean="0"/>
          </a:p>
          <a:p>
            <a:r>
              <a:rPr lang="en-US" sz="1400" b="1" dirty="0"/>
              <a:t>Test </a:t>
            </a:r>
            <a:r>
              <a:rPr lang="en-US" sz="1400" b="1" dirty="0" smtClean="0"/>
              <a:t>Summary: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It was observed, Kafka </a:t>
            </a:r>
            <a:r>
              <a:rPr lang="en-US" sz="1400" dirty="0"/>
              <a:t>Consumer is approximately 2 times faster than </a:t>
            </a:r>
            <a:r>
              <a:rPr lang="en-US" sz="1400" dirty="0" err="1"/>
              <a:t>RabbitMQ</a:t>
            </a:r>
            <a:r>
              <a:rPr lang="en-US" sz="1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RabbitMQ</a:t>
            </a:r>
            <a:r>
              <a:rPr lang="en-US" sz="1400" dirty="0" smtClean="0"/>
              <a:t> </a:t>
            </a:r>
            <a:r>
              <a:rPr lang="en-US" sz="1400" dirty="0"/>
              <a:t>producer is faster than Kafka producer.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RabbitMQ</a:t>
            </a:r>
            <a:r>
              <a:rPr lang="en-US" sz="1400" dirty="0" smtClean="0"/>
              <a:t> </a:t>
            </a:r>
            <a:r>
              <a:rPr lang="en-US" sz="1400" dirty="0"/>
              <a:t>consumer throughput degrades under load.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Single </a:t>
            </a:r>
            <a:r>
              <a:rPr lang="en-US" sz="1400" dirty="0"/>
              <a:t>Kafka Consumer was able to process 140K messages per sec. In same environment </a:t>
            </a:r>
            <a:r>
              <a:rPr lang="en-US" sz="1400" dirty="0" err="1"/>
              <a:t>RabbitMQ</a:t>
            </a:r>
            <a:r>
              <a:rPr lang="en-US" sz="1400" dirty="0"/>
              <a:t> consumer was able to reach 61K</a:t>
            </a:r>
            <a:r>
              <a:rPr lang="en-US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8113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8147050" cy="416984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chemeClr val="accent1"/>
                </a:solidFill>
                <a:latin typeface="+mn-lt"/>
              </a:rPr>
              <a:t>Topics</a:t>
            </a:r>
            <a:endParaRPr lang="en-US" sz="2400" b="1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043448"/>
            <a:ext cx="7620000" cy="5433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418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8147050" cy="416984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chemeClr val="accent1"/>
                </a:solidFill>
                <a:latin typeface="+mn-lt"/>
              </a:rPr>
              <a:t>Topics</a:t>
            </a:r>
            <a:endParaRPr lang="en-US" sz="2400" b="1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87401"/>
            <a:ext cx="6762750" cy="568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101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719</Words>
  <Application>Microsoft Office PowerPoint</Application>
  <PresentationFormat>On-screen Show (4:3)</PresentationFormat>
  <Paragraphs>206</Paragraphs>
  <Slides>22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Objective</vt:lpstr>
      <vt:lpstr>Key topics</vt:lpstr>
      <vt:lpstr>Kafka - Core concepts</vt:lpstr>
      <vt:lpstr>Introduction</vt:lpstr>
      <vt:lpstr>Introduction</vt:lpstr>
      <vt:lpstr>Performance -- Kafka vs RabbitMQ</vt:lpstr>
      <vt:lpstr>Topics</vt:lpstr>
      <vt:lpstr>Topics</vt:lpstr>
      <vt:lpstr>Partition</vt:lpstr>
      <vt:lpstr>Partition</vt:lpstr>
      <vt:lpstr>Partition</vt:lpstr>
      <vt:lpstr>Putting everything together</vt:lpstr>
      <vt:lpstr>Producer</vt:lpstr>
      <vt:lpstr>Consumer</vt:lpstr>
      <vt:lpstr>Consumer</vt:lpstr>
      <vt:lpstr>Consumer – Design for RealTime</vt:lpstr>
      <vt:lpstr>Kafka – Commands / API</vt:lpstr>
      <vt:lpstr>Kafka - Commands / API</vt:lpstr>
      <vt:lpstr>Kafka - Commands / API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LG</dc:creator>
  <cp:lastModifiedBy>LG</cp:lastModifiedBy>
  <cp:revision>1</cp:revision>
  <dcterms:created xsi:type="dcterms:W3CDTF">2019-06-25T21:08:24Z</dcterms:created>
  <dcterms:modified xsi:type="dcterms:W3CDTF">2019-06-25T21:13:48Z</dcterms:modified>
</cp:coreProperties>
</file>