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20" r:id="rId2"/>
    <p:sldId id="462" r:id="rId3"/>
    <p:sldId id="532" r:id="rId4"/>
    <p:sldId id="497" r:id="rId5"/>
    <p:sldId id="521" r:id="rId6"/>
    <p:sldId id="522" r:id="rId7"/>
    <p:sldId id="523" r:id="rId8"/>
    <p:sldId id="534" r:id="rId9"/>
    <p:sldId id="537" r:id="rId10"/>
    <p:sldId id="538" r:id="rId11"/>
    <p:sldId id="524" r:id="rId12"/>
    <p:sldId id="525" r:id="rId13"/>
    <p:sldId id="539" r:id="rId14"/>
    <p:sldId id="498" r:id="rId15"/>
    <p:sldId id="529" r:id="rId16"/>
    <p:sldId id="499" r:id="rId17"/>
    <p:sldId id="536" r:id="rId18"/>
    <p:sldId id="526" r:id="rId19"/>
    <p:sldId id="527" r:id="rId20"/>
    <p:sldId id="528" r:id="rId21"/>
    <p:sldId id="500" r:id="rId22"/>
    <p:sldId id="540" r:id="rId23"/>
    <p:sldId id="541" r:id="rId24"/>
    <p:sldId id="542" r:id="rId25"/>
    <p:sldId id="543" r:id="rId26"/>
    <p:sldId id="544" r:id="rId27"/>
    <p:sldId id="547" r:id="rId28"/>
    <p:sldId id="546" r:id="rId29"/>
    <p:sldId id="545" r:id="rId30"/>
    <p:sldId id="548" r:id="rId31"/>
    <p:sldId id="549" r:id="rId32"/>
    <p:sldId id="551" r:id="rId33"/>
    <p:sldId id="550" r:id="rId34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FFFFFB"/>
    <a:srgbClr val="B41A97"/>
    <a:srgbClr val="4767F1"/>
    <a:srgbClr val="E91707"/>
    <a:srgbClr val="42F6A5"/>
    <a:srgbClr val="D1D9FB"/>
    <a:srgbClr val="EBDB89"/>
    <a:srgbClr val="321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1070" autoAdjust="0"/>
    <p:restoredTop sz="91244" autoAdjust="0"/>
  </p:normalViewPr>
  <p:slideViewPr>
    <p:cSldViewPr snapToGrid="0" snapToObjects="1">
      <p:cViewPr varScale="1">
        <p:scale>
          <a:sx n="63" d="100"/>
          <a:sy n="63" d="100"/>
        </p:scale>
        <p:origin x="-1072" y="-56"/>
      </p:cViewPr>
      <p:guideLst>
        <p:guide orient="horz" pos="1584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A7A4706-89C5-41F8-BCD5-8DF15E561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4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06181D5-D9BE-4A03-9340-436DA5ECB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Large confetti"/>
          <p:cNvSpPr>
            <a:spLocks noChangeArrowheads="1"/>
          </p:cNvSpPr>
          <p:nvPr/>
        </p:nvSpPr>
        <p:spPr bwMode="ltGray">
          <a:xfrm>
            <a:off x="457200" y="1447800"/>
            <a:ext cx="8158163" cy="18288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ltGray">
          <a:xfrm>
            <a:off x="228600" y="327660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" name="AutoShape 1028"/>
          <p:cNvSpPr>
            <a:spLocks noChangeArrowheads="1"/>
          </p:cNvSpPr>
          <p:nvPr/>
        </p:nvSpPr>
        <p:spPr bwMode="ltGray">
          <a:xfrm>
            <a:off x="228600" y="137160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7" name="AutoShape 1029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8" name="AutoShape 1030"/>
          <p:cNvSpPr>
            <a:spLocks noChangeArrowheads="1"/>
          </p:cNvSpPr>
          <p:nvPr/>
        </p:nvSpPr>
        <p:spPr bwMode="ltGray">
          <a:xfrm>
            <a:off x="457200" y="1143000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9" name="AutoShape 1031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10" name="Rectangle 1032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7177" name="Rectangle 1033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3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03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12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13" name="Rectangle 10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A88FF8-BB55-46FE-9F72-F05A3E9A7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81472-A99A-49A4-BB02-039C89DF3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A45DD-48CF-4CBB-AA7B-AB477C808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904999"/>
            <a:ext cx="8567805" cy="4476549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4pPr>
              <a:defRPr>
                <a:solidFill>
                  <a:srgbClr val="008A3E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478A3-AA3B-4A48-9D37-D40F72420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A316D-AE13-440E-BA9C-E712F1FC1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11A0F-F040-4630-95BE-B84268C85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9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C4232-31F2-4307-9349-CD40A5752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-3175" y="63865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2301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5" name="Rectangle 9" descr="Large confetti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B68D-06E8-48E9-A91A-EB4956C50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4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7A50B-D13B-480F-AAA8-FF3B335EB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F73B4-8039-4FF5-A359-F4A730B74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91621-7DC9-4C73-8510-C455DE921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1/30/2017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151" name="Rectangle 7" descr="Large confetti"/>
          <p:cNvSpPr>
            <a:spLocks noChangeArrowheads="1"/>
          </p:cNvSpPr>
          <p:nvPr/>
        </p:nvSpPr>
        <p:spPr bwMode="ltGray">
          <a:xfrm>
            <a:off x="247650" y="0"/>
            <a:ext cx="793750" cy="18415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153" name="Rectangle 9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AD4057C-D86C-435B-A035-C9792890C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83" r:id="rId3"/>
    <p:sldLayoutId id="2147483784" r:id="rId4"/>
    <p:sldLayoutId id="2147483785" r:id="rId5"/>
    <p:sldLayoutId id="2147483793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sisfun.com/games/connect4.html" TargetMode="External"/><Relationship Id="rId2" Type="http://schemas.openxmlformats.org/officeDocument/2006/relationships/hyperlink" Target="http://en.wikipedia.org/wiki/Connect_Fou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zmodo.com/heres-how-to-win-every-time-at-connect-four-1474572099" TargetMode="External"/><Relationship Id="rId4" Type="http://schemas.openxmlformats.org/officeDocument/2006/relationships/hyperlink" Target="http://www.informatik.uni-trier.de/~fernau/DSL0607/Masterthesis-Viergewinnt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tificamerican.com/article/how-the-computer-beat-the-go-mast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120580" y="1219200"/>
            <a:ext cx="8912888" cy="24003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CS 6360: Advanced Artificial Intelligence </a:t>
            </a:r>
            <a:br>
              <a:rPr lang="en-US" sz="4000" dirty="0" smtClean="0"/>
            </a:br>
            <a:r>
              <a:rPr lang="en-US" sz="4000" dirty="0" smtClean="0"/>
              <a:t>Lecture 6</a:t>
            </a:r>
            <a:br>
              <a:rPr lang="en-US" sz="4000" dirty="0" smtClean="0"/>
            </a:br>
            <a:r>
              <a:rPr lang="en-US" sz="4000" dirty="0" smtClean="0"/>
              <a:t>Adversarial Search: </a:t>
            </a:r>
            <a:r>
              <a:rPr lang="en-US" sz="3600" dirty="0" smtClean="0"/>
              <a:t>MCTS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Gautam Biswas</a:t>
            </a:r>
          </a:p>
          <a:p>
            <a:pPr eaLnBrk="1" hangingPunct="1"/>
            <a:r>
              <a:rPr lang="en-US" dirty="0" smtClean="0"/>
              <a:t>Spring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Othello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8383" y="1704039"/>
                <a:ext cx="8567805" cy="4476549"/>
              </a:xfrm>
            </p:spPr>
            <p:txBody>
              <a:bodyPr/>
              <a:lstStyle/>
              <a:p>
                <a:r>
                  <a:rPr lang="en-US" sz="2800" dirty="0" smtClean="0"/>
                  <a:t>All use iterative methods to increase search depth</a:t>
                </a:r>
              </a:p>
              <a:p>
                <a:r>
                  <a:rPr lang="en-US" sz="2800" dirty="0" smtClean="0"/>
                  <a:t>Example of evaluation function</a:t>
                </a:r>
              </a:p>
              <a:p>
                <a:pPr lvl="1"/>
                <a:r>
                  <a:rPr lang="en-US" sz="2400" dirty="0" smtClean="0"/>
                  <a:t>Based on stability, mobility, and parity</a:t>
                </a:r>
              </a:p>
              <a:p>
                <a:pPr lvl="1"/>
                <a:r>
                  <a:rPr lang="en-US" sz="2400" dirty="0" smtClean="0"/>
                  <a:t>IAGO (1982), early Othello game’s evaluation function: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/>
                      </a:rPr>
                      <m:t>𝐸𝑑𝑔𝑒𝑆𝑡𝑎𝑏𝑖𝑙𝑖𝑡𝑦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+36.</m:t>
                    </m:r>
                    <m:r>
                      <a:rPr lang="en-US" sz="2000" b="0" i="1" smtClean="0">
                        <a:latin typeface="Cambria Math"/>
                      </a:rPr>
                      <m:t>𝐼𝑛𝑡𝑒𝑟𝑛𝑎𝑙𝑆𝑡𝑎𝑏𝑖𝑙𝑖𝑡𝑦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/>
                      </a:rPr>
                      <m:t>𝐶𝑢𝑟𝑟𝑒𝑛𝑡𝑀𝑜𝑏𝑖𝑙𝑖𝑡𝑦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+99.</m:t>
                    </m:r>
                    <m:r>
                      <a:rPr lang="en-US" sz="2000" b="0" i="1" smtClean="0">
                        <a:latin typeface="Cambria Math"/>
                      </a:rPr>
                      <m:t>𝑃𝑜𝑡𝑒𝑛𝑡𝑖𝑎𝑙𝑀𝑜𝑏𝑖𝑙𝑖𝑡𝑦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:r>
                  <a:rPr lang="en-US" sz="2400" dirty="0" err="1" smtClean="0"/>
                  <a:t>Logistello</a:t>
                </a:r>
                <a:r>
                  <a:rPr lang="en-US" sz="2400" dirty="0" smtClean="0"/>
                  <a:t> (1994, 1997)</a:t>
                </a:r>
              </a:p>
              <a:p>
                <a:pPr lvl="2"/>
                <a:r>
                  <a:rPr lang="en-US" sz="2000" dirty="0" smtClean="0"/>
                  <a:t>Learn pattern values from sample data</a:t>
                </a:r>
              </a:p>
              <a:p>
                <a:pPr lvl="2"/>
                <a:r>
                  <a:rPr lang="en-US" sz="2000" dirty="0" smtClean="0"/>
                  <a:t>Pattern values estimated for 13 game stages</a:t>
                </a:r>
              </a:p>
              <a:p>
                <a:pPr lvl="2"/>
                <a:r>
                  <a:rPr lang="en-US" sz="2000" dirty="0" smtClean="0"/>
                  <a:t>Use game-stage dependent weights</a:t>
                </a:r>
              </a:p>
              <a:p>
                <a:pPr lvl="2"/>
                <a:r>
                  <a:rPr lang="en-US" sz="2000" dirty="0" smtClean="0"/>
                  <a:t>1997 version – joint learning of pattern values</a:t>
                </a:r>
              </a:p>
              <a:p>
                <a:r>
                  <a:rPr lang="en-US" sz="2800" dirty="0" smtClean="0"/>
                  <a:t>End game search – exact game, lookup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383" y="1704039"/>
                <a:ext cx="8567805" cy="4476549"/>
              </a:xfrm>
              <a:blipFill rotWithShape="1">
                <a:blip r:embed="rId2"/>
                <a:stretch>
                  <a:fillRect t="-1362" b="-15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7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of Connect Four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1750" y="1739900"/>
            <a:ext cx="4514850" cy="4838700"/>
          </a:xfrm>
        </p:spPr>
        <p:txBody>
          <a:bodyPr/>
          <a:lstStyle/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Two player game, each player has 21 chips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6 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 7 vertical board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First player with 4 of his/her connected chips (row, column, or diagonal) wins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Can implement mini-max with alpha-beta pruning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Number of heuristic evaluation functions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Allen and Allis have discovered strategic  rules that  has solved this game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First player can always win</a:t>
            </a:r>
          </a:p>
          <a:p>
            <a:pPr lvl="1"/>
            <a:endParaRPr lang="en-US" sz="2400" dirty="0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1/30/2017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B2B3-8750-43D1-A3C2-86ED64EAF3D1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9663" y="1676400"/>
            <a:ext cx="3922712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818500"/>
            <a:ext cx="8567805" cy="4476549"/>
          </a:xfrm>
        </p:spPr>
        <p:txBody>
          <a:bodyPr/>
          <a:lstStyle/>
          <a:p>
            <a:r>
              <a:rPr lang="en-US" dirty="0" smtClean="0"/>
              <a:t>Websites of interest</a:t>
            </a:r>
          </a:p>
          <a:p>
            <a:pPr lvl="1"/>
            <a:r>
              <a:rPr lang="en-US" sz="2600" u="sng" dirty="0" smtClean="0">
                <a:hlinkClick r:id="rId2"/>
              </a:rPr>
              <a:t>Rules </a:t>
            </a:r>
            <a:r>
              <a:rPr lang="en-US" sz="2600" u="sng" dirty="0">
                <a:hlinkClick r:id="rId2"/>
              </a:rPr>
              <a:t>of Connect4 and links to strategies</a:t>
            </a:r>
            <a:r>
              <a:rPr lang="en-US" sz="2600" dirty="0"/>
              <a:t>  </a:t>
            </a:r>
          </a:p>
          <a:p>
            <a:pPr lvl="1"/>
            <a:r>
              <a:rPr lang="en-US" sz="2600" u="sng" dirty="0" smtClean="0">
                <a:hlinkClick r:id="rId3"/>
              </a:rPr>
              <a:t>You </a:t>
            </a:r>
            <a:r>
              <a:rPr lang="en-US" sz="2600" u="sng" dirty="0">
                <a:hlinkClick r:id="rId3"/>
              </a:rPr>
              <a:t>can play Connect 4 with a computer here.</a:t>
            </a:r>
            <a:r>
              <a:rPr lang="en-US" sz="2600" dirty="0"/>
              <a:t> </a:t>
            </a:r>
            <a:r>
              <a:rPr lang="en-US" dirty="0"/>
              <a:t>    </a:t>
            </a:r>
          </a:p>
          <a:p>
            <a:r>
              <a:rPr lang="en-US" dirty="0"/>
              <a:t>Additional websites:</a:t>
            </a:r>
          </a:p>
          <a:p>
            <a:pPr lvl="1"/>
            <a:r>
              <a:rPr lang="en-US" sz="2600" dirty="0"/>
              <a:t>Victor Allis’ MS Thesis: </a:t>
            </a:r>
            <a:r>
              <a:rPr lang="en-US" sz="2600" u="sng" dirty="0">
                <a:hlinkClick r:id="rId4"/>
              </a:rPr>
              <a:t>http://www.informatik.uni-trier.de/~fernau/DSL0607/Masterthesis-Viergewinnt.pdf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Useful Connect Four website: </a:t>
            </a:r>
            <a:r>
              <a:rPr lang="en-US" sz="2600" u="sng" dirty="0">
                <a:hlinkClick r:id="rId5"/>
              </a:rPr>
              <a:t>http://gizmodo.com/heres-how-to-win-every-time-at-connect-four-1474572099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925095"/>
            <a:ext cx="8567805" cy="44765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Go</a:t>
            </a:r>
            <a:r>
              <a:rPr lang="en-US" sz="2400" dirty="0"/>
              <a:t>: branching factor of game &gt; 300, so straight search doesn’t work. Have to use pattern knowledge </a:t>
            </a:r>
            <a:r>
              <a:rPr lang="en-US" sz="2400" dirty="0" smtClean="0"/>
              <a:t>bases.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Did </a:t>
            </a:r>
            <a:r>
              <a:rPr lang="en-US" sz="2000" dirty="0"/>
              <a:t>not match up to human </a:t>
            </a:r>
            <a:r>
              <a:rPr lang="en-US" sz="2000" dirty="0" smtClean="0"/>
              <a:t>champions for a long time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000" dirty="0"/>
              <a:t>Ref:  Lee, C. S., Wang, M. H., </a:t>
            </a:r>
            <a:r>
              <a:rPr lang="en-US" sz="2000" dirty="0" err="1"/>
              <a:t>Chaslot</a:t>
            </a:r>
            <a:r>
              <a:rPr lang="en-US" sz="2000" dirty="0"/>
              <a:t>, G., </a:t>
            </a:r>
            <a:r>
              <a:rPr lang="en-US" sz="2000" dirty="0" err="1"/>
              <a:t>Hoock</a:t>
            </a:r>
            <a:r>
              <a:rPr lang="en-US" sz="2000" dirty="0"/>
              <a:t>, J. B., </a:t>
            </a:r>
            <a:r>
              <a:rPr lang="en-US" sz="2000" dirty="0" err="1"/>
              <a:t>Rimmel</a:t>
            </a:r>
            <a:r>
              <a:rPr lang="en-US" sz="2000" dirty="0"/>
              <a:t>, A., </a:t>
            </a:r>
            <a:r>
              <a:rPr lang="en-US" sz="2000" dirty="0" err="1"/>
              <a:t>Teytaud</a:t>
            </a:r>
            <a:r>
              <a:rPr lang="en-US" sz="2000" dirty="0"/>
              <a:t>, O., ... &amp; Hong, T. P. (2009). The computational intelligence of </a:t>
            </a:r>
            <a:r>
              <a:rPr lang="en-US" sz="2000" dirty="0" err="1"/>
              <a:t>MoGo</a:t>
            </a:r>
            <a:r>
              <a:rPr lang="en-US" sz="2000" dirty="0"/>
              <a:t> revealed in Taiwan's computer Go tournaments. </a:t>
            </a:r>
            <a:r>
              <a:rPr lang="en-US" sz="2000" i="1" dirty="0"/>
              <a:t>IEEE Transactions on Computational Intelligence and AI in games</a:t>
            </a:r>
            <a:r>
              <a:rPr lang="en-US" sz="2000" dirty="0"/>
              <a:t>, </a:t>
            </a:r>
            <a:r>
              <a:rPr lang="en-US" sz="2000" i="1" dirty="0"/>
              <a:t>1</a:t>
            </a:r>
            <a:r>
              <a:rPr lang="en-US" sz="2000" dirty="0"/>
              <a:t>(1), 73-89.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Recently, computer program </a:t>
            </a:r>
            <a:r>
              <a:rPr lang="en-US" sz="2400" dirty="0" err="1" smtClean="0"/>
              <a:t>AlphaGo</a:t>
            </a:r>
            <a:r>
              <a:rPr lang="en-US" sz="2400" dirty="0" smtClean="0"/>
              <a:t> beat world Go champion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hlinkClick r:id="rId2"/>
              </a:rPr>
              <a:t>https://www.scientificamerican.com/article/how-the-computer-beat-the-go-master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Assignment 2:   Computer program for playing the game of Hex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3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Art: Games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298450" y="1905000"/>
            <a:ext cx="8567738" cy="4476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Backgammon</a:t>
            </a:r>
            <a:r>
              <a:rPr lang="en-US" sz="2400" smtClean="0"/>
              <a:t>: 2 dice </a:t>
            </a:r>
            <a:r>
              <a:rPr lang="en-US" sz="2400" smtClean="0">
                <a:sym typeface="Symbol" pitchFamily="18" charset="2"/>
              </a:rPr>
              <a:t> 20 legal moves (can be 6000 with 1-1 roll)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depth 4 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as depth increases, probability of reaching nodes decreases, so value of lookahead is diminshed.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(alpha-beta not a great idea).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 best backgammon game: uses depth 2 search + very good eval. fn.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plays at world championship level</a:t>
            </a:r>
            <a:r>
              <a:rPr lang="en-US" smtClean="0"/>
              <a:t>.</a:t>
            </a:r>
            <a:endParaRPr lang="en-US" sz="3600" smtClean="0"/>
          </a:p>
          <a:p>
            <a:endParaRPr lang="en-US" b="1" smtClean="0"/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3C2-85AE-47DF-886B-E606A4FCCDFD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971800" y="2568575"/>
          <a:ext cx="32051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6" name="Equation" r:id="rId3" imgW="1523880" imgH="228600" progId="Equation.3">
                  <p:embed/>
                </p:oleObj>
              </mc:Choice>
              <mc:Fallback>
                <p:oleObj name="Equation" r:id="rId3" imgW="1523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68575"/>
                        <a:ext cx="32051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Traditional Game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683943"/>
            <a:ext cx="8567805" cy="4476549"/>
          </a:xfrm>
        </p:spPr>
        <p:txBody>
          <a:bodyPr/>
          <a:lstStyle/>
          <a:p>
            <a:r>
              <a:rPr lang="en-US" dirty="0" smtClean="0"/>
              <a:t>Alpha-Beta</a:t>
            </a:r>
          </a:p>
          <a:p>
            <a:pPr lvl="1"/>
            <a:r>
              <a:rPr lang="en-US" dirty="0" smtClean="0"/>
              <a:t>With additional cut-offs defined by evaluation function and pattern definitions</a:t>
            </a:r>
          </a:p>
          <a:p>
            <a:r>
              <a:rPr lang="en-US" dirty="0" smtClean="0"/>
              <a:t>UCT (Upper Confidence bounds applied to Trees) Search </a:t>
            </a:r>
          </a:p>
          <a:p>
            <a:pPr lvl="1"/>
            <a:r>
              <a:rPr lang="en-US" dirty="0" smtClean="0"/>
              <a:t>Monte Carlo Tree search</a:t>
            </a:r>
          </a:p>
          <a:p>
            <a:pPr lvl="2"/>
            <a:r>
              <a:rPr lang="en-US" dirty="0" smtClean="0"/>
              <a:t>Explore most promising moves &amp; random sampling</a:t>
            </a:r>
          </a:p>
          <a:p>
            <a:pPr lvl="2"/>
            <a:r>
              <a:rPr lang="en-US" dirty="0" smtClean="0"/>
              <a:t>Play game many times – play till complete</a:t>
            </a:r>
          </a:p>
          <a:p>
            <a:pPr lvl="1"/>
            <a:r>
              <a:rPr lang="en-US" dirty="0" smtClean="0"/>
              <a:t>UCT</a:t>
            </a:r>
          </a:p>
          <a:p>
            <a:pPr lvl="2"/>
            <a:r>
              <a:rPr lang="en-US" dirty="0" smtClean="0"/>
              <a:t>MCTS repeated multiple times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7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E073-5E10-4B0E-97F7-CAACF49803AF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about all these new games?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981200"/>
            <a:ext cx="7925637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War games  (look up computer games website)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Red Alert, Diablo II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Complex games, but based on fixed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Soon player finds out fixed strategy – can play against it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about the next level of games?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Introduce intelligent agents: have memory, can remember what the player did the last time – change strategy based on context; use learning techniques; use fuzzy rules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Educational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Example: The Sims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811213" y="61722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11910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Look  up website: http://www.gameai.com/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Components, </a:t>
            </a:r>
            <a:r>
              <a:rPr lang="en-US" dirty="0" err="1" smtClean="0"/>
              <a:t>Reslationships</a:t>
            </a:r>
            <a:r>
              <a:rPr lang="en-US" dirty="0" smtClean="0"/>
              <a:t>, Aspects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From </a:t>
            </a:r>
            <a:r>
              <a:rPr lang="en-US" sz="2400" dirty="0" err="1"/>
              <a:t>Jouni</a:t>
            </a:r>
            <a:r>
              <a:rPr lang="en-US" sz="2400" dirty="0"/>
              <a:t> </a:t>
            </a:r>
            <a:r>
              <a:rPr lang="en-US" sz="2400" dirty="0" err="1"/>
              <a:t>Smed</a:t>
            </a:r>
            <a:r>
              <a:rPr lang="en-US" sz="2400" dirty="0"/>
              <a:t> &amp; </a:t>
            </a:r>
            <a:r>
              <a:rPr lang="en-US" sz="2400" dirty="0" err="1"/>
              <a:t>Harri</a:t>
            </a:r>
            <a:r>
              <a:rPr lang="en-US" sz="2400" dirty="0"/>
              <a:t> </a:t>
            </a:r>
            <a:r>
              <a:rPr lang="en-US" sz="2400" dirty="0" err="1" smtClean="0"/>
              <a:t>Hakonen</a:t>
            </a:r>
            <a:r>
              <a:rPr lang="en-US" sz="2400" dirty="0" smtClean="0"/>
              <a:t>: </a:t>
            </a:r>
            <a:r>
              <a:rPr lang="en-US" sz="2400" i="1" dirty="0" smtClean="0"/>
              <a:t>Algorithms </a:t>
            </a:r>
            <a:r>
              <a:rPr lang="en-US" sz="2400" i="1" dirty="0"/>
              <a:t>and Networking for </a:t>
            </a:r>
            <a:r>
              <a:rPr lang="en-US" sz="2400" i="1" dirty="0" smtClean="0"/>
              <a:t>Computer Games</a:t>
            </a:r>
            <a:r>
              <a:rPr lang="en-US" sz="2400" dirty="0"/>
              <a:t>, John Wiley &amp; Sons, 2006.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7" y="2894589"/>
            <a:ext cx="8338033" cy="313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0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state of the art: War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768510"/>
            <a:ext cx="8567805" cy="4692579"/>
          </a:xfrm>
        </p:spPr>
        <p:txBody>
          <a:bodyPr/>
          <a:lstStyle/>
          <a:p>
            <a:r>
              <a:rPr lang="en-US" dirty="0" smtClean="0"/>
              <a:t>Real time strategy (RTS) video games</a:t>
            </a:r>
          </a:p>
          <a:p>
            <a:pPr lvl="1"/>
            <a:r>
              <a:rPr lang="en-US" dirty="0" smtClean="0"/>
              <a:t>Traditional AI methods are too slow</a:t>
            </a:r>
          </a:p>
          <a:p>
            <a:pPr lvl="1"/>
            <a:r>
              <a:rPr lang="en-US" dirty="0" smtClean="0"/>
              <a:t>Human players dominate RTS (Real Time Strategy) (games) AI systems</a:t>
            </a:r>
          </a:p>
          <a:p>
            <a:pPr lvl="1"/>
            <a:r>
              <a:rPr lang="en-US" dirty="0" smtClean="0"/>
              <a:t>Battles with hundreds of agents</a:t>
            </a:r>
          </a:p>
          <a:p>
            <a:pPr lvl="2"/>
            <a:r>
              <a:rPr lang="en-US" dirty="0" smtClean="0"/>
              <a:t>Multi-agent </a:t>
            </a:r>
            <a:r>
              <a:rPr lang="en-US" dirty="0"/>
              <a:t>planning </a:t>
            </a:r>
            <a:r>
              <a:rPr lang="en-US" dirty="0" smtClean="0"/>
              <a:t>systems</a:t>
            </a:r>
          </a:p>
          <a:p>
            <a:pPr lvl="3"/>
            <a:r>
              <a:rPr lang="en-US" sz="2200" dirty="0" smtClean="0"/>
              <a:t>Solutions are computationally intractable</a:t>
            </a:r>
          </a:p>
          <a:p>
            <a:pPr lvl="3"/>
            <a:r>
              <a:rPr lang="en-US" sz="2200" dirty="0" smtClean="0"/>
              <a:t>Have to find approximate solutions</a:t>
            </a:r>
          </a:p>
          <a:p>
            <a:pPr lvl="3"/>
            <a:r>
              <a:rPr lang="en-US" sz="2200" dirty="0" smtClean="0"/>
              <a:t>Solutions: Time Critical</a:t>
            </a:r>
          </a:p>
          <a:p>
            <a:pPr lvl="1"/>
            <a:r>
              <a:rPr lang="en-US" sz="2000" dirty="0" err="1"/>
              <a:t>Buro</a:t>
            </a:r>
            <a:r>
              <a:rPr lang="en-US" sz="2000" dirty="0"/>
              <a:t>, M. (2003). Real-time strategy games: A new AI research challenge. In </a:t>
            </a:r>
            <a:r>
              <a:rPr lang="en-US" sz="2000" i="1" dirty="0"/>
              <a:t>IJCAI</a:t>
            </a:r>
            <a:r>
              <a:rPr lang="en-US" sz="2000" dirty="0"/>
              <a:t> (pp. 1534-1535).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5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Game: StarCraft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to quickly navigate groups of units on large maps, while staying in </a:t>
            </a:r>
            <a:r>
              <a:rPr lang="en-US" dirty="0" smtClean="0"/>
              <a:t>formation?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to deal with imperfect information, such as </a:t>
            </a:r>
            <a:r>
              <a:rPr lang="en-US" dirty="0" smtClean="0"/>
              <a:t>unknown opponent locations?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to cooperate well with team </a:t>
            </a:r>
            <a:r>
              <a:rPr lang="en-US" dirty="0" smtClean="0"/>
              <a:t>members?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to detect and exploit opponent </a:t>
            </a:r>
            <a:r>
              <a:rPr lang="en-US" dirty="0" smtClean="0"/>
              <a:t>weaknesses?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to coordinate attacks involving dozens of units?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of Lecture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969476"/>
            <a:ext cx="8231188" cy="469802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State of the Art of Computer Games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Chess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Checkers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Other games: Othello, Connect Four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Most Challenging: Go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Monte Carlo Tree Search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1/30/2017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C30F-4876-4326-8E62-0E24FC6BBC45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 Game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levels</a:t>
            </a:r>
          </a:p>
          <a:p>
            <a:pPr lvl="1"/>
            <a:r>
              <a:rPr lang="en-US" dirty="0" smtClean="0"/>
              <a:t>Macro – economic development, technology advancement</a:t>
            </a:r>
          </a:p>
          <a:p>
            <a:pPr lvl="1"/>
            <a:r>
              <a:rPr lang="en-US" dirty="0" smtClean="0"/>
              <a:t>Micro – obstacle avoidance, unit targeting in combat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6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Tree </a:t>
            </a:r>
            <a:r>
              <a:rPr lang="en-US" dirty="0" smtClean="0"/>
              <a:t>Search (MCTS)</a:t>
            </a:r>
            <a:endParaRPr 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51208" y="1905000"/>
            <a:ext cx="8614979" cy="4343400"/>
          </a:xfrm>
        </p:spPr>
        <p:txBody>
          <a:bodyPr/>
          <a:lstStyle/>
          <a:p>
            <a:r>
              <a:rPr lang="en-US" dirty="0" smtClean="0"/>
              <a:t>Traditional Methods</a:t>
            </a:r>
          </a:p>
          <a:p>
            <a:pPr lvl="1"/>
            <a:r>
              <a:rPr lang="en-US" dirty="0" smtClean="0"/>
              <a:t>Minimax (alpha-beta)</a:t>
            </a:r>
          </a:p>
          <a:p>
            <a:pPr lvl="2"/>
            <a:r>
              <a:rPr lang="en-US" dirty="0" smtClean="0"/>
              <a:t>Need evaluation function, anytime algorithm</a:t>
            </a:r>
          </a:p>
          <a:p>
            <a:pPr lvl="2"/>
            <a:r>
              <a:rPr lang="en-US" dirty="0" smtClean="0"/>
              <a:t>Drawbacks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number of moves to </a:t>
            </a:r>
            <a:r>
              <a:rPr lang="en-US" dirty="0" smtClean="0"/>
              <a:t>be analyzed </a:t>
            </a:r>
            <a:r>
              <a:rPr lang="en-US" dirty="0"/>
              <a:t>quickly increases in </a:t>
            </a:r>
            <a:r>
              <a:rPr lang="en-US" dirty="0" smtClean="0"/>
              <a:t>depth.</a:t>
            </a:r>
          </a:p>
          <a:p>
            <a:pPr lvl="3"/>
            <a:r>
              <a:rPr lang="en-US" dirty="0" smtClean="0"/>
              <a:t>Depth searched limited by </a:t>
            </a:r>
            <a:r>
              <a:rPr lang="en-US" dirty="0"/>
              <a:t>computation </a:t>
            </a:r>
            <a:r>
              <a:rPr lang="en-US" dirty="0" smtClean="0"/>
              <a:t>power</a:t>
            </a:r>
            <a:endParaRPr lang="en-US" dirty="0" smtClean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1/30/2017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A8D7-29CB-4EBB-AA58-F6235D157E7C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8383" y="1744231"/>
                <a:ext cx="8567805" cy="4476549"/>
              </a:xfrm>
            </p:spPr>
            <p:txBody>
              <a:bodyPr/>
              <a:lstStyle/>
              <a:p>
                <a:r>
                  <a:rPr lang="en-US" sz="2800" dirty="0" smtClean="0"/>
                  <a:t>Alternative Formulation: Markov Decision Process (MDP)</a:t>
                </a:r>
              </a:p>
              <a:p>
                <a:pPr lvl="1"/>
                <a:r>
                  <a:rPr lang="en-US" sz="2400" dirty="0" smtClean="0"/>
                  <a:t>MDP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err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2400" b="0" i="1" dirty="0" err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err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dirty="0" err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err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sz="2000" dirty="0" smtClean="0"/>
                  <a:t>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 smtClean="0"/>
                  <a:t> set of actions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/>
                          </a:rPr>
                          <m:t>𝑠</m:t>
                        </m:r>
                        <m:r>
                          <a:rPr lang="en-US" sz="2000" i="1" dirty="0" err="1">
                            <a:latin typeface="Cambria Math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/>
                          </a:rPr>
                          <m:t>𝑎</m:t>
                        </m:r>
                        <m:r>
                          <a:rPr lang="en-US" sz="2000" i="1" dirty="0" err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err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:  transition model; probability of reaching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/>
                  <a:t> if action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is applied in state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</m:oMath>
                </a14:m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 smtClean="0"/>
                  <a:t> reward function</a:t>
                </a:r>
              </a:p>
              <a:p>
                <a:pPr lvl="1"/>
                <a:r>
                  <a:rPr lang="en-US" sz="2400" dirty="0" smtClean="0"/>
                  <a:t>Decisions (moves): </a:t>
                </a:r>
                <a:r>
                  <a:rPr lang="en-US" sz="2400" i="1" dirty="0" smtClean="0"/>
                  <a:t>state, action </a:t>
                </a:r>
                <a:r>
                  <a:rPr lang="en-US" sz="2400" dirty="0" smtClean="0"/>
                  <a:t>pairs</a:t>
                </a:r>
              </a:p>
              <a:p>
                <a:pPr lvl="1"/>
                <a:r>
                  <a:rPr lang="en-US" sz="2400" dirty="0" smtClean="0"/>
                  <a:t>Policy: mapping,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𝑠𝑡𝑎𝑡𝑒𝑠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𝑎𝑐𝑡𝑖𝑜𝑛𝑠</m:t>
                    </m:r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Goal: find policy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400" dirty="0" smtClean="0"/>
                  <a:t> that produces highest expected rewards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383" y="1744231"/>
                <a:ext cx="8567805" cy="4476549"/>
              </a:xfrm>
              <a:blipFill rotWithShape="1">
                <a:blip r:embed="rId2"/>
                <a:stretch>
                  <a:fillRect t="-1362" b="-2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we are dealing with games that are</a:t>
            </a:r>
          </a:p>
          <a:p>
            <a:pPr lvl="1"/>
            <a:r>
              <a:rPr lang="en-US" dirty="0" smtClean="0"/>
              <a:t>zero sum, perfect information, deterministic, discrete, and sequential</a:t>
            </a:r>
          </a:p>
          <a:p>
            <a:pPr lvl="2"/>
            <a:r>
              <a:rPr lang="en-US" dirty="0" smtClean="0"/>
              <a:t>Examples, Tic-Tac-Toe, Connect Four, Othello, Checkers, Chess, Go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8383" y="1744231"/>
                <a:ext cx="8567805" cy="4476549"/>
              </a:xfrm>
            </p:spPr>
            <p:txBody>
              <a:bodyPr/>
              <a:lstStyle/>
              <a:p>
                <a:r>
                  <a:rPr lang="en-US" sz="2800" dirty="0" smtClean="0"/>
                  <a:t>First used as approximations to intractable functions, such as complex integrals</a:t>
                </a:r>
              </a:p>
              <a:p>
                <a:r>
                  <a:rPr lang="en-US" sz="2800" dirty="0" smtClean="0"/>
                  <a:t>Sampling to approximate the game-theoretic value of a move</a:t>
                </a:r>
              </a:p>
              <a:p>
                <a:r>
                  <a:rPr lang="en-US" sz="2800" dirty="0" smtClean="0"/>
                  <a:t>Reward associated with an action, </a:t>
                </a:r>
                <a:r>
                  <a:rPr lang="en-US" sz="2800" i="1" dirty="0" smtClean="0"/>
                  <a:t>Q</a:t>
                </a:r>
                <a:r>
                  <a:rPr lang="en-US" sz="2800" dirty="0" smtClean="0"/>
                  <a:t>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sz="1800" dirty="0" smtClean="0"/>
                  <a:t>number of times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800" dirty="0" smtClean="0"/>
                  <a:t> was selected from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𝑠</m:t>
                    </m:r>
                  </m:oMath>
                </a14:m>
                <a:endParaRPr lang="en-US" sz="1800" dirty="0" smtClean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 smtClean="0"/>
                  <a:t> number of times games was played through state </a:t>
                </a:r>
                <a14:m/>
              </a:p>
              <a:p>
                <a:pPr marL="914400" lvl="2" indent="0">
                  <a:buNone/>
                </a:pPr>
                <a:r>
                  <a:rPr lang="en-US" sz="1800" dirty="0" smtClean="0"/>
                  <a:t>: result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800" dirty="0" smtClean="0"/>
                  <a:t>simulation played from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𝑠</m:t>
                    </m:r>
                  </m:oMath>
                </a14:m>
                <a:endParaRPr lang="en-US" sz="1800" dirty="0" smtClean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1800" dirty="0" smtClean="0"/>
                  <a:t>if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800" dirty="0" smtClean="0"/>
                  <a:t> was selected from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1800" dirty="0" smtClean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800" dirty="0" smtClean="0"/>
                  <a:t> playout,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 smtClean="0"/>
                  <a:t> otherwise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383" y="1744231"/>
                <a:ext cx="8567805" cy="4476549"/>
              </a:xfrm>
              <a:blipFill rotWithShape="1">
                <a:blip r:embed="rId2"/>
                <a:stretch>
                  <a:fillRect t="-1362" b="-8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6360 -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2669" y="6150917"/>
            <a:ext cx="5117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Improvements: can bias action selection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Bandit-Based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8383" y="1774375"/>
                <a:ext cx="8567805" cy="4476549"/>
              </a:xfrm>
            </p:spPr>
            <p:txBody>
              <a:bodyPr/>
              <a:lstStyle/>
              <a:p>
                <a:r>
                  <a:rPr lang="en-US" sz="2800" dirty="0" smtClean="0"/>
                  <a:t>Choosing between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actions/moves (</a:t>
                </a:r>
                <a:r>
                  <a:rPr lang="en-US" sz="2800" i="1" dirty="0" smtClean="0"/>
                  <a:t>K</a:t>
                </a:r>
                <a:r>
                  <a:rPr lang="en-US" sz="2800" dirty="0" smtClean="0"/>
                  <a:t> arms of a multi-armed bandit slot machine)</a:t>
                </a:r>
                <a:endParaRPr lang="en-US" sz="2800" dirty="0"/>
              </a:p>
              <a:p>
                <a:pPr lvl="1"/>
                <a:r>
                  <a:rPr lang="en-US" sz="2400" dirty="0" smtClean="0"/>
                  <a:t>Need </a:t>
                </a:r>
                <a:r>
                  <a:rPr lang="en-US" sz="2400" dirty="0"/>
                  <a:t>to maximize the cumulative reward </a:t>
                </a:r>
                <a:r>
                  <a:rPr lang="en-US" sz="2400" dirty="0" smtClean="0"/>
                  <a:t>by consistently </a:t>
                </a:r>
                <a:r>
                  <a:rPr lang="en-US" sz="2400" dirty="0"/>
                  <a:t>picking the best </a:t>
                </a:r>
                <a:r>
                  <a:rPr lang="en-US" sz="2400" dirty="0" smtClean="0"/>
                  <a:t>move</a:t>
                </a:r>
                <a:endParaRPr lang="en-US" dirty="0"/>
              </a:p>
              <a:p>
                <a:pPr lvl="1"/>
                <a:r>
                  <a:rPr lang="en-US" sz="2400" dirty="0" smtClean="0"/>
                  <a:t>Policy based on past rewards</a:t>
                </a:r>
              </a:p>
              <a:p>
                <a:pPr lvl="1"/>
                <a:r>
                  <a:rPr lang="en-US" dirty="0" smtClean="0"/>
                  <a:t>Goal: minimize regret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 smtClean="0"/>
                  <a:t>: </a:t>
                </a:r>
                <a:r>
                  <a:rPr lang="en-US" sz="1800" dirty="0" smtClean="0"/>
                  <a:t>expected loss by not playing the best bandit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Some </a:t>
                </a:r>
                <a:r>
                  <a:rPr lang="en-US" sz="2400" dirty="0"/>
                  <a:t>problems / </a:t>
                </a:r>
                <a:r>
                  <a:rPr lang="en-US" sz="2400" dirty="0" smtClean="0"/>
                  <a:t>Further improvements</a:t>
                </a:r>
                <a:r>
                  <a:rPr lang="en-US" sz="2400" dirty="0"/>
                  <a:t>:</a:t>
                </a:r>
              </a:p>
              <a:p>
                <a:pPr lvl="2"/>
                <a:r>
                  <a:rPr lang="en-US" sz="2000" dirty="0" smtClean="0"/>
                  <a:t>Once </a:t>
                </a:r>
                <a:r>
                  <a:rPr lang="en-US" sz="2000" dirty="0"/>
                  <a:t>we pick a move the state of the </a:t>
                </a:r>
                <a:r>
                  <a:rPr lang="en-US" sz="2000" dirty="0" smtClean="0"/>
                  <a:t>game changes</a:t>
                </a:r>
                <a:r>
                  <a:rPr lang="en-US" sz="2000" dirty="0"/>
                  <a:t>.</a:t>
                </a:r>
              </a:p>
              <a:p>
                <a:pPr lvl="2"/>
                <a:r>
                  <a:rPr lang="en-US" sz="2000" dirty="0" smtClean="0"/>
                  <a:t>The </a:t>
                </a:r>
                <a:r>
                  <a:rPr lang="en-US" sz="2000" dirty="0"/>
                  <a:t>true reward of each move depends </a:t>
                </a:r>
                <a:r>
                  <a:rPr lang="en-US" sz="2000" dirty="0" smtClean="0"/>
                  <a:t>on subsequently</a:t>
                </a:r>
                <a:r>
                  <a:rPr lang="en-US" sz="2800" dirty="0" smtClean="0"/>
                  <a:t> </a:t>
                </a:r>
                <a:r>
                  <a:rPr lang="en-US" sz="2000" dirty="0"/>
                  <a:t>possible moves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383" y="1774375"/>
                <a:ext cx="8567805" cy="4476549"/>
              </a:xfrm>
              <a:blipFill rotWithShape="1">
                <a:blip r:embed="rId2"/>
                <a:stretch>
                  <a:fillRect t="-1362" b="-16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6360 -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Bandit-based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774" y="1744231"/>
                <a:ext cx="8842549" cy="4476549"/>
              </a:xfrm>
            </p:spPr>
            <p:txBody>
              <a:bodyPr/>
              <a:lstStyle/>
              <a:p>
                <a:r>
                  <a:rPr lang="en-US" dirty="0" smtClean="0"/>
                  <a:t>Upper Confidence Bounds (UCBs)</a:t>
                </a:r>
              </a:p>
              <a:p>
                <a:pPr lvl="1"/>
                <a:r>
                  <a:rPr lang="en-US" dirty="0" smtClean="0"/>
                  <a:t>Simplest policy proposed by Auer (2002)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𝑈𝐶𝐵</m:t>
                    </m:r>
                    <m:r>
                      <a:rPr lang="en-US" i="1" dirty="0" smtClean="0">
                        <a:latin typeface="Cambria Math"/>
                      </a:rPr>
                      <m:t>1=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ln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: average reward from arm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sz="2000" dirty="0" smtClean="0"/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: number of time arm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was played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: number of plays so far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ln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⁡(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000" dirty="0" smtClean="0"/>
                  <a:t> : encourages exploration of less visited choices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774" y="1744231"/>
                <a:ext cx="8842549" cy="4476549"/>
              </a:xfrm>
              <a:blipFill rotWithShape="1">
                <a:blip r:embed="rId2"/>
                <a:stretch>
                  <a:fillRect t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5947" y="5727567"/>
            <a:ext cx="5816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Balance between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  <a:r>
              <a:rPr lang="en-US" dirty="0" smtClean="0">
                <a:solidFill>
                  <a:srgbClr val="7030A0"/>
                </a:solidFill>
              </a:rPr>
              <a:t> and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exploitation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 for MCTS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405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MCTS --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Two Fundamental Concepts:</a:t>
            </a:r>
          </a:p>
          <a:p>
            <a:pPr lvl="1"/>
            <a:r>
              <a:rPr lang="en-US" sz="2400" dirty="0"/>
              <a:t>The true value of any action can be approximated by running several random simulations.</a:t>
            </a:r>
          </a:p>
          <a:p>
            <a:pPr lvl="1"/>
            <a:r>
              <a:rPr lang="en-US" sz="2400" dirty="0"/>
              <a:t>These values can be efficiently used to adjust the policy (strategy) towards a best-first strategy</a:t>
            </a:r>
          </a:p>
          <a:p>
            <a:r>
              <a:rPr lang="en-US" sz="2800" dirty="0"/>
              <a:t>Builds a partial game tree before each move. Then selection is made.</a:t>
            </a:r>
          </a:p>
          <a:p>
            <a:pPr lvl="1"/>
            <a:r>
              <a:rPr lang="en-US" sz="2400" dirty="0"/>
              <a:t>Moves are explored and values are updated/estimated.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844711"/>
            <a:ext cx="8567805" cy="4476549"/>
          </a:xfrm>
        </p:spPr>
        <p:txBody>
          <a:bodyPr/>
          <a:lstStyle/>
          <a:p>
            <a:r>
              <a:rPr lang="en-US" sz="2800" dirty="0"/>
              <a:t>Numerical Algorithms</a:t>
            </a:r>
          </a:p>
          <a:p>
            <a:r>
              <a:rPr lang="en-US" sz="2800" dirty="0" smtClean="0"/>
              <a:t>AI </a:t>
            </a:r>
            <a:r>
              <a:rPr lang="en-US" sz="2800" dirty="0"/>
              <a:t>Games</a:t>
            </a:r>
          </a:p>
          <a:p>
            <a:pPr lvl="1"/>
            <a:r>
              <a:rPr lang="en-US" sz="2400" dirty="0" smtClean="0"/>
              <a:t>Particularly </a:t>
            </a:r>
            <a:r>
              <a:rPr lang="en-US" sz="2400" dirty="0"/>
              <a:t>games with imperfect information</a:t>
            </a:r>
          </a:p>
          <a:p>
            <a:pPr lvl="2"/>
            <a:r>
              <a:rPr lang="en-US" sz="2000" dirty="0" smtClean="0"/>
              <a:t>Scrabble/Bridge</a:t>
            </a:r>
            <a:endParaRPr lang="en-US" sz="2000" dirty="0"/>
          </a:p>
          <a:p>
            <a:pPr lvl="1"/>
            <a:r>
              <a:rPr lang="en-US" sz="2400" dirty="0" smtClean="0"/>
              <a:t>Also </a:t>
            </a:r>
            <a:r>
              <a:rPr lang="en-US" sz="2400" dirty="0"/>
              <a:t>very successful in Go (We will hear more about this later)</a:t>
            </a:r>
          </a:p>
          <a:p>
            <a:r>
              <a:rPr lang="en-US" sz="2800" dirty="0" smtClean="0"/>
              <a:t>Many </a:t>
            </a:r>
            <a:r>
              <a:rPr lang="en-US" sz="2800" dirty="0"/>
              <a:t>other applications</a:t>
            </a:r>
          </a:p>
          <a:p>
            <a:pPr lvl="1"/>
            <a:r>
              <a:rPr lang="en-US" sz="2400" dirty="0" smtClean="0"/>
              <a:t>Real </a:t>
            </a:r>
            <a:r>
              <a:rPr lang="en-US" sz="2400" dirty="0"/>
              <a:t>World Planning</a:t>
            </a:r>
          </a:p>
          <a:p>
            <a:pPr lvl="1"/>
            <a:r>
              <a:rPr lang="en-US" sz="2400" dirty="0" smtClean="0"/>
              <a:t>Optimization</a:t>
            </a:r>
            <a:endParaRPr lang="en-US" sz="2400" dirty="0"/>
          </a:p>
          <a:p>
            <a:pPr lvl="1"/>
            <a:r>
              <a:rPr lang="en-US" sz="2400" dirty="0" smtClean="0"/>
              <a:t>Control </a:t>
            </a:r>
            <a:r>
              <a:rPr lang="en-US" sz="2400" dirty="0"/>
              <a:t>Systems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MCTS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7" y="1904999"/>
            <a:ext cx="5942473" cy="4204077"/>
          </a:xfrm>
        </p:spPr>
        <p:txBody>
          <a:bodyPr/>
          <a:lstStyle/>
          <a:p>
            <a:r>
              <a:rPr lang="en-US" sz="2800" dirty="0"/>
              <a:t>Iteratively </a:t>
            </a:r>
            <a:r>
              <a:rPr lang="en-US" sz="2800" dirty="0" smtClean="0"/>
              <a:t>build </a:t>
            </a:r>
            <a:r>
              <a:rPr lang="en-US" sz="2800" dirty="0"/>
              <a:t>partial search tree</a:t>
            </a:r>
          </a:p>
          <a:p>
            <a:pPr lvl="1"/>
            <a:r>
              <a:rPr lang="en-US" sz="2400" dirty="0" smtClean="0"/>
              <a:t>Iteration</a:t>
            </a:r>
            <a:endParaRPr lang="en-US" sz="2400" dirty="0"/>
          </a:p>
          <a:p>
            <a:pPr lvl="1"/>
            <a:r>
              <a:rPr lang="en-US" sz="2400" dirty="0" smtClean="0"/>
              <a:t>Most </a:t>
            </a:r>
            <a:r>
              <a:rPr lang="en-US" sz="2400" dirty="0"/>
              <a:t>urgent node</a:t>
            </a:r>
          </a:p>
          <a:p>
            <a:pPr lvl="1"/>
            <a:r>
              <a:rPr lang="en-US" sz="2400" dirty="0" smtClean="0"/>
              <a:t>Tree </a:t>
            </a:r>
            <a:r>
              <a:rPr lang="en-US" sz="2400" dirty="0"/>
              <a:t>policy</a:t>
            </a:r>
          </a:p>
          <a:p>
            <a:pPr lvl="1"/>
            <a:r>
              <a:rPr lang="en-US" sz="2400" dirty="0" smtClean="0"/>
              <a:t>Exploration/exploitation</a:t>
            </a:r>
            <a:endParaRPr lang="en-US" sz="2400" dirty="0"/>
          </a:p>
          <a:p>
            <a:r>
              <a:rPr lang="en-US" sz="2800" dirty="0"/>
              <a:t>S</a:t>
            </a:r>
            <a:r>
              <a:rPr lang="en-US" sz="2800" dirty="0" smtClean="0"/>
              <a:t>imulation</a:t>
            </a:r>
            <a:endParaRPr lang="en-US" sz="2800" dirty="0"/>
          </a:p>
          <a:p>
            <a:pPr lvl="1"/>
            <a:r>
              <a:rPr lang="en-US" sz="2400" dirty="0" smtClean="0"/>
              <a:t>Add </a:t>
            </a:r>
            <a:r>
              <a:rPr lang="en-US" sz="2400" dirty="0"/>
              <a:t>child node</a:t>
            </a:r>
          </a:p>
          <a:p>
            <a:pPr lvl="1"/>
            <a:r>
              <a:rPr lang="en-US" sz="2400" dirty="0" smtClean="0"/>
              <a:t>Default </a:t>
            </a:r>
            <a:r>
              <a:rPr lang="en-US" sz="2400" dirty="0"/>
              <a:t>policy</a:t>
            </a:r>
          </a:p>
          <a:p>
            <a:r>
              <a:rPr lang="en-US" sz="2800" dirty="0" smtClean="0"/>
              <a:t>Update </a:t>
            </a:r>
            <a:r>
              <a:rPr lang="en-US" sz="2800" dirty="0"/>
              <a:t>weights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96229"/>
            <a:ext cx="3124200" cy="20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9800" y="4170084"/>
            <a:ext cx="2973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Exploitation </a:t>
            </a:r>
          </a:p>
          <a:p>
            <a:pPr algn="ctr"/>
            <a:r>
              <a:rPr lang="en-US" sz="2000" dirty="0" smtClean="0"/>
              <a:t>(look in areas that appear to be promising)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</a:p>
          <a:p>
            <a:pPr algn="ctr"/>
            <a:r>
              <a:rPr lang="en-US" sz="2000" dirty="0" smtClean="0"/>
              <a:t>(look in areas not well-sampled yet)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2466" y="5960005"/>
            <a:ext cx="582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of intermediate states do not have to be updated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less domain knowledge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34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AC08-7496-4856-BDDA-66B3993FC3DA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5562600" y="3429000"/>
            <a:ext cx="2209800" cy="1447800"/>
          </a:xfrm>
          <a:prstGeom prst="rect">
            <a:avLst/>
          </a:prstGeom>
          <a:solidFill>
            <a:srgbClr val="EBDB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352800" y="3429000"/>
            <a:ext cx="2209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3348038" y="34290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18" name="Rectangle 5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Games</a:t>
            </a:r>
          </a:p>
        </p:txBody>
      </p:sp>
      <p:graphicFrame>
        <p:nvGraphicFramePr>
          <p:cNvPr id="144390" name="Group 6"/>
          <p:cNvGraphicFramePr>
            <a:graphicFrameLocks noGrp="1"/>
          </p:cNvGraphicFramePr>
          <p:nvPr/>
        </p:nvGraphicFramePr>
        <p:xfrm>
          <a:off x="1524000" y="2133600"/>
          <a:ext cx="6096000" cy="4089400"/>
        </p:xfrm>
        <a:graphic>
          <a:graphicData uri="http://schemas.openxmlformats.org/drawingml/2006/table">
            <a:tbl>
              <a:tblPr/>
              <a:tblGrid>
                <a:gridCol w="1905000"/>
                <a:gridCol w="2159000"/>
                <a:gridCol w="2032000"/>
              </a:tblGrid>
              <a:tr h="1362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deterministic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chance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perfect information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chess, checkers, connect four, othello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backgammon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2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imperfect information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bridge, poker, scrabble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29" name="Line 28"/>
          <p:cNvSpPr>
            <a:spLocks noChangeShapeType="1"/>
          </p:cNvSpPr>
          <p:nvPr/>
        </p:nvSpPr>
        <p:spPr bwMode="auto">
          <a:xfrm>
            <a:off x="3352800" y="48768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0" name="Line 29"/>
          <p:cNvSpPr>
            <a:spLocks noChangeShapeType="1"/>
          </p:cNvSpPr>
          <p:nvPr/>
        </p:nvSpPr>
        <p:spPr bwMode="auto">
          <a:xfrm>
            <a:off x="3352800" y="60960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1" name="Line 30"/>
          <p:cNvSpPr>
            <a:spLocks noChangeShapeType="1"/>
          </p:cNvSpPr>
          <p:nvPr/>
        </p:nvSpPr>
        <p:spPr bwMode="auto">
          <a:xfrm>
            <a:off x="3352800" y="34290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2" name="Line 31"/>
          <p:cNvSpPr>
            <a:spLocks noChangeShapeType="1"/>
          </p:cNvSpPr>
          <p:nvPr/>
        </p:nvSpPr>
        <p:spPr bwMode="auto">
          <a:xfrm>
            <a:off x="5562600" y="34290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>
            <a:off x="7772400" y="34290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MCTS – notes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Kocsis</a:t>
            </a:r>
            <a:r>
              <a:rPr lang="en-US" dirty="0"/>
              <a:t> and </a:t>
            </a:r>
            <a:r>
              <a:rPr lang="en-US" dirty="0" err="1"/>
              <a:t>Szepesvári</a:t>
            </a:r>
            <a:r>
              <a:rPr lang="en-US" dirty="0"/>
              <a:t>, 2006</a:t>
            </a:r>
          </a:p>
          <a:p>
            <a:pPr lvl="1"/>
            <a:r>
              <a:rPr lang="en-US" dirty="0" smtClean="0"/>
              <a:t>Formally </a:t>
            </a:r>
            <a:r>
              <a:rPr lang="en-US" dirty="0"/>
              <a:t>describing bandit-based method</a:t>
            </a:r>
          </a:p>
          <a:p>
            <a:pPr lvl="1"/>
            <a:r>
              <a:rPr lang="en-US" dirty="0" smtClean="0"/>
              <a:t>Simulate </a:t>
            </a:r>
            <a:r>
              <a:rPr lang="en-US" dirty="0"/>
              <a:t>to approximate reward</a:t>
            </a:r>
          </a:p>
          <a:p>
            <a:r>
              <a:rPr lang="en-US" dirty="0" smtClean="0"/>
              <a:t>Proved </a:t>
            </a:r>
            <a:r>
              <a:rPr lang="en-US" dirty="0"/>
              <a:t>MCTS converges to minimax solution</a:t>
            </a:r>
          </a:p>
          <a:p>
            <a:r>
              <a:rPr lang="en-US" dirty="0" smtClean="0"/>
              <a:t>UCB1</a:t>
            </a:r>
            <a:r>
              <a:rPr lang="en-US" dirty="0"/>
              <a:t>: finds optimal arm of upper confidence bound (UCT employed </a:t>
            </a:r>
            <a:r>
              <a:rPr lang="en-US" dirty="0" smtClean="0"/>
              <a:t>UCB1 algorithm </a:t>
            </a:r>
            <a:r>
              <a:rPr lang="en-US" dirty="0"/>
              <a:t>on each explored node)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MCTS Algorithm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0" y="1499344"/>
            <a:ext cx="6925835" cy="2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32" y="3824227"/>
            <a:ext cx="56864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7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up UCT algorithm (pp. 6-8)</a:t>
            </a:r>
          </a:p>
          <a:p>
            <a:r>
              <a:rPr lang="en-US" dirty="0" smtClean="0"/>
              <a:t>Present Assignment 2: Playing the game of Hex</a:t>
            </a:r>
          </a:p>
          <a:p>
            <a:r>
              <a:rPr lang="en-US" dirty="0" smtClean="0"/>
              <a:t>Next Topic:</a:t>
            </a:r>
          </a:p>
          <a:p>
            <a:pPr lvl="1"/>
            <a:r>
              <a:rPr lang="en-US" dirty="0" smtClean="0"/>
              <a:t>Constraint Satisfaction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Policies are crucial for how MCTS operates</a:t>
            </a:r>
          </a:p>
          <a:p>
            <a:pPr lvl="1"/>
            <a:r>
              <a:rPr lang="en-US" dirty="0" smtClean="0"/>
              <a:t>Tree </a:t>
            </a:r>
            <a:r>
              <a:rPr lang="en-US" dirty="0"/>
              <a:t>policy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determine how children are selected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policy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determine how simulations are run (ex. randomized)</a:t>
            </a:r>
          </a:p>
          <a:p>
            <a:pPr lvl="2"/>
            <a:r>
              <a:rPr lang="en-US" dirty="0" smtClean="0"/>
              <a:t>Result </a:t>
            </a:r>
            <a:r>
              <a:rPr lang="en-US" dirty="0"/>
              <a:t>of simulation used to update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of the Art: Games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Checkers</a:t>
            </a:r>
            <a:r>
              <a:rPr lang="en-US" sz="2400" dirty="0" smtClean="0"/>
              <a:t>: Big breakthrough in AI: Samuels in 1952 at IBM </a:t>
            </a:r>
            <a:r>
              <a:rPr lang="en-US" sz="2400" dirty="0"/>
              <a:t> developed Checkers program that played itself thousands of times and learnt its own evaluation functions. Evaluation function used is a weighted sum of a set of functions</a:t>
            </a:r>
            <a:r>
              <a:rPr lang="en-US" sz="2400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en-US" sz="1800" dirty="0">
                <a:solidFill>
                  <a:srgbClr val="0070C0"/>
                </a:solidFill>
              </a:rPr>
              <a:t>Samuel, A. L. (1959). Some studies in machine learning using the game of  </a:t>
            </a:r>
            <a:r>
              <a:rPr lang="en-US" sz="1800" dirty="0" smtClean="0">
                <a:solidFill>
                  <a:srgbClr val="0070C0"/>
                </a:solidFill>
              </a:rPr>
              <a:t>  	checkers</a:t>
            </a:r>
            <a:r>
              <a:rPr lang="en-US" sz="1800" dirty="0">
                <a:solidFill>
                  <a:srgbClr val="0070C0"/>
                </a:solidFill>
              </a:rPr>
              <a:t>. </a:t>
            </a:r>
            <a:r>
              <a:rPr lang="en-US" sz="1800" i="1" dirty="0">
                <a:solidFill>
                  <a:srgbClr val="0070C0"/>
                </a:solidFill>
              </a:rPr>
              <a:t>IBM Journal of research and development</a:t>
            </a:r>
            <a:r>
              <a:rPr lang="en-US" sz="1800" dirty="0">
                <a:solidFill>
                  <a:srgbClr val="0070C0"/>
                </a:solidFill>
              </a:rPr>
              <a:t>, </a:t>
            </a:r>
            <a:r>
              <a:rPr lang="en-US" sz="1800" i="1" dirty="0">
                <a:solidFill>
                  <a:srgbClr val="0070C0"/>
                </a:solidFill>
              </a:rPr>
              <a:t>3</a:t>
            </a:r>
            <a:r>
              <a:rPr lang="en-US" sz="1800" dirty="0">
                <a:solidFill>
                  <a:srgbClr val="0070C0"/>
                </a:solidFill>
              </a:rPr>
              <a:t>(3), 210-229</a:t>
            </a:r>
            <a:r>
              <a:rPr lang="en-US" sz="1800" dirty="0" smtClean="0">
                <a:solidFill>
                  <a:srgbClr val="0070C0"/>
                </a:solidFill>
              </a:rPr>
              <a:t>. </a:t>
            </a:r>
            <a:endParaRPr lang="en-US" sz="18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Best checkers programs now – as good as human champions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Best know Chinook – it’s creators claim Checkers is a </a:t>
            </a:r>
            <a:r>
              <a:rPr lang="en-US" sz="2400" u="sng" dirty="0"/>
              <a:t>solved game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1992: Marion Tinsley (World Checkers Champion): 4-2 over Chinook; 33 draws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1994: 6 games (all draws) – Tinsley withdrew health reasons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Since then Chinook has defended title twice …..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1DA-466B-4CBF-B3F9-69EBFCC60D3F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Checkers: CHINOOK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683943"/>
            <a:ext cx="8567805" cy="4476549"/>
          </a:xfrm>
        </p:spPr>
        <p:txBody>
          <a:bodyPr/>
          <a:lstStyle/>
          <a:p>
            <a:r>
              <a:rPr lang="en-US" dirty="0"/>
              <a:t>CHINOOK’s performance </a:t>
            </a:r>
            <a:r>
              <a:rPr lang="en-US" dirty="0" smtClean="0"/>
              <a:t>has four aspects: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 i="1" dirty="0" smtClean="0"/>
              <a:t>Search </a:t>
            </a:r>
            <a:r>
              <a:rPr lang="de-DE" sz="2600" dirty="0" smtClean="0"/>
              <a:t>algorithms </a:t>
            </a:r>
            <a:r>
              <a:rPr lang="en-US" sz="2600" dirty="0" smtClean="0"/>
              <a:t>for </a:t>
            </a:r>
            <a:r>
              <a:rPr lang="en-US" sz="2600" dirty="0"/>
              <a:t>traversing through the O(10</a:t>
            </a:r>
            <a:r>
              <a:rPr lang="en-US" sz="2600" baseline="30000" dirty="0"/>
              <a:t>20</a:t>
            </a:r>
            <a:r>
              <a:rPr lang="en-US" sz="2600" dirty="0"/>
              <a:t>) </a:t>
            </a:r>
            <a:r>
              <a:rPr lang="en-US" sz="2600" dirty="0" smtClean="0"/>
              <a:t>search space</a:t>
            </a:r>
          </a:p>
          <a:p>
            <a:pPr marL="914400" lvl="1" indent="-514350"/>
            <a:r>
              <a:rPr lang="en-US" sz="2200" dirty="0" smtClean="0"/>
              <a:t>Parallel alpha-beta search runs on 16-processor machine</a:t>
            </a:r>
          </a:p>
          <a:p>
            <a:pPr marL="914400" lvl="1" indent="-514350"/>
            <a:r>
              <a:rPr lang="en-US" sz="2200" dirty="0" smtClean="0"/>
              <a:t>Minimum search depth = 19</a:t>
            </a:r>
          </a:p>
          <a:p>
            <a:pPr marL="914400" lvl="1" indent="-514350"/>
            <a:r>
              <a:rPr lang="en-US" sz="2200" dirty="0" smtClean="0"/>
              <a:t>Cut off search (unproductive quiescent states), &amp; continue search selectively on other paths to greater depths</a:t>
            </a:r>
          </a:p>
          <a:p>
            <a:pPr marL="914400" lvl="1" indent="-514350"/>
            <a:r>
              <a:rPr lang="en-US" sz="2200" dirty="0"/>
              <a:t>Where will heuristic function make gross errors </a:t>
            </a:r>
          </a:p>
          <a:p>
            <a:pPr marL="914400" lvl="1" indent="-514350"/>
            <a:r>
              <a:rPr lang="en-US" sz="2200" dirty="0"/>
              <a:t>Find such positions, find common features defining such positions</a:t>
            </a:r>
          </a:p>
          <a:p>
            <a:pPr marL="914400" lvl="1" indent="-514350"/>
            <a:r>
              <a:rPr lang="en-US" sz="2200" dirty="0"/>
              <a:t>Form patterns, stored as tactical tables – reduced errors in evaluation function by 75</a:t>
            </a:r>
            <a:r>
              <a:rPr lang="en-US" sz="2200" dirty="0" smtClean="0"/>
              <a:t>%</a:t>
            </a:r>
          </a:p>
          <a:p>
            <a:pPr marL="0" indent="0">
              <a:buNone/>
            </a:pP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1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Checkers: CHINOOK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744231"/>
            <a:ext cx="8567805" cy="4476549"/>
          </a:xfrm>
        </p:spPr>
        <p:txBody>
          <a:bodyPr/>
          <a:lstStyle/>
          <a:p>
            <a:r>
              <a:rPr lang="en-US" dirty="0" smtClean="0"/>
              <a:t>CHINOOK – Aspects 2 and 3</a:t>
            </a:r>
          </a:p>
          <a:p>
            <a:pPr marL="514350" indent="-514350">
              <a:buSzPct val="80000"/>
              <a:buFont typeface="+mj-lt"/>
              <a:buAutoNum type="arabicPeriod" startAt="2"/>
            </a:pPr>
            <a:r>
              <a:rPr lang="en-US" sz="2600" i="1" dirty="0" smtClean="0"/>
              <a:t>evaluation </a:t>
            </a:r>
            <a:r>
              <a:rPr lang="en-US" sz="2600" i="1" dirty="0"/>
              <a:t>function, </a:t>
            </a:r>
            <a:r>
              <a:rPr lang="en-US" sz="2600" dirty="0"/>
              <a:t>decisions about how good a </a:t>
            </a:r>
            <a:r>
              <a:rPr lang="en-US" sz="2600" dirty="0" smtClean="0"/>
              <a:t>position is </a:t>
            </a:r>
          </a:p>
          <a:p>
            <a:pPr marL="914400" lvl="1" indent="-514350">
              <a:buSzPct val="80000"/>
            </a:pPr>
            <a:r>
              <a:rPr lang="en-US" sz="2200" dirty="0" smtClean="0"/>
              <a:t>Linear combination </a:t>
            </a:r>
            <a:r>
              <a:rPr lang="en-US" sz="2200" dirty="0"/>
              <a:t>of roughly two dozen </a:t>
            </a:r>
            <a:r>
              <a:rPr lang="en-US" sz="2200" dirty="0" smtClean="0"/>
              <a:t>major components</a:t>
            </a:r>
            <a:r>
              <a:rPr lang="en-US" sz="2200" dirty="0"/>
              <a:t>, each of which contains </a:t>
            </a:r>
            <a:r>
              <a:rPr lang="en-US" sz="2200" dirty="0" smtClean="0"/>
              <a:t>several heuristic weights</a:t>
            </a:r>
          </a:p>
          <a:p>
            <a:pPr marL="914400" lvl="1" indent="-514350">
              <a:buSzPct val="80000"/>
            </a:pPr>
            <a:r>
              <a:rPr lang="en-US" sz="2200" dirty="0" smtClean="0"/>
              <a:t>Weights learned  using genetic algorithms &amp; neural nets</a:t>
            </a:r>
          </a:p>
          <a:p>
            <a:pPr marL="914400" lvl="1" indent="-514350">
              <a:buSzPct val="80000"/>
            </a:pPr>
            <a:r>
              <a:rPr lang="en-US" sz="2200" dirty="0" smtClean="0"/>
              <a:t>However, hand tuning still more effective</a:t>
            </a:r>
            <a:endParaRPr lang="en-US" sz="2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600" i="1" dirty="0" smtClean="0"/>
              <a:t>end-game </a:t>
            </a:r>
            <a:r>
              <a:rPr lang="en-US" sz="2600" i="1" dirty="0"/>
              <a:t>databases, </a:t>
            </a:r>
            <a:r>
              <a:rPr lang="en-US" sz="2600" dirty="0"/>
              <a:t>perfect information on which endgame positions are won, lost, and </a:t>
            </a:r>
            <a:r>
              <a:rPr lang="en-US" sz="2600" dirty="0" smtClean="0"/>
              <a:t>drawn</a:t>
            </a:r>
          </a:p>
          <a:p>
            <a:pPr lvl="1"/>
            <a:r>
              <a:rPr lang="en-US" sz="2200" dirty="0"/>
              <a:t>all </a:t>
            </a:r>
            <a:r>
              <a:rPr lang="en-US" sz="2200" dirty="0" smtClean="0"/>
              <a:t>positions with </a:t>
            </a:r>
            <a:r>
              <a:rPr lang="en-US" sz="2200" dirty="0"/>
              <a:t>seven or fewer pieces on the </a:t>
            </a:r>
            <a:r>
              <a:rPr lang="en-US" sz="2200" dirty="0" smtClean="0"/>
              <a:t>board;  later all of </a:t>
            </a:r>
            <a:r>
              <a:rPr lang="en-US" sz="2200" dirty="0"/>
              <a:t>the </a:t>
            </a:r>
            <a:r>
              <a:rPr lang="en-US" sz="2200" dirty="0" smtClean="0"/>
              <a:t>eight-piece end games. </a:t>
            </a:r>
          </a:p>
          <a:p>
            <a:pPr lvl="1"/>
            <a:r>
              <a:rPr lang="en-US" sz="2200" dirty="0" smtClean="0"/>
              <a:t>databases </a:t>
            </a:r>
            <a:r>
              <a:rPr lang="en-US" sz="2200" dirty="0"/>
              <a:t>contained </a:t>
            </a:r>
            <a:r>
              <a:rPr lang="en-US" sz="2200" dirty="0" smtClean="0"/>
              <a:t>roughly 40 </a:t>
            </a:r>
            <a:r>
              <a:rPr lang="en-US" sz="2200" dirty="0"/>
              <a:t>billion positions compressed into 2 </a:t>
            </a:r>
            <a:r>
              <a:rPr lang="en-US" sz="2200" dirty="0" smtClean="0"/>
              <a:t>gigabytes of </a:t>
            </a:r>
            <a:r>
              <a:rPr lang="en-US" sz="2200" dirty="0"/>
              <a:t>data.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600" dirty="0" smtClean="0"/>
              <a:t>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7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Checkers: CHINOOK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CHINOOK – </a:t>
            </a:r>
            <a:r>
              <a:rPr lang="en-US" dirty="0" smtClean="0"/>
              <a:t>Aspect 4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600" i="1" dirty="0" smtClean="0"/>
              <a:t>opening </a:t>
            </a:r>
            <a:r>
              <a:rPr lang="en-US" sz="2600" i="1" dirty="0"/>
              <a:t>book, </a:t>
            </a:r>
            <a:r>
              <a:rPr lang="en-US" sz="2600" dirty="0"/>
              <a:t>a database of opening lines to start a </a:t>
            </a:r>
            <a:r>
              <a:rPr lang="en-US" sz="2600" dirty="0" smtClean="0"/>
              <a:t>game</a:t>
            </a:r>
          </a:p>
          <a:p>
            <a:pPr marL="914400" lvl="1" indent="-514350"/>
            <a:r>
              <a:rPr lang="en-US" sz="2200" dirty="0" smtClean="0"/>
              <a:t>Best sequence of opening moves reported in the literature</a:t>
            </a:r>
          </a:p>
          <a:p>
            <a:pPr marL="914400" lvl="1" indent="-514350"/>
            <a:r>
              <a:rPr lang="en-US" sz="2200" dirty="0" smtClean="0"/>
              <a:t>Find surprises in the openings (cooks)</a:t>
            </a:r>
          </a:p>
          <a:p>
            <a:pPr marL="914400" lvl="1" indent="-514350"/>
            <a:endParaRPr lang="en-US" sz="2200" dirty="0"/>
          </a:p>
          <a:p>
            <a:pPr marL="514350" indent="-514350"/>
            <a:r>
              <a:rPr lang="en-US" sz="2600" dirty="0" smtClean="0"/>
              <a:t>Advantage of computer program – can run lot of verifications</a:t>
            </a:r>
          </a:p>
          <a:p>
            <a:pPr marL="514350" indent="-514350"/>
            <a:r>
              <a:rPr lang="en-US" sz="2600" dirty="0" smtClean="0"/>
              <a:t>Can use machine learning to learn patterns </a:t>
            </a:r>
          </a:p>
          <a:p>
            <a:pPr marL="514350" indent="-514350"/>
            <a:r>
              <a:rPr lang="en-US" sz="2600" dirty="0" smtClean="0"/>
              <a:t>Even after all of this programming bugs were found that were near fatal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7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Schaeffer, J., Lake, R., Lu, P., &amp; Bryant, M. (1996). CHINOOK the world man-machine checkers champion. </a:t>
            </a:r>
            <a:r>
              <a:rPr lang="en-US" i="1" dirty="0"/>
              <a:t>AI Magazine</a:t>
            </a:r>
            <a:r>
              <a:rPr lang="en-US" dirty="0"/>
              <a:t>, 17(1), 21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Schaeffer, J., Culberson, J., </a:t>
            </a:r>
            <a:r>
              <a:rPr lang="en-US" dirty="0" err="1"/>
              <a:t>Treloar</a:t>
            </a:r>
            <a:r>
              <a:rPr lang="en-US" dirty="0"/>
              <a:t>, N., Knight, B., Lu, P., &amp; </a:t>
            </a:r>
            <a:r>
              <a:rPr lang="en-US" dirty="0" err="1"/>
              <a:t>Szafron</a:t>
            </a:r>
            <a:r>
              <a:rPr lang="en-US" dirty="0"/>
              <a:t>, D. (1992). A world championship caliber checkers program. </a:t>
            </a:r>
            <a:r>
              <a:rPr lang="en-US" i="1" dirty="0"/>
              <a:t>Artificial Intelligence</a:t>
            </a:r>
            <a:r>
              <a:rPr lang="en-US" dirty="0"/>
              <a:t>, </a:t>
            </a:r>
            <a:r>
              <a:rPr lang="en-US" i="1" dirty="0"/>
              <a:t>53</a:t>
            </a:r>
            <a:r>
              <a:rPr lang="en-US" dirty="0"/>
              <a:t>(2-3), 273-289.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4381080"/>
            <a:ext cx="8675269" cy="20004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Othello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Ref</a:t>
            </a:r>
            <a:r>
              <a:rPr lang="en-US" sz="2000" dirty="0"/>
              <a:t>: </a:t>
            </a:r>
            <a:r>
              <a:rPr lang="en-US" sz="2000" dirty="0" err="1"/>
              <a:t>Buro</a:t>
            </a:r>
            <a:r>
              <a:rPr lang="en-US" sz="2000" dirty="0"/>
              <a:t>, M. (2003). The evolution of strong Othello programs. In </a:t>
            </a:r>
            <a:r>
              <a:rPr lang="en-US" sz="2000" i="1" dirty="0"/>
              <a:t>Entertainment Computing</a:t>
            </a:r>
            <a:r>
              <a:rPr lang="en-US" sz="2000" dirty="0"/>
              <a:t> (pp. 81-88). Springer US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Logistello</a:t>
            </a:r>
            <a:r>
              <a:rPr lang="en-US" sz="2000" dirty="0" smtClean="0"/>
              <a:t>: beat human world champion 6:0 in 1997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Computer Othello has surpassed human abilities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9" y="1738923"/>
            <a:ext cx="777875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665519"/>
      </p:ext>
    </p:extLst>
  </p:cSld>
  <p:clrMapOvr>
    <a:masterClrMapping/>
  </p:clrMapOvr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Designs\Ricepaper.pot</Template>
  <TotalTime>4151</TotalTime>
  <Words>2030</Words>
  <Application>Microsoft Office PowerPoint</Application>
  <PresentationFormat>On-screen Show (4:3)</PresentationFormat>
  <Paragraphs>348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Ricepaper</vt:lpstr>
      <vt:lpstr>Equation</vt:lpstr>
      <vt:lpstr>CS 6360: Advanced Artificial Intelligence  Lecture 6 Adversarial Search: MCTS</vt:lpstr>
      <vt:lpstr>Outline of Lecture</vt:lpstr>
      <vt:lpstr>Types of Games</vt:lpstr>
      <vt:lpstr>State of the Art: Games</vt:lpstr>
      <vt:lpstr>Checkers: CHINOOK</vt:lpstr>
      <vt:lpstr>Checkers: CHINOOK</vt:lpstr>
      <vt:lpstr>Checkers: CHINOOK</vt:lpstr>
      <vt:lpstr>Chinook </vt:lpstr>
      <vt:lpstr>Othello</vt:lpstr>
      <vt:lpstr>Othello </vt:lpstr>
      <vt:lpstr>Game of Connect Four</vt:lpstr>
      <vt:lpstr>Connect Four</vt:lpstr>
      <vt:lpstr>Go</vt:lpstr>
      <vt:lpstr>State of the Art: Games</vt:lpstr>
      <vt:lpstr>Summary: Traditional Game Searches</vt:lpstr>
      <vt:lpstr>What about all these new games?</vt:lpstr>
      <vt:lpstr>Components, Reslationships, Aspects of Game</vt:lpstr>
      <vt:lpstr>Extend state of the art: War Games</vt:lpstr>
      <vt:lpstr>Game: StarCraft</vt:lpstr>
      <vt:lpstr>RTS Game Strategy</vt:lpstr>
      <vt:lpstr>Monte Carlo Tree Search (MCTS)</vt:lpstr>
      <vt:lpstr>MCTS</vt:lpstr>
      <vt:lpstr>MCTS</vt:lpstr>
      <vt:lpstr>Monte Carlo methods</vt:lpstr>
      <vt:lpstr>Bandit-Based Methods</vt:lpstr>
      <vt:lpstr>Bandit-based Methods</vt:lpstr>
      <vt:lpstr>MCTS -- overview</vt:lpstr>
      <vt:lpstr>General Applications</vt:lpstr>
      <vt:lpstr>Basic MCTS process </vt:lpstr>
      <vt:lpstr>MCTS – notes </vt:lpstr>
      <vt:lpstr>MCTS Algorithm overview</vt:lpstr>
      <vt:lpstr>Next Class</vt:lpstr>
      <vt:lpstr>Policies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</dc:creator>
  <cp:lastModifiedBy>biswas</cp:lastModifiedBy>
  <cp:revision>148</cp:revision>
  <dcterms:created xsi:type="dcterms:W3CDTF">1601-01-01T00:00:00Z</dcterms:created>
  <dcterms:modified xsi:type="dcterms:W3CDTF">2017-01-31T18:58:35Z</dcterms:modified>
</cp:coreProperties>
</file>