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20" r:id="rId2"/>
    <p:sldId id="462" r:id="rId3"/>
    <p:sldId id="543" r:id="rId4"/>
    <p:sldId id="544" r:id="rId5"/>
    <p:sldId id="547" r:id="rId6"/>
    <p:sldId id="545" r:id="rId7"/>
    <p:sldId id="549" r:id="rId8"/>
    <p:sldId id="552" r:id="rId9"/>
    <p:sldId id="548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51" r:id="rId19"/>
    <p:sldId id="550" r:id="rId20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FFFFFB"/>
    <a:srgbClr val="B41A97"/>
    <a:srgbClr val="4767F1"/>
    <a:srgbClr val="E91707"/>
    <a:srgbClr val="42F6A5"/>
    <a:srgbClr val="D1D9FB"/>
    <a:srgbClr val="EBDB89"/>
    <a:srgbClr val="321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1070" autoAdjust="0"/>
    <p:restoredTop sz="91244" autoAdjust="0"/>
  </p:normalViewPr>
  <p:slideViewPr>
    <p:cSldViewPr snapToGrid="0" snapToObjects="1">
      <p:cViewPr varScale="1">
        <p:scale>
          <a:sx n="63" d="100"/>
          <a:sy n="63" d="100"/>
        </p:scale>
        <p:origin x="-1072" y="-56"/>
      </p:cViewPr>
      <p:guideLst>
        <p:guide orient="horz" pos="1584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A7A4706-89C5-41F8-BCD5-8DF15E561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4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06181D5-D9BE-4A03-9340-436DA5ECB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Large confetti"/>
          <p:cNvSpPr>
            <a:spLocks noChangeArrowheads="1"/>
          </p:cNvSpPr>
          <p:nvPr/>
        </p:nvSpPr>
        <p:spPr bwMode="ltGray">
          <a:xfrm>
            <a:off x="457200" y="1447800"/>
            <a:ext cx="8158163" cy="18288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ltGray">
          <a:xfrm>
            <a:off x="228600" y="327660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" name="AutoShape 1028"/>
          <p:cNvSpPr>
            <a:spLocks noChangeArrowheads="1"/>
          </p:cNvSpPr>
          <p:nvPr/>
        </p:nvSpPr>
        <p:spPr bwMode="ltGray">
          <a:xfrm>
            <a:off x="228600" y="137160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7" name="AutoShape 1029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8" name="AutoShape 1030"/>
          <p:cNvSpPr>
            <a:spLocks noChangeArrowheads="1"/>
          </p:cNvSpPr>
          <p:nvPr/>
        </p:nvSpPr>
        <p:spPr bwMode="ltGray">
          <a:xfrm>
            <a:off x="457200" y="1143000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9" name="AutoShape 1031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10" name="Rectangle 1032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7177" name="Rectangle 1033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3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3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12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13" name="Rectangle 10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A88FF8-BB55-46FE-9F72-F05A3E9A7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81472-A99A-49A4-BB02-039C89DF3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A45DD-48CF-4CBB-AA7B-AB477C808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904999"/>
            <a:ext cx="8567805" cy="4476549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  <a:lvl2pPr>
              <a:defRPr sz="2400">
                <a:solidFill>
                  <a:srgbClr val="0070C0"/>
                </a:solidFill>
              </a:defRPr>
            </a:lvl2pPr>
            <a:lvl3pPr>
              <a:defRPr sz="2000"/>
            </a:lvl3pPr>
            <a:lvl4pPr>
              <a:defRPr sz="1800">
                <a:solidFill>
                  <a:srgbClr val="008A3E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478A3-AA3B-4A48-9D37-D40F72420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A316D-AE13-440E-BA9C-E712F1FC1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11A0F-F040-4630-95BE-B84268C85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9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C4232-31F2-4307-9349-CD40A5752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3175" y="63865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2301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5" name="Rectangle 9" descr="Large confetti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B68D-06E8-48E9-A91A-EB4956C50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4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7A50B-D13B-480F-AAA8-FF3B335EB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F73B4-8039-4FF5-A359-F4A730B74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1621-7DC9-4C73-8510-C455DE921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2/02/2017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151" name="Rectangle 7" descr="Large confetti"/>
          <p:cNvSpPr>
            <a:spLocks noChangeArrowheads="1"/>
          </p:cNvSpPr>
          <p:nvPr/>
        </p:nvSpPr>
        <p:spPr bwMode="ltGray">
          <a:xfrm>
            <a:off x="247650" y="0"/>
            <a:ext cx="793750" cy="18415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153" name="Rectangle 9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AD4057C-D86C-435B-A035-C9792890C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83" r:id="rId3"/>
    <p:sldLayoutId id="2147483784" r:id="rId4"/>
    <p:sldLayoutId id="2147483785" r:id="rId5"/>
    <p:sldLayoutId id="2147483793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120580" y="1219200"/>
            <a:ext cx="8912888" cy="24003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CS 6360: Advanced Artificial Intelligence </a:t>
            </a:r>
            <a:br>
              <a:rPr lang="en-US" sz="4000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7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smtClean="0"/>
              <a:t>MCTS: UCT algorithm + Game of Hex</a:t>
            </a:r>
            <a:endParaRPr lang="en-US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Gautam Biswas</a:t>
            </a:r>
          </a:p>
          <a:p>
            <a:pPr eaLnBrk="1" hangingPunct="1"/>
            <a:r>
              <a:rPr lang="en-US" dirty="0" smtClean="0"/>
              <a:t>Spring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UCT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Selecting Child Node - Multi-Arm Bandit Problem</a:t>
                </a:r>
              </a:p>
              <a:p>
                <a:r>
                  <a:rPr lang="en-US" dirty="0" smtClean="0"/>
                  <a:t>UCB1 </a:t>
                </a:r>
                <a:r>
                  <a:rPr lang="en-US" dirty="0"/>
                  <a:t>for each child selection</a:t>
                </a:r>
              </a:p>
              <a:p>
                <a:r>
                  <a:rPr lang="en-US" dirty="0" smtClean="0"/>
                  <a:t>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𝑈𝐶𝑇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+2.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i="1" dirty="0" smtClean="0"/>
                  <a:t>n </a:t>
                </a:r>
                <a:r>
                  <a:rPr lang="en-US" i="1" dirty="0"/>
                  <a:t>- </a:t>
                </a:r>
                <a:r>
                  <a:rPr lang="en-US" dirty="0"/>
                  <a:t>number of times current(parent) node has been visited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i="1" dirty="0"/>
                  <a:t>- </a:t>
                </a:r>
                <a:r>
                  <a:rPr lang="en-US" dirty="0"/>
                  <a:t>number of times child </a:t>
                </a:r>
                <a:r>
                  <a:rPr lang="en-US" i="1" dirty="0"/>
                  <a:t>j </a:t>
                </a:r>
                <a:r>
                  <a:rPr lang="en-US" dirty="0"/>
                  <a:t>has been visited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- some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&gt; 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mean reward of selecting this position</a:t>
                </a:r>
              </a:p>
              <a:p>
                <a:pPr lvl="2"/>
                <a:r>
                  <a:rPr lang="en-US" dirty="0" smtClean="0"/>
                  <a:t>[</a:t>
                </a:r>
                <a:r>
                  <a:rPr lang="en-US" dirty="0"/>
                  <a:t>0, 1]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24" b="-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19222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5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UCT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Tx/>
                  <a:buSzPct val="85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𝑈𝐶𝑇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+2.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means </a:t>
                </a:r>
                <a:r>
                  <a:rPr lang="en-US" dirty="0"/>
                  <a:t>infinite weight</a:t>
                </a:r>
              </a:p>
              <a:p>
                <a:pPr lvl="2"/>
                <a:r>
                  <a:rPr lang="en-US" dirty="0" smtClean="0"/>
                  <a:t>Guarantees </a:t>
                </a:r>
                <a:r>
                  <a:rPr lang="en-US" dirty="0"/>
                  <a:t>we explore each child node at least once</a:t>
                </a:r>
              </a:p>
              <a:p>
                <a:pPr lvl="2"/>
                <a:r>
                  <a:rPr lang="en-US" dirty="0" smtClean="0"/>
                  <a:t>Each </a:t>
                </a:r>
                <a:r>
                  <a:rPr lang="en-US" dirty="0"/>
                  <a:t>child has non-zero probability of selection</a:t>
                </a:r>
              </a:p>
              <a:p>
                <a:pPr lvl="2"/>
                <a:r>
                  <a:rPr lang="en-US" dirty="0" smtClean="0"/>
                  <a:t>Adjust </a:t>
                </a:r>
                <a:r>
                  <a:rPr lang="en-US" i="1" dirty="0" err="1"/>
                  <a:t>C</a:t>
                </a:r>
                <a:r>
                  <a:rPr lang="en-US" sz="1000" i="1" dirty="0" err="1"/>
                  <a:t>p</a:t>
                </a:r>
                <a:r>
                  <a:rPr lang="en-US" sz="1000" i="1" dirty="0"/>
                  <a:t> </a:t>
                </a:r>
                <a:r>
                  <a:rPr lang="en-US" dirty="0"/>
                  <a:t>to change exploration vs exploitation </a:t>
                </a:r>
                <a:r>
                  <a:rPr lang="en-US" dirty="0" smtClean="0"/>
                  <a:t>tradeoff</a:t>
                </a:r>
              </a:p>
              <a:p>
                <a:pPr lvl="2"/>
                <a:r>
                  <a:rPr lang="en-US" dirty="0" err="1"/>
                  <a:t>Kocsis</a:t>
                </a:r>
                <a:r>
                  <a:rPr lang="en-US" dirty="0"/>
                  <a:t> and </a:t>
                </a:r>
                <a:r>
                  <a:rPr lang="en-US" dirty="0" err="1" smtClean="0"/>
                  <a:t>Szepesvári</a:t>
                </a:r>
                <a:r>
                  <a:rPr lang="en-US" dirty="0" smtClean="0"/>
                  <a:t> chose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for rewards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0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UCT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" y="1724130"/>
            <a:ext cx="3957898" cy="487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2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72" y="1724130"/>
            <a:ext cx="4453179" cy="47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6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UCT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node holds two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+ board configuration + incoming action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>
                    <a:latin typeface="Cambria Math"/>
                  </a:rPr>
                  <a:t>number of  times node visited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: total reward of all playouts that passed through this node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approx</a:t>
                </a:r>
                <a:r>
                  <a:rPr lang="en-US" dirty="0" smtClean="0"/>
                  <a:t> of nodes game-theoretic value</a:t>
                </a:r>
              </a:p>
              <a:p>
                <a:pPr lvl="1"/>
                <a:r>
                  <a:rPr lang="en-US" dirty="0" smtClean="0"/>
                  <a:t>Every time node is part of a playout, its values are updated</a:t>
                </a:r>
              </a:p>
              <a:p>
                <a:pPr lvl="1"/>
                <a:r>
                  <a:rPr lang="en-US" dirty="0" smtClean="0"/>
                  <a:t>When computational budget reached, terminate and return best move</a:t>
                </a:r>
              </a:p>
              <a:p>
                <a:pPr lvl="1"/>
                <a:r>
                  <a:rPr lang="en-US" dirty="0" smtClean="0"/>
                  <a:t>Storing board configuration at each node can be expensive memory-wise (in that case recalculate)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24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4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88" y="307069"/>
            <a:ext cx="7772400" cy="1143000"/>
          </a:xfrm>
        </p:spPr>
        <p:txBody>
          <a:bodyPr/>
          <a:lstStyle/>
          <a:p>
            <a:r>
              <a:rPr lang="en-US" sz="4000" dirty="0" smtClean="0"/>
              <a:t>UCT Algorithm: Two player games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56" y="2115386"/>
            <a:ext cx="5166540" cy="160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736" y="3615104"/>
            <a:ext cx="3387131" cy="236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1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Advantages/Disadvantages of MCTS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85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" y="1904922"/>
            <a:ext cx="9132284" cy="434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47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4381081"/>
            <a:ext cx="8567805" cy="2000467"/>
          </a:xfrm>
        </p:spPr>
        <p:txBody>
          <a:bodyPr/>
          <a:lstStyle/>
          <a:p>
            <a:r>
              <a:rPr lang="en-US" sz="2400" dirty="0" smtClean="0"/>
              <a:t>Black &amp; White alternate; player places single piece of their color on board/turn</a:t>
            </a:r>
          </a:p>
          <a:p>
            <a:r>
              <a:rPr lang="en-US" sz="2400" dirty="0" smtClean="0"/>
              <a:t>Winner: forms a chain between two opposing board sides</a:t>
            </a:r>
          </a:p>
          <a:p>
            <a:r>
              <a:rPr lang="en-US" sz="2400" dirty="0" smtClean="0"/>
              <a:t>First player has advantage (extra piece on board first)</a:t>
            </a:r>
          </a:p>
          <a:p>
            <a:r>
              <a:rPr lang="en-US" sz="2400" dirty="0" smtClean="0"/>
              <a:t>Therefore, use swap rule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96" y="1734859"/>
            <a:ext cx="59055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1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will design a program to play Hex on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×8</m:t>
                    </m:r>
                  </m:oMath>
                </a14:m>
                <a:r>
                  <a:rPr lang="en-US" dirty="0" smtClean="0"/>
                  <a:t> board</a:t>
                </a:r>
              </a:p>
              <a:p>
                <a:r>
                  <a:rPr lang="en-US" dirty="0" smtClean="0"/>
                  <a:t>Start with alpha-beta</a:t>
                </a:r>
              </a:p>
              <a:p>
                <a:pPr lvl="1"/>
                <a:r>
                  <a:rPr lang="en-US" dirty="0" smtClean="0"/>
                  <a:t>Build heuristic function – look up literature to derive heuristic function</a:t>
                </a:r>
              </a:p>
              <a:p>
                <a:pPr lvl="1"/>
                <a:r>
                  <a:rPr lang="en-US" dirty="0" smtClean="0"/>
                  <a:t>Then build MCTS (UCT algorithm) approach for playing Hex</a:t>
                </a:r>
              </a:p>
              <a:p>
                <a:pPr lvl="1"/>
                <a:r>
                  <a:rPr lang="en-US" dirty="0" smtClean="0"/>
                  <a:t>Compare ….</a:t>
                </a:r>
              </a:p>
              <a:p>
                <a:r>
                  <a:rPr lang="en-US" dirty="0" smtClean="0"/>
                  <a:t>Ref: B. </a:t>
                </a:r>
                <a:r>
                  <a:rPr lang="en-US" dirty="0" err="1" smtClean="0"/>
                  <a:t>Arneson</a:t>
                </a:r>
                <a:r>
                  <a:rPr lang="en-US" dirty="0" smtClean="0"/>
                  <a:t>, et al., “Monte Carlo Tree Search in Hex”, IEEE Trans on Computational Intelligence, 2(4), 2010.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24" r="-1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9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 </a:t>
            </a:r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Constraint Satisfaction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Policies are crucial for how MCTS operates</a:t>
            </a:r>
          </a:p>
          <a:p>
            <a:pPr lvl="1"/>
            <a:r>
              <a:rPr lang="en-US" dirty="0" smtClean="0"/>
              <a:t>Tree </a:t>
            </a:r>
            <a:r>
              <a:rPr lang="en-US" dirty="0"/>
              <a:t>policy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determine how children are selected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policy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determine how simulations are run (ex. randomized)</a:t>
            </a:r>
          </a:p>
          <a:p>
            <a:pPr lvl="2"/>
            <a:r>
              <a:rPr lang="en-US" dirty="0" smtClean="0"/>
              <a:t>Result </a:t>
            </a:r>
            <a:r>
              <a:rPr lang="en-US" dirty="0"/>
              <a:t>of simulation used to update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of Lecture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969476"/>
            <a:ext cx="8231188" cy="469802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Monte </a:t>
            </a:r>
            <a:r>
              <a:rPr lang="en-US" dirty="0" smtClean="0"/>
              <a:t>Carlo Tree </a:t>
            </a:r>
            <a:r>
              <a:rPr lang="en-US" dirty="0" smtClean="0"/>
              <a:t>Search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General MCTS algorithm</a:t>
            </a:r>
          </a:p>
          <a:p>
            <a:pPr lvl="2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Picking winning moves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Extending MCTS</a:t>
            </a:r>
          </a:p>
          <a:p>
            <a:pPr lvl="2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UCT – upper confidence bound for trees</a:t>
            </a:r>
          </a:p>
          <a:p>
            <a:pPr lvl="2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Balancing exploitation and exploration</a:t>
            </a:r>
          </a:p>
          <a:p>
            <a:pPr lvl="2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Characteristics of MCTS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Assignment 2</a:t>
            </a:r>
          </a:p>
          <a:p>
            <a:pPr lvl="2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Game of Hex</a:t>
            </a:r>
            <a:endParaRPr lang="en-US" dirty="0" smtClean="0"/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2/02/2017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Bandit-Based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8383" y="1774375"/>
                <a:ext cx="8567805" cy="4476549"/>
              </a:xfrm>
            </p:spPr>
            <p:txBody>
              <a:bodyPr/>
              <a:lstStyle/>
              <a:p>
                <a:r>
                  <a:rPr lang="en-US" sz="2800" dirty="0" smtClean="0"/>
                  <a:t>Choosing between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actions/moves (</a:t>
                </a:r>
                <a:r>
                  <a:rPr lang="en-US" sz="2800" i="1" dirty="0" smtClean="0"/>
                  <a:t>K</a:t>
                </a:r>
                <a:r>
                  <a:rPr lang="en-US" sz="2800" dirty="0" smtClean="0"/>
                  <a:t> arms of a multi-armed bandit slot machine)</a:t>
                </a:r>
                <a:endParaRPr lang="en-US" sz="2800" dirty="0"/>
              </a:p>
              <a:p>
                <a:pPr lvl="1"/>
                <a:r>
                  <a:rPr lang="en-US" sz="2400" dirty="0" smtClean="0"/>
                  <a:t>Need </a:t>
                </a:r>
                <a:r>
                  <a:rPr lang="en-US" sz="2400" dirty="0"/>
                  <a:t>to maximize the cumulative reward </a:t>
                </a:r>
                <a:r>
                  <a:rPr lang="en-US" sz="2400" dirty="0" smtClean="0"/>
                  <a:t>by consistently </a:t>
                </a:r>
                <a:r>
                  <a:rPr lang="en-US" sz="2400" dirty="0"/>
                  <a:t>picking the best </a:t>
                </a:r>
                <a:r>
                  <a:rPr lang="en-US" sz="2400" dirty="0" smtClean="0"/>
                  <a:t>move</a:t>
                </a:r>
                <a:endParaRPr lang="en-US" dirty="0"/>
              </a:p>
              <a:p>
                <a:pPr lvl="1"/>
                <a:r>
                  <a:rPr lang="en-US" sz="2400" dirty="0" smtClean="0"/>
                  <a:t>Policy based on past rewards</a:t>
                </a:r>
              </a:p>
              <a:p>
                <a:pPr lvl="1"/>
                <a:r>
                  <a:rPr lang="en-US" dirty="0" smtClean="0"/>
                  <a:t>Goal: minimize regret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 smtClean="0"/>
                  <a:t>: </a:t>
                </a:r>
                <a:r>
                  <a:rPr lang="en-US" sz="1800" dirty="0" smtClean="0"/>
                  <a:t>expected loss by not playing the best bandit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Some </a:t>
                </a:r>
                <a:r>
                  <a:rPr lang="en-US" sz="2400" dirty="0"/>
                  <a:t>problems / </a:t>
                </a:r>
                <a:r>
                  <a:rPr lang="en-US" sz="2400" dirty="0" smtClean="0"/>
                  <a:t>Further improvements</a:t>
                </a:r>
                <a:r>
                  <a:rPr lang="en-US" sz="2400" dirty="0"/>
                  <a:t>:</a:t>
                </a:r>
              </a:p>
              <a:p>
                <a:pPr lvl="2"/>
                <a:r>
                  <a:rPr lang="en-US" sz="2000" dirty="0" smtClean="0"/>
                  <a:t>Once </a:t>
                </a:r>
                <a:r>
                  <a:rPr lang="en-US" sz="2000" dirty="0"/>
                  <a:t>we pick a move the state of the </a:t>
                </a:r>
                <a:r>
                  <a:rPr lang="en-US" sz="2000" dirty="0" smtClean="0"/>
                  <a:t>game changes</a:t>
                </a:r>
                <a:r>
                  <a:rPr lang="en-US" sz="2000" dirty="0"/>
                  <a:t>.</a:t>
                </a:r>
              </a:p>
              <a:p>
                <a:pPr lvl="2"/>
                <a:r>
                  <a:rPr lang="en-US" sz="2000" dirty="0" smtClean="0"/>
                  <a:t>The </a:t>
                </a:r>
                <a:r>
                  <a:rPr lang="en-US" sz="2000" dirty="0"/>
                  <a:t>true reward of each move depends </a:t>
                </a:r>
                <a:r>
                  <a:rPr lang="en-US" sz="2000" dirty="0" smtClean="0"/>
                  <a:t>on subsequently</a:t>
                </a:r>
                <a:r>
                  <a:rPr lang="en-US" sz="2800" dirty="0" smtClean="0"/>
                  <a:t> </a:t>
                </a:r>
                <a:r>
                  <a:rPr lang="en-US" sz="2000" dirty="0"/>
                  <a:t>possible moves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383" y="1774375"/>
                <a:ext cx="8567805" cy="4476549"/>
              </a:xfrm>
              <a:blipFill rotWithShape="1">
                <a:blip r:embed="rId2"/>
                <a:stretch>
                  <a:fillRect t="-1362" b="-16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Bandit-based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774" y="1744231"/>
                <a:ext cx="8842549" cy="4476549"/>
              </a:xfrm>
            </p:spPr>
            <p:txBody>
              <a:bodyPr/>
              <a:lstStyle/>
              <a:p>
                <a:r>
                  <a:rPr lang="en-US" dirty="0" smtClean="0"/>
                  <a:t>Upper Confidence Bounds (UCBs)</a:t>
                </a:r>
              </a:p>
              <a:p>
                <a:pPr lvl="1"/>
                <a:r>
                  <a:rPr lang="en-US" dirty="0" smtClean="0"/>
                  <a:t>Simplest policy proposed by Auer (2002)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𝑈𝐶𝐵</m:t>
                    </m:r>
                    <m:r>
                      <a:rPr lang="en-US" i="1" dirty="0" smtClean="0">
                        <a:latin typeface="Cambria Math"/>
                      </a:rPr>
                      <m:t>1=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ln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: average reward from arm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sz="2000" dirty="0" smtClean="0"/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: number of time arm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was </a:t>
                </a:r>
                <a:r>
                  <a:rPr lang="en-US" sz="2000" dirty="0" smtClean="0"/>
                  <a:t>played (child node visited)</a:t>
                </a:r>
                <a:endParaRPr lang="en-US" sz="2000" dirty="0" smtClean="0"/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: number of </a:t>
                </a:r>
                <a:r>
                  <a:rPr lang="en-US" sz="2000" dirty="0" smtClean="0"/>
                  <a:t>times parent node visited (plays so far)</a:t>
                </a:r>
                <a:endParaRPr lang="en-US" sz="2000" dirty="0" smtClean="0"/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ln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⁡(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000" dirty="0" smtClean="0"/>
                  <a:t> : encourages exploration of less visited choices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774" y="1744231"/>
                <a:ext cx="8842549" cy="4476549"/>
              </a:xfrm>
              <a:blipFill rotWithShape="1">
                <a:blip r:embed="rId2"/>
                <a:stretch>
                  <a:fillRect t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5947" y="5727567"/>
            <a:ext cx="5816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Balance between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  <a:r>
              <a:rPr lang="en-US" dirty="0" smtClean="0">
                <a:solidFill>
                  <a:srgbClr val="7030A0"/>
                </a:solidFill>
              </a:rPr>
              <a:t> and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exploitation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for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UCT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 --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Fundamental Concepts:</a:t>
            </a:r>
          </a:p>
          <a:p>
            <a:pPr lvl="1"/>
            <a:r>
              <a:rPr lang="en-US" sz="2400" dirty="0"/>
              <a:t>The true value of any action can be approximated by running several random simulations.</a:t>
            </a:r>
          </a:p>
          <a:p>
            <a:pPr lvl="1"/>
            <a:r>
              <a:rPr lang="en-US" sz="2400" dirty="0"/>
              <a:t>These values can be efficiently used to adjust the policy (strategy) towards a best-first strategy</a:t>
            </a:r>
          </a:p>
          <a:p>
            <a:r>
              <a:rPr lang="en-US" sz="2800" dirty="0"/>
              <a:t>Builds a partial game tree before each move. Then selection is made.</a:t>
            </a:r>
          </a:p>
          <a:p>
            <a:pPr lvl="1"/>
            <a:r>
              <a:rPr lang="en-US" sz="2400" dirty="0"/>
              <a:t>Moves are explored and values are updated/estimated.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MCTS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7" y="1904999"/>
            <a:ext cx="5942473" cy="4204077"/>
          </a:xfrm>
        </p:spPr>
        <p:txBody>
          <a:bodyPr/>
          <a:lstStyle/>
          <a:p>
            <a:r>
              <a:rPr lang="en-US" sz="2800" dirty="0"/>
              <a:t>Iteratively </a:t>
            </a:r>
            <a:r>
              <a:rPr lang="en-US" sz="2800" dirty="0" smtClean="0"/>
              <a:t>build </a:t>
            </a:r>
            <a:r>
              <a:rPr lang="en-US" sz="2800" dirty="0"/>
              <a:t>partial search tree</a:t>
            </a:r>
          </a:p>
          <a:p>
            <a:pPr lvl="1"/>
            <a:r>
              <a:rPr lang="en-US" sz="2400" dirty="0" smtClean="0"/>
              <a:t>Iteration</a:t>
            </a:r>
            <a:endParaRPr lang="en-US" sz="2400" dirty="0"/>
          </a:p>
          <a:p>
            <a:pPr lvl="1"/>
            <a:r>
              <a:rPr lang="en-US" sz="2400" dirty="0" smtClean="0"/>
              <a:t>Most </a:t>
            </a:r>
            <a:r>
              <a:rPr lang="en-US" sz="2400" dirty="0"/>
              <a:t>urgent node</a:t>
            </a:r>
          </a:p>
          <a:p>
            <a:pPr lvl="1"/>
            <a:r>
              <a:rPr lang="en-US" sz="2400" dirty="0" smtClean="0"/>
              <a:t>Tree </a:t>
            </a:r>
            <a:r>
              <a:rPr lang="en-US" sz="2400" dirty="0"/>
              <a:t>policy</a:t>
            </a:r>
          </a:p>
          <a:p>
            <a:pPr lvl="1"/>
            <a:r>
              <a:rPr lang="en-US" sz="2400" dirty="0" smtClean="0"/>
              <a:t>Exploration/exploitation</a:t>
            </a:r>
            <a:endParaRPr lang="en-US" sz="2400" dirty="0"/>
          </a:p>
          <a:p>
            <a:r>
              <a:rPr lang="en-US" sz="2800" dirty="0"/>
              <a:t>S</a:t>
            </a:r>
            <a:r>
              <a:rPr lang="en-US" sz="2800" dirty="0" smtClean="0"/>
              <a:t>imulation</a:t>
            </a:r>
            <a:endParaRPr lang="en-US" sz="2800" dirty="0"/>
          </a:p>
          <a:p>
            <a:pPr lvl="1"/>
            <a:r>
              <a:rPr lang="en-US" sz="2400" dirty="0" smtClean="0"/>
              <a:t>Add </a:t>
            </a:r>
            <a:r>
              <a:rPr lang="en-US" sz="2400" dirty="0"/>
              <a:t>child node</a:t>
            </a:r>
          </a:p>
          <a:p>
            <a:pPr lvl="1"/>
            <a:r>
              <a:rPr lang="en-US" sz="2400" dirty="0" smtClean="0"/>
              <a:t>Default </a:t>
            </a:r>
            <a:r>
              <a:rPr lang="en-US" sz="2400" dirty="0"/>
              <a:t>policy</a:t>
            </a:r>
          </a:p>
          <a:p>
            <a:r>
              <a:rPr lang="en-US" sz="2800" dirty="0" smtClean="0"/>
              <a:t>Update </a:t>
            </a:r>
            <a:r>
              <a:rPr lang="en-US" sz="2800" dirty="0"/>
              <a:t>weights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96229"/>
            <a:ext cx="3124200" cy="20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9800" y="4170084"/>
            <a:ext cx="2973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Exploitation </a:t>
            </a:r>
          </a:p>
          <a:p>
            <a:pPr algn="ctr"/>
            <a:r>
              <a:rPr lang="en-US" sz="2000" dirty="0" smtClean="0"/>
              <a:t>(look in areas that appear to be promising)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  <a:p>
            <a:pPr algn="ctr"/>
            <a:r>
              <a:rPr lang="en-US" sz="2000" dirty="0" smtClean="0"/>
              <a:t>(look in areas not well-sampled yet)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2466" y="5960005"/>
            <a:ext cx="582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of intermediate states do not have to be updated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less domain knowledge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0" y="1499344"/>
            <a:ext cx="6925835" cy="2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32" y="3824227"/>
            <a:ext cx="5686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87531" y="1688123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31" y="1688123"/>
                <a:ext cx="4376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94903" y="2383134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03" y="2383134"/>
                <a:ext cx="4517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02783" y="5250252"/>
                <a:ext cx="3122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: choose using utility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fn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83" y="5250252"/>
                <a:ext cx="312213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 flipH="1">
            <a:off x="4109777" y="5480592"/>
            <a:ext cx="1633678" cy="1210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14845" y="2767985"/>
                <a:ext cx="40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45" y="2767985"/>
                <a:ext cx="40498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79846" y="2264168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46" y="2264168"/>
                <a:ext cx="4517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572638" y="5480592"/>
                <a:ext cx="3598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apply</m:t>
                        </m:r>
                        <m: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action</m:t>
                        </m:r>
                        <m: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: </m:t>
                        </m:r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(expansion) 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638" y="5480592"/>
                <a:ext cx="359842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39" t="-8197" r="-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506155" y="5737384"/>
                <a:ext cx="39271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smtClean="0">
                        <a:solidFill>
                          <a:srgbClr val="C00000"/>
                        </a:solidFill>
                        <a:latin typeface="Cambria Math"/>
                      </a:rPr>
                      <m:t>R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un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simulation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,generate reward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r>
                  <a:rPr lang="en-US" sz="1800" dirty="0" smtClean="0">
                    <a:solidFill>
                      <a:srgbClr val="C00000"/>
                    </a:solidFill>
                  </a:rPr>
                  <a:t>Return vector of backed-up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   Select best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    update values of the parent node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5" y="5737384"/>
                <a:ext cx="3927101" cy="1200329"/>
              </a:xfrm>
              <a:prstGeom prst="rect">
                <a:avLst/>
              </a:prstGeom>
              <a:blipFill rotWithShape="1">
                <a:blip r:embed="rId10"/>
                <a:stretch>
                  <a:fillRect l="-124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62942" y="4570415"/>
                <a:ext cx="34831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For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each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node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store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algn="ctr"/>
                <a:r>
                  <a:rPr lang="en-US" sz="1800" dirty="0" smtClean="0">
                    <a:solidFill>
                      <a:srgbClr val="C00000"/>
                    </a:solidFill>
                  </a:rPr>
                  <a:t>reward value, number of visits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942" y="4570415"/>
                <a:ext cx="3483162" cy="646331"/>
              </a:xfrm>
              <a:prstGeom prst="rect">
                <a:avLst/>
              </a:prstGeom>
              <a:blipFill rotWithShape="1">
                <a:blip r:embed="rId11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happens when search interrupted because of time constraints or computation budget is exceeded</a:t>
                </a:r>
              </a:p>
              <a:p>
                <a:r>
                  <a:rPr lang="en-US" dirty="0" smtClean="0"/>
                  <a:t>Pick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to be done from root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Criteria</a:t>
                </a:r>
              </a:p>
              <a:p>
                <a:pPr lvl="2"/>
                <a:r>
                  <a:rPr lang="en-US" dirty="0" smtClean="0"/>
                  <a:t>Max child – highest reward</a:t>
                </a:r>
              </a:p>
              <a:p>
                <a:pPr lvl="2"/>
                <a:r>
                  <a:rPr lang="en-US" dirty="0" smtClean="0"/>
                  <a:t>Robust child – most visited</a:t>
                </a:r>
              </a:p>
              <a:p>
                <a:pPr lvl="2"/>
                <a:r>
                  <a:rPr lang="en-US" dirty="0" smtClean="0"/>
                  <a:t>Max-Robust child – highest visit count and highest reward, iterate if none exists (to make sure selected node has a high enough visit count)</a:t>
                </a:r>
              </a:p>
              <a:p>
                <a:pPr lvl="2"/>
                <a:r>
                  <a:rPr lang="en-US" dirty="0" smtClean="0"/>
                  <a:t>Secure child – maximizes the lower confidence bound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24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0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 – </a:t>
            </a:r>
            <a:r>
              <a:rPr lang="en-US" dirty="0" smtClean="0"/>
              <a:t>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814567"/>
            <a:ext cx="8567805" cy="4476549"/>
          </a:xfrm>
        </p:spPr>
        <p:txBody>
          <a:bodyPr/>
          <a:lstStyle/>
          <a:p>
            <a:r>
              <a:rPr lang="en-US" dirty="0" err="1"/>
              <a:t>Kocsis</a:t>
            </a:r>
            <a:r>
              <a:rPr lang="en-US" dirty="0"/>
              <a:t> and </a:t>
            </a:r>
            <a:r>
              <a:rPr lang="en-US" dirty="0" err="1"/>
              <a:t>Szepesvári</a:t>
            </a:r>
            <a:r>
              <a:rPr lang="en-US" dirty="0"/>
              <a:t>, 2006</a:t>
            </a:r>
          </a:p>
          <a:p>
            <a:pPr lvl="1"/>
            <a:r>
              <a:rPr lang="en-US" dirty="0" smtClean="0"/>
              <a:t>Formally </a:t>
            </a:r>
            <a:r>
              <a:rPr lang="en-US" dirty="0"/>
              <a:t>describing bandit-based method</a:t>
            </a:r>
          </a:p>
          <a:p>
            <a:pPr lvl="1"/>
            <a:r>
              <a:rPr lang="en-US" dirty="0" smtClean="0"/>
              <a:t>Simulate </a:t>
            </a:r>
            <a:r>
              <a:rPr lang="en-US" dirty="0"/>
              <a:t>to approximate </a:t>
            </a:r>
            <a:r>
              <a:rPr lang="en-US" dirty="0" smtClean="0"/>
              <a:t>reward</a:t>
            </a:r>
          </a:p>
          <a:p>
            <a:pPr lvl="1"/>
            <a:r>
              <a:rPr lang="en-US" dirty="0" smtClean="0"/>
              <a:t>MCTS has small error probability, even when stopped prematurely</a:t>
            </a:r>
            <a:endParaRPr lang="en-US" dirty="0"/>
          </a:p>
          <a:p>
            <a:pPr lvl="1"/>
            <a:r>
              <a:rPr lang="en-US" dirty="0" smtClean="0"/>
              <a:t>Proved </a:t>
            </a:r>
            <a:r>
              <a:rPr lang="en-US" dirty="0"/>
              <a:t>MCTS converges to minimax </a:t>
            </a:r>
            <a:r>
              <a:rPr lang="en-US" dirty="0" smtClean="0"/>
              <a:t>solution given sufficient time</a:t>
            </a:r>
            <a:endParaRPr lang="en-US" dirty="0"/>
          </a:p>
          <a:p>
            <a:r>
              <a:rPr lang="en-US" dirty="0" smtClean="0"/>
              <a:t>UCB1</a:t>
            </a:r>
            <a:r>
              <a:rPr lang="en-US" dirty="0"/>
              <a:t>: finds optimal arm of upper confidence bound (UCT employed </a:t>
            </a:r>
            <a:r>
              <a:rPr lang="en-US" dirty="0" smtClean="0"/>
              <a:t>UCB1 algorithm </a:t>
            </a:r>
            <a:r>
              <a:rPr lang="en-US" dirty="0"/>
              <a:t>on each explored node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 discussed, balance of exploitation and exploration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6360 - Lecture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Designs\Ricepaper.pot</Template>
  <TotalTime>4240</TotalTime>
  <Words>1096</Words>
  <Application>Microsoft Office PowerPoint</Application>
  <PresentationFormat>On-screen Show (4:3)</PresentationFormat>
  <Paragraphs>187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Ricepaper</vt:lpstr>
      <vt:lpstr>CS 6360: Advanced Artificial Intelligence  Lecture 7 MCTS: UCT algorithm + Game of Hex</vt:lpstr>
      <vt:lpstr>Outline of Lecture</vt:lpstr>
      <vt:lpstr>Bandit-Based Methods</vt:lpstr>
      <vt:lpstr>Bandit-based Methods</vt:lpstr>
      <vt:lpstr>MCTS -- overview</vt:lpstr>
      <vt:lpstr>Basic MCTS process </vt:lpstr>
      <vt:lpstr>MCTS Algorithm</vt:lpstr>
      <vt:lpstr>MCTS algorithm</vt:lpstr>
      <vt:lpstr>MCTS – advances</vt:lpstr>
      <vt:lpstr>UCT Algorithm</vt:lpstr>
      <vt:lpstr>UCT algorithm</vt:lpstr>
      <vt:lpstr>UCT Algorithm</vt:lpstr>
      <vt:lpstr>UCT algorithm</vt:lpstr>
      <vt:lpstr>UCT Algorithm: Two player games</vt:lpstr>
      <vt:lpstr>Advantages/Disadvantages of MCTS</vt:lpstr>
      <vt:lpstr>Game of Hex</vt:lpstr>
      <vt:lpstr>Assignment 2</vt:lpstr>
      <vt:lpstr>Next Class</vt:lpstr>
      <vt:lpstr>Policies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</dc:creator>
  <cp:lastModifiedBy>biswas</cp:lastModifiedBy>
  <cp:revision>158</cp:revision>
  <dcterms:created xsi:type="dcterms:W3CDTF">1601-01-01T00:00:00Z</dcterms:created>
  <dcterms:modified xsi:type="dcterms:W3CDTF">2017-02-02T19:09:27Z</dcterms:modified>
</cp:coreProperties>
</file>