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20" r:id="rId2"/>
    <p:sldId id="462" r:id="rId3"/>
    <p:sldId id="549" r:id="rId4"/>
    <p:sldId id="593" r:id="rId5"/>
    <p:sldId id="594" r:id="rId6"/>
    <p:sldId id="595" r:id="rId7"/>
    <p:sldId id="552" r:id="rId8"/>
    <p:sldId id="553" r:id="rId9"/>
    <p:sldId id="555" r:id="rId10"/>
    <p:sldId id="559" r:id="rId11"/>
    <p:sldId id="560" r:id="rId12"/>
    <p:sldId id="596" r:id="rId13"/>
    <p:sldId id="597" r:id="rId14"/>
    <p:sldId id="561" r:id="rId15"/>
    <p:sldId id="591" r:id="rId16"/>
    <p:sldId id="598" r:id="rId17"/>
    <p:sldId id="586" r:id="rId18"/>
    <p:sldId id="592" r:id="rId19"/>
    <p:sldId id="587" r:id="rId20"/>
    <p:sldId id="588" r:id="rId21"/>
    <p:sldId id="589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51" r:id="rId46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FFFFB"/>
    <a:srgbClr val="B41A97"/>
    <a:srgbClr val="4767F1"/>
    <a:srgbClr val="E91707"/>
    <a:srgbClr val="42F6A5"/>
    <a:srgbClr val="D1D9FB"/>
    <a:srgbClr val="EBDB89"/>
    <a:srgbClr val="321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1070" autoAdjust="0"/>
    <p:restoredTop sz="91244" autoAdjust="0"/>
  </p:normalViewPr>
  <p:slideViewPr>
    <p:cSldViewPr snapToGrid="0" snapToObjects="1">
      <p:cViewPr varScale="1">
        <p:scale>
          <a:sx n="63" d="100"/>
          <a:sy n="63" d="100"/>
        </p:scale>
        <p:origin x="-1072" y="-56"/>
      </p:cViewPr>
      <p:guideLst>
        <p:guide orient="horz" pos="1584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A7A4706-89C5-41F8-BCD5-8DF15E56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4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06181D5-D9BE-4A03-9340-436DA5ECB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Large confetti"/>
          <p:cNvSpPr>
            <a:spLocks noChangeArrowheads="1"/>
          </p:cNvSpPr>
          <p:nvPr/>
        </p:nvSpPr>
        <p:spPr bwMode="ltGray">
          <a:xfrm>
            <a:off x="457200" y="1447800"/>
            <a:ext cx="8158163" cy="18288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ltGray">
          <a:xfrm>
            <a:off x="228600" y="3276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" name="AutoShape 1028"/>
          <p:cNvSpPr>
            <a:spLocks noChangeArrowheads="1"/>
          </p:cNvSpPr>
          <p:nvPr/>
        </p:nvSpPr>
        <p:spPr bwMode="ltGray">
          <a:xfrm>
            <a:off x="228600" y="137160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" name="AutoShape 1029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8" name="AutoShape 1030"/>
          <p:cNvSpPr>
            <a:spLocks noChangeArrowheads="1"/>
          </p:cNvSpPr>
          <p:nvPr/>
        </p:nvSpPr>
        <p:spPr bwMode="ltGray">
          <a:xfrm>
            <a:off x="457200" y="1143000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9" name="AutoShape 1031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10" name="Rectangle 1032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7177" name="Rectangle 103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12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A88FF8-BB55-46FE-9F72-F05A3E9A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81472-A99A-49A4-BB02-039C89DF3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A45DD-48CF-4CBB-AA7B-AB477C808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904999"/>
            <a:ext cx="8567805" cy="4476549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 sz="2400">
                <a:solidFill>
                  <a:srgbClr val="0070C0"/>
                </a:solidFill>
              </a:defRPr>
            </a:lvl2pPr>
            <a:lvl3pPr>
              <a:defRPr sz="2000"/>
            </a:lvl3pPr>
            <a:lvl4pPr>
              <a:defRPr sz="1800">
                <a:solidFill>
                  <a:srgbClr val="008A3E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478A3-AA3B-4A48-9D37-D40F72420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316D-AE13-440E-BA9C-E712F1FC1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1A0F-F040-4630-95BE-B84268C85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9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4232-31F2-4307-9349-CD40A5752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3175" y="63865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2301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5" name="Rectangle 9" descr="Large confetti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B68D-06E8-48E9-A91A-EB4956C50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4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7A50B-D13B-480F-AAA8-FF3B335EB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F73B4-8039-4FF5-A359-F4A730B74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1621-7DC9-4C73-8510-C455DE921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02/07/2017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1" name="Rectangle 7" descr="Large confetti"/>
          <p:cNvSpPr>
            <a:spLocks noChangeArrowheads="1"/>
          </p:cNvSpPr>
          <p:nvPr/>
        </p:nvSpPr>
        <p:spPr bwMode="ltGray"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imes New Roman" charset="0"/>
            </a:endParaRPr>
          </a:p>
        </p:txBody>
      </p:sp>
      <p:sp>
        <p:nvSpPr>
          <p:cNvPr id="6153" name="Rectangle 9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AD4057C-D86C-435B-A035-C9792890C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93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120580" y="1219200"/>
            <a:ext cx="8912888" cy="24003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CS 6360: Advanced Artificial Intelligence </a:t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8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MCTS: UCT </a:t>
            </a:r>
            <a:r>
              <a:rPr lang="en-US" sz="3600" dirty="0" smtClean="0"/>
              <a:t>– Game </a:t>
            </a:r>
            <a:r>
              <a:rPr lang="en-US" sz="3600" dirty="0" smtClean="0"/>
              <a:t>of </a:t>
            </a:r>
            <a:r>
              <a:rPr lang="en-US" sz="3600" dirty="0" smtClean="0"/>
              <a:t>Hex</a:t>
            </a:r>
            <a:br>
              <a:rPr lang="en-US" sz="3600" dirty="0" smtClean="0"/>
            </a:br>
            <a:r>
              <a:rPr lang="en-US" sz="3600" dirty="0" smtClean="0"/>
              <a:t>Constraint Satisfaction Problems (CSPs)</a:t>
            </a:r>
            <a:endParaRPr lang="en-US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Gautam Biswas</a:t>
            </a:r>
          </a:p>
          <a:p>
            <a:pPr eaLnBrk="1" hangingPunct="1"/>
            <a:r>
              <a:rPr lang="en-US" dirty="0" smtClean="0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4381081"/>
            <a:ext cx="8567805" cy="2000467"/>
          </a:xfrm>
        </p:spPr>
        <p:txBody>
          <a:bodyPr/>
          <a:lstStyle/>
          <a:p>
            <a:r>
              <a:rPr lang="en-US" sz="2400" dirty="0" smtClean="0"/>
              <a:t>Black &amp; White alternate; player places single piece of their color on board/turn</a:t>
            </a:r>
          </a:p>
          <a:p>
            <a:r>
              <a:rPr lang="en-US" sz="2400" dirty="0" smtClean="0"/>
              <a:t>Winner: forms a chain between two opposing board sides</a:t>
            </a:r>
          </a:p>
          <a:p>
            <a:r>
              <a:rPr lang="en-US" sz="2400" dirty="0" smtClean="0"/>
              <a:t>First player has advantage (extra piece on board first)</a:t>
            </a:r>
          </a:p>
          <a:p>
            <a:r>
              <a:rPr lang="en-US" sz="2400" dirty="0" smtClean="0"/>
              <a:t>Therefore, use swap rule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96" y="1734859"/>
            <a:ext cx="5905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1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will design a program to play Hex on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×8</m:t>
                    </m:r>
                  </m:oMath>
                </a14:m>
                <a:r>
                  <a:rPr lang="en-US" dirty="0" smtClean="0"/>
                  <a:t> board</a:t>
                </a:r>
              </a:p>
              <a:p>
                <a:r>
                  <a:rPr lang="en-US" dirty="0" smtClean="0"/>
                  <a:t>Start with alpha-beta</a:t>
                </a:r>
              </a:p>
              <a:p>
                <a:pPr lvl="1"/>
                <a:r>
                  <a:rPr lang="en-US" dirty="0" smtClean="0"/>
                  <a:t>Build heuristic function – look up literature to derive heuristic function</a:t>
                </a:r>
              </a:p>
              <a:p>
                <a:pPr lvl="1"/>
                <a:r>
                  <a:rPr lang="en-US" dirty="0" smtClean="0"/>
                  <a:t>Then build MCTS (UCT algorithm) approach for playing Hex</a:t>
                </a:r>
              </a:p>
              <a:p>
                <a:pPr lvl="1"/>
                <a:r>
                  <a:rPr lang="en-US" dirty="0" smtClean="0"/>
                  <a:t>Compare ….</a:t>
                </a:r>
              </a:p>
              <a:p>
                <a:r>
                  <a:rPr lang="en-US" dirty="0" smtClean="0"/>
                  <a:t>Ref: B. </a:t>
                </a:r>
                <a:r>
                  <a:rPr lang="en-US" dirty="0" err="1" smtClean="0"/>
                  <a:t>Arneson</a:t>
                </a:r>
                <a:r>
                  <a:rPr lang="en-US" dirty="0" smtClean="0"/>
                  <a:t>, et al., “Monte Carlo Tree Search in Hex”, IEEE Trans on Computational Intelligence, 2(4), 2010.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r="-1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24135"/>
            <a:ext cx="8567805" cy="4476549"/>
          </a:xfrm>
        </p:spPr>
        <p:txBody>
          <a:bodyPr/>
          <a:lstStyle/>
          <a:p>
            <a:r>
              <a:rPr lang="en-US" sz="2400" dirty="0" smtClean="0"/>
              <a:t>Allow human vs computer or computer vs computer play</a:t>
            </a:r>
          </a:p>
          <a:p>
            <a:r>
              <a:rPr lang="en-US" sz="2400" dirty="0" smtClean="0"/>
              <a:t>You will have to think about</a:t>
            </a:r>
          </a:p>
          <a:p>
            <a:pPr lvl="1"/>
            <a:r>
              <a:rPr lang="en-US" sz="2000" dirty="0" smtClean="0"/>
              <a:t>Heuristic evaluation functions</a:t>
            </a:r>
          </a:p>
          <a:p>
            <a:pPr lvl="1"/>
            <a:r>
              <a:rPr lang="en-US" sz="2000" dirty="0" smtClean="0"/>
              <a:t>Expansion policy</a:t>
            </a:r>
          </a:p>
          <a:p>
            <a:pPr lvl="2"/>
            <a:r>
              <a:rPr lang="en-US" sz="1800" dirty="0" smtClean="0"/>
              <a:t>Tree search</a:t>
            </a:r>
          </a:p>
          <a:p>
            <a:pPr lvl="2"/>
            <a:r>
              <a:rPr lang="en-US" sz="1800" dirty="0" smtClean="0"/>
              <a:t>Default (Simulation)</a:t>
            </a:r>
          </a:p>
          <a:p>
            <a:pPr lvl="1"/>
            <a:r>
              <a:rPr lang="en-US" sz="2000" dirty="0" smtClean="0"/>
              <a:t>How to pick the most promising nodes?</a:t>
            </a:r>
          </a:p>
          <a:p>
            <a:r>
              <a:rPr lang="en-US" sz="2400" dirty="0" smtClean="0"/>
              <a:t>Report statistics</a:t>
            </a:r>
          </a:p>
          <a:p>
            <a:pPr lvl="1"/>
            <a:r>
              <a:rPr lang="en-US" sz="2000" dirty="0" smtClean="0"/>
              <a:t>Depth of search/simulation</a:t>
            </a:r>
          </a:p>
          <a:p>
            <a:pPr lvl="1"/>
            <a:r>
              <a:rPr lang="en-US" sz="2000" dirty="0" smtClean="0"/>
              <a:t>Number of simulations performed</a:t>
            </a:r>
          </a:p>
          <a:p>
            <a:pPr lvl="1"/>
            <a:r>
              <a:rPr lang="en-US" sz="2000" dirty="0" smtClean="0"/>
              <a:t>Max size of search tree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6360: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Alpha-Beta search</a:t>
            </a:r>
          </a:p>
          <a:p>
            <a:pPr lvl="1"/>
            <a:r>
              <a:rPr lang="en-US" dirty="0" smtClean="0"/>
              <a:t>Heuristic evaluation function</a:t>
            </a:r>
          </a:p>
          <a:p>
            <a:pPr lvl="1"/>
            <a:r>
              <a:rPr lang="en-US" dirty="0" smtClean="0"/>
              <a:t>Cut offs applied</a:t>
            </a:r>
          </a:p>
          <a:p>
            <a:pPr lvl="2"/>
            <a:r>
              <a:rPr lang="en-US" dirty="0" smtClean="0"/>
              <a:t>Dead end searches</a:t>
            </a:r>
          </a:p>
          <a:p>
            <a:pPr lvl="2"/>
            <a:r>
              <a:rPr lang="en-US" dirty="0" smtClean="0"/>
              <a:t>Inferior cell analysis </a:t>
            </a:r>
          </a:p>
          <a:p>
            <a:pPr lvl="2"/>
            <a:r>
              <a:rPr lang="en-US" dirty="0" err="1" smtClean="0"/>
              <a:t>Mustplay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Fill in procedures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3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Bartak</a:t>
            </a:r>
            <a:r>
              <a:rPr lang="en-US" dirty="0"/>
              <a:t>, “Constraint Propagation and Backtracking-Based Search,” Tech. Report, Charles Univ., Czech Republic.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423-585E-4A26-ACD9-CC049B6DFFB8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Constraint Satisfaction Problems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44" y="2014150"/>
            <a:ext cx="8839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Constraint Satisfaction Problem (CSP)</a:t>
            </a:r>
          </a:p>
          <a:p>
            <a:pPr lvl="1" eaLnBrk="1" hangingPunct="1"/>
            <a:r>
              <a:rPr lang="en-US" dirty="0" smtClean="0"/>
              <a:t>Set of Variables: {</a:t>
            </a:r>
            <a:r>
              <a:rPr lang="en-US" i="1" dirty="0" smtClean="0">
                <a:latin typeface="Book Antiqua" pitchFamily="18" charset="0"/>
              </a:rPr>
              <a:t>X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 Antiqua" pitchFamily="18" charset="0"/>
              </a:rPr>
              <a:t>, X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dirty="0" smtClean="0">
                <a:latin typeface="Book Antiqua" pitchFamily="18" charset="0"/>
              </a:rPr>
              <a:t>, X</a:t>
            </a:r>
            <a:r>
              <a:rPr lang="en-US" i="1" baseline="-25000" dirty="0" smtClean="0">
                <a:latin typeface="Book Antiqua" pitchFamily="18" charset="0"/>
              </a:rPr>
              <a:t>3</a:t>
            </a:r>
            <a:r>
              <a:rPr lang="en-US" i="1" dirty="0" smtClean="0">
                <a:latin typeface="Book Antiqua" pitchFamily="18" charset="0"/>
              </a:rPr>
              <a:t>, … </a:t>
            </a:r>
            <a:r>
              <a:rPr lang="en-US" i="1" dirty="0" err="1" smtClean="0">
                <a:latin typeface="Book Antiqua" pitchFamily="18" charset="0"/>
              </a:rPr>
              <a:t>X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dirty="0" smtClean="0">
                <a:latin typeface="Book Antiqua" pitchFamily="18" charset="0"/>
              </a:rPr>
              <a:t>}</a:t>
            </a:r>
          </a:p>
          <a:p>
            <a:pPr lvl="1" eaLnBrk="1" hangingPunct="1"/>
            <a:r>
              <a:rPr lang="en-US" dirty="0" smtClean="0"/>
              <a:t>Set of Constraints: </a:t>
            </a:r>
            <a:r>
              <a:rPr lang="en-US" i="1" dirty="0" smtClean="0">
                <a:latin typeface="Book Antiqua" pitchFamily="18" charset="0"/>
              </a:rPr>
              <a:t>C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 smtClean="0">
                <a:latin typeface="Book Antiqua" pitchFamily="18" charset="0"/>
              </a:rPr>
              <a:t>, C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dirty="0" smtClean="0">
                <a:latin typeface="Book Antiqua" pitchFamily="18" charset="0"/>
              </a:rPr>
              <a:t>, … C</a:t>
            </a:r>
            <a:r>
              <a:rPr lang="en-US" i="1" baseline="-25000" dirty="0">
                <a:latin typeface="Book Antiqua" pitchFamily="18" charset="0"/>
              </a:rPr>
              <a:t>m</a:t>
            </a:r>
            <a:endParaRPr lang="en-US" i="1" baseline="-25000" dirty="0" smtClean="0">
              <a:latin typeface="Book Antiqua" pitchFamily="18" charset="0"/>
            </a:endParaRPr>
          </a:p>
          <a:p>
            <a:pPr lvl="1" eaLnBrk="1" hangingPunct="1"/>
            <a:r>
              <a:rPr lang="en-US" dirty="0" smtClean="0"/>
              <a:t>Each</a:t>
            </a:r>
            <a:r>
              <a:rPr lang="en-US" i="1" dirty="0" smtClean="0">
                <a:latin typeface="Book Antiqua" pitchFamily="18" charset="0"/>
              </a:rPr>
              <a:t> X</a:t>
            </a:r>
            <a:r>
              <a:rPr lang="en-US" i="1" baseline="-25000" dirty="0" smtClean="0">
                <a:latin typeface="Book Antiqua" pitchFamily="18" charset="0"/>
              </a:rPr>
              <a:t>i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/>
              <a:t>has a non-empty domain</a:t>
            </a:r>
            <a:r>
              <a:rPr lang="en-US" i="1" dirty="0" smtClean="0"/>
              <a:t> </a:t>
            </a:r>
            <a:r>
              <a:rPr lang="en-US" i="1" dirty="0" smtClean="0">
                <a:latin typeface="Book Antiqua" pitchFamily="18" charset="0"/>
              </a:rPr>
              <a:t>D</a:t>
            </a:r>
            <a:r>
              <a:rPr lang="en-US" i="1" baseline="-25000" dirty="0" smtClean="0">
                <a:latin typeface="Book Antiqua" pitchFamily="18" charset="0"/>
              </a:rPr>
              <a:t>i</a:t>
            </a:r>
            <a:r>
              <a:rPr lang="en-US" i="1" dirty="0" smtClean="0"/>
              <a:t> </a:t>
            </a:r>
            <a:r>
              <a:rPr lang="en-US" dirty="0" smtClean="0"/>
              <a:t>of possible values,</a:t>
            </a:r>
            <a:r>
              <a:rPr lang="en-US" i="1" dirty="0" smtClean="0"/>
              <a:t> </a:t>
            </a:r>
            <a:r>
              <a:rPr lang="en-US" i="1" dirty="0" smtClean="0">
                <a:latin typeface="Book Antiqua" pitchFamily="18" charset="0"/>
              </a:rPr>
              <a:t>v</a:t>
            </a:r>
            <a:r>
              <a:rPr lang="en-US" i="1" baseline="-25000" dirty="0" smtClean="0">
                <a:latin typeface="Book Antiqua" pitchFamily="18" charset="0"/>
              </a:rPr>
              <a:t>i</a:t>
            </a:r>
            <a:r>
              <a:rPr lang="en-US" i="1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i="1" dirty="0"/>
              <a:t>	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{</a:t>
            </a:r>
            <a:r>
              <a:rPr lang="en-US" i="1" dirty="0" smtClean="0">
                <a:latin typeface="Book Antiqua" pitchFamily="18" charset="0"/>
              </a:rPr>
              <a:t>D</a:t>
            </a:r>
            <a:r>
              <a:rPr lang="en-US" i="1" baseline="-25000" dirty="0" smtClean="0">
                <a:latin typeface="Book Antiqua" pitchFamily="18" charset="0"/>
              </a:rPr>
              <a:t>1</a:t>
            </a:r>
            <a:r>
              <a:rPr lang="en-US" i="1" dirty="0">
                <a:latin typeface="Book Antiqua" pitchFamily="18" charset="0"/>
              </a:rPr>
              <a:t>, </a:t>
            </a:r>
            <a:r>
              <a:rPr lang="en-US" i="1" dirty="0" smtClean="0">
                <a:latin typeface="Book Antiqua" pitchFamily="18" charset="0"/>
              </a:rPr>
              <a:t>D</a:t>
            </a:r>
            <a:r>
              <a:rPr lang="en-US" i="1" baseline="-25000" dirty="0" smtClean="0">
                <a:latin typeface="Book Antiqua" pitchFamily="18" charset="0"/>
              </a:rPr>
              <a:t>2</a:t>
            </a:r>
            <a:r>
              <a:rPr lang="en-US" i="1" dirty="0">
                <a:latin typeface="Book Antiqua" pitchFamily="18" charset="0"/>
              </a:rPr>
              <a:t>, … </a:t>
            </a:r>
            <a:r>
              <a:rPr lang="en-US" i="1" dirty="0" err="1" smtClean="0">
                <a:latin typeface="Book Antiqua" pitchFamily="18" charset="0"/>
              </a:rPr>
              <a:t>D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dirty="0" smtClean="0">
                <a:latin typeface="Book Antiqua" pitchFamily="18" charset="0"/>
              </a:rPr>
              <a:t>}</a:t>
            </a:r>
            <a:endParaRPr lang="en-US" dirty="0" smtClean="0"/>
          </a:p>
          <a:p>
            <a:pPr lvl="1" eaLnBrk="1" hangingPunct="1"/>
            <a:r>
              <a:rPr lang="en-US" dirty="0" smtClean="0"/>
              <a:t>Each </a:t>
            </a:r>
            <a:r>
              <a:rPr lang="en-US" i="1" dirty="0" smtClean="0">
                <a:latin typeface="Book Antiqua" pitchFamily="18" charset="0"/>
              </a:rPr>
              <a:t>C</a:t>
            </a:r>
            <a:r>
              <a:rPr lang="en-US" i="1" baseline="-25000" dirty="0" smtClean="0">
                <a:latin typeface="Book Antiqua" pitchFamily="18" charset="0"/>
              </a:rPr>
              <a:t>i</a:t>
            </a:r>
            <a:r>
              <a:rPr lang="en-US" dirty="0" smtClean="0"/>
              <a:t> = &lt;</a:t>
            </a:r>
            <a:r>
              <a:rPr lang="en-US" i="1" dirty="0" smtClean="0"/>
              <a:t>scope</a:t>
            </a:r>
            <a:r>
              <a:rPr lang="en-US" dirty="0" smtClean="0"/>
              <a:t>, </a:t>
            </a:r>
            <a:r>
              <a:rPr lang="en-US" i="1" dirty="0" err="1" smtClean="0"/>
              <a:t>rel</a:t>
            </a:r>
            <a:r>
              <a:rPr lang="en-US" dirty="0" smtClean="0"/>
              <a:t>&gt;; </a:t>
            </a:r>
            <a:r>
              <a:rPr lang="en-US" i="1" dirty="0" smtClean="0"/>
              <a:t>scope</a:t>
            </a:r>
            <a:r>
              <a:rPr lang="en-US" dirty="0" smtClean="0"/>
              <a:t>: tuple of variables that participate in constraint; </a:t>
            </a:r>
            <a:r>
              <a:rPr lang="en-US" i="1" dirty="0" err="1" smtClean="0"/>
              <a:t>rel</a:t>
            </a:r>
            <a:r>
              <a:rPr lang="en-US" dirty="0" smtClean="0"/>
              <a:t>: relation that defines the values those variables can take on</a:t>
            </a:r>
          </a:p>
          <a:p>
            <a:pPr lvl="2" eaLnBrk="1" hangingPunct="1"/>
            <a:r>
              <a:rPr lang="en-US" dirty="0"/>
              <a:t>Implies the combination of </a:t>
            </a:r>
            <a:r>
              <a:rPr lang="en-US" i="1" dirty="0" smtClean="0">
                <a:latin typeface="Book Antiqua" pitchFamily="18" charset="0"/>
              </a:rPr>
              <a:t>v</a:t>
            </a:r>
            <a:r>
              <a:rPr lang="en-US" i="1" baseline="-25000" dirty="0" smtClean="0">
                <a:latin typeface="Book Antiqua" pitchFamily="18" charset="0"/>
              </a:rPr>
              <a:t>i</a:t>
            </a:r>
            <a:r>
              <a:rPr lang="en-US" dirty="0" smtClean="0"/>
              <a:t>’s that the subset of variables  can take</a:t>
            </a:r>
            <a:endParaRPr lang="en-US" i="1" baseline="-25000" dirty="0" smtClean="0">
              <a:latin typeface="Book Antiqua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Linear, Nonlinear</a:t>
            </a:r>
          </a:p>
          <a:p>
            <a:pPr lvl="1"/>
            <a:r>
              <a:rPr lang="en-US" dirty="0" smtClean="0"/>
              <a:t>Discrete, Continuous</a:t>
            </a:r>
            <a:endParaRPr lang="en-US" dirty="0"/>
          </a:p>
          <a:p>
            <a:pPr lvl="1"/>
            <a:r>
              <a:rPr lang="en-US" dirty="0" smtClean="0"/>
              <a:t>Unary, Binary, …., Global (involving arbitrary number of variables)</a:t>
            </a:r>
          </a:p>
          <a:p>
            <a:r>
              <a:rPr lang="en-US" dirty="0" smtClean="0"/>
              <a:t>Solution to CSP cannot violate any of the specified constraints</a:t>
            </a:r>
          </a:p>
          <a:p>
            <a:r>
              <a:rPr lang="en-US" dirty="0" smtClean="0"/>
              <a:t>Other types of constraints</a:t>
            </a:r>
          </a:p>
          <a:p>
            <a:pPr lvl="1"/>
            <a:r>
              <a:rPr lang="en-US" dirty="0" smtClean="0"/>
              <a:t>Preference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CSPs as Search Problem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8450" y="1905000"/>
            <a:ext cx="8567738" cy="4476750"/>
          </a:xfrm>
        </p:spPr>
        <p:txBody>
          <a:bodyPr/>
          <a:lstStyle/>
          <a:p>
            <a:r>
              <a:rPr lang="en-US" smtClean="0"/>
              <a:t>Incremental formulation</a:t>
            </a:r>
          </a:p>
          <a:p>
            <a:pPr lvl="1"/>
            <a:r>
              <a:rPr lang="en-US" u="sng" smtClean="0"/>
              <a:t>Initial state</a:t>
            </a:r>
            <a:r>
              <a:rPr lang="en-US" smtClean="0"/>
              <a:t>: { }</a:t>
            </a:r>
          </a:p>
          <a:p>
            <a:pPr lvl="1"/>
            <a:r>
              <a:rPr lang="en-US" u="sng" smtClean="0"/>
              <a:t>Successor function</a:t>
            </a:r>
            <a:r>
              <a:rPr lang="en-US" smtClean="0"/>
              <a:t>: value assigned to unassigned variable, such that it does not conflict previous assignments</a:t>
            </a:r>
          </a:p>
          <a:p>
            <a:pPr lvl="1"/>
            <a:r>
              <a:rPr lang="en-US" u="sng" smtClean="0"/>
              <a:t>Goal test</a:t>
            </a:r>
            <a:r>
              <a:rPr lang="en-US" smtClean="0"/>
              <a:t>: current assignment is complete</a:t>
            </a:r>
          </a:p>
          <a:p>
            <a:pPr lvl="1"/>
            <a:r>
              <a:rPr lang="en-US" u="sng" smtClean="0"/>
              <a:t>Path cost</a:t>
            </a:r>
            <a:r>
              <a:rPr lang="en-US" smtClean="0"/>
              <a:t>: constant cost (e.g., 1) for every step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02/08/2016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418-C4D8-4F7E-ACAB-6FF61F26A8F3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4EDD-1454-4124-A3C2-15DC1CC8B57D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 Coloring – one solution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4691063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505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471488" y="4572000"/>
            <a:ext cx="857408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Formulation of CSP as a constraint graph – each node is a variable,</a:t>
            </a:r>
          </a:p>
          <a:p>
            <a:r>
              <a:rPr lang="en-US" dirty="0"/>
              <a:t>links are constraints.</a:t>
            </a:r>
          </a:p>
          <a:p>
            <a:r>
              <a:rPr lang="en-US" dirty="0"/>
              <a:t>Some observations: exploit properties of graph structure to speed up </a:t>
            </a:r>
          </a:p>
          <a:p>
            <a:r>
              <a:rPr lang="en-US" dirty="0"/>
              <a:t>solution,  e.g., T independent problem from rest of graph</a:t>
            </a:r>
          </a:p>
          <a:p>
            <a:r>
              <a:rPr lang="en-US" dirty="0">
                <a:solidFill>
                  <a:srgbClr val="F521F5"/>
                </a:solidFill>
              </a:rPr>
              <a:t>What would be the constraint graph for the 4-queens problem?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02/08/2016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3624475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Constraint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Graph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D8E4-A075-459B-9AAD-72226991E109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Solving CSPs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7680"/>
            <a:ext cx="8686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Backtracking Search</a:t>
            </a:r>
          </a:p>
          <a:p>
            <a:pPr lvl="1" eaLnBrk="1" hangingPunct="1"/>
            <a:r>
              <a:rPr lang="en-US" dirty="0" smtClean="0"/>
              <a:t>Depth-first search that chooses values for one variable at a time and backtracks when a variable has no legal values left to assign</a:t>
            </a:r>
          </a:p>
          <a:p>
            <a:pPr lvl="1" eaLnBrk="1" hangingPunct="1"/>
            <a:r>
              <a:rPr lang="en-US" dirty="0"/>
              <a:t>DFS that chooses values for one variable at a time and backtracks when a variable has no legal values left to assign is a </a:t>
            </a:r>
            <a:r>
              <a:rPr lang="en-US" i="1" dirty="0"/>
              <a:t>backtracking search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Why good?</a:t>
            </a:r>
          </a:p>
          <a:p>
            <a:pPr lvl="2" eaLnBrk="1" hangingPunct="1"/>
            <a:r>
              <a:rPr lang="en-US" dirty="0"/>
              <a:t>Problem is </a:t>
            </a:r>
            <a:r>
              <a:rPr lang="en-US" i="1" dirty="0"/>
              <a:t>commutative</a:t>
            </a:r>
            <a:r>
              <a:rPr lang="en-US" dirty="0"/>
              <a:t>, i.e., order of application of actions has no effect on outcome</a:t>
            </a:r>
          </a:p>
          <a:p>
            <a:pPr lvl="1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02/08/2016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Lecture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69476"/>
            <a:ext cx="8231188" cy="469802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Monte Carlo Tree Search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Review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Assignment </a:t>
            </a:r>
            <a:r>
              <a:rPr lang="en-US" dirty="0" smtClean="0"/>
              <a:t>2</a:t>
            </a:r>
          </a:p>
          <a:p>
            <a:pPr lvl="2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Game of </a:t>
            </a:r>
            <a:r>
              <a:rPr lang="en-US" dirty="0" smtClean="0"/>
              <a:t>Hex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/>
              <a:t>Constraint Satisfaction Problems (CSPs)</a:t>
            </a: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02/07/2017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1958-8953-4818-A549-B35F1CDE64AA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8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7772400" cy="1011237"/>
          </a:xfrm>
        </p:spPr>
        <p:txBody>
          <a:bodyPr/>
          <a:lstStyle/>
          <a:p>
            <a:pPr eaLnBrk="1" hangingPunct="1"/>
            <a:r>
              <a:rPr lang="en-US" smtClean="0"/>
              <a:t>Backtracking Search</a:t>
            </a:r>
          </a:p>
        </p:txBody>
      </p:sp>
      <p:pic>
        <p:nvPicPr>
          <p:cNvPr id="6149" name="Picture 1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86200"/>
            <a:ext cx="3505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962400" y="5867400"/>
          <a:ext cx="3505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942920" imgH="228600" progId="Equation.3">
                  <p:embed/>
                </p:oleObj>
              </mc:Choice>
              <mc:Fallback>
                <p:oleObj name="Equation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867400"/>
                        <a:ext cx="35052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Rectangle 1029"/>
          <p:cNvSpPr>
            <a:spLocks noChangeArrowheads="1"/>
          </p:cNvSpPr>
          <p:nvPr/>
        </p:nvSpPr>
        <p:spPr bwMode="auto">
          <a:xfrm>
            <a:off x="5486400" y="1752600"/>
            <a:ext cx="1371600" cy="30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4038600" y="2071688"/>
            <a:ext cx="4953000" cy="1281112"/>
            <a:chOff x="2544" y="1305"/>
            <a:chExt cx="3120" cy="807"/>
          </a:xfrm>
        </p:grpSpPr>
        <p:sp>
          <p:nvSpPr>
            <p:cNvPr id="6164" name="Rectangle 1031"/>
            <p:cNvSpPr>
              <a:spLocks noChangeArrowheads="1"/>
            </p:cNvSpPr>
            <p:nvPr/>
          </p:nvSpPr>
          <p:spPr bwMode="auto">
            <a:xfrm>
              <a:off x="3648" y="1632"/>
              <a:ext cx="864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/>
                <a:t>WA = green</a:t>
              </a:r>
            </a:p>
          </p:txBody>
        </p:sp>
        <p:sp>
          <p:nvSpPr>
            <p:cNvPr id="6165" name="Rectangle 1032"/>
            <p:cNvSpPr>
              <a:spLocks noChangeArrowheads="1"/>
            </p:cNvSpPr>
            <p:nvPr/>
          </p:nvSpPr>
          <p:spPr bwMode="auto">
            <a:xfrm>
              <a:off x="4800" y="1632"/>
              <a:ext cx="864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/>
                <a:t>WA = blue</a:t>
              </a:r>
            </a:p>
          </p:txBody>
        </p:sp>
        <p:sp>
          <p:nvSpPr>
            <p:cNvPr id="6166" name="Rectangle 1033"/>
            <p:cNvSpPr>
              <a:spLocks noChangeArrowheads="1"/>
            </p:cNvSpPr>
            <p:nvPr/>
          </p:nvSpPr>
          <p:spPr bwMode="auto">
            <a:xfrm>
              <a:off x="2544" y="1632"/>
              <a:ext cx="864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/>
                <a:t>WA = red</a:t>
              </a:r>
            </a:p>
          </p:txBody>
        </p:sp>
        <p:cxnSp>
          <p:nvCxnSpPr>
            <p:cNvPr id="6167" name="AutoShape 1034"/>
            <p:cNvCxnSpPr>
              <a:cxnSpLocks noChangeShapeType="1"/>
              <a:stCxn id="167941" idx="2"/>
              <a:endCxn id="6166" idx="0"/>
            </p:cNvCxnSpPr>
            <p:nvPr/>
          </p:nvCxnSpPr>
          <p:spPr bwMode="auto">
            <a:xfrm flipH="1">
              <a:off x="2976" y="1305"/>
              <a:ext cx="91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68" name="AutoShape 1035"/>
            <p:cNvCxnSpPr>
              <a:cxnSpLocks noChangeShapeType="1"/>
              <a:stCxn id="167941" idx="2"/>
              <a:endCxn id="6164" idx="0"/>
            </p:cNvCxnSpPr>
            <p:nvPr/>
          </p:nvCxnSpPr>
          <p:spPr bwMode="auto">
            <a:xfrm>
              <a:off x="3888" y="1305"/>
              <a:ext cx="19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69" name="AutoShape 1036"/>
            <p:cNvCxnSpPr>
              <a:cxnSpLocks noChangeShapeType="1"/>
              <a:stCxn id="167941" idx="2"/>
              <a:endCxn id="6165" idx="0"/>
            </p:cNvCxnSpPr>
            <p:nvPr/>
          </p:nvCxnSpPr>
          <p:spPr bwMode="auto">
            <a:xfrm>
              <a:off x="3888" y="1305"/>
              <a:ext cx="1344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170" name="Line 1037"/>
            <p:cNvSpPr>
              <a:spLocks noChangeShapeType="1"/>
            </p:cNvSpPr>
            <p:nvPr/>
          </p:nvSpPr>
          <p:spPr bwMode="auto">
            <a:xfrm>
              <a:off x="4032" y="1824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1" name="Line 1038"/>
            <p:cNvSpPr>
              <a:spLocks noChangeShapeType="1"/>
            </p:cNvSpPr>
            <p:nvPr/>
          </p:nvSpPr>
          <p:spPr bwMode="auto">
            <a:xfrm>
              <a:off x="5232" y="1824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39"/>
          <p:cNvGrpSpPr>
            <a:grpSpLocks/>
          </p:cNvGrpSpPr>
          <p:nvPr/>
        </p:nvGrpSpPr>
        <p:grpSpPr bwMode="auto">
          <a:xfrm>
            <a:off x="2654300" y="2909888"/>
            <a:ext cx="3441700" cy="1357312"/>
            <a:chOff x="1672" y="1833"/>
            <a:chExt cx="2168" cy="855"/>
          </a:xfrm>
        </p:grpSpPr>
        <p:sp>
          <p:nvSpPr>
            <p:cNvPr id="6159" name="Rectangle 1040"/>
            <p:cNvSpPr>
              <a:spLocks noChangeArrowheads="1"/>
            </p:cNvSpPr>
            <p:nvPr/>
          </p:nvSpPr>
          <p:spPr bwMode="auto">
            <a:xfrm>
              <a:off x="1672" y="2160"/>
              <a:ext cx="856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 b="1"/>
                <a:t>WA = 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NT = green</a:t>
              </a:r>
            </a:p>
          </p:txBody>
        </p:sp>
        <p:cxnSp>
          <p:nvCxnSpPr>
            <p:cNvPr id="6160" name="AutoShape 1041"/>
            <p:cNvCxnSpPr>
              <a:cxnSpLocks noChangeShapeType="1"/>
              <a:endCxn id="6159" idx="0"/>
            </p:cNvCxnSpPr>
            <p:nvPr/>
          </p:nvCxnSpPr>
          <p:spPr bwMode="auto">
            <a:xfrm flipH="1">
              <a:off x="2100" y="1833"/>
              <a:ext cx="91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161" name="Line 1042"/>
            <p:cNvSpPr>
              <a:spLocks noChangeShapeType="1"/>
            </p:cNvSpPr>
            <p:nvPr/>
          </p:nvSpPr>
          <p:spPr bwMode="auto">
            <a:xfrm>
              <a:off x="3408" y="240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Rectangle 1043"/>
            <p:cNvSpPr>
              <a:spLocks noChangeArrowheads="1"/>
            </p:cNvSpPr>
            <p:nvPr/>
          </p:nvSpPr>
          <p:spPr bwMode="auto">
            <a:xfrm>
              <a:off x="2984" y="2160"/>
              <a:ext cx="856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 b="1"/>
                <a:t>WA = 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NT = blue</a:t>
              </a:r>
            </a:p>
          </p:txBody>
        </p:sp>
        <p:cxnSp>
          <p:nvCxnSpPr>
            <p:cNvPr id="6163" name="AutoShape 1044"/>
            <p:cNvCxnSpPr>
              <a:cxnSpLocks noChangeShapeType="1"/>
              <a:stCxn id="6166" idx="2"/>
              <a:endCxn id="6162" idx="0"/>
            </p:cNvCxnSpPr>
            <p:nvPr/>
          </p:nvCxnSpPr>
          <p:spPr bwMode="auto">
            <a:xfrm>
              <a:off x="2976" y="1833"/>
              <a:ext cx="436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1308100" y="3797300"/>
            <a:ext cx="3263900" cy="1625600"/>
            <a:chOff x="824" y="2392"/>
            <a:chExt cx="2056" cy="1024"/>
          </a:xfrm>
        </p:grpSpPr>
        <p:cxnSp>
          <p:nvCxnSpPr>
            <p:cNvPr id="6154" name="AutoShape 1046"/>
            <p:cNvCxnSpPr>
              <a:cxnSpLocks noChangeShapeType="1"/>
              <a:endCxn id="6157" idx="0"/>
            </p:cNvCxnSpPr>
            <p:nvPr/>
          </p:nvCxnSpPr>
          <p:spPr bwMode="auto">
            <a:xfrm flipH="1">
              <a:off x="1284" y="2392"/>
              <a:ext cx="80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55" name="AutoShape 1047"/>
            <p:cNvCxnSpPr>
              <a:cxnSpLocks noChangeShapeType="1"/>
              <a:endCxn id="6158" idx="0"/>
            </p:cNvCxnSpPr>
            <p:nvPr/>
          </p:nvCxnSpPr>
          <p:spPr bwMode="auto">
            <a:xfrm>
              <a:off x="2056" y="2392"/>
              <a:ext cx="364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156" name="Line 1048"/>
            <p:cNvSpPr>
              <a:spLocks noChangeShapeType="1"/>
            </p:cNvSpPr>
            <p:nvPr/>
          </p:nvSpPr>
          <p:spPr bwMode="auto">
            <a:xfrm>
              <a:off x="2448" y="3128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7" name="Rectangle 1049"/>
            <p:cNvSpPr>
              <a:spLocks noChangeArrowheads="1"/>
            </p:cNvSpPr>
            <p:nvPr/>
          </p:nvSpPr>
          <p:spPr bwMode="auto">
            <a:xfrm>
              <a:off x="824" y="2719"/>
              <a:ext cx="920" cy="4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 b="1"/>
                <a:t>WA = 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NT =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Q = red</a:t>
              </a:r>
            </a:p>
          </p:txBody>
        </p:sp>
        <p:sp>
          <p:nvSpPr>
            <p:cNvPr id="6158" name="Rectangle 1050"/>
            <p:cNvSpPr>
              <a:spLocks noChangeArrowheads="1"/>
            </p:cNvSpPr>
            <p:nvPr/>
          </p:nvSpPr>
          <p:spPr bwMode="auto">
            <a:xfrm>
              <a:off x="1960" y="2728"/>
              <a:ext cx="920" cy="4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 b="1"/>
                <a:t>WA = 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NT =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/>
                <a:t>Q = blue</a:t>
              </a:r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32001"/>
            <a:ext cx="8567805" cy="447654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Thrashing – repeated failure for same reason</a:t>
            </a:r>
          </a:p>
          <a:p>
            <a:pPr lvl="1" eaLnBrk="1" hangingPunct="1"/>
            <a:r>
              <a:rPr lang="en-US" dirty="0" smtClean="0"/>
              <a:t>Solution: </a:t>
            </a:r>
            <a:r>
              <a:rPr lang="en-US" dirty="0" err="1" smtClean="0"/>
              <a:t>Backjumping</a:t>
            </a:r>
            <a:r>
              <a:rPr lang="en-US" dirty="0" smtClean="0"/>
              <a:t> or Intelligent Backtracking: identify the conflicting value of variable</a:t>
            </a:r>
            <a:endParaRPr lang="en-US" dirty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Redundant Work – conflicting values are not remembered</a:t>
            </a:r>
          </a:p>
          <a:p>
            <a:pPr lvl="1" eaLnBrk="1" hangingPunct="1"/>
            <a:r>
              <a:rPr lang="en-US" dirty="0" smtClean="0"/>
              <a:t>Solution: </a:t>
            </a:r>
            <a:r>
              <a:rPr lang="en-US" dirty="0" err="1" smtClean="0"/>
              <a:t>Backchecking</a:t>
            </a:r>
            <a:r>
              <a:rPr lang="en-US" dirty="0" smtClean="0"/>
              <a:t> or </a:t>
            </a:r>
            <a:r>
              <a:rPr lang="en-US" dirty="0" err="1" smtClean="0"/>
              <a:t>Backmarking</a:t>
            </a:r>
            <a:r>
              <a:rPr lang="en-US" dirty="0" smtClean="0"/>
              <a:t> (Dependency-directed backtracking)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Detects conflicts too late – detects only when conflict occurs</a:t>
            </a:r>
          </a:p>
          <a:p>
            <a:pPr lvl="1" eaLnBrk="1" hangingPunct="1"/>
            <a:r>
              <a:rPr lang="en-US" dirty="0" smtClean="0"/>
              <a:t>Forward Checking, Constraint Satisfaction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3889" y="6258180"/>
            <a:ext cx="578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41A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First, let’s look at variable and value ordering</a:t>
            </a:r>
            <a:endParaRPr lang="en-US" dirty="0">
              <a:solidFill>
                <a:srgbClr val="B41A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we combine </a:t>
            </a:r>
            <a:br>
              <a:rPr lang="en-US" sz="4000" dirty="0" smtClean="0"/>
            </a:br>
            <a:r>
              <a:rPr lang="en-US" sz="4000" dirty="0" smtClean="0"/>
              <a:t>MRV, Degree Heuristic, &amp; LCV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845650"/>
            <a:ext cx="8567805" cy="4965362"/>
          </a:xfrm>
        </p:spPr>
        <p:txBody>
          <a:bodyPr/>
          <a:lstStyle/>
          <a:p>
            <a:r>
              <a:rPr lang="en-US" sz="2600" dirty="0" smtClean="0"/>
              <a:t>MRV – better than random search in picking which variable to assign next</a:t>
            </a:r>
          </a:p>
          <a:p>
            <a:pPr lvl="1"/>
            <a:r>
              <a:rPr lang="en-US" dirty="0" smtClean="0"/>
              <a:t>Does not help in making the initial decision</a:t>
            </a:r>
          </a:p>
          <a:p>
            <a:r>
              <a:rPr lang="en-US" sz="2600" dirty="0" smtClean="0"/>
              <a:t>Degree heuristic most </a:t>
            </a:r>
            <a:r>
              <a:rPr lang="en-US" sz="2600" u="sng" dirty="0" smtClean="0"/>
              <a:t>useful for initial decisions </a:t>
            </a:r>
            <a:r>
              <a:rPr lang="en-US" sz="2600" dirty="0" smtClean="0"/>
              <a:t>on what variable to chose for assignment &amp; </a:t>
            </a:r>
            <a:r>
              <a:rPr lang="en-US" sz="2600" u="sng" dirty="0" smtClean="0"/>
              <a:t>later for tie-breaking</a:t>
            </a:r>
          </a:p>
          <a:p>
            <a:r>
              <a:rPr lang="en-US" sz="2600" dirty="0" smtClean="0"/>
              <a:t>LCV – helps in assigning value to a variable – leave max flexibility for subsequent assignments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Note: MRV is fail-first; LCV is fail-last</a:t>
            </a:r>
          </a:p>
          <a:p>
            <a:pPr lvl="1"/>
            <a:r>
              <a:rPr lang="en-US" dirty="0" smtClean="0"/>
              <a:t>MRV helps </a:t>
            </a:r>
            <a:r>
              <a:rPr lang="en-US" u="sng" dirty="0" smtClean="0"/>
              <a:t>prune large amounts of search tree</a:t>
            </a:r>
          </a:p>
          <a:p>
            <a:pPr lvl="1"/>
            <a:r>
              <a:rPr lang="en-US" dirty="0" smtClean="0"/>
              <a:t>LCV useful in getting to </a:t>
            </a:r>
            <a:r>
              <a:rPr lang="en-US" u="sng" dirty="0" smtClean="0"/>
              <a:t>a solution </a:t>
            </a: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CA49-0A6F-4179-97F3-BAACB153C77E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Propagation of Constraints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47835"/>
            <a:ext cx="8763000" cy="3107453"/>
          </a:xfrm>
        </p:spPr>
        <p:txBody>
          <a:bodyPr/>
          <a:lstStyle/>
          <a:p>
            <a:pPr eaLnBrk="1" hangingPunct="1"/>
            <a:r>
              <a:rPr lang="en-US" dirty="0" smtClean="0"/>
              <a:t>Can we reduce the search space by propagating constraints themselves, so we can catch inconsistencies  earlier in the search process?</a:t>
            </a:r>
          </a:p>
          <a:p>
            <a:pPr lvl="1" eaLnBrk="1" hangingPunct="1"/>
            <a:r>
              <a:rPr lang="en-US" dirty="0" smtClean="0"/>
              <a:t>Forward Checking</a:t>
            </a:r>
          </a:p>
          <a:p>
            <a:pPr lvl="1" eaLnBrk="1" hangingPunct="1"/>
            <a:r>
              <a:rPr lang="en-US" dirty="0" smtClean="0"/>
              <a:t>Constraint Propagation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DCCB-6292-4476-A4D1-B51F5A83B198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Checking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05000"/>
                <a:ext cx="8153400" cy="44196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When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assigned, check each unassigned variable </a:t>
                </a:r>
                <a:r>
                  <a:rPr lang="en-US" i="1" dirty="0" smtClean="0">
                    <a:latin typeface="Book Antiqua" pitchFamily="18" charset="0"/>
                  </a:rPr>
                  <a:t>Y</a:t>
                </a:r>
                <a:r>
                  <a:rPr lang="en-US" dirty="0" smtClean="0"/>
                  <a:t> connected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by a constraint. </a:t>
                </a:r>
              </a:p>
              <a:p>
                <a:pPr eaLnBrk="1" hangingPunct="1"/>
                <a:r>
                  <a:rPr lang="en-US" dirty="0" smtClean="0"/>
                  <a:t>Delete from </a:t>
                </a:r>
                <a:r>
                  <a:rPr lang="en-US" i="1" dirty="0" smtClean="0">
                    <a:latin typeface="Book Antiqua" pitchFamily="18" charset="0"/>
                  </a:rPr>
                  <a:t>Y</a:t>
                </a:r>
                <a:r>
                  <a:rPr lang="en-US" dirty="0" smtClean="0"/>
                  <a:t>’s domain any value that is inconsistent with the value assigned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215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8153400" cy="4419600"/>
              </a:xfrm>
              <a:blipFill rotWithShape="1">
                <a:blip r:embed="rId2"/>
                <a:stretch>
                  <a:fillRect t="-1379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2403-6FA2-4BC6-88EC-269CE7DD1122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Constraint Propagation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3157" y="1835192"/>
            <a:ext cx="647382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Propagate the implications of a constraint on one variable </a:t>
            </a:r>
            <a:r>
              <a:rPr lang="en-US" sz="2800" u="sng" dirty="0" smtClean="0"/>
              <a:t>onto other variables locally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dirty="0" smtClean="0"/>
              <a:t>Must be able to do this quickly. </a:t>
            </a:r>
          </a:p>
          <a:p>
            <a:pPr lvl="1" eaLnBrk="1" hangingPunct="1">
              <a:defRPr/>
            </a:pPr>
            <a:r>
              <a:rPr lang="en-US" sz="2400" dirty="0" smtClean="0"/>
              <a:t>Why?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purpose is to speed up search</a:t>
            </a:r>
          </a:p>
          <a:p>
            <a:pPr lvl="1" eaLnBrk="1" hangingPunct="1">
              <a:defRPr/>
            </a:pPr>
            <a:endParaRPr lang="en-US" sz="2400" dirty="0" smtClean="0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752975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3800" y="1736725"/>
            <a:ext cx="28702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152400" y="5715000"/>
            <a:ext cx="990600" cy="180975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50000" y="2125663"/>
            <a:ext cx="533400" cy="457200"/>
            <a:chOff x="5448300" y="2383531"/>
            <a:chExt cx="533400" cy="457200"/>
          </a:xfrm>
        </p:grpSpPr>
        <p:sp>
          <p:nvSpPr>
            <p:cNvPr id="23572" name="Oval 5"/>
            <p:cNvSpPr>
              <a:spLocks noChangeArrowheads="1"/>
            </p:cNvSpPr>
            <p:nvPr/>
          </p:nvSpPr>
          <p:spPr bwMode="auto">
            <a:xfrm>
              <a:off x="5448300" y="2383531"/>
              <a:ext cx="5334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73" name="Text Box 6"/>
            <p:cNvSpPr txBox="1">
              <a:spLocks noChangeArrowheads="1"/>
            </p:cNvSpPr>
            <p:nvPr/>
          </p:nvSpPr>
          <p:spPr bwMode="auto">
            <a:xfrm>
              <a:off x="5448300" y="2455863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WA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8180388" y="1892300"/>
            <a:ext cx="685800" cy="457200"/>
            <a:chOff x="912" y="3504"/>
            <a:chExt cx="432" cy="288"/>
          </a:xfrm>
        </p:grpSpPr>
        <p:sp>
          <p:nvSpPr>
            <p:cNvPr id="23570" name="Oval 43"/>
            <p:cNvSpPr>
              <a:spLocks noChangeArrowheads="1"/>
            </p:cNvSpPr>
            <p:nvPr/>
          </p:nvSpPr>
          <p:spPr bwMode="auto">
            <a:xfrm>
              <a:off x="968" y="3504"/>
              <a:ext cx="309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Text Box 44"/>
            <p:cNvSpPr txBox="1">
              <a:spLocks noChangeArrowheads="1"/>
            </p:cNvSpPr>
            <p:nvPr/>
          </p:nvSpPr>
          <p:spPr bwMode="auto">
            <a:xfrm>
              <a:off x="912" y="35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Q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07200" y="1562100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{B}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9600" y="2781300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{B}</a:t>
            </a:r>
          </a:p>
        </p:txBody>
      </p:sp>
      <p:cxnSp>
        <p:nvCxnSpPr>
          <p:cNvPr id="20" name="Straight Arrow Connector 19"/>
          <p:cNvCxnSpPr>
            <a:cxnSpLocks noChangeShapeType="1"/>
            <a:stCxn id="18" idx="2"/>
          </p:cNvCxnSpPr>
          <p:nvPr/>
        </p:nvCxnSpPr>
        <p:spPr bwMode="auto">
          <a:xfrm rot="16200000" flipH="1">
            <a:off x="7571582" y="2818606"/>
            <a:ext cx="214312" cy="879475"/>
          </a:xfrm>
          <a:prstGeom prst="straightConnector1">
            <a:avLst/>
          </a:prstGeom>
          <a:noFill/>
          <a:ln w="28575" algn="ctr">
            <a:solidFill>
              <a:srgbClr val="E91707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118475" y="2897188"/>
            <a:ext cx="533400" cy="457200"/>
            <a:chOff x="7658100" y="3802063"/>
            <a:chExt cx="533400" cy="457200"/>
          </a:xfrm>
        </p:grpSpPr>
        <p:sp>
          <p:nvSpPr>
            <p:cNvPr id="23568" name="Oval 9"/>
            <p:cNvSpPr>
              <a:spLocks noChangeArrowheads="1"/>
            </p:cNvSpPr>
            <p:nvPr/>
          </p:nvSpPr>
          <p:spPr bwMode="auto">
            <a:xfrm>
              <a:off x="7658100" y="3802063"/>
              <a:ext cx="533400" cy="457200"/>
            </a:xfrm>
            <a:prstGeom prst="ellipse">
              <a:avLst/>
            </a:prstGeom>
            <a:solidFill>
              <a:srgbClr val="4767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569" name="TextBox 21"/>
            <p:cNvSpPr txBox="1">
              <a:spLocks noChangeArrowheads="1"/>
            </p:cNvSpPr>
            <p:nvPr/>
          </p:nvSpPr>
          <p:spPr bwMode="auto">
            <a:xfrm>
              <a:off x="7748253" y="3846274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V</a:t>
              </a: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07225" y="2755900"/>
            <a:ext cx="46355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{ 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7188" y="4087964"/>
            <a:ext cx="21574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 consistency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A CSP is </a:t>
            </a:r>
            <a:r>
              <a:rPr lang="en-US" u="sng" dirty="0" smtClean="0">
                <a:sym typeface="Symbol"/>
              </a:rPr>
              <a:t>node consistent </a:t>
            </a:r>
            <a:r>
              <a:rPr lang="en-US" dirty="0" smtClean="0">
                <a:sym typeface="Symbol"/>
              </a:rPr>
              <a:t>if all its variables are node consistent</a:t>
            </a:r>
          </a:p>
          <a:p>
            <a:r>
              <a:rPr lang="en-US" u="sng" dirty="0">
                <a:sym typeface="Symbol"/>
              </a:rPr>
              <a:t>Unary Constraints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/>
              <a:t>Check constraints that apply to a particular node or variable</a:t>
            </a:r>
          </a:p>
          <a:p>
            <a:pPr marL="457200" lvl="1" indent="0">
              <a:buNone/>
            </a:pPr>
            <a:r>
              <a:rPr lang="en-US" dirty="0" smtClean="0"/>
              <a:t>	e.g</a:t>
            </a:r>
            <a:r>
              <a:rPr lang="en-US" dirty="0"/>
              <a:t>., WA</a:t>
            </a:r>
            <a:r>
              <a:rPr lang="en-US" dirty="0">
                <a:sym typeface="Symbol"/>
              </a:rPr>
              <a:t> G; V 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is arc consistent,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𝑖𝑘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which satisfies constraints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𝑗𝑚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n-US" dirty="0"/>
                  <a:t> satisfy the binary 	constraint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Note that </a:t>
                </a:r>
                <a:r>
                  <a:rPr lang="en-US" u="sng" dirty="0">
                    <a:solidFill>
                      <a:schemeClr val="tx1"/>
                    </a:solidFill>
                  </a:rPr>
                  <a:t>arc consistency is directional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 is consistent does not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is 	consistent</a:t>
                </a:r>
              </a:p>
              <a:p>
                <a:r>
                  <a:rPr lang="en-US" dirty="0" smtClean="0"/>
                  <a:t>A CSP is arc consistent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𝑒𝑣𝑒𝑟𝑦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Arc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in its constraint graph is Arc consistent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  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b="-3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616-7F8C-44D2-AE15-7F878335F071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 Consistency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0538"/>
            <a:ext cx="8382000" cy="48339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Fast method for Constraint propagation</a:t>
            </a:r>
          </a:p>
          <a:p>
            <a:pPr eaLnBrk="1" hangingPunct="1"/>
            <a:r>
              <a:rPr lang="en-US" sz="2800" dirty="0" smtClean="0"/>
              <a:t>Introduce directed arcs in the constraint graph.</a:t>
            </a:r>
          </a:p>
          <a:p>
            <a:pPr lvl="1" eaLnBrk="1" hangingPunct="1"/>
            <a:r>
              <a:rPr lang="en-US" sz="2400" dirty="0" smtClean="0"/>
              <a:t>Arc is consistent </a:t>
            </a:r>
            <a:r>
              <a:rPr lang="en-US" sz="2400" dirty="0" err="1" smtClean="0"/>
              <a:t>iff</a:t>
            </a:r>
            <a:r>
              <a:rPr lang="en-US" sz="2400" dirty="0" smtClean="0"/>
              <a:t> for every value on source side has a consistent value on destination side</a:t>
            </a:r>
          </a:p>
          <a:p>
            <a:pPr lvl="1" eaLnBrk="1" hangingPunct="1"/>
            <a:r>
              <a:rPr lang="en-US" sz="2400" dirty="0" smtClean="0"/>
              <a:t>If node </a:t>
            </a:r>
            <a:r>
              <a:rPr lang="en-US" sz="2400" i="1" dirty="0" smtClean="0"/>
              <a:t>X</a:t>
            </a:r>
            <a:r>
              <a:rPr lang="en-US" sz="2400" dirty="0" smtClean="0"/>
              <a:t> looses a value, check neighbors of </a:t>
            </a:r>
            <a:r>
              <a:rPr lang="en-US" sz="2400" i="1" dirty="0" smtClean="0"/>
              <a:t>X</a:t>
            </a:r>
          </a:p>
          <a:p>
            <a:pPr eaLnBrk="1" hangingPunct="1"/>
            <a:r>
              <a:rPr lang="en-US" sz="2800" dirty="0" smtClean="0"/>
              <a:t>Provides early detection of inconsistencies.</a:t>
            </a:r>
          </a:p>
          <a:p>
            <a:pPr lvl="1" eaLnBrk="1" hangingPunct="1"/>
            <a:r>
              <a:rPr lang="en-US" sz="2400" dirty="0" smtClean="0"/>
              <a:t>Must be applied repeatedly to detect ALL constraints.</a:t>
            </a:r>
          </a:p>
          <a:p>
            <a:pPr eaLnBrk="1" hangingPunct="1"/>
            <a:r>
              <a:rPr lang="en-US" sz="2800" dirty="0" smtClean="0"/>
              <a:t>Preprocessing step – before beginning of search</a:t>
            </a:r>
          </a:p>
          <a:p>
            <a:pPr eaLnBrk="1" hangingPunct="1"/>
            <a:r>
              <a:rPr lang="en-US" sz="2800" dirty="0" smtClean="0"/>
              <a:t>Propagation step (like forward checking) : use a queue to keep track of all variables that need to be checked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 rot="-5400000">
            <a:off x="-642144" y="5447506"/>
            <a:ext cx="1606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Apply repeatedly</a:t>
            </a:r>
          </a:p>
        </p:txBody>
      </p:sp>
      <p:sp>
        <p:nvSpPr>
          <p:cNvPr id="24582" name="Left Brace 5"/>
          <p:cNvSpPr>
            <a:spLocks/>
          </p:cNvSpPr>
          <p:nvPr/>
        </p:nvSpPr>
        <p:spPr bwMode="auto">
          <a:xfrm>
            <a:off x="296863" y="5229225"/>
            <a:ext cx="160337" cy="708025"/>
          </a:xfrm>
          <a:prstGeom prst="leftBrace">
            <a:avLst>
              <a:gd name="adj1" fmla="val 8362"/>
              <a:gd name="adj2" fmla="val 50000"/>
            </a:avLst>
          </a:prstGeom>
          <a:noFill/>
          <a:ln w="28575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 useful for Coloring Graph of Australia</a:t>
                </a:r>
              </a:p>
              <a:p>
                <a:pPr lvl="1"/>
                <a:r>
                  <a:rPr lang="en-US" dirty="0" smtClean="0"/>
                  <a:t>Let’s consider {</a:t>
                </a:r>
                <a:r>
                  <a:rPr lang="en-US" i="1" dirty="0" smtClean="0"/>
                  <a:t>WA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SA</a:t>
                </a:r>
                <a:r>
                  <a:rPr lang="en-US" dirty="0" smtClean="0"/>
                  <a:t>}: any value we choose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for </a:t>
                </a:r>
                <a:r>
                  <a:rPr lang="en-US" i="1" dirty="0" smtClean="0"/>
                  <a:t>WA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R, G, B</a:t>
                </a:r>
                <a:r>
                  <a:rPr lang="en-US" dirty="0" smtClean="0"/>
                  <a:t> we can find a value for </a:t>
                </a:r>
                <a:r>
                  <a:rPr lang="en-US" i="1" dirty="0" smtClean="0"/>
                  <a:t>SA</a:t>
                </a:r>
                <a:r>
                  <a:rPr lang="en-US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i.e., we cannot reduce the domain of </a:t>
                </a:r>
                <a:r>
                  <a:rPr lang="en-US" i="1" dirty="0" smtClean="0"/>
                  <a:t>WA</a:t>
                </a:r>
                <a:endParaRPr lang="en-US" dirty="0" smtClean="0"/>
              </a:p>
              <a:p>
                <a:r>
                  <a:rPr lang="en-US" dirty="0" smtClean="0"/>
                  <a:t>But consider constraint: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lvl="1" indent="0">
                  <a:buClrTx/>
                  <a:buSzPct val="85000"/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0, 1, 2, 3</m:t>
                        </m:r>
                      </m:e>
                    </m:d>
                  </m:oMath>
                </a14:m>
                <a:r>
                  <a:rPr lang="en-US" dirty="0"/>
                  <a:t>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={0, 1, 4, 9}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5643" y="1793958"/>
            <a:ext cx="2206968" cy="170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0" y="1499344"/>
            <a:ext cx="6925835" cy="2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32" y="3824227"/>
            <a:ext cx="5686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7531" y="1688123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1" y="1688123"/>
                <a:ext cx="4376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94903" y="2383134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03" y="2383134"/>
                <a:ext cx="4517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2783" y="5250252"/>
                <a:ext cx="3122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: choose using utility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fn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83" y="5250252"/>
                <a:ext cx="312213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>
            <a:off x="4109777" y="5480592"/>
            <a:ext cx="1633678" cy="121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14845" y="2767985"/>
                <a:ext cx="404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45" y="2767985"/>
                <a:ext cx="40498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79846" y="2264168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46" y="2264168"/>
                <a:ext cx="451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2638" y="5480592"/>
                <a:ext cx="3598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apply</m:t>
                        </m:r>
                        <m: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action</m:t>
                        </m:r>
                        <m: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: 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(expansion)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38" y="5480592"/>
                <a:ext cx="359842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39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6155" y="5737384"/>
                <a:ext cx="39271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smtClean="0">
                        <a:solidFill>
                          <a:srgbClr val="C00000"/>
                        </a:solidFill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un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simulation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,generate reward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 smtClean="0">
                    <a:solidFill>
                      <a:srgbClr val="C00000"/>
                    </a:solidFill>
                  </a:rPr>
                  <a:t>Return vector of backed-up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   Select best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    update values of the parent node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5" y="5737384"/>
                <a:ext cx="3927101" cy="1200329"/>
              </a:xfrm>
              <a:prstGeom prst="rect">
                <a:avLst/>
              </a:prstGeom>
              <a:blipFill rotWithShape="1">
                <a:blip r:embed="rId10"/>
                <a:stretch>
                  <a:fillRect l="-124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2942" y="4570415"/>
                <a:ext cx="34831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For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each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node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store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algn="ctr"/>
                <a:r>
                  <a:rPr lang="en-US" sz="1800" dirty="0" smtClean="0">
                    <a:solidFill>
                      <a:srgbClr val="C00000"/>
                    </a:solidFill>
                  </a:rPr>
                  <a:t>reward value, number of visits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942" y="4570415"/>
                <a:ext cx="3483162" cy="646331"/>
              </a:xfrm>
              <a:prstGeom prst="rect">
                <a:avLst/>
              </a:prstGeom>
              <a:blipFill rotWithShape="1">
                <a:blip r:embed="rId11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 consistency algorithm AC-3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02/07/2017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343E-1302-45A8-A20A-F7F56206F8F4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 l="16406" t="21875" r="13281" b="22917"/>
          <a:stretch>
            <a:fillRect/>
          </a:stretch>
        </p:blipFill>
        <p:spPr bwMode="auto">
          <a:xfrm>
            <a:off x="519113" y="1654175"/>
            <a:ext cx="80264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35138" y="6381750"/>
            <a:ext cx="55546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85000"/>
              <a:buBlip>
                <a:blip r:embed="rId3"/>
              </a:buBlip>
              <a:defRPr/>
            </a:pPr>
            <a:endParaRPr lang="en-US" sz="3200" kern="0" dirty="0">
              <a:solidFill>
                <a:srgbClr val="B41A97"/>
              </a:solidFill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814567"/>
            <a:ext cx="8567805" cy="447654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How exactly does arc consistency work?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Start checking all constraints between pairs of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If at some point variable, </a:t>
            </a:r>
            <a:r>
              <a:rPr lang="en-US" i="1" dirty="0" smtClean="0"/>
              <a:t>V</a:t>
            </a:r>
            <a:r>
              <a:rPr lang="en-US" i="1" baseline="-25000" dirty="0" smtClean="0"/>
              <a:t>i </a:t>
            </a:r>
            <a:r>
              <a:rPr lang="en-US" dirty="0" smtClean="0"/>
              <a:t>constrained, go back and check all variables related to </a:t>
            </a:r>
            <a:r>
              <a:rPr lang="en-US" i="1" dirty="0" smtClean="0"/>
              <a:t>V</a:t>
            </a:r>
            <a:r>
              <a:rPr lang="en-US" i="1" baseline="-25000" dirty="0" smtClean="0"/>
              <a:t>i </a:t>
            </a:r>
            <a:r>
              <a:rPr lang="en-US" dirty="0" smtClean="0"/>
              <a:t>because their values could be further constrained …. This could happen multiple times …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AC-3 based on the notion of support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Time complexity of AC-3: </a:t>
            </a:r>
            <a:r>
              <a:rPr lang="en-US" dirty="0"/>
              <a:t>O(</a:t>
            </a:r>
            <a:r>
              <a:rPr lang="en-US" i="1" dirty="0"/>
              <a:t>c</a:t>
            </a:r>
            <a:r>
              <a:rPr lang="en-US" dirty="0"/>
              <a:t>.</a:t>
            </a:r>
            <a:r>
              <a:rPr lang="en-US" i="1" dirty="0"/>
              <a:t>d</a:t>
            </a:r>
            <a:r>
              <a:rPr lang="en-US" baseline="30000" dirty="0"/>
              <a:t>3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i="1" dirty="0" smtClean="0"/>
              <a:t>n</a:t>
            </a:r>
            <a:r>
              <a:rPr lang="en-US" dirty="0" smtClean="0"/>
              <a:t> variables each with domain size </a:t>
            </a:r>
            <a:r>
              <a:rPr lang="en-US" i="1" dirty="0" smtClean="0"/>
              <a:t>d</a:t>
            </a:r>
            <a:r>
              <a:rPr lang="en-US" dirty="0" smtClean="0"/>
              <a:t>; </a:t>
            </a:r>
            <a:r>
              <a:rPr lang="en-US" i="1" dirty="0" smtClean="0"/>
              <a:t>c</a:t>
            </a:r>
            <a:r>
              <a:rPr lang="en-US" dirty="0" smtClean="0"/>
              <a:t> – binary constraints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But AC-3 inefficient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When it retests edge for second time, it is retesting number of value pairs, which are not affected by dropping a value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6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algorithms than AC-3, e.g., AC-4 (see </a:t>
            </a:r>
            <a:r>
              <a:rPr lang="en-US" dirty="0" err="1"/>
              <a:t>Bartak</a:t>
            </a:r>
            <a:r>
              <a:rPr lang="en-US" dirty="0"/>
              <a:t>, page </a:t>
            </a:r>
            <a:r>
              <a:rPr lang="en-US" dirty="0" smtClean="0"/>
              <a:t>16-17)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" y="2793442"/>
            <a:ext cx="6007799" cy="35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13" y="4479767"/>
            <a:ext cx="4914728" cy="23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8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AC-4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64327"/>
            <a:ext cx="8567805" cy="4476549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en-US" sz="2400" dirty="0" smtClean="0"/>
              <a:t>orks by finding supports for individual pairs of values</a:t>
            </a:r>
          </a:p>
          <a:p>
            <a:pPr lvl="1"/>
            <a:r>
              <a:rPr lang="en-US" sz="2200" dirty="0" smtClean="0"/>
              <a:t>INITIALIZE procedure</a:t>
            </a:r>
          </a:p>
          <a:p>
            <a:r>
              <a:rPr lang="en-US" sz="2400" dirty="0" smtClean="0"/>
              <a:t>Internal </a:t>
            </a:r>
            <a:r>
              <a:rPr lang="en-US" sz="2400" dirty="0"/>
              <a:t>structures </a:t>
            </a:r>
            <a:r>
              <a:rPr lang="en-US" sz="2400" dirty="0" smtClean="0"/>
              <a:t>used </a:t>
            </a:r>
            <a:r>
              <a:rPr lang="en-US" sz="2400" dirty="0"/>
              <a:t>to remember pairs of consistent (inconsistent) values </a:t>
            </a:r>
            <a:r>
              <a:rPr lang="en-US" sz="2400" dirty="0" smtClean="0"/>
              <a:t>of </a:t>
            </a:r>
            <a:r>
              <a:rPr lang="en-US" sz="2400" dirty="0"/>
              <a:t>incidental variables (nodes) - </a:t>
            </a:r>
            <a:r>
              <a:rPr lang="en-US" sz="2400" dirty="0" smtClean="0"/>
              <a:t>initialized</a:t>
            </a:r>
            <a:endParaRPr lang="en-US" sz="2400" dirty="0"/>
          </a:p>
          <a:p>
            <a:r>
              <a:rPr lang="en-US" sz="2400" dirty="0" smtClean="0"/>
              <a:t>Structure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i,a</a:t>
            </a:r>
            <a:r>
              <a:rPr lang="en-US" sz="2400" i="1" dirty="0"/>
              <a:t> </a:t>
            </a:r>
            <a:r>
              <a:rPr lang="en-US" sz="2400" dirty="0" smtClean="0"/>
              <a:t>represents </a:t>
            </a:r>
            <a:r>
              <a:rPr lang="en-US" sz="2400" dirty="0"/>
              <a:t>set of </a:t>
            </a:r>
            <a:r>
              <a:rPr lang="en-US" sz="2400" dirty="0" smtClean="0"/>
              <a:t>supports</a:t>
            </a:r>
            <a:endParaRPr lang="en-US" sz="2400" dirty="0"/>
          </a:p>
          <a:p>
            <a:r>
              <a:rPr lang="en-US" sz="2400" dirty="0"/>
              <a:t>Also counts </a:t>
            </a:r>
            <a:r>
              <a:rPr lang="en-US" sz="2400" dirty="0" smtClean="0"/>
              <a:t>“supporting” </a:t>
            </a:r>
            <a:r>
              <a:rPr lang="en-US" sz="2400" dirty="0"/>
              <a:t>values from the domain of incidental </a:t>
            </a:r>
            <a:r>
              <a:rPr lang="en-US" sz="2400" dirty="0" smtClean="0"/>
              <a:t>variable &amp; removes values that have no support</a:t>
            </a:r>
          </a:p>
          <a:p>
            <a:r>
              <a:rPr lang="en-US" sz="2400" dirty="0"/>
              <a:t>Once the value is removed from the domain, the algorithm adds the </a:t>
            </a:r>
            <a:r>
              <a:rPr lang="en-US" sz="2400" dirty="0" smtClean="0"/>
              <a:t>pair &lt;</a:t>
            </a:r>
            <a:r>
              <a:rPr lang="en-US" sz="2400" i="1" dirty="0" smtClean="0"/>
              <a:t>variable</a:t>
            </a:r>
            <a:r>
              <a:rPr lang="en-US" sz="2400" i="1" dirty="0"/>
              <a:t>, </a:t>
            </a:r>
            <a:r>
              <a:rPr lang="en-US" sz="2400" i="1" dirty="0" smtClean="0"/>
              <a:t>value</a:t>
            </a:r>
            <a:r>
              <a:rPr lang="en-US" sz="2400" dirty="0"/>
              <a:t>&gt; to the list </a:t>
            </a:r>
            <a:r>
              <a:rPr lang="en-US" sz="2400" i="1" dirty="0"/>
              <a:t>Q</a:t>
            </a:r>
            <a:r>
              <a:rPr lang="en-US" sz="2400" dirty="0"/>
              <a:t> for re-revision of affected values of corresponding </a:t>
            </a:r>
            <a:r>
              <a:rPr lang="en-US" sz="2400" dirty="0" smtClean="0"/>
              <a:t>variables</a:t>
            </a:r>
          </a:p>
          <a:p>
            <a:pPr lvl="1"/>
            <a:r>
              <a:rPr lang="en-US" sz="2000" dirty="0" smtClean="0"/>
              <a:t>Re-revision is only for those pairs of variables of incidental variables that were affected in previous iteration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74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383" y="1694930"/>
                <a:ext cx="8694892" cy="4476549"/>
              </a:xfrm>
            </p:spPr>
            <p:txBody>
              <a:bodyPr/>
              <a:lstStyle/>
              <a:p>
                <a:r>
                  <a:rPr lang="en-US" sz="2400" dirty="0" smtClean="0"/>
                  <a:t>Looks at triplets of variables (Russell &amp; </a:t>
                </a:r>
                <a:r>
                  <a:rPr lang="en-US" sz="2400" dirty="0" err="1" smtClean="0"/>
                  <a:t>Norvig</a:t>
                </a:r>
                <a:r>
                  <a:rPr lang="en-US" sz="2400" dirty="0" smtClean="0"/>
                  <a:t>, page 210)</a:t>
                </a:r>
              </a:p>
              <a:p>
                <a:pPr lvl="1"/>
                <a:r>
                  <a:rPr lang="en-US" sz="2000" dirty="0" smtClean="0"/>
                  <a:t>Two variable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} with third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}, if for every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{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:r>
                  <a:rPr lang="en-US" sz="2000" i="1" dirty="0" smtClean="0"/>
                  <a:t>a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:r>
                  <a:rPr lang="en-US" sz="2000" i="1" dirty="0" smtClean="0"/>
                  <a:t>b</a:t>
                </a:r>
                <a:r>
                  <a:rPr lang="en-US" sz="2000" dirty="0"/>
                  <a:t>} </a:t>
                </a:r>
                <a:r>
                  <a:rPr lang="en-US" sz="2000" dirty="0" smtClean="0"/>
                  <a:t>consistent with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{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there is also an assignment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400" dirty="0" smtClean="0"/>
                  <a:t>(</a:t>
                </a:r>
                <a:r>
                  <a:rPr lang="en-US" sz="2400" dirty="0" err="1" smtClean="0"/>
                  <a:t>Bartak</a:t>
                </a:r>
                <a:r>
                  <a:rPr lang="en-US" sz="2400" dirty="0" smtClean="0"/>
                  <a:t>, page 20) A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) is path consistent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i="1" dirty="0" smtClean="0"/>
                  <a:t>if and only if</a:t>
                </a:r>
                <a:r>
                  <a:rPr lang="en-US" sz="2400" dirty="0" smtClean="0"/>
                  <a:t> for every pair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 	that are node consistent, </a:t>
                </a:r>
                <a:r>
                  <a:rPr lang="en-US" sz="2400" i="1" dirty="0" smtClean="0"/>
                  <a:t>there exists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, such that every pair of 	adjacent 	variables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 is arc consistent</a:t>
                </a:r>
              </a:p>
              <a:p>
                <a:r>
                  <a:rPr lang="en-US" sz="2400" dirty="0" smtClean="0"/>
                  <a:t>A CSP is path consistent if and only if every path in its constraint graph is path consistent </a:t>
                </a:r>
              </a:p>
              <a:p>
                <a:r>
                  <a:rPr lang="en-US" sz="2600" dirty="0" smtClean="0">
                    <a:solidFill>
                      <a:srgbClr val="B41A97"/>
                    </a:solidFill>
                  </a:rPr>
                  <a:t>Every path consistent CSP is also arc consistent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694930"/>
                <a:ext cx="8694892" cy="4476549"/>
              </a:xfrm>
              <a:blipFill rotWithShape="1">
                <a:blip r:embed="rId2"/>
                <a:stretch>
                  <a:fillRect t="-1090" b="-1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957F-A818-4365-AEA9-835934FB5533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3374" y="1914525"/>
                <a:ext cx="7772400" cy="471487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Path consistent CSP is arc-consistent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 smtClean="0"/>
                  <a:t>Reverse is not true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dirty="0" smtClean="0"/>
                  <a:t>   (Arc consistent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⇏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Path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Consistent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CSP is path consistent </a:t>
                </a:r>
                <a:r>
                  <a:rPr lang="en-US" sz="2800" i="1" dirty="0" err="1" smtClean="0"/>
                  <a:t>iff</a:t>
                </a:r>
                <a:r>
                  <a:rPr lang="en-US" sz="2800" dirty="0" smtClean="0"/>
                  <a:t> all paths of length 2 are path consistent (see page 20, </a:t>
                </a:r>
                <a:r>
                  <a:rPr lang="en-US" sz="2800" dirty="0" err="1" smtClean="0"/>
                  <a:t>Bartak</a:t>
                </a:r>
                <a:r>
                  <a:rPr lang="en-US" sz="2800" dirty="0" smtClean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Matrix representation – path consistency by composition (Algorithms PC-1, PC-2, DPC)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800" dirty="0" smtClean="0"/>
                  <a:t>	</a:t>
                </a:r>
              </a:p>
            </p:txBody>
          </p:sp>
        </mc:Choice>
        <mc:Fallback xmlns="">
          <p:sp>
            <p:nvSpPr>
              <p:cNvPr id="116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3374" y="1914525"/>
                <a:ext cx="7772400" cy="4714875"/>
              </a:xfrm>
              <a:blipFill rotWithShape="1">
                <a:blip r:embed="rId2"/>
                <a:stretch>
                  <a:fillRect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7969" y="2162429"/>
            <a:ext cx="3056031" cy="125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Stronger forms of Constraint Propagation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4000" y="1778000"/>
            <a:ext cx="8612188" cy="490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Arc consistency </a:t>
            </a:r>
            <a:r>
              <a:rPr lang="en-US" sz="2400" smtClean="0"/>
              <a:t>does not detect all inconsistencies</a:t>
            </a:r>
          </a:p>
          <a:p>
            <a:r>
              <a:rPr lang="en-US" sz="2400" i="1" u="sng" smtClean="0"/>
              <a:t>k</a:t>
            </a:r>
            <a:r>
              <a:rPr lang="en-US" sz="2400" u="sng" smtClean="0"/>
              <a:t>-consistency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CSP is </a:t>
            </a:r>
            <a:r>
              <a:rPr lang="en-US" sz="2000" i="1" smtClean="0"/>
              <a:t>k</a:t>
            </a:r>
            <a:r>
              <a:rPr lang="en-US" sz="2000" smtClean="0"/>
              <a:t>-consistent if for any set of </a:t>
            </a:r>
            <a:r>
              <a:rPr lang="en-US" sz="2000" i="1" smtClean="0"/>
              <a:t>k</a:t>
            </a:r>
            <a:r>
              <a:rPr lang="en-US" sz="2000" smtClean="0"/>
              <a:t>-1 variables and for any consistent assignment to those variables, a consistent value can always be assigned to any </a:t>
            </a:r>
            <a:r>
              <a:rPr lang="en-US" sz="2000" i="1" smtClean="0"/>
              <a:t>k</a:t>
            </a:r>
            <a:r>
              <a:rPr lang="en-US" sz="2000" baseline="30000" smtClean="0"/>
              <a:t>th</a:t>
            </a:r>
            <a:r>
              <a:rPr lang="en-US" sz="2000" smtClean="0"/>
              <a:t> variable</a:t>
            </a:r>
            <a:endParaRPr 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1-consistency: node-consistency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2-consistency: arc-consistency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3-consistency: path-consistency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Strong </a:t>
            </a:r>
            <a:r>
              <a:rPr lang="en-US" sz="2400" i="1" u="sng" smtClean="0"/>
              <a:t>k</a:t>
            </a:r>
            <a:r>
              <a:rPr lang="en-US" sz="2400" u="sng" smtClean="0"/>
              <a:t>-consistency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</a:t>
            </a:r>
            <a:r>
              <a:rPr lang="en-US" sz="2000" i="1" smtClean="0"/>
              <a:t>k</a:t>
            </a:r>
            <a:r>
              <a:rPr lang="en-US" sz="2000" smtClean="0"/>
              <a:t>-consistent , (</a:t>
            </a:r>
            <a:r>
              <a:rPr lang="en-US" sz="2000" i="1" smtClean="0"/>
              <a:t>k</a:t>
            </a:r>
            <a:r>
              <a:rPr lang="en-US" sz="2000" smtClean="0"/>
              <a:t>-1) consistent, (</a:t>
            </a:r>
            <a:r>
              <a:rPr lang="en-US" sz="2000" i="1" smtClean="0"/>
              <a:t>k</a:t>
            </a:r>
            <a:r>
              <a:rPr lang="en-US" sz="2000" smtClean="0"/>
              <a:t>-2) consistent, … all the way down to 1-consistent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is ideal since a solution can be found in time </a:t>
            </a:r>
            <a:r>
              <a:rPr lang="en-US" sz="2400" i="1" smtClean="0"/>
              <a:t>O(nd) </a:t>
            </a:r>
            <a:r>
              <a:rPr lang="en-US" sz="2400" smtClean="0"/>
              <a:t>instead of</a:t>
            </a:r>
            <a:r>
              <a:rPr lang="en-US" sz="2400" i="1" smtClean="0"/>
              <a:t>  O(n</a:t>
            </a:r>
            <a:r>
              <a:rPr lang="en-US" sz="2400" i="1" baseline="30000" smtClean="0"/>
              <a:t>2</a:t>
            </a:r>
            <a:r>
              <a:rPr lang="en-US" sz="2400" i="1" smtClean="0"/>
              <a:t>d</a:t>
            </a:r>
            <a:r>
              <a:rPr lang="en-US" sz="2400" i="1" baseline="30000" smtClean="0"/>
              <a:t>3</a:t>
            </a:r>
            <a:r>
              <a:rPr lang="en-US" sz="2400" i="1" smtClean="0"/>
              <a:t>)</a:t>
            </a:r>
            <a:endParaRPr lang="en-US" sz="2400" smtClean="0"/>
          </a:p>
          <a:p>
            <a:pPr lvl="1" eaLnBrk="1" hangingPunct="1">
              <a:lnSpc>
                <a:spcPct val="50000"/>
              </a:lnSpc>
            </a:pPr>
            <a:r>
              <a:rPr lang="en-US" sz="2000" smtClean="0"/>
              <a:t>N</a:t>
            </a:r>
            <a:r>
              <a:rPr lang="en-US" sz="2000" i="1" smtClean="0"/>
              <a:t>o free lunch</a:t>
            </a:r>
            <a:r>
              <a:rPr lang="en-US" sz="2000" smtClean="0"/>
              <a:t>: any algorithm for establishing </a:t>
            </a:r>
            <a:r>
              <a:rPr lang="en-US" sz="2000" i="1" smtClean="0"/>
              <a:t>n</a:t>
            </a:r>
            <a:r>
              <a:rPr lang="en-US" sz="2000" smtClean="0"/>
              <a:t>-consistency is </a:t>
            </a:r>
          </a:p>
          <a:p>
            <a:pPr lvl="1"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smtClean="0"/>
              <a:t>	exponential</a:t>
            </a:r>
            <a:r>
              <a:rPr lang="en-US" sz="2400" smtClean="0"/>
              <a:t> </a:t>
            </a:r>
            <a:r>
              <a:rPr lang="en-US" sz="2000" smtClean="0"/>
              <a:t>in </a:t>
            </a:r>
            <a:r>
              <a:rPr lang="en-US" sz="2000" i="1" smtClean="0"/>
              <a:t>n</a:t>
            </a:r>
            <a:r>
              <a:rPr lang="en-US" sz="2000" smtClean="0"/>
              <a:t>, in the worst case</a:t>
            </a:r>
          </a:p>
          <a:p>
            <a:endParaRPr lang="en-US" sz="280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02/07/2017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4DDC-35E1-4926-B2E3-C54F6F3BC370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FC6-EB5C-4CBE-8E5A-6E15D0C2D896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 in Backtracking (BT)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765300"/>
            <a:ext cx="8567738" cy="48895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 smtClean="0"/>
              <a:t>Chronological</a:t>
            </a:r>
            <a:r>
              <a:rPr lang="en-US" sz="2400" dirty="0" smtClean="0"/>
              <a:t> – revisit most recent decision point: take alternate path (standard DFS)</a:t>
            </a:r>
          </a:p>
          <a:p>
            <a:pPr eaLnBrk="1" hangingPunct="1">
              <a:defRPr/>
            </a:pPr>
            <a:r>
              <a:rPr lang="en-US" sz="2400" dirty="0" smtClean="0"/>
              <a:t>Problems</a:t>
            </a:r>
          </a:p>
          <a:p>
            <a:pPr lvl="1" eaLnBrk="1" hangingPunct="1">
              <a:defRPr/>
            </a:pPr>
            <a:r>
              <a:rPr lang="en-US" sz="2000" b="1" dirty="0" smtClean="0">
                <a:ea typeface="+mn-ea"/>
                <a:cs typeface="+mn-cs"/>
              </a:rPr>
              <a:t>Thrashing: </a:t>
            </a:r>
            <a:r>
              <a:rPr lang="en-US" sz="2000" dirty="0" smtClean="0">
                <a:ea typeface="+mn-ea"/>
                <a:cs typeface="+mn-cs"/>
              </a:rPr>
              <a:t>throws away the reason of the conflict</a:t>
            </a:r>
          </a:p>
          <a:p>
            <a:pPr lvl="2" eaLnBrk="1" hangingPunct="1">
              <a:defRPr/>
            </a:pPr>
            <a:r>
              <a:rPr lang="pt-BR" sz="1600" b="1" dirty="0" smtClean="0">
                <a:ea typeface="+mn-ea"/>
                <a:cs typeface="+mn-cs"/>
              </a:rPr>
              <a:t>Example: A,B,C,D,E:: 1..10, A&gt;E; </a:t>
            </a:r>
            <a:r>
              <a:rPr lang="en-US" sz="1600" dirty="0" smtClean="0">
                <a:ea typeface="+mn-ea"/>
                <a:cs typeface="+mn-cs"/>
              </a:rPr>
              <a:t>BT tries all the assignments for B,C,D before finding that A≠1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sz="2000" b="1" dirty="0" smtClean="0">
                <a:ea typeface="+mn-ea"/>
                <a:cs typeface="+mn-cs"/>
              </a:rPr>
              <a:t>Redundant work</a:t>
            </a:r>
          </a:p>
          <a:p>
            <a:pPr lvl="2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Unnecessary constraint checks are repeated</a:t>
            </a:r>
          </a:p>
          <a:p>
            <a:pPr lvl="2" eaLnBrk="1" hangingPunct="1">
              <a:defRPr/>
            </a:pPr>
            <a:r>
              <a:rPr lang="pt-BR" sz="1600" b="1" dirty="0" smtClean="0">
                <a:ea typeface="+mn-ea"/>
                <a:cs typeface="+mn-cs"/>
              </a:rPr>
              <a:t>Example: A,B,C,D,E:: 1..10, B+8&lt;D, C=5*E; </a:t>
            </a:r>
            <a:r>
              <a:rPr lang="en-US" sz="1600" dirty="0" smtClean="0">
                <a:ea typeface="+mn-ea"/>
                <a:cs typeface="+mn-cs"/>
              </a:rPr>
              <a:t>when labeling C,E the values 1,..,9 are repeatedly checked for D</a:t>
            </a:r>
          </a:p>
          <a:p>
            <a:pPr lvl="1" eaLnBrk="1" hangingPunct="1">
              <a:defRPr/>
            </a:pPr>
            <a:r>
              <a:rPr lang="en-US" sz="2000" b="1" dirty="0" smtClean="0">
                <a:ea typeface="+mn-ea"/>
                <a:cs typeface="+mn-cs"/>
              </a:rPr>
              <a:t>Late detection of the conflict</a:t>
            </a:r>
          </a:p>
          <a:p>
            <a:pPr lvl="2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Constraint violation is discovered only when the values are known</a:t>
            </a:r>
          </a:p>
          <a:p>
            <a:pPr lvl="2" eaLnBrk="1" hangingPunct="1">
              <a:defRPr/>
            </a:pPr>
            <a:r>
              <a:rPr lang="pt-BR" sz="1600" b="1" dirty="0" smtClean="0">
                <a:ea typeface="+mn-ea"/>
                <a:cs typeface="+mn-cs"/>
              </a:rPr>
              <a:t>Example: A,B,C,D,E::1..10, A=3*E; </a:t>
            </a:r>
            <a:r>
              <a:rPr lang="en-US" sz="2000" dirty="0" smtClean="0">
                <a:ea typeface="+mn-ea"/>
                <a:cs typeface="+mn-cs"/>
              </a:rPr>
              <a:t>the fact that A&gt;2 is discovered when labeling 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 descr="Large confetti"/>
          <p:cNvSpPr>
            <a:spLocks noGrp="1"/>
          </p:cNvSpPr>
          <p:nvPr>
            <p:ph type="title"/>
          </p:nvPr>
        </p:nvSpPr>
        <p:spPr>
          <a:xfrm>
            <a:off x="1093788" y="148239"/>
            <a:ext cx="7772400" cy="1143000"/>
          </a:xfrm>
        </p:spPr>
        <p:txBody>
          <a:bodyPr/>
          <a:lstStyle/>
          <a:p>
            <a:r>
              <a:rPr lang="en-US" sz="3600" dirty="0" err="1" smtClean="0"/>
              <a:t>Backjumping</a:t>
            </a:r>
            <a:r>
              <a:rPr lang="en-US" sz="3600" dirty="0" smtClean="0"/>
              <a:t> (Intelligent Backtracking)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739900"/>
            <a:ext cx="8567738" cy="4476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avoid thrashing, i.e., skip irrelevant assignments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Identify the source of the conflict (impossible to assign a value)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Violated constraint is source of inconsistency – find conflicting variable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all values in the domain of that variable explored</a:t>
            </a:r>
          </a:p>
          <a:p>
            <a:pPr marL="457200" lvl="1" indent="0"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then</a:t>
            </a:r>
          </a:p>
          <a:p>
            <a:pPr marL="457200" lvl="1" indent="0">
              <a:buNone/>
              <a:defRPr/>
            </a:pPr>
            <a:r>
              <a:rPr lang="en-US" dirty="0">
                <a:ea typeface="+mn-ea"/>
                <a:cs typeface="+mn-cs"/>
              </a:rPr>
              <a:t>	 </a:t>
            </a:r>
            <a:r>
              <a:rPr lang="en-US" dirty="0" smtClean="0">
                <a:ea typeface="+mn-ea"/>
                <a:cs typeface="+mn-cs"/>
              </a:rPr>
              <a:t>   BJ backtracks to the most recent conflicting variable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02/07/2017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FA78-67F0-48F1-A3FE-821BC5ACDCAF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backjumping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8450" y="1905000"/>
            <a:ext cx="8567738" cy="4476750"/>
          </a:xfrm>
        </p:spPr>
        <p:txBody>
          <a:bodyPr/>
          <a:lstStyle/>
          <a:p>
            <a:r>
              <a:rPr lang="en-US" sz="2800" dirty="0" smtClean="0"/>
              <a:t>Cannot add queen to row 6</a:t>
            </a:r>
          </a:p>
          <a:p>
            <a:r>
              <a:rPr lang="en-US" sz="2800" dirty="0" smtClean="0"/>
              <a:t>Chronological backtracking</a:t>
            </a:r>
          </a:p>
          <a:p>
            <a:pPr lvl="1"/>
            <a:r>
              <a:rPr lang="en-US" sz="2400" dirty="0" smtClean="0"/>
              <a:t>Move queen in row 5 – does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 not solve problem</a:t>
            </a:r>
          </a:p>
          <a:p>
            <a:r>
              <a:rPr lang="en-US" sz="2800" dirty="0" smtClean="0"/>
              <a:t>Backjumping</a:t>
            </a:r>
          </a:p>
          <a:p>
            <a:pPr lvl="1"/>
            <a:r>
              <a:rPr lang="en-US" sz="2400" dirty="0" smtClean="0"/>
              <a:t>5 not the problem </a:t>
            </a:r>
          </a:p>
          <a:p>
            <a:pPr marL="914400" lvl="2" indent="0">
              <a:buNone/>
            </a:pPr>
            <a:r>
              <a:rPr lang="en-US" dirty="0" smtClean="0"/>
              <a:t>(moving 5 would not clear a</a:t>
            </a:r>
          </a:p>
          <a:p>
            <a:pPr marL="914400" lvl="2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position for 6)</a:t>
            </a:r>
          </a:p>
          <a:p>
            <a:pPr lvl="1"/>
            <a:r>
              <a:rPr lang="en-US" sz="2400" dirty="0" smtClean="0"/>
              <a:t>4 is the closest problem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02/07/2017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CE9B-0AAC-4CF8-ABCB-961C7CB12542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488" y="1651000"/>
            <a:ext cx="44069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</a:p>
          <a:p>
            <a:pPr lvl="1"/>
            <a:r>
              <a:rPr lang="en-US" dirty="0"/>
              <a:t>Tree 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children are selected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policy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determine how simulations are run (ex. randomized)</a:t>
            </a:r>
          </a:p>
          <a:p>
            <a:pPr lvl="2"/>
            <a:r>
              <a:rPr lang="en-US" dirty="0" smtClean="0"/>
              <a:t>Result </a:t>
            </a:r>
            <a:r>
              <a:rPr lang="en-US" dirty="0"/>
              <a:t>of simulation used to update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79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How to find a jump position? What is the source of the conflict?</a:t>
            </a:r>
          </a:p>
          <a:p>
            <a:pPr lvl="1">
              <a:defRPr/>
            </a:pPr>
            <a:r>
              <a:rPr lang="en-US" sz="2000" dirty="0"/>
              <a:t>Form </a:t>
            </a:r>
            <a:r>
              <a:rPr lang="en-US" sz="2000" u="sng" dirty="0"/>
              <a:t>conflict set</a:t>
            </a:r>
            <a:r>
              <a:rPr lang="en-US" sz="2000" dirty="0"/>
              <a:t>. Conflict set for variable X is the set of previously assigned variables that are connected to X</a:t>
            </a:r>
          </a:p>
          <a:p>
            <a:pPr lvl="1">
              <a:defRPr/>
            </a:pPr>
            <a:r>
              <a:rPr lang="en-US" sz="2000" u="sng" dirty="0" err="1"/>
              <a:t>Backjumping</a:t>
            </a:r>
            <a:r>
              <a:rPr lang="en-US" sz="2000" dirty="0"/>
              <a:t>: Jump to most recent  variable in conflict set</a:t>
            </a:r>
          </a:p>
          <a:p>
            <a:pPr>
              <a:defRPr/>
            </a:pPr>
            <a:r>
              <a:rPr lang="en-US" sz="2400" dirty="0"/>
              <a:t>Note that </a:t>
            </a:r>
            <a:r>
              <a:rPr lang="en-US" sz="2400" u="sng" dirty="0"/>
              <a:t>forward checking </a:t>
            </a:r>
            <a:r>
              <a:rPr lang="en-US" sz="2400" dirty="0"/>
              <a:t>can supply the conflict set with no additional work</a:t>
            </a:r>
          </a:p>
          <a:p>
            <a:pPr lvl="1">
              <a:defRPr/>
            </a:pPr>
            <a:r>
              <a:rPr lang="en-US" sz="2000" dirty="0"/>
              <a:t>X </a:t>
            </a:r>
            <a:r>
              <a:rPr lang="en-US" sz="2000" dirty="0">
                <a:sym typeface="Wingdings" pitchFamily="2" charset="2"/>
              </a:rPr>
              <a:t> Y causes deletion in Y, add X to Y’s conflict set; when last value is deleted from Y’s domain, variables in the conflict set for Y added to X’s conflict set.</a:t>
            </a:r>
          </a:p>
          <a:p>
            <a:pPr>
              <a:defRPr/>
            </a:pPr>
            <a:r>
              <a:rPr lang="en-US" sz="2400" dirty="0">
                <a:sym typeface="Wingdings" pitchFamily="2" charset="2"/>
              </a:rPr>
              <a:t>Simple </a:t>
            </a:r>
            <a:r>
              <a:rPr lang="en-US" sz="2400" dirty="0" err="1">
                <a:sym typeface="Wingdings" pitchFamily="2" charset="2"/>
              </a:rPr>
              <a:t>Backjumping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ym typeface="Symbol"/>
              </a:rPr>
              <a:t> Forward checking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1752600"/>
            <a:ext cx="4537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E4E3-EF16-40A3-9950-2FD5FCB56AB5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Conflict-directed Backjumping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8" y="3886200"/>
            <a:ext cx="4457700" cy="1447800"/>
          </a:xfrm>
        </p:spPr>
        <p:txBody>
          <a:bodyPr/>
          <a:lstStyle/>
          <a:p>
            <a:pPr eaLnBrk="1" hangingPunct="1"/>
            <a:r>
              <a:rPr lang="en-US" sz="2800" smtClean="0"/>
              <a:t>Backtrack to the most recently assigned variable in the conflict set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01000" y="21336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305800" y="2971800"/>
            <a:ext cx="381000" cy="381000"/>
          </a:xfrm>
          <a:prstGeom prst="ellipse">
            <a:avLst/>
          </a:prstGeom>
          <a:solidFill>
            <a:srgbClr val="27A41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10400" y="3581400"/>
            <a:ext cx="381000" cy="381000"/>
          </a:xfrm>
          <a:prstGeom prst="ellipse">
            <a:avLst/>
          </a:prstGeom>
          <a:solidFill>
            <a:srgbClr val="4767F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927975" y="40386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62675" y="2984500"/>
            <a:ext cx="381000" cy="400050"/>
            <a:chOff x="3846444" y="2895600"/>
            <a:chExt cx="381000" cy="400110"/>
          </a:xfrm>
        </p:grpSpPr>
        <p:sp>
          <p:nvSpPr>
            <p:cNvPr id="23569" name="Oval 11"/>
            <p:cNvSpPr>
              <a:spLocks noChangeArrowheads="1"/>
            </p:cNvSpPr>
            <p:nvPr/>
          </p:nvSpPr>
          <p:spPr bwMode="auto">
            <a:xfrm>
              <a:off x="3846444" y="2895600"/>
              <a:ext cx="381000" cy="3810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0" name="TextBox 12"/>
            <p:cNvSpPr txBox="1">
              <a:spLocks noChangeArrowheads="1"/>
            </p:cNvSpPr>
            <p:nvPr/>
          </p:nvSpPr>
          <p:spPr bwMode="auto">
            <a:xfrm>
              <a:off x="3886200" y="28956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?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19600" y="4724400"/>
            <a:ext cx="4419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u="sng" dirty="0"/>
              <a:t>Note:</a:t>
            </a:r>
          </a:p>
          <a:p>
            <a:pPr marL="0" lvl="1"/>
            <a:r>
              <a:rPr lang="en-US" dirty="0">
                <a:solidFill>
                  <a:srgbClr val="7030A0"/>
                </a:solidFill>
              </a:rPr>
              <a:t>Every branch pruned by backjumping is also pruned by forward checking.</a:t>
            </a:r>
          </a:p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5257800"/>
            <a:ext cx="4457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2800" kern="0" dirty="0">
                <a:latin typeface="+mn-lt"/>
              </a:rPr>
              <a:t>Back up and change the value for V</a:t>
            </a:r>
          </a:p>
          <a:p>
            <a:pPr marL="800100" lvl="1" indent="-342900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2800" kern="0" dirty="0">
                <a:latin typeface="+mn-lt"/>
              </a:rPr>
              <a:t>V = red; SA = blue</a:t>
            </a:r>
            <a:endParaRPr lang="en-US" sz="28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Multiply 16"/>
          <p:cNvSpPr/>
          <p:nvPr/>
        </p:nvSpPr>
        <p:spPr bwMode="auto">
          <a:xfrm>
            <a:off x="6858000" y="3435350"/>
            <a:ext cx="685800" cy="685800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629400" y="38100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72200" y="2971800"/>
            <a:ext cx="381000" cy="381000"/>
          </a:xfrm>
          <a:prstGeom prst="ellipse">
            <a:avLst/>
          </a:prstGeom>
          <a:solidFill>
            <a:srgbClr val="4767F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2388" y="1736725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Conflict set for variable X is the set of previously assigned variables that are connected to X by constraints</a:t>
            </a:r>
          </a:p>
          <a:p>
            <a:pPr marL="800100" lvl="1" indent="-342900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dirty="0"/>
              <a:t>SA = {Q, NSW, V}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 animBg="1"/>
      <p:bldP spid="18" grpId="0" animBg="1"/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Backmarking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191000"/>
          </a:xfrm>
        </p:spPr>
        <p:txBody>
          <a:bodyPr/>
          <a:lstStyle/>
          <a:p>
            <a:r>
              <a:rPr lang="en-US" u="sng" dirty="0" err="1" smtClean="0"/>
              <a:t>Backchecking</a:t>
            </a:r>
            <a:r>
              <a:rPr lang="en-US" dirty="0" smtClean="0"/>
              <a:t> – Improves on backjumping by remembering conflicts</a:t>
            </a:r>
          </a:p>
          <a:p>
            <a:pPr lvl="1"/>
            <a:r>
              <a:rPr lang="en-US" dirty="0" smtClean="0"/>
              <a:t>Remember combinations of variable assignments that failed – don’t use again</a:t>
            </a:r>
          </a:p>
          <a:p>
            <a:r>
              <a:rPr lang="en-US" u="sng" dirty="0" err="1" smtClean="0"/>
              <a:t>Backmarking</a:t>
            </a:r>
            <a:r>
              <a:rPr lang="en-US" dirty="0" smtClean="0"/>
              <a:t> – improves backjumping – avoids rediscovery of inconsistencies + redundant constraint checking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212C-BD58-449B-8C63-EE83668EA46C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Backmarking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700" y="1722438"/>
            <a:ext cx="7772400" cy="5135562"/>
          </a:xfrm>
        </p:spPr>
        <p:txBody>
          <a:bodyPr/>
          <a:lstStyle/>
          <a:p>
            <a:r>
              <a:rPr lang="en-US" sz="2200" smtClean="0"/>
              <a:t>When extending search path by assigning value to variable </a:t>
            </a:r>
            <a:r>
              <a:rPr lang="en-US" sz="2200" i="1" smtClean="0"/>
              <a:t>X</a:t>
            </a:r>
          </a:p>
          <a:p>
            <a:pPr lvl="1"/>
            <a:r>
              <a:rPr lang="en-US" sz="2000" smtClean="0"/>
              <a:t>Use variable </a:t>
            </a:r>
            <a:r>
              <a:rPr lang="en-US" sz="2000" i="1" smtClean="0"/>
              <a:t>Mark</a:t>
            </a:r>
            <a:r>
              <a:rPr lang="en-US" sz="2000" smtClean="0"/>
              <a:t> to note level where inconsistency is detected for each value of </a:t>
            </a:r>
            <a:r>
              <a:rPr lang="en-US" sz="2000" i="1" smtClean="0"/>
              <a:t>X; </a:t>
            </a:r>
            <a:r>
              <a:rPr lang="en-US" sz="2000" smtClean="0"/>
              <a:t>if no inconsistency, then </a:t>
            </a:r>
            <a:r>
              <a:rPr lang="en-US" sz="2000" i="1" smtClean="0"/>
              <a:t>Mark</a:t>
            </a:r>
            <a:r>
              <a:rPr lang="en-US" sz="2000" smtClean="0"/>
              <a:t> = level above which </a:t>
            </a:r>
            <a:r>
              <a:rPr lang="en-US" sz="2000" i="1" smtClean="0"/>
              <a:t>X</a:t>
            </a:r>
            <a:r>
              <a:rPr lang="en-US" sz="2000" smtClean="0"/>
              <a:t> assigned value</a:t>
            </a:r>
          </a:p>
          <a:p>
            <a:pPr lvl="1"/>
            <a:r>
              <a:rPr lang="en-US" sz="2000" smtClean="0"/>
              <a:t>Variable </a:t>
            </a:r>
            <a:r>
              <a:rPr lang="en-US" sz="2000" i="1" smtClean="0"/>
              <a:t>BackTo – </a:t>
            </a:r>
            <a:r>
              <a:rPr lang="en-US" sz="2000" smtClean="0"/>
              <a:t>highest level to which search has backed up since the last time </a:t>
            </a:r>
            <a:r>
              <a:rPr lang="en-US" sz="2000" i="1" smtClean="0"/>
              <a:t>X</a:t>
            </a:r>
            <a:r>
              <a:rPr lang="en-US" sz="2000" smtClean="0"/>
              <a:t> was considered </a:t>
            </a:r>
          </a:p>
          <a:p>
            <a:r>
              <a:rPr lang="en-US" sz="2200" smtClean="0"/>
              <a:t>When considering value </a:t>
            </a:r>
            <a:r>
              <a:rPr lang="en-US" sz="2200" i="1" smtClean="0"/>
              <a:t>V</a:t>
            </a:r>
            <a:r>
              <a:rPr lang="en-US" sz="2200" smtClean="0"/>
              <a:t> for </a:t>
            </a:r>
            <a:r>
              <a:rPr lang="en-US" sz="2200" i="1" smtClean="0"/>
              <a:t>X</a:t>
            </a:r>
          </a:p>
          <a:p>
            <a:pPr lvl="1"/>
            <a:r>
              <a:rPr lang="en-US" sz="2000" i="1" smtClean="0"/>
              <a:t>Mark</a:t>
            </a:r>
            <a:r>
              <a:rPr lang="en-US" sz="2000" smtClean="0"/>
              <a:t> &lt; </a:t>
            </a:r>
            <a:r>
              <a:rPr lang="en-US" sz="2000" i="1" smtClean="0"/>
              <a:t>BackTo</a:t>
            </a:r>
          </a:p>
          <a:p>
            <a:pPr lvl="2">
              <a:spcBef>
                <a:spcPct val="0"/>
              </a:spcBef>
            </a:pPr>
            <a:r>
              <a:rPr lang="en-US" sz="1600" smtClean="0"/>
              <a:t>If  the level at which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i="1" smtClean="0"/>
              <a:t>	V </a:t>
            </a:r>
            <a:r>
              <a:rPr lang="en-US" sz="1600" smtClean="0"/>
              <a:t>failed before is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above </a:t>
            </a:r>
            <a:r>
              <a:rPr lang="en-US" sz="1600" i="1" smtClean="0"/>
              <a:t>BackTo </a:t>
            </a:r>
            <a:r>
              <a:rPr lang="en-US" sz="1600" smtClean="0"/>
              <a:t>then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i="1" smtClean="0"/>
              <a:t>	V </a:t>
            </a:r>
            <a:r>
              <a:rPr lang="en-US" sz="1600" smtClean="0"/>
              <a:t>will fail again</a:t>
            </a:r>
          </a:p>
          <a:p>
            <a:pPr lvl="1"/>
            <a:r>
              <a:rPr lang="en-US" sz="2000" i="1" smtClean="0"/>
              <a:t>Mark  ≥ BackTo</a:t>
            </a:r>
          </a:p>
          <a:p>
            <a:pPr lvl="2">
              <a:spcBef>
                <a:spcPct val="0"/>
              </a:spcBef>
            </a:pPr>
            <a:r>
              <a:rPr lang="en-US" sz="1600" smtClean="0"/>
              <a:t>Since we are above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we have to test </a:t>
            </a:r>
            <a:r>
              <a:rPr lang="en-US" sz="1600" i="1" smtClean="0"/>
              <a:t>V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i="1" smtClean="0"/>
              <a:t>	</a:t>
            </a:r>
            <a:r>
              <a:rPr lang="en-US" sz="1600" smtClean="0"/>
              <a:t>again. But check from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level </a:t>
            </a:r>
            <a:r>
              <a:rPr lang="en-US" sz="1600" i="1" smtClean="0"/>
              <a:t>BackTo</a:t>
            </a:r>
            <a:r>
              <a:rPr lang="en-US" sz="1600" smtClean="0"/>
              <a:t> down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/>
              <a:t>	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FF6E-8267-4D3F-A202-CE95DFC03210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3507" y="4235244"/>
            <a:ext cx="5980018" cy="261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 descr="Large confetti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Backmarking: 8 Queens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8026-E510-4229-A6F3-A9B4C751BF4A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70088" y="1714500"/>
            <a:ext cx="5040312" cy="4059238"/>
          </a:xfrm>
          <a:noFill/>
        </p:spPr>
      </p:pic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1093788" y="5848350"/>
            <a:ext cx="7442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Backing up to Level 5 does not help; set </a:t>
            </a:r>
            <a:r>
              <a:rPr lang="en-US" sz="2000" i="1"/>
              <a:t>BackTo</a:t>
            </a:r>
            <a:r>
              <a:rPr lang="en-US" sz="2000"/>
              <a:t> = 4 for levels 5 and 6,</a:t>
            </a:r>
          </a:p>
          <a:p>
            <a:r>
              <a:rPr lang="en-US" sz="2000"/>
              <a:t>continue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Topic:</a:t>
            </a:r>
          </a:p>
          <a:p>
            <a:pPr lvl="1"/>
            <a:r>
              <a:rPr lang="en-US" dirty="0" smtClean="0"/>
              <a:t>Constraint Satisfaction </a:t>
            </a:r>
            <a:r>
              <a:rPr lang="en-US" dirty="0" smtClean="0"/>
              <a:t>Search (contd. </a:t>
            </a:r>
            <a:r>
              <a:rPr lang="en-US" smtClean="0"/>
              <a:t>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704039"/>
            <a:ext cx="8567805" cy="4476549"/>
          </a:xfrm>
        </p:spPr>
        <p:txBody>
          <a:bodyPr/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/>
              <a:t>Start at root node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Tree Policy select child</a:t>
            </a:r>
          </a:p>
          <a:p>
            <a:pPr lvl="2"/>
            <a:r>
              <a:rPr lang="en-US" dirty="0" smtClean="0"/>
              <a:t>Apply </a:t>
            </a:r>
            <a:r>
              <a:rPr lang="en-US" dirty="0"/>
              <a:t>recursively - descend through tree</a:t>
            </a:r>
          </a:p>
          <a:p>
            <a:pPr lvl="2"/>
            <a:r>
              <a:rPr lang="en-US" dirty="0" smtClean="0"/>
              <a:t>Stop </a:t>
            </a:r>
            <a:r>
              <a:rPr lang="en-US" dirty="0"/>
              <a:t>when expandable node is reached</a:t>
            </a:r>
          </a:p>
          <a:p>
            <a:pPr lvl="1"/>
            <a:r>
              <a:rPr lang="en-US" i="1" dirty="0" smtClean="0"/>
              <a:t>Expandable </a:t>
            </a:r>
            <a:r>
              <a:rPr lang="en-US" dirty="0"/>
              <a:t>-</a:t>
            </a:r>
          </a:p>
          <a:p>
            <a:pPr lvl="2"/>
            <a:r>
              <a:rPr lang="en-US" dirty="0" smtClean="0"/>
              <a:t>Node </a:t>
            </a:r>
            <a:r>
              <a:rPr lang="en-US" dirty="0"/>
              <a:t>that is non-terminal and has unexplored </a:t>
            </a:r>
            <a:r>
              <a:rPr lang="en-US" dirty="0" smtClean="0"/>
              <a:t>children</a:t>
            </a:r>
          </a:p>
          <a:p>
            <a:r>
              <a:rPr lang="en-US" dirty="0"/>
              <a:t>Expansion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one or more child nodes to tree</a:t>
            </a:r>
          </a:p>
          <a:p>
            <a:pPr lvl="2"/>
            <a:r>
              <a:rPr lang="en-US" dirty="0" smtClean="0"/>
              <a:t>Depends </a:t>
            </a:r>
            <a:r>
              <a:rPr lang="en-US" dirty="0"/>
              <a:t>on what actions are available for the current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position</a:t>
            </a:r>
            <a:endParaRPr lang="en-US" dirty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in which this is done depends on Tree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00" y="2041125"/>
            <a:ext cx="1794800" cy="184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19" y="4506503"/>
            <a:ext cx="1776915" cy="15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(contd.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simulation of path that was selected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position at end of simulation</a:t>
            </a:r>
          </a:p>
          <a:p>
            <a:pPr lvl="2"/>
            <a:r>
              <a:rPr lang="en-US" dirty="0" smtClean="0"/>
              <a:t>Default </a:t>
            </a:r>
            <a:r>
              <a:rPr lang="en-US" dirty="0"/>
              <a:t>Policy determines how simulation is run</a:t>
            </a:r>
          </a:p>
          <a:p>
            <a:pPr lvl="2"/>
            <a:r>
              <a:rPr lang="en-US" dirty="0" smtClean="0"/>
              <a:t>Board </a:t>
            </a:r>
            <a:r>
              <a:rPr lang="en-US" dirty="0"/>
              <a:t>outcome determines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Backpropagation</a:t>
            </a:r>
          </a:p>
          <a:p>
            <a:pPr lvl="1"/>
            <a:r>
              <a:rPr lang="en-US" dirty="0"/>
              <a:t>Moves backward through saved path</a:t>
            </a:r>
          </a:p>
          <a:p>
            <a:pPr lvl="2"/>
            <a:r>
              <a:rPr lang="en-US" dirty="0" smtClean="0"/>
              <a:t>Value </a:t>
            </a:r>
            <a:r>
              <a:rPr lang="en-US" dirty="0"/>
              <a:t>of Node</a:t>
            </a:r>
          </a:p>
          <a:p>
            <a:pPr lvl="2"/>
            <a:r>
              <a:rPr lang="en-US" dirty="0" smtClean="0"/>
              <a:t>representative </a:t>
            </a:r>
            <a:r>
              <a:rPr lang="en-US" dirty="0"/>
              <a:t>of benefit of going down that path from parent</a:t>
            </a:r>
          </a:p>
          <a:p>
            <a:pPr lvl="2"/>
            <a:r>
              <a:rPr lang="en-US" dirty="0" smtClean="0"/>
              <a:t>Values </a:t>
            </a:r>
            <a:r>
              <a:rPr lang="en-US" dirty="0"/>
              <a:t>are updated dependent on board outcome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how the simulated game ends, values are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57" y="284163"/>
            <a:ext cx="1989731" cy="346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91" y="3798277"/>
            <a:ext cx="1624818" cy="154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happens when search interrupted because of time constraints or computation budget is exceeded</a:t>
                </a:r>
              </a:p>
              <a:p>
                <a:r>
                  <a:rPr lang="en-US" dirty="0" smtClean="0"/>
                  <a:t>Pick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to be done from root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Criteria</a:t>
                </a:r>
              </a:p>
              <a:p>
                <a:pPr lvl="2"/>
                <a:r>
                  <a:rPr lang="en-US" dirty="0" smtClean="0"/>
                  <a:t>Max child – highest reward</a:t>
                </a:r>
              </a:p>
              <a:p>
                <a:pPr lvl="2"/>
                <a:r>
                  <a:rPr lang="en-US" dirty="0" smtClean="0"/>
                  <a:t>Robust child – most visited</a:t>
                </a:r>
              </a:p>
              <a:p>
                <a:pPr lvl="2"/>
                <a:r>
                  <a:rPr lang="en-US" dirty="0" smtClean="0"/>
                  <a:t>Max-Robust child – highest visit count and highest reward, iterate if none exists (to make sure selected node has a high enough visit count)</a:t>
                </a:r>
              </a:p>
              <a:p>
                <a:pPr lvl="2"/>
                <a:r>
                  <a:rPr lang="en-US" dirty="0" smtClean="0"/>
                  <a:t>Secure child – maximizes the lower confidence bound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Selecting Child Node - Multi-Arm Bandit Problem</a:t>
                </a:r>
              </a:p>
              <a:p>
                <a:r>
                  <a:rPr lang="en-US" dirty="0" smtClean="0"/>
                  <a:t>UCB1 </a:t>
                </a:r>
                <a:r>
                  <a:rPr lang="en-US" dirty="0"/>
                  <a:t>for each child selection</a:t>
                </a:r>
              </a:p>
              <a:p>
                <a:r>
                  <a:rPr lang="en-US" dirty="0" smtClean="0"/>
                  <a:t>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𝑈𝐶𝑇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+2.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i="1" dirty="0" smtClean="0"/>
                  <a:t>n </a:t>
                </a:r>
                <a:r>
                  <a:rPr lang="en-US" i="1" dirty="0"/>
                  <a:t>- </a:t>
                </a:r>
                <a:r>
                  <a:rPr lang="en-US" dirty="0"/>
                  <a:t>number of times current(parent) node has been visited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i="1" dirty="0"/>
                  <a:t>- </a:t>
                </a:r>
                <a:r>
                  <a:rPr lang="en-US" dirty="0"/>
                  <a:t>number of times child </a:t>
                </a:r>
                <a:r>
                  <a:rPr lang="en-US" i="1" dirty="0"/>
                  <a:t>j </a:t>
                </a:r>
                <a:r>
                  <a:rPr lang="en-US" dirty="0"/>
                  <a:t>has been visited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- some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&gt; 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mean reward of selecting this position</a:t>
                </a:r>
              </a:p>
              <a:p>
                <a:pPr lvl="2"/>
                <a:r>
                  <a:rPr lang="en-US" dirty="0" smtClean="0"/>
                  <a:t>[</a:t>
                </a:r>
                <a:r>
                  <a:rPr lang="en-US" dirty="0"/>
                  <a:t>0, 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24" b="-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19222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5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UCT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02/07/2017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6360: Lecture 8</a:t>
            </a:r>
            <a:endParaRPr 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" y="1724130"/>
            <a:ext cx="3957898" cy="487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72" y="1724130"/>
            <a:ext cx="4453179" cy="478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478A3-AA3B-4A48-9D37-D40F7242016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66223"/>
      </p:ext>
    </p:extLst>
  </p:cSld>
  <p:clrMapOvr>
    <a:masterClrMapping/>
  </p:clrMapOvr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4340</TotalTime>
  <Words>2748</Words>
  <Application>Microsoft Office PowerPoint</Application>
  <PresentationFormat>On-screen Show (4:3)</PresentationFormat>
  <Paragraphs>474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Ricepaper</vt:lpstr>
      <vt:lpstr>Equation</vt:lpstr>
      <vt:lpstr>CS 6360: Advanced Artificial Intelligence  Lecture 8 MCTS: UCT – Game of Hex Constraint Satisfaction Problems (CSPs)</vt:lpstr>
      <vt:lpstr>Outline of Lecture</vt:lpstr>
      <vt:lpstr>MCTS Algorithm</vt:lpstr>
      <vt:lpstr>Policies</vt:lpstr>
      <vt:lpstr>Steps</vt:lpstr>
      <vt:lpstr>Steps (contd. ..)</vt:lpstr>
      <vt:lpstr>MCTS algorithm</vt:lpstr>
      <vt:lpstr>UCT Algorithm</vt:lpstr>
      <vt:lpstr>UCT Algorithm</vt:lpstr>
      <vt:lpstr>Game of Hex</vt:lpstr>
      <vt:lpstr>Assignment 2</vt:lpstr>
      <vt:lpstr>Program specifications</vt:lpstr>
      <vt:lpstr>Program specifications</vt:lpstr>
      <vt:lpstr>Constraint Satisfaction Problems</vt:lpstr>
      <vt:lpstr>Constraint Satisfaction Problems</vt:lpstr>
      <vt:lpstr>Constraint Propagation</vt:lpstr>
      <vt:lpstr>CSPs as Search Problem</vt:lpstr>
      <vt:lpstr>Map Coloring – one solution</vt:lpstr>
      <vt:lpstr>Solving CSPs</vt:lpstr>
      <vt:lpstr>Backtracking Search</vt:lpstr>
      <vt:lpstr>Backtracking: Disadvantages</vt:lpstr>
      <vt:lpstr>How do we combine  MRV, Degree Heuristic, &amp; LCV</vt:lpstr>
      <vt:lpstr>Propagation of Constraints</vt:lpstr>
      <vt:lpstr>Forward Checking</vt:lpstr>
      <vt:lpstr>Constraint Propagation</vt:lpstr>
      <vt:lpstr>Node Consistency</vt:lpstr>
      <vt:lpstr>Arc Consistency</vt:lpstr>
      <vt:lpstr>Arc Consistency</vt:lpstr>
      <vt:lpstr>Arc Consistency</vt:lpstr>
      <vt:lpstr>Arc consistency algorithm AC-3</vt:lpstr>
      <vt:lpstr>AC-3</vt:lpstr>
      <vt:lpstr>AC-4</vt:lpstr>
      <vt:lpstr>AC-4 Characteristics</vt:lpstr>
      <vt:lpstr>Path Consistency</vt:lpstr>
      <vt:lpstr>Path Consistency</vt:lpstr>
      <vt:lpstr>Stronger forms of Constraint Propagation</vt:lpstr>
      <vt:lpstr>Issues in Backtracking (BT)</vt:lpstr>
      <vt:lpstr>Backjumping (Intelligent Backtracking)</vt:lpstr>
      <vt:lpstr>Example of backjumping</vt:lpstr>
      <vt:lpstr>BJ algorithm</vt:lpstr>
      <vt:lpstr>Conflict-directed Backjumping</vt:lpstr>
      <vt:lpstr>Backmarking </vt:lpstr>
      <vt:lpstr>Backmarking</vt:lpstr>
      <vt:lpstr>Backmarking: 8 Queens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</dc:creator>
  <cp:lastModifiedBy>biswas</cp:lastModifiedBy>
  <cp:revision>163</cp:revision>
  <dcterms:created xsi:type="dcterms:W3CDTF">1601-01-01T00:00:00Z</dcterms:created>
  <dcterms:modified xsi:type="dcterms:W3CDTF">2017-02-07T19:10:55Z</dcterms:modified>
</cp:coreProperties>
</file>