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3" r:id="rId13"/>
    <p:sldId id="2146847064" r:id="rId14"/>
    <p:sldId id="2146847065" r:id="rId15"/>
    <p:sldId id="2146847066" r:id="rId16"/>
    <p:sldId id="2146847067" r:id="rId17"/>
    <p:sldId id="2146847068" r:id="rId18"/>
    <p:sldId id="2146847069" r:id="rId19"/>
    <p:sldId id="268" r:id="rId20"/>
    <p:sldId id="2146847055" r:id="rId21"/>
    <p:sldId id="269" r:id="rId22"/>
    <p:sldId id="2146847059" r:id="rId23"/>
    <p:sldId id="2146847060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E&amp;q=https%3A%2F%2Fwww.ibm.com%2Fwatson%2Fai-and-data%2Fautoai" TargetMode="External"/><Relationship Id="rId2" Type="http://schemas.openxmlformats.org/officeDocument/2006/relationships/hyperlink" Target="https://www.google.com/url?sa=E&amp;q=https%3A%2F%2Fwww.kaggle.com%2Fdatasets%2Fshivamb%2Fmachine-predictive-maintenance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E&amp;q=https%3A%2F%2Fwww.ibm.com%2Fcloud%2Fwatson-machine-learn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20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Predictive </a:t>
            </a:r>
            <a:r>
              <a:rPr lang="en-US" dirty="0"/>
              <a:t>Maintenance of Industrial Machinery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1393" y="4307803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Rahul Paul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Computer Science and Engineering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Tezpur University.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1571336"/>
            <a:ext cx="10288436" cy="4134427"/>
          </a:xfrm>
        </p:spPr>
      </p:pic>
    </p:spTree>
    <p:extLst>
      <p:ext uri="{BB962C8B-B14F-4D97-AF65-F5344CB8AC3E}">
        <p14:creationId xmlns:p14="http://schemas.microsoft.com/office/powerpoint/2010/main" val="286156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8" y="1638021"/>
            <a:ext cx="10240804" cy="4001058"/>
          </a:xfrm>
        </p:spPr>
      </p:pic>
    </p:spTree>
    <p:extLst>
      <p:ext uri="{BB962C8B-B14F-4D97-AF65-F5344CB8AC3E}">
        <p14:creationId xmlns:p14="http://schemas.microsoft.com/office/powerpoint/2010/main" val="216575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/>
          <a:stretch/>
        </p:blipFill>
        <p:spPr>
          <a:xfrm>
            <a:off x="581025" y="1993392"/>
            <a:ext cx="11029950" cy="3453424"/>
          </a:xfrm>
        </p:spPr>
      </p:pic>
    </p:spTree>
    <p:extLst>
      <p:ext uri="{BB962C8B-B14F-4D97-AF65-F5344CB8AC3E}">
        <p14:creationId xmlns:p14="http://schemas.microsoft.com/office/powerpoint/2010/main" val="299139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317432"/>
            <a:ext cx="11029950" cy="4642235"/>
          </a:xfrm>
        </p:spPr>
      </p:pic>
    </p:spTree>
    <p:extLst>
      <p:ext uri="{BB962C8B-B14F-4D97-AF65-F5344CB8AC3E}">
        <p14:creationId xmlns:p14="http://schemas.microsoft.com/office/powerpoint/2010/main" val="226566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6875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825926"/>
            <a:ext cx="10058400" cy="19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0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6" y="555796"/>
            <a:ext cx="11029615" cy="4673324"/>
          </a:xfrm>
        </p:spPr>
        <p:txBody>
          <a:bodyPr/>
          <a:lstStyle/>
          <a:p>
            <a:r>
              <a:rPr lang="en-US" dirty="0" smtClean="0"/>
              <a:t>Final Results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9" y="3422436"/>
            <a:ext cx="10058400" cy="11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This project successfully demonstrates the development of a predictive maintenance system using IBM's </a:t>
            </a:r>
            <a:r>
              <a:rPr lang="en-US" sz="2800" dirty="0" err="1"/>
              <a:t>AutoAI</a:t>
            </a:r>
            <a:r>
              <a:rPr lang="en-US" sz="2800" dirty="0"/>
              <a:t> on watsonx.ai. The use of an automated platform like </a:t>
            </a:r>
            <a:r>
              <a:rPr lang="en-US" sz="2800" dirty="0" err="1"/>
              <a:t>AutoAI</a:t>
            </a:r>
            <a:r>
              <a:rPr lang="en-US" sz="2800" dirty="0"/>
              <a:t> proves to be highly effective in tackling complex industrial challenges, drastically reducing the time and expertise required to build and deploy a high-performance machine learning model. The resulting solution provides a clear pathway for businesses to minimize operational downtime, reduce maintenance costs, and improve overall industrial efficiency.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current system provides a strong foundation that can be expanded upon in several ways:</a:t>
            </a:r>
          </a:p>
          <a:p>
            <a:r>
              <a:rPr lang="en-US" sz="2000" b="1" dirty="0"/>
              <a:t>Real-time Data Streaming:</a:t>
            </a:r>
            <a:r>
              <a:rPr lang="en-US" sz="2000" dirty="0"/>
              <a:t> Integrate the deployed model with live data streams from </a:t>
            </a:r>
            <a:r>
              <a:rPr lang="en-US" sz="2000" dirty="0" err="1"/>
              <a:t>IoT</a:t>
            </a:r>
            <a:r>
              <a:rPr lang="en-US" sz="2000" dirty="0"/>
              <a:t> sensors on actual factory floor machinery for immediate, real-time failure prediction.</a:t>
            </a:r>
          </a:p>
          <a:p>
            <a:r>
              <a:rPr lang="en-US" sz="2000" b="1" dirty="0"/>
              <a:t>Remaining Useful Life (RUL) Prediction:</a:t>
            </a:r>
            <a:r>
              <a:rPr lang="en-US" sz="2000" dirty="0"/>
              <a:t> Develop a regression model to predict the remaining time before a component is expected to fail, allowing for even more precise maintenance scheduling.</a:t>
            </a:r>
          </a:p>
          <a:p>
            <a:r>
              <a:rPr lang="en-US" sz="2000" b="1" dirty="0"/>
              <a:t>Root Cause Analysis Integration:</a:t>
            </a:r>
            <a:r>
              <a:rPr lang="en-US" sz="2000" dirty="0"/>
              <a:t> Enhance the system to not only predict a failure but also to suggest the most likely contributing factors based on sensor data patterns.</a:t>
            </a:r>
          </a:p>
          <a:p>
            <a:r>
              <a:rPr lang="en-US" sz="2000" b="1" dirty="0"/>
              <a:t>Edge Deployment:</a:t>
            </a:r>
            <a:r>
              <a:rPr lang="en-US" sz="2000" dirty="0"/>
              <a:t> Deploy the trained model onto edge computing devices located near the machinery. This would reduce latency and allow for predictions even without a constant internet connection.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  <a:p>
            <a:r>
              <a:rPr lang="en-US" dirty="0"/>
              <a:t>B, S. (2020). </a:t>
            </a:r>
            <a:r>
              <a:rPr lang="en-US" i="1" dirty="0"/>
              <a:t>Predictive Maintenance Dataset</a:t>
            </a:r>
            <a:r>
              <a:rPr lang="en-US" dirty="0"/>
              <a:t>. </a:t>
            </a:r>
            <a:r>
              <a:rPr lang="en-US" dirty="0" err="1"/>
              <a:t>Kaggle</a:t>
            </a:r>
            <a:r>
              <a:rPr lang="en-US" dirty="0"/>
              <a:t>. Retrieved from </a:t>
            </a:r>
            <a:r>
              <a:rPr lang="en-US" dirty="0">
                <a:hlinkClick r:id="rId2"/>
              </a:rPr>
              <a:t>https://www.kaggle.com/datasets/shivamb/machine-predictive-maintenance-classification</a:t>
            </a:r>
            <a:endParaRPr lang="en-US" dirty="0"/>
          </a:p>
          <a:p>
            <a:r>
              <a:rPr lang="en-US" dirty="0"/>
              <a:t>IBM.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 err="1"/>
              <a:t>AutoAI</a:t>
            </a:r>
            <a:r>
              <a:rPr lang="en-US" dirty="0"/>
              <a:t>. IBM. Retrieved from </a:t>
            </a:r>
            <a:r>
              <a:rPr lang="en-US" dirty="0">
                <a:hlinkClick r:id="rId3"/>
              </a:rPr>
              <a:t>https://www.ibm.com/watson/ai-and-data/autoai</a:t>
            </a:r>
            <a:endParaRPr lang="en-US" dirty="0"/>
          </a:p>
          <a:p>
            <a:r>
              <a:rPr lang="en-US" dirty="0"/>
              <a:t>IBM.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Watson Machine Learning</a:t>
            </a:r>
            <a:r>
              <a:rPr lang="en-US" dirty="0"/>
              <a:t>. IBM. Retrieved from </a:t>
            </a:r>
            <a:r>
              <a:rPr lang="en-US" dirty="0">
                <a:hlinkClick r:id="rId4"/>
              </a:rPr>
              <a:t>https://www.ibm.com/cloud/watson-machine-learning</a:t>
            </a:r>
            <a:endParaRPr lang="en-US" dirty="0"/>
          </a:p>
          <a:p>
            <a:r>
              <a:rPr lang="en-US" dirty="0" err="1"/>
              <a:t>GeeksforGeeks</a:t>
            </a:r>
            <a:r>
              <a:rPr lang="en-US" dirty="0"/>
              <a:t>. (2024). </a:t>
            </a:r>
            <a:r>
              <a:rPr lang="en-US" i="1" dirty="0"/>
              <a:t>Predictive Maintenance using Machine Learning</a:t>
            </a:r>
            <a:r>
              <a:rPr lang="en-US" dirty="0"/>
              <a:t>.</a:t>
            </a:r>
          </a:p>
          <a:p>
            <a:r>
              <a:rPr lang="en-US" dirty="0"/>
              <a:t>Towards Data Science. (2020). </a:t>
            </a:r>
            <a:r>
              <a:rPr lang="en-US" i="1" dirty="0"/>
              <a:t>A practical guide for Predictive Maintenance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02" y="1301750"/>
            <a:ext cx="648319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Algorithm </a:t>
            </a:r>
            <a:r>
              <a:rPr lang="en-US" sz="2000" b="1" dirty="0">
                <a:latin typeface="Arial"/>
                <a:ea typeface="+mn-lt"/>
                <a:cs typeface="+mn-lt"/>
              </a:rPr>
              <a:t>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Result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89" y="1301750"/>
            <a:ext cx="6436821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15" y="1301750"/>
            <a:ext cx="7469970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/>
              <a:t>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1" y="115930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The proposed system will utilize IBM's </a:t>
            </a:r>
            <a:r>
              <a:rPr lang="en-US" dirty="0" err="1"/>
              <a:t>AutoAI</a:t>
            </a:r>
            <a:r>
              <a:rPr lang="en-US" dirty="0"/>
              <a:t> on the watsonx.ai platform to build a high-accuracy predictive maintenance model. </a:t>
            </a:r>
            <a:r>
              <a:rPr lang="en-US" dirty="0" err="1"/>
              <a:t>AutoAI</a:t>
            </a:r>
            <a:r>
              <a:rPr lang="en-US" dirty="0"/>
              <a:t> automates the end-to-end process of machine learning model development, allowing for the rapid creation and deployment of a solution.</a:t>
            </a:r>
          </a:p>
          <a:p>
            <a:r>
              <a:rPr lang="en-US" dirty="0"/>
              <a:t>The solution will consist of the following components:</a:t>
            </a:r>
          </a:p>
          <a:p>
            <a:r>
              <a:rPr lang="en-US" b="1" dirty="0"/>
              <a:t>Data Collection:</a:t>
            </a:r>
            <a:endParaRPr lang="en-US" dirty="0"/>
          </a:p>
          <a:p>
            <a:pPr lvl="1"/>
            <a:r>
              <a:rPr lang="en-US" dirty="0"/>
              <a:t>The project will use the "Machine Predictive Maintenance Classification" dataset from </a:t>
            </a:r>
            <a:r>
              <a:rPr lang="en-US" dirty="0" err="1"/>
              <a:t>Kaggle</a:t>
            </a:r>
            <a:r>
              <a:rPr lang="en-US" dirty="0"/>
              <a:t>. This dataset contains historical operational data and failure records for industrial machinery.</a:t>
            </a:r>
          </a:p>
          <a:p>
            <a:r>
              <a:rPr lang="en-US" b="1" dirty="0"/>
              <a:t>Data Preprocessing (Automated by </a:t>
            </a:r>
            <a:r>
              <a:rPr lang="en-US" b="1" dirty="0" err="1"/>
              <a:t>AutoAI</a:t>
            </a:r>
            <a:r>
              <a:rPr lang="en-US" b="1" dirty="0"/>
              <a:t>):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AutoAI</a:t>
            </a:r>
            <a:r>
              <a:rPr lang="en-US" dirty="0"/>
              <a:t> tool will automatically handle essential data preparation steps, including cleaning the data, handling any missing values, and encoding features for optimal model </a:t>
            </a:r>
            <a:r>
              <a:rPr lang="en-US" dirty="0" smtClean="0"/>
              <a:t>performance</a:t>
            </a:r>
            <a:endParaRPr lang="en-US" dirty="0"/>
          </a:p>
          <a:p>
            <a:r>
              <a:rPr lang="en-US" b="1" dirty="0"/>
              <a:t>Automated Model Building (</a:t>
            </a:r>
            <a:r>
              <a:rPr lang="en-US" b="1" dirty="0" err="1"/>
              <a:t>AutoAI</a:t>
            </a:r>
            <a:r>
              <a:rPr lang="en-US" b="1" dirty="0"/>
              <a:t>):</a:t>
            </a:r>
            <a:endParaRPr lang="en-US" dirty="0"/>
          </a:p>
          <a:p>
            <a:pPr lvl="1"/>
            <a:r>
              <a:rPr lang="en-US" dirty="0" err="1"/>
              <a:t>AutoAI</a:t>
            </a:r>
            <a:r>
              <a:rPr lang="en-US" dirty="0"/>
              <a:t> will streamline the model creation process through:</a:t>
            </a:r>
          </a:p>
          <a:p>
            <a:pPr lvl="2"/>
            <a:r>
              <a:rPr lang="en-US" b="1" dirty="0"/>
              <a:t>Algorithm Selection:</a:t>
            </a:r>
            <a:r>
              <a:rPr lang="en-US" dirty="0"/>
              <a:t> It will test and evaluate multiple classification algorithms to find the most suitable one for predicting machine failures.</a:t>
            </a:r>
          </a:p>
          <a:p>
            <a:pPr lvl="2"/>
            <a:r>
              <a:rPr lang="en-US" b="1" dirty="0"/>
              <a:t>Feature Engineering:</a:t>
            </a:r>
            <a:r>
              <a:rPr lang="en-US" dirty="0"/>
              <a:t> It will automatically create new, insightful features from the raw sensor data to improve the model's predictive power.</a:t>
            </a:r>
          </a:p>
          <a:p>
            <a:pPr lvl="2"/>
            <a:r>
              <a:rPr lang="en-US" b="1" dirty="0" err="1"/>
              <a:t>Hyperparameter</a:t>
            </a:r>
            <a:r>
              <a:rPr lang="en-US" b="1" dirty="0"/>
              <a:t> Optimization:</a:t>
            </a:r>
            <a:r>
              <a:rPr lang="en-US" dirty="0"/>
              <a:t> It will fine-tune the selected algorithms to achieve the highest possible accuracy.</a:t>
            </a:r>
          </a:p>
          <a:p>
            <a:pPr marL="3240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Deployment:</a:t>
            </a:r>
            <a:endParaRPr lang="en-US" dirty="0"/>
          </a:p>
          <a:p>
            <a:pPr lvl="1"/>
            <a:r>
              <a:rPr lang="en-US" dirty="0"/>
              <a:t>The best-performing model pipeline discovered by </a:t>
            </a:r>
            <a:r>
              <a:rPr lang="en-US" dirty="0" err="1"/>
              <a:t>AutoAI</a:t>
            </a:r>
            <a:r>
              <a:rPr lang="en-US" dirty="0"/>
              <a:t> will be deployed as a web service on IBM Cloud. This creates a scalable and reliable API endpoint for making real-time failure predictions.</a:t>
            </a:r>
          </a:p>
          <a:p>
            <a:r>
              <a:rPr lang="en-US" b="1" dirty="0"/>
              <a:t>Evaluation:</a:t>
            </a:r>
            <a:endParaRPr lang="en-US" dirty="0"/>
          </a:p>
          <a:p>
            <a:pPr lvl="1"/>
            <a:r>
              <a:rPr lang="en-US" dirty="0"/>
              <a:t>The model's ability to predict failures will be rigorously evaluated using key classification metrics:</a:t>
            </a:r>
          </a:p>
          <a:p>
            <a:pPr lvl="2"/>
            <a:r>
              <a:rPr lang="en-US" b="1" dirty="0"/>
              <a:t>Accuracy:</a:t>
            </a:r>
            <a:r>
              <a:rPr lang="en-US" dirty="0"/>
              <a:t> The overall percentage of correct predictions.</a:t>
            </a:r>
          </a:p>
          <a:p>
            <a:pPr lvl="2"/>
            <a:r>
              <a:rPr lang="en-US" b="1" dirty="0"/>
              <a:t>Precision and Recall:</a:t>
            </a:r>
            <a:r>
              <a:rPr lang="en-US" dirty="0"/>
              <a:t> To measure the model's performance for specific failure types.</a:t>
            </a:r>
          </a:p>
          <a:p>
            <a:pPr lvl="2"/>
            <a:r>
              <a:rPr lang="en-US" b="1" dirty="0"/>
              <a:t>F1-Score:</a:t>
            </a:r>
            <a:r>
              <a:rPr lang="en-US" dirty="0"/>
              <a:t> The harmonic mean of precision and recall, providing a single score for model quality.</a:t>
            </a:r>
          </a:p>
          <a:p>
            <a:pPr lvl="2"/>
            <a:r>
              <a:rPr lang="en-US" b="1" dirty="0"/>
              <a:t>Confusion Matrix:</a:t>
            </a:r>
            <a:r>
              <a:rPr lang="en-US" dirty="0"/>
              <a:t> To visualize the model's accuracy across different failure classes.</a:t>
            </a:r>
          </a:p>
        </p:txBody>
      </p:sp>
    </p:spTree>
    <p:extLst>
      <p:ext uri="{BB962C8B-B14F-4D97-AF65-F5344CB8AC3E}">
        <p14:creationId xmlns:p14="http://schemas.microsoft.com/office/powerpoint/2010/main" val="31953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89046"/>
          </a:xfrm>
        </p:spPr>
        <p:txBody>
          <a:bodyPr/>
          <a:lstStyle/>
          <a:p>
            <a:r>
              <a:rPr lang="en-US" b="1" dirty="0"/>
              <a:t>SYSTEM APPROACH</a:t>
            </a:r>
          </a:p>
          <a:p>
            <a:r>
              <a:rPr lang="en-US" dirty="0"/>
              <a:t>The development strategy for the predictive maintenance system is centered around the integrated and automated environment of IBM's cloud services.</a:t>
            </a:r>
          </a:p>
          <a:p>
            <a:r>
              <a:rPr lang="en-US" b="1" dirty="0"/>
              <a:t>System Requirements:</a:t>
            </a:r>
            <a:endParaRPr lang="en-US" dirty="0"/>
          </a:p>
          <a:p>
            <a:pPr lvl="1"/>
            <a:r>
              <a:rPr lang="en-US" dirty="0"/>
              <a:t>An active IBM Cloud Lite account.</a:t>
            </a:r>
          </a:p>
          <a:p>
            <a:pPr lvl="1"/>
            <a:r>
              <a:rPr lang="en-US" dirty="0"/>
              <a:t>Provisioned instances of the following core services:</a:t>
            </a:r>
          </a:p>
          <a:p>
            <a:pPr lvl="2"/>
            <a:r>
              <a:rPr lang="en-US" dirty="0"/>
              <a:t>watsonx.ai Studio</a:t>
            </a:r>
          </a:p>
          <a:p>
            <a:pPr lvl="2"/>
            <a:r>
              <a:rPr lang="en-US" dirty="0"/>
              <a:t>Watson Machine Learning</a:t>
            </a:r>
          </a:p>
          <a:p>
            <a:r>
              <a:rPr lang="en-US" b="1" dirty="0"/>
              <a:t>Libraries and Frameworks Utilized by </a:t>
            </a:r>
            <a:r>
              <a:rPr lang="en-US" b="1" dirty="0" err="1"/>
              <a:t>AutoAI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While </a:t>
            </a:r>
            <a:r>
              <a:rPr lang="en-US" dirty="0" err="1"/>
              <a:t>AutoAI</a:t>
            </a:r>
            <a:r>
              <a:rPr lang="en-US" dirty="0"/>
              <a:t> provides a no-code interface, it leverages a powerful stack of open-source machine learning libraries in the background, including:</a:t>
            </a:r>
          </a:p>
          <a:p>
            <a:pPr lvl="2"/>
            <a:r>
              <a:rPr lang="en-US" b="1" dirty="0" err="1"/>
              <a:t>Scikit</a:t>
            </a:r>
            <a:r>
              <a:rPr lang="en-US" b="1" dirty="0"/>
              <a:t>-learn:</a:t>
            </a:r>
            <a:r>
              <a:rPr lang="en-US" dirty="0"/>
              <a:t> For a comprehensive suite of data preprocessing tools and classification models.</a:t>
            </a:r>
          </a:p>
          <a:p>
            <a:pPr lvl="2"/>
            <a:r>
              <a:rPr lang="en-US" b="1" dirty="0" err="1" smtClean="0"/>
              <a:t>XGBoost</a:t>
            </a:r>
            <a:r>
              <a:rPr lang="en-US" b="1" dirty="0" smtClean="0"/>
              <a:t> &amp; </a:t>
            </a:r>
            <a:r>
              <a:rPr lang="en-US" b="1" dirty="0" err="1" smtClean="0"/>
              <a:t>LightGBM</a:t>
            </a:r>
            <a:r>
              <a:rPr lang="en-US" b="1" dirty="0" smtClean="0"/>
              <a:t>:</a:t>
            </a:r>
            <a:r>
              <a:rPr lang="en-US" dirty="0" smtClean="0"/>
              <a:t> For state-of-the-art gradient boosting algorithms known for their high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09877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Algorithm Selection (Automated by </a:t>
            </a:r>
            <a:r>
              <a:rPr lang="en-US" b="1" dirty="0" err="1"/>
              <a:t>AutoAI</a:t>
            </a:r>
            <a:r>
              <a:rPr lang="en-US" b="1" dirty="0"/>
              <a:t>):</a:t>
            </a:r>
            <a:endParaRPr lang="en-US" dirty="0"/>
          </a:p>
          <a:p>
            <a:pPr lvl="1"/>
            <a:r>
              <a:rPr lang="en-US" dirty="0" err="1"/>
              <a:t>AutoAI</a:t>
            </a:r>
            <a:r>
              <a:rPr lang="en-US" dirty="0"/>
              <a:t> will run a competition among various classification algorithms such as Logistic Regression, Decision Trees, Random Forests, and Gradient Boosting Machines. It will automatically select and present the top-performing algorithms based on their predictive accuracy on the dataset.</a:t>
            </a:r>
          </a:p>
          <a:p>
            <a:r>
              <a:rPr lang="en-US" b="1" dirty="0"/>
              <a:t>Data Input:</a:t>
            </a:r>
            <a:endParaRPr lang="en-US" dirty="0"/>
          </a:p>
          <a:p>
            <a:pPr lvl="1"/>
            <a:r>
              <a:rPr lang="en-US" dirty="0"/>
              <a:t>The model will be trained on the </a:t>
            </a:r>
            <a:r>
              <a:rPr lang="en-US" dirty="0" err="1"/>
              <a:t>Kaggle</a:t>
            </a:r>
            <a:r>
              <a:rPr lang="en-US" dirty="0"/>
              <a:t> "Machine Predictive Maintenance Classification" dataset. The input features include sensor readings like air temperature, process temperature, rotational speed, torque, and tool wear, along with the corresponding failure type.</a:t>
            </a:r>
          </a:p>
          <a:p>
            <a:r>
              <a:rPr lang="en-US" b="1" dirty="0"/>
              <a:t>Training Process (Automated by </a:t>
            </a:r>
            <a:r>
              <a:rPr lang="en-US" b="1" dirty="0" err="1"/>
              <a:t>AutoAI</a:t>
            </a:r>
            <a:r>
              <a:rPr lang="en-US" b="1" dirty="0"/>
              <a:t>):</a:t>
            </a:r>
            <a:endParaRPr lang="en-US" dirty="0"/>
          </a:p>
          <a:p>
            <a:pPr lvl="1"/>
            <a:r>
              <a:rPr lang="en-US" dirty="0"/>
              <a:t>The training process is fully automated. </a:t>
            </a:r>
            <a:r>
              <a:rPr lang="en-US" dirty="0" err="1"/>
              <a:t>AutoAI</a:t>
            </a:r>
            <a:r>
              <a:rPr lang="en-US" dirty="0"/>
              <a:t> ingests the dataset, splits it for training and validation, and then systematically applies a wide range of data transformations, feature engineering techniques, and model training routines. It performs </a:t>
            </a:r>
            <a:r>
              <a:rPr lang="en-US" dirty="0" err="1"/>
              <a:t>hyperparameter</a:t>
            </a:r>
            <a:r>
              <a:rPr lang="en-US" dirty="0"/>
              <a:t> optimization to ensure the final model is highly tuned for this specific task.</a:t>
            </a:r>
          </a:p>
          <a:p>
            <a:r>
              <a:rPr lang="en-US" b="1" dirty="0"/>
              <a:t>Prediction Process:</a:t>
            </a:r>
            <a:endParaRPr lang="en-US" dirty="0"/>
          </a:p>
          <a:p>
            <a:pPr lvl="1"/>
            <a:r>
              <a:rPr lang="en-US" dirty="0"/>
              <a:t>Once deployed, the model will function via an API. A system can send a set of current sensor readings from a machine to this API. The model will then return a prediction, indicating whether the machine is operating normally or is likely to experience a specific type of failure soon.</a:t>
            </a:r>
          </a:p>
          <a:p>
            <a:r>
              <a:rPr lang="en-US" b="1" dirty="0"/>
              <a:t>Deployment:</a:t>
            </a:r>
            <a:endParaRPr lang="en-US" dirty="0"/>
          </a:p>
          <a:p>
            <a:pPr lvl="1"/>
            <a:r>
              <a:rPr lang="en-US" dirty="0"/>
              <a:t>The final, optimized model pipeline from </a:t>
            </a:r>
            <a:r>
              <a:rPr lang="en-US" dirty="0" err="1"/>
              <a:t>AutoAI</a:t>
            </a:r>
            <a:r>
              <a:rPr lang="en-US" dirty="0"/>
              <a:t> will be promoted to a deployment space within the Watson Machine Learning service. An online (real-time) deployment will be created, which provides a REST API endpoint for integration with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 smtClean="0">
                <a:solidFill>
                  <a:srgbClr val="0F0F0F"/>
                </a:solidFill>
                <a:ea typeface="+mn-lt"/>
                <a:cs typeface="+mn-lt"/>
              </a:rPr>
              <a:t>DataSet</a:t>
            </a: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1176023"/>
            <a:ext cx="791638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 ANALYSIS: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62" y="1396451"/>
            <a:ext cx="719237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0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162bd5b-4ed9-4da3-b376-05204580ba3f"/>
    <ds:schemaRef ds:uri="http://purl.org/dc/terms/"/>
    <ds:schemaRef ds:uri="c0fa2617-96bd-425d-8578-e93563fe37c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95</TotalTime>
  <Words>1140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 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Paul</cp:lastModifiedBy>
  <cp:revision>32</cp:revision>
  <dcterms:created xsi:type="dcterms:W3CDTF">2021-05-26T16:50:10Z</dcterms:created>
  <dcterms:modified xsi:type="dcterms:W3CDTF">2025-08-03T17:51:11Z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