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72" r:id="rId10"/>
    <p:sldId id="263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DD"/>
    <a:srgbClr val="EBEBEB"/>
    <a:srgbClr val="E8F4FF"/>
    <a:srgbClr val="F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B31-6883-CF45-AD54-4947DCB3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4FDF-48EF-9943-8917-FD0C5D3B3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871D-89A1-E44A-B9AA-932EDFDC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D68C-DE8E-1D4E-AF1F-B22ED1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F94-55F6-2F44-967B-7BE142BF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83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D901-C4C3-564D-870E-7C9FA67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95BB-C32D-1440-B2FB-C01DB5BB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61D9-15A4-844F-B11B-7C411741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0D19-5F77-AE4C-A61C-B034D61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9CAC-F880-CD4A-BFED-A50F8B4B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83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4F83E-1BBC-9045-BE29-65F7E0BFC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E7AA-1EF2-6041-A16D-F6D1CE23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DE88-C999-2A43-8314-2078F56D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F211-D85A-C342-AC86-35BC370C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B37C-7B46-8349-9BFF-4DD6F827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01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3D6-D5E3-2F44-B8A6-61285D7B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895A-F137-334C-8C11-43E9B88F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F97B-34E8-8540-9CD9-2C4434B7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C51F-991A-9643-BD8A-24EC483A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24F7-8CC5-1048-9804-C8BCE17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479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6CC1-4D8D-B340-BC6D-34D35BE1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59D8-C4A7-7543-9D20-60653631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D4C3-21E7-BE4B-9007-AD34FD47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64D2-90AB-5642-A6CD-EF391D90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89A7-1971-CF4F-8B3E-F9D6601B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867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CE8-2FB7-E342-B885-7760A77A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4B2D-1228-C04F-B8FC-3D19A37F7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8BBD0-D100-754D-A59A-DF65B6B0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F949-9532-E646-B089-7B7945BE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BA5F5-C20F-BD4E-9A9D-0867424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4092-F684-DD43-BD41-0C4ADD47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506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AAB2-A168-3949-A9C4-E80F1036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A295F-C537-E643-8D84-E9CEC6FD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3B039-9E9A-974A-B465-F5084284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8CC3E-E6D5-D140-8DB3-0A9FC67CC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D263A-7542-9C4C-87C8-ACFA0A065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95985-E099-6343-98FE-67D319F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0C4C-D97C-C64E-8C49-4F790F19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439F9-6A29-2844-BA03-695751F8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940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6943-3B20-7545-BA2C-920094C8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00C89-FF57-1049-9A13-BA1F62C8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3D243-2CFC-1B47-B17E-7DB80B04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7A8F-4EF9-A344-B71A-C4A1E44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003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F838-D672-9B44-908D-53264B2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80CFC-D721-5149-9C84-CD9A183D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E6F4-3188-0444-AF78-546F92D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979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1E45-0492-3C49-BD6A-88A04409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6A56-12FF-6F49-8380-93EA3C58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2A6C9-2931-A24B-BC3E-85BBF01F4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063C-7852-DC43-89CC-0396ACCA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9881-ECCE-824D-AA46-F40F0A5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D332F-750E-7345-B225-C15B5886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79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8430-100F-D545-B51B-1EF8AFE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A1637-71B7-2845-92B4-518189BE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39EC7-877C-2F45-8BDE-FD5D55AD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0519-F0CC-3747-BB28-152D3AAB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B6F1D-ECE0-E34D-8419-B995C02F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A52D-8818-254A-A152-C084C9B0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576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1FBCF-2CE7-E64D-AAAC-F3E08BEA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96CC-E218-DF45-8DB7-56CD0D02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56B-8C08-304C-A62B-6766D12D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ADB5-4CB2-6B47-8998-FD985E957413}" type="datetimeFigureOut">
              <a:rPr lang="ro-RO" smtClean="0"/>
              <a:t>11.05.2018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AEE-A366-4C4C-AF64-17E617C7A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C6D0-A1E3-3E48-B9AE-07390A563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BE8-B083-6946-978D-47A8540E437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58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5F233-6F77-334C-BACA-8F3F5F8CA42A}"/>
              </a:ext>
            </a:extLst>
          </p:cNvPr>
          <p:cNvSpPr txBox="1"/>
          <p:nvPr/>
        </p:nvSpPr>
        <p:spPr>
          <a:xfrm>
            <a:off x="1231556" y="2131007"/>
            <a:ext cx="9943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Sistem</a:t>
            </a:r>
            <a:r>
              <a:rPr lang="en-US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5400" dirty="0" err="1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cautare</a:t>
            </a:r>
            <a:r>
              <a:rPr lang="en-US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rapid</a:t>
            </a:r>
            <a:r>
              <a:rPr lang="ro-RO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ă</a:t>
            </a:r>
            <a:r>
              <a:rPr lang="en-US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prin</a:t>
            </a:r>
            <a:r>
              <a:rPr lang="en-US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volume </a:t>
            </a:r>
            <a:r>
              <a:rPr lang="en-US" sz="5400" dirty="0" err="1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mari</a:t>
            </a:r>
            <a:r>
              <a:rPr lang="en-US" sz="5400" dirty="0">
                <a:latin typeface="Helvetica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de date</a:t>
            </a:r>
            <a:endParaRPr lang="ro-RO" sz="5400" dirty="0">
              <a:latin typeface="Helvetica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AFABB-18DF-204E-A86E-4E6A9E20617B}"/>
              </a:ext>
            </a:extLst>
          </p:cNvPr>
          <p:cNvSpPr txBox="1"/>
          <p:nvPr/>
        </p:nvSpPr>
        <p:spPr>
          <a:xfrm>
            <a:off x="1136821" y="531066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Ioni</a:t>
            </a:r>
            <a:r>
              <a:rPr lang="ro-RO" sz="2000" dirty="0" err="1">
                <a:latin typeface="Helvetica" pitchFamily="2" charset="0"/>
                <a:cs typeface="Times New Roman" panose="02020603050405020304" pitchFamily="18" charset="0"/>
              </a:rPr>
              <a:t>ță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 Costel-Cosmin, 343C1</a:t>
            </a:r>
            <a:endParaRPr lang="ro-RO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C668-B94F-914B-A804-9048B435DE9A}"/>
              </a:ext>
            </a:extLst>
          </p:cNvPr>
          <p:cNvSpPr txBox="1"/>
          <p:nvPr/>
        </p:nvSpPr>
        <p:spPr>
          <a:xfrm>
            <a:off x="1042086" y="587587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latin typeface="Helvetica" pitchFamily="2" charset="0"/>
                <a:cs typeface="Times New Roman" panose="02020603050405020304" pitchFamily="18" charset="0"/>
              </a:rPr>
              <a:t>Prof. Coordonator: Ciprian Dobre</a:t>
            </a:r>
          </a:p>
        </p:txBody>
      </p:sp>
    </p:spTree>
    <p:extLst>
      <p:ext uri="{BB962C8B-B14F-4D97-AF65-F5344CB8AC3E}">
        <p14:creationId xmlns:p14="http://schemas.microsoft.com/office/powerpoint/2010/main" val="314666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F588E2-615C-584C-9688-8F282F6D4C80}"/>
              </a:ext>
            </a:extLst>
          </p:cNvPr>
          <p:cNvSpPr/>
          <p:nvPr/>
        </p:nvSpPr>
        <p:spPr>
          <a:xfrm>
            <a:off x="248357" y="3048000"/>
            <a:ext cx="11041944" cy="2641600"/>
          </a:xfrm>
          <a:prstGeom prst="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EC2 Cluster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1800-DDED-054C-8640-2693129BABAE}"/>
              </a:ext>
            </a:extLst>
          </p:cNvPr>
          <p:cNvSpPr txBox="1"/>
          <p:nvPr/>
        </p:nvSpPr>
        <p:spPr>
          <a:xfrm>
            <a:off x="1161075" y="369483"/>
            <a:ext cx="9943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Helvetica" pitchFamily="2" charset="0"/>
                <a:cs typeface="Times New Roman" panose="02020603050405020304" pitchFamily="18" charset="0"/>
              </a:rPr>
              <a:t>Implementare</a:t>
            </a:r>
            <a:endParaRPr lang="ro-RO" sz="54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(Arhitectură)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44CA7-C8A4-6548-BAA5-CBCA7F3047BC}"/>
              </a:ext>
            </a:extLst>
          </p:cNvPr>
          <p:cNvSpPr/>
          <p:nvPr/>
        </p:nvSpPr>
        <p:spPr>
          <a:xfrm>
            <a:off x="682979" y="3364090"/>
            <a:ext cx="2342443" cy="1862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EC2 Instance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C7904-E1E0-4D43-BA52-2E7C760E8E1A}"/>
              </a:ext>
            </a:extLst>
          </p:cNvPr>
          <p:cNvSpPr/>
          <p:nvPr/>
        </p:nvSpPr>
        <p:spPr>
          <a:xfrm>
            <a:off x="421653" y="1394179"/>
            <a:ext cx="1478844" cy="1241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S3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2B79CCC3-14D2-154F-9AEE-0D8B4240DFB5}"/>
              </a:ext>
            </a:extLst>
          </p:cNvPr>
          <p:cNvSpPr/>
          <p:nvPr/>
        </p:nvSpPr>
        <p:spPr>
          <a:xfrm rot="5400000">
            <a:off x="1712248" y="2050916"/>
            <a:ext cx="1501422" cy="112492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D0DB8-FFC1-4146-A246-CFC04C47B0ED}"/>
              </a:ext>
            </a:extLst>
          </p:cNvPr>
          <p:cNvSpPr/>
          <p:nvPr/>
        </p:nvSpPr>
        <p:spPr>
          <a:xfrm>
            <a:off x="682979" y="3968045"/>
            <a:ext cx="976488" cy="654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7EE24-187C-BE4E-8D4A-76317F161781}"/>
              </a:ext>
            </a:extLst>
          </p:cNvPr>
          <p:cNvSpPr/>
          <p:nvPr/>
        </p:nvSpPr>
        <p:spPr>
          <a:xfrm>
            <a:off x="1931542" y="3968045"/>
            <a:ext cx="1086556" cy="654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Flume Source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612802-88E3-0046-B503-E712B2176D76}"/>
              </a:ext>
            </a:extLst>
          </p:cNvPr>
          <p:cNvSpPr/>
          <p:nvPr/>
        </p:nvSpPr>
        <p:spPr>
          <a:xfrm>
            <a:off x="1659467" y="4238744"/>
            <a:ext cx="272075" cy="203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44506-D2D6-8B4C-84E7-A512B079476C}"/>
              </a:ext>
            </a:extLst>
          </p:cNvPr>
          <p:cNvSpPr/>
          <p:nvPr/>
        </p:nvSpPr>
        <p:spPr>
          <a:xfrm>
            <a:off x="5016502" y="3586809"/>
            <a:ext cx="2053926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Hadoop Cluster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68295C5-CA32-514E-B8A7-F54AA5D993B0}"/>
              </a:ext>
            </a:extLst>
          </p:cNvPr>
          <p:cNvSpPr/>
          <p:nvPr/>
        </p:nvSpPr>
        <p:spPr>
          <a:xfrm>
            <a:off x="3025423" y="3958166"/>
            <a:ext cx="1991078" cy="6745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Flume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D0DDED-8E67-3648-9657-B724C9E8C52B}"/>
              </a:ext>
            </a:extLst>
          </p:cNvPr>
          <p:cNvSpPr/>
          <p:nvPr/>
        </p:nvSpPr>
        <p:spPr>
          <a:xfrm>
            <a:off x="8915163" y="3364091"/>
            <a:ext cx="1875635" cy="1862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Solr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908F1CA-7DAC-3947-A054-947A836CAA38}"/>
              </a:ext>
            </a:extLst>
          </p:cNvPr>
          <p:cNvSpPr/>
          <p:nvPr/>
        </p:nvSpPr>
        <p:spPr>
          <a:xfrm>
            <a:off x="7070427" y="3948289"/>
            <a:ext cx="1844736" cy="6745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Job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C921EBDA-D28D-BC46-866D-D178A2E42318}"/>
              </a:ext>
            </a:extLst>
          </p:cNvPr>
          <p:cNvSpPr/>
          <p:nvPr/>
        </p:nvSpPr>
        <p:spPr>
          <a:xfrm>
            <a:off x="9239797" y="1749779"/>
            <a:ext cx="1123403" cy="1614311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3130B-E64C-2A43-AD39-4ED3A0EEDC08}"/>
              </a:ext>
            </a:extLst>
          </p:cNvPr>
          <p:cNvSpPr/>
          <p:nvPr/>
        </p:nvSpPr>
        <p:spPr>
          <a:xfrm>
            <a:off x="10363200" y="1428043"/>
            <a:ext cx="1535289" cy="12079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 / Terminal Client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3034EE-1A93-D141-9A2A-E1F0B88CD592}"/>
              </a:ext>
            </a:extLst>
          </p:cNvPr>
          <p:cNvSpPr/>
          <p:nvPr/>
        </p:nvSpPr>
        <p:spPr>
          <a:xfrm>
            <a:off x="698499" y="2730501"/>
            <a:ext cx="10745771" cy="2300932"/>
          </a:xfrm>
          <a:prstGeom prst="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o-RO" dirty="0" err="1">
                <a:solidFill>
                  <a:schemeClr val="tx1"/>
                </a:solidFill>
              </a:rPr>
              <a:t>Parser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0C73E-BF45-E249-92EA-18070C6FCB54}"/>
              </a:ext>
            </a:extLst>
          </p:cNvPr>
          <p:cNvSpPr txBox="1"/>
          <p:nvPr/>
        </p:nvSpPr>
        <p:spPr>
          <a:xfrm>
            <a:off x="1161075" y="369483"/>
            <a:ext cx="9943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Helvetica" pitchFamily="2" charset="0"/>
                <a:cs typeface="Times New Roman" panose="02020603050405020304" pitchFamily="18" charset="0"/>
              </a:rPr>
              <a:t>Implementare</a:t>
            </a:r>
            <a:endParaRPr lang="ro-RO" sz="54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ro-RO" sz="2800" dirty="0" err="1">
                <a:latin typeface="Helvetica" pitchFamily="2" charset="0"/>
                <a:cs typeface="Times New Roman" panose="02020603050405020304" pitchFamily="18" charset="0"/>
              </a:rPr>
              <a:t>Parser</a:t>
            </a:r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D6581-C642-5C48-B826-4BE27069A639}"/>
              </a:ext>
            </a:extLst>
          </p:cNvPr>
          <p:cNvSpPr/>
          <p:nvPr/>
        </p:nvSpPr>
        <p:spPr>
          <a:xfrm>
            <a:off x="3867827" y="3172177"/>
            <a:ext cx="2002097" cy="1241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Dezarhivare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5BB16-2B45-6445-8AB9-811A06E1F4CE}"/>
              </a:ext>
            </a:extLst>
          </p:cNvPr>
          <p:cNvSpPr/>
          <p:nvPr/>
        </p:nvSpPr>
        <p:spPr>
          <a:xfrm>
            <a:off x="6903535" y="3172177"/>
            <a:ext cx="1478844" cy="1241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Parsare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72A1-6636-174F-B35F-0E171B729C2A}"/>
              </a:ext>
            </a:extLst>
          </p:cNvPr>
          <p:cNvSpPr/>
          <p:nvPr/>
        </p:nvSpPr>
        <p:spPr>
          <a:xfrm>
            <a:off x="1161075" y="3172178"/>
            <a:ext cx="1673141" cy="1241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Ingestie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9D8FE-060D-5840-A18D-EB470622B765}"/>
              </a:ext>
            </a:extLst>
          </p:cNvPr>
          <p:cNvSpPr/>
          <p:nvPr/>
        </p:nvSpPr>
        <p:spPr>
          <a:xfrm>
            <a:off x="9362615" y="3172176"/>
            <a:ext cx="1478844" cy="1241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Modelare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84D71-95A3-BC4D-881F-98CD6082EE69}"/>
              </a:ext>
            </a:extLst>
          </p:cNvPr>
          <p:cNvSpPr/>
          <p:nvPr/>
        </p:nvSpPr>
        <p:spPr>
          <a:xfrm>
            <a:off x="9362615" y="5329772"/>
            <a:ext cx="1478844" cy="124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Flume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8DE4F-97F6-AD41-B221-4C41884DD7CC}"/>
              </a:ext>
            </a:extLst>
          </p:cNvPr>
          <p:cNvSpPr/>
          <p:nvPr/>
        </p:nvSpPr>
        <p:spPr>
          <a:xfrm>
            <a:off x="1161074" y="1312924"/>
            <a:ext cx="1673141" cy="124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Amazon S3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D4B3B-57AA-E247-AC19-3041DCB49B5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1997645" y="2554701"/>
            <a:ext cx="1" cy="6174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DABFFA-F1B9-3C48-B6EE-D29B8311B27E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2834216" y="3793066"/>
            <a:ext cx="103361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043075-9B6A-CD42-B2A8-2BA64CD8D8F4}"/>
              </a:ext>
            </a:extLst>
          </p:cNvPr>
          <p:cNvCxnSpPr>
            <a:endCxn id="5" idx="1"/>
          </p:cNvCxnSpPr>
          <p:nvPr/>
        </p:nvCxnSpPr>
        <p:spPr>
          <a:xfrm>
            <a:off x="5923299" y="3793064"/>
            <a:ext cx="980236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F2B54F-A7ED-944B-A255-3028EF98326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8382379" y="3793065"/>
            <a:ext cx="980236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CEDB99-85F2-5848-9229-03B3461CF37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102037" y="4413953"/>
            <a:ext cx="0" cy="91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EBB310-CD66-A644-9FAB-90365BAFA692}"/>
              </a:ext>
            </a:extLst>
          </p:cNvPr>
          <p:cNvSpPr/>
          <p:nvPr/>
        </p:nvSpPr>
        <p:spPr>
          <a:xfrm>
            <a:off x="6903535" y="5329771"/>
            <a:ext cx="1478844" cy="124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Analytics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42C4DC-5BC4-0C43-ADEF-50B455E75CD3}"/>
              </a:ext>
            </a:extLst>
          </p:cNvPr>
          <p:cNvCxnSpPr/>
          <p:nvPr/>
        </p:nvCxnSpPr>
        <p:spPr>
          <a:xfrm>
            <a:off x="7642957" y="4416186"/>
            <a:ext cx="0" cy="91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7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E4A69E-D1C3-A449-8E36-4C9BCBEBFC6D}"/>
              </a:ext>
            </a:extLst>
          </p:cNvPr>
          <p:cNvSpPr/>
          <p:nvPr/>
        </p:nvSpPr>
        <p:spPr>
          <a:xfrm>
            <a:off x="2455959" y="2199607"/>
            <a:ext cx="8851901" cy="3094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HDFS </a:t>
            </a:r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Namenode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58A4-52D7-DF47-B80E-6A1FBE812297}"/>
              </a:ext>
            </a:extLst>
          </p:cNvPr>
          <p:cNvSpPr txBox="1"/>
          <p:nvPr/>
        </p:nvSpPr>
        <p:spPr>
          <a:xfrm>
            <a:off x="1161075" y="369483"/>
            <a:ext cx="9943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Helvetica" pitchFamily="2" charset="0"/>
                <a:cs typeface="Times New Roman" panose="02020603050405020304" pitchFamily="18" charset="0"/>
              </a:rPr>
              <a:t>Implementare</a:t>
            </a:r>
            <a:endParaRPr lang="ro-RO" sz="54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(Index Trigger)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A0E4C-2435-6B4C-95FF-54DA77F3122F}"/>
              </a:ext>
            </a:extLst>
          </p:cNvPr>
          <p:cNvSpPr/>
          <p:nvPr/>
        </p:nvSpPr>
        <p:spPr>
          <a:xfrm>
            <a:off x="3022601" y="2628897"/>
            <a:ext cx="1930400" cy="1493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Watcher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99677-650F-5A4F-B707-91754B890D16}"/>
              </a:ext>
            </a:extLst>
          </p:cNvPr>
          <p:cNvSpPr/>
          <p:nvPr/>
        </p:nvSpPr>
        <p:spPr>
          <a:xfrm>
            <a:off x="8509001" y="2628897"/>
            <a:ext cx="1993900" cy="1493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Index Job </a:t>
            </a:r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Launcher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BC8FFFD-663B-2044-8DB7-22C260357CEE}"/>
              </a:ext>
            </a:extLst>
          </p:cNvPr>
          <p:cNvSpPr/>
          <p:nvPr/>
        </p:nvSpPr>
        <p:spPr>
          <a:xfrm>
            <a:off x="359191" y="3408885"/>
            <a:ext cx="2090088" cy="825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Flume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F1FD5-A865-BF4E-863A-E3109970BCF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4953001" y="3375728"/>
            <a:ext cx="84604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B67CD-F494-9544-9A04-8A6702370D5F}"/>
              </a:ext>
            </a:extLst>
          </p:cNvPr>
          <p:cNvSpPr/>
          <p:nvPr/>
        </p:nvSpPr>
        <p:spPr>
          <a:xfrm>
            <a:off x="5799042" y="2628897"/>
            <a:ext cx="1930400" cy="1493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SQS 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79957-010F-8240-8FC2-F18CFE58E42D}"/>
              </a:ext>
            </a:extLst>
          </p:cNvPr>
          <p:cNvCxnSpPr>
            <a:stCxn id="6" idx="2"/>
          </p:cNvCxnSpPr>
          <p:nvPr/>
        </p:nvCxnSpPr>
        <p:spPr>
          <a:xfrm>
            <a:off x="3987801" y="4122558"/>
            <a:ext cx="0" cy="6272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43189E-34E5-D745-87F2-F1F30D41D30E}"/>
              </a:ext>
            </a:extLst>
          </p:cNvPr>
          <p:cNvCxnSpPr>
            <a:cxnSpLocks/>
          </p:cNvCxnSpPr>
          <p:nvPr/>
        </p:nvCxnSpPr>
        <p:spPr>
          <a:xfrm flipV="1">
            <a:off x="3987801" y="4749802"/>
            <a:ext cx="5508156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18F3EE-4615-464A-8A5F-C3CD4D1C470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95957" y="4122558"/>
            <a:ext cx="9994" cy="6272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7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7A87B-8050-2A46-8036-CC210924C5D6}"/>
              </a:ext>
            </a:extLst>
          </p:cNvPr>
          <p:cNvSpPr txBox="1"/>
          <p:nvPr/>
        </p:nvSpPr>
        <p:spPr>
          <a:xfrm>
            <a:off x="1161075" y="369483"/>
            <a:ext cx="9943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Helvetica" pitchFamily="2" charset="0"/>
                <a:cs typeface="Times New Roman" panose="02020603050405020304" pitchFamily="18" charset="0"/>
              </a:rPr>
              <a:t>Implementare</a:t>
            </a:r>
            <a:endParaRPr lang="ro-RO" sz="54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114EF-5638-5F46-B353-10664C0D4CC1}"/>
              </a:ext>
            </a:extLst>
          </p:cNvPr>
          <p:cNvSpPr/>
          <p:nvPr/>
        </p:nvSpPr>
        <p:spPr>
          <a:xfrm>
            <a:off x="8576161" y="2937579"/>
            <a:ext cx="1816101" cy="1353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Solr</a:t>
            </a:r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A9A01-5BEC-DE48-982E-ABC38F8E06EE}"/>
              </a:ext>
            </a:extLst>
          </p:cNvPr>
          <p:cNvSpPr/>
          <p:nvPr/>
        </p:nvSpPr>
        <p:spPr>
          <a:xfrm>
            <a:off x="2806700" y="2156529"/>
            <a:ext cx="1602888" cy="1295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CLI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8941C9A6-6B4D-2648-881F-8465EAC10D2F}"/>
              </a:ext>
            </a:extLst>
          </p:cNvPr>
          <p:cNvSpPr/>
          <p:nvPr/>
        </p:nvSpPr>
        <p:spPr>
          <a:xfrm>
            <a:off x="751987" y="3170058"/>
            <a:ext cx="965200" cy="889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B0D6D-9390-3547-A24A-7B10A0704AFB}"/>
              </a:ext>
            </a:extLst>
          </p:cNvPr>
          <p:cNvSpPr/>
          <p:nvPr/>
        </p:nvSpPr>
        <p:spPr>
          <a:xfrm>
            <a:off x="2806700" y="3896429"/>
            <a:ext cx="1602888" cy="1295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GUI</a:t>
            </a:r>
          </a:p>
          <a:p>
            <a:pPr algn="ctr"/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(Java FX)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9F07C-0D8A-D644-A3DD-250EBFF559B4}"/>
              </a:ext>
            </a:extLst>
          </p:cNvPr>
          <p:cNvCxnSpPr>
            <a:cxnSpLocks/>
          </p:cNvCxnSpPr>
          <p:nvPr/>
        </p:nvCxnSpPr>
        <p:spPr>
          <a:xfrm flipV="1">
            <a:off x="1764323" y="2804229"/>
            <a:ext cx="915377" cy="58560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472C4A-AFC4-6549-9A9E-0EA54524DA15}"/>
              </a:ext>
            </a:extLst>
          </p:cNvPr>
          <p:cNvCxnSpPr>
            <a:cxnSpLocks/>
          </p:cNvCxnSpPr>
          <p:nvPr/>
        </p:nvCxnSpPr>
        <p:spPr>
          <a:xfrm>
            <a:off x="1737580" y="3896429"/>
            <a:ext cx="942120" cy="6477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277D3-354E-7342-9B4B-739C9A1F11F4}"/>
              </a:ext>
            </a:extLst>
          </p:cNvPr>
          <p:cNvSpPr/>
          <p:nvPr/>
        </p:nvSpPr>
        <p:spPr>
          <a:xfrm>
            <a:off x="5883760" y="2937579"/>
            <a:ext cx="1816101" cy="1353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Query</a:t>
            </a:r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Builder</a:t>
            </a:r>
            <a:endParaRPr lang="ro-RO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0FA6D-CBF1-1943-83AD-DA03E80964D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409588" y="3614558"/>
            <a:ext cx="1474172" cy="92957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CD4252-96B0-AC46-91BB-58B99B75A2B6}"/>
              </a:ext>
            </a:extLst>
          </p:cNvPr>
          <p:cNvSpPr/>
          <p:nvPr/>
        </p:nvSpPr>
        <p:spPr>
          <a:xfrm>
            <a:off x="8576161" y="5091258"/>
            <a:ext cx="1816101" cy="1353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err="1">
                <a:solidFill>
                  <a:schemeClr val="tx1"/>
                </a:solidFill>
                <a:latin typeface="Helvetica" pitchFamily="2" charset="0"/>
              </a:rPr>
              <a:t>Solr</a:t>
            </a:r>
            <a:r>
              <a:rPr lang="ro-RO" sz="2000" dirty="0">
                <a:solidFill>
                  <a:schemeClr val="tx1"/>
                </a:solidFill>
                <a:latin typeface="Helvetica" pitchFamily="2" charset="0"/>
              </a:rPr>
              <a:t> Cluster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D6BABE-5C1C-744D-A6B8-C22754D961E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409588" y="2804229"/>
            <a:ext cx="1474172" cy="81032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407C25-C5F2-8845-9AB4-FA020765F26F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7699861" y="3614558"/>
            <a:ext cx="8763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AEDB16-883A-F643-933B-BBB3FE92FCCF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9484212" y="4291537"/>
            <a:ext cx="0" cy="7997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9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1ED79-0CCE-C843-B3EF-C1A6C113BCB8}"/>
              </a:ext>
            </a:extLst>
          </p:cNvPr>
          <p:cNvSpPr txBox="1"/>
          <p:nvPr/>
        </p:nvSpPr>
        <p:spPr>
          <a:xfrm>
            <a:off x="1135675" y="2947583"/>
            <a:ext cx="9943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latin typeface="Helvetica" pitchFamily="2" charset="0"/>
                <a:cs typeface="Times New Roman" panose="02020603050405020304" pitchFamily="18" charset="0"/>
              </a:rPr>
              <a:t>Întrebări?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F0749-1807-EC4B-AFB3-ACBE14F4538C}"/>
              </a:ext>
            </a:extLst>
          </p:cNvPr>
          <p:cNvSpPr txBox="1"/>
          <p:nvPr/>
        </p:nvSpPr>
        <p:spPr>
          <a:xfrm>
            <a:off x="1343110" y="503783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Universul problemei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11D6D-C3BA-E649-8A5D-6C72EF214A71}"/>
              </a:ext>
            </a:extLst>
          </p:cNvPr>
          <p:cNvSpPr txBox="1"/>
          <p:nvPr/>
        </p:nvSpPr>
        <p:spPr>
          <a:xfrm>
            <a:off x="1082051" y="2436583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Adobe Systems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38345-4C2E-C949-804B-FC7C6D0A01FE}"/>
              </a:ext>
            </a:extLst>
          </p:cNvPr>
          <p:cNvSpPr txBox="1"/>
          <p:nvPr/>
        </p:nvSpPr>
        <p:spPr>
          <a:xfrm>
            <a:off x="1082051" y="3168128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Adobe Audience Manager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094DB-A702-CA42-B4F8-5B026892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40" y="1728767"/>
            <a:ext cx="1632901" cy="1868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693E7-8716-9A49-8577-CE0C42AD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84" y="4077064"/>
            <a:ext cx="3404411" cy="1902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9FEF7D-1419-EE48-966B-51409118ED3F}"/>
              </a:ext>
            </a:extLst>
          </p:cNvPr>
          <p:cNvSpPr txBox="1"/>
          <p:nvPr/>
        </p:nvSpPr>
        <p:spPr>
          <a:xfrm>
            <a:off x="2137565" y="3784677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" pitchFamily="2" charset="0"/>
                <a:cs typeface="Times New Roman" panose="02020603050405020304" pitchFamily="18" charset="0"/>
              </a:rPr>
              <a:t>Peste</a:t>
            </a:r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 500 de </a:t>
            </a:r>
            <a:r>
              <a:rPr lang="en-US" sz="3200" dirty="0" err="1">
                <a:latin typeface="Helvetica" pitchFamily="2" charset="0"/>
                <a:cs typeface="Times New Roman" panose="02020603050405020304" pitchFamily="18" charset="0"/>
              </a:rPr>
              <a:t>noduri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D2D01-A47F-3F45-9763-3E00CAA38114}"/>
              </a:ext>
            </a:extLst>
          </p:cNvPr>
          <p:cNvSpPr txBox="1"/>
          <p:nvPr/>
        </p:nvSpPr>
        <p:spPr>
          <a:xfrm>
            <a:off x="2137565" y="4986001"/>
            <a:ext cx="430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Helvetica" pitchFamily="2" charset="0"/>
                <a:cs typeface="Times New Roman" panose="02020603050405020304" pitchFamily="18" charset="0"/>
              </a:rPr>
              <a:t>Peste</a:t>
            </a:r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Helvetica" pitchFamily="2" charset="0"/>
                <a:cs typeface="Times New Roman" panose="02020603050405020304" pitchFamily="18" charset="0"/>
              </a:rPr>
              <a:t>PetaByte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5E938-F672-D04D-9B63-0427A4C7750F}"/>
              </a:ext>
            </a:extLst>
          </p:cNvPr>
          <p:cNvSpPr txBox="1"/>
          <p:nvPr/>
        </p:nvSpPr>
        <p:spPr>
          <a:xfrm>
            <a:off x="2137565" y="4401226"/>
            <a:ext cx="430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 Multiple servicii</a:t>
            </a:r>
          </a:p>
        </p:txBody>
      </p:sp>
    </p:spTree>
    <p:extLst>
      <p:ext uri="{BB962C8B-B14F-4D97-AF65-F5344CB8AC3E}">
        <p14:creationId xmlns:p14="http://schemas.microsoft.com/office/powerpoint/2010/main" val="25544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12DD67-AC24-1E4F-A552-FCDA428B927C}"/>
              </a:ext>
            </a:extLst>
          </p:cNvPr>
          <p:cNvSpPr txBox="1"/>
          <p:nvPr/>
        </p:nvSpPr>
        <p:spPr>
          <a:xfrm>
            <a:off x="1161075" y="369483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Formatul datelor</a:t>
            </a: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0419F-14F0-9F4C-85D0-A515BBFDCA45}"/>
              </a:ext>
            </a:extLst>
          </p:cNvPr>
          <p:cNvSpPr txBox="1"/>
          <p:nvPr/>
        </p:nvSpPr>
        <p:spPr>
          <a:xfrm>
            <a:off x="749301" y="2044700"/>
            <a:ext cx="1083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10-20-2017 10:39:45 [pool-6-thread-199] ERROR  com.project.main.default.DataProcessor.process:55 </a:t>
            </a:r>
            <a:r>
              <a:rPr lang="ro-RO" sz="2400" dirty="0" err="1"/>
              <a:t>jobId</a:t>
            </a:r>
            <a:r>
              <a:rPr lang="ro-RO" sz="2400" dirty="0"/>
              <a:t>=099115d6-4f5e-4e0e-abe3-6e5d129417d96 - </a:t>
            </a:r>
            <a:r>
              <a:rPr lang="ro-RO" sz="2400" dirty="0" err="1"/>
              <a:t>Initial</a:t>
            </a:r>
            <a:r>
              <a:rPr lang="ro-RO" sz="2400" dirty="0"/>
              <a:t> </a:t>
            </a:r>
            <a:r>
              <a:rPr lang="ro-RO" sz="2400" dirty="0" err="1"/>
              <a:t>processing</a:t>
            </a:r>
            <a:r>
              <a:rPr lang="ro-RO" sz="2400" dirty="0"/>
              <a:t> of file:s3n://_id_0_136243_1508491911.sync.19 </a:t>
            </a:r>
            <a:r>
              <a:rPr lang="ro-RO" sz="2400" dirty="0" err="1"/>
              <a:t>failed</a:t>
            </a:r>
            <a:endParaRPr lang="ro-RO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596C7D-E545-A949-AA7A-C729B806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82077"/>
              </p:ext>
            </p:extLst>
          </p:nvPr>
        </p:nvGraphicFramePr>
        <p:xfrm>
          <a:off x="856697" y="4567766"/>
          <a:ext cx="105869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368">
                  <a:extLst>
                    <a:ext uri="{9D8B030D-6E8A-4147-A177-3AD203B41FA5}">
                      <a16:colId xmlns:a16="http://schemas.microsoft.com/office/drawing/2014/main" val="4041673429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962887781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130209624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178483898"/>
                    </a:ext>
                  </a:extLst>
                </a:gridCol>
                <a:gridCol w="1388109">
                  <a:extLst>
                    <a:ext uri="{9D8B030D-6E8A-4147-A177-3AD203B41FA5}">
                      <a16:colId xmlns:a16="http://schemas.microsoft.com/office/drawing/2014/main" val="2173861085"/>
                    </a:ext>
                  </a:extLst>
                </a:gridCol>
                <a:gridCol w="1258625">
                  <a:extLst>
                    <a:ext uri="{9D8B030D-6E8A-4147-A177-3AD203B41FA5}">
                      <a16:colId xmlns:a16="http://schemas.microsoft.com/office/drawing/2014/main" val="1903029556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3904220581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4179829999"/>
                    </a:ext>
                  </a:extLst>
                </a:gridCol>
              </a:tblGrid>
              <a:tr h="364914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Date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Thread</a:t>
                      </a:r>
                      <a:endParaRPr lang="ro-RO" sz="20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LogLevel</a:t>
                      </a:r>
                      <a:endParaRPr lang="ro-RO" sz="20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Class</a:t>
                      </a:r>
                      <a:endParaRPr lang="ro-RO" sz="20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Line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JobId</a:t>
                      </a:r>
                      <a:endParaRPr lang="ro-RO" sz="20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Message</a:t>
                      </a:r>
                      <a:endParaRPr lang="ro-RO" sz="20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7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F2993-A67C-4A43-A6D2-237D34B50124}"/>
              </a:ext>
            </a:extLst>
          </p:cNvPr>
          <p:cNvSpPr txBox="1"/>
          <p:nvPr/>
        </p:nvSpPr>
        <p:spPr>
          <a:xfrm>
            <a:off x="1161075" y="369483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Funcționalități</a:t>
            </a: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21773-4981-CA46-B722-51BF4CD4C28F}"/>
              </a:ext>
            </a:extLst>
          </p:cNvPr>
          <p:cNvSpPr txBox="1"/>
          <p:nvPr/>
        </p:nvSpPr>
        <p:spPr>
          <a:xfrm>
            <a:off x="1161075" y="2106383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Formate de compresie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DFFBE-C8F9-7C49-899A-BECD5193B765}"/>
              </a:ext>
            </a:extLst>
          </p:cNvPr>
          <p:cNvSpPr txBox="1"/>
          <p:nvPr/>
        </p:nvSpPr>
        <p:spPr>
          <a:xfrm>
            <a:off x="1161075" y="2919953"/>
            <a:ext cx="771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Politică de eliminare a datelor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F3E15-85DA-1047-904D-4BCA75CAC012}"/>
              </a:ext>
            </a:extLst>
          </p:cNvPr>
          <p:cNvSpPr txBox="1"/>
          <p:nvPr/>
        </p:nvSpPr>
        <p:spPr>
          <a:xfrm>
            <a:off x="1161074" y="3733523"/>
            <a:ext cx="844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Politică de indexare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batch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 /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near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 real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time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0AA9-DEA2-9246-8353-22F7595D272C}"/>
              </a:ext>
            </a:extLst>
          </p:cNvPr>
          <p:cNvSpPr txBox="1"/>
          <p:nvPr/>
        </p:nvSpPr>
        <p:spPr>
          <a:xfrm>
            <a:off x="1161074" y="4547093"/>
            <a:ext cx="844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Export de date</a:t>
            </a:r>
          </a:p>
        </p:txBody>
      </p:sp>
    </p:spTree>
    <p:extLst>
      <p:ext uri="{BB962C8B-B14F-4D97-AF65-F5344CB8AC3E}">
        <p14:creationId xmlns:p14="http://schemas.microsoft.com/office/powerpoint/2010/main" val="29641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14EE32-D788-3C4D-B38A-5F45B48A4F01}"/>
              </a:ext>
            </a:extLst>
          </p:cNvPr>
          <p:cNvSpPr txBox="1"/>
          <p:nvPr/>
        </p:nvSpPr>
        <p:spPr>
          <a:xfrm>
            <a:off x="1161075" y="369483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Funcționalități</a:t>
            </a: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C9A7E-92F0-E546-ACA0-2F426C39C1DA}"/>
              </a:ext>
            </a:extLst>
          </p:cNvPr>
          <p:cNvSpPr txBox="1"/>
          <p:nvPr/>
        </p:nvSpPr>
        <p:spPr>
          <a:xfrm>
            <a:off x="1161075" y="2106383"/>
            <a:ext cx="64378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Criterii de căutare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Dată / Oră (interval)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o-RO" sz="2800" dirty="0" err="1">
                <a:latin typeface="Helvetica" pitchFamily="2" charset="0"/>
                <a:cs typeface="Times New Roman" panose="02020603050405020304" pitchFamily="18" charset="0"/>
              </a:rPr>
              <a:t>LogLevel</a:t>
            </a: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Job </a:t>
            </a:r>
            <a:r>
              <a:rPr lang="ro-RO" sz="2800" dirty="0" err="1">
                <a:latin typeface="Helvetica" pitchFamily="2" charset="0"/>
                <a:cs typeface="Times New Roman" panose="02020603050405020304" pitchFamily="18" charset="0"/>
              </a:rPr>
              <a:t>Id</a:t>
            </a: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o-RO" sz="2800" dirty="0">
                <a:latin typeface="Helvetica" pitchFamily="2" charset="0"/>
                <a:cs typeface="Times New Roman" panose="02020603050405020304" pitchFamily="18" charset="0"/>
              </a:rPr>
              <a:t>Cuvânt în mesajul evenimentului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ro-RO" sz="2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D577-1679-774C-BBBF-7EA64D891D25}"/>
              </a:ext>
            </a:extLst>
          </p:cNvPr>
          <p:cNvSpPr txBox="1"/>
          <p:nvPr/>
        </p:nvSpPr>
        <p:spPr>
          <a:xfrm>
            <a:off x="1161074" y="4553206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Ordonarea rezultatelor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2D66C-EA64-5B47-B3A9-DCA74E5CF92D}"/>
              </a:ext>
            </a:extLst>
          </p:cNvPr>
          <p:cNvSpPr txBox="1"/>
          <p:nvPr/>
        </p:nvSpPr>
        <p:spPr>
          <a:xfrm>
            <a:off x="1161074" y="5251706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Grafice de frecvență</a:t>
            </a:r>
          </a:p>
        </p:txBody>
      </p:sp>
    </p:spTree>
    <p:extLst>
      <p:ext uri="{BB962C8B-B14F-4D97-AF65-F5344CB8AC3E}">
        <p14:creationId xmlns:p14="http://schemas.microsoft.com/office/powerpoint/2010/main" val="10165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0B39-63C9-3842-B573-AC2A0EC3EBC2}"/>
              </a:ext>
            </a:extLst>
          </p:cNvPr>
          <p:cNvSpPr txBox="1"/>
          <p:nvPr/>
        </p:nvSpPr>
        <p:spPr>
          <a:xfrm>
            <a:off x="1161075" y="369483"/>
            <a:ext cx="9943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Problemele soluțiilor existente</a:t>
            </a:r>
          </a:p>
          <a:p>
            <a:pPr algn="ctr"/>
            <a:r>
              <a:rPr lang="ro-RO" sz="36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ro-RO" sz="3600" dirty="0" err="1">
                <a:latin typeface="Helvetica" pitchFamily="2" charset="0"/>
                <a:cs typeface="Times New Roman" panose="02020603050405020304" pitchFamily="18" charset="0"/>
              </a:rPr>
              <a:t>ElasticSearch</a:t>
            </a:r>
            <a:r>
              <a:rPr lang="ro-RO" sz="36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ro-RO" sz="3600" dirty="0" err="1">
                <a:latin typeface="Helvetica" pitchFamily="2" charset="0"/>
                <a:cs typeface="Times New Roman" panose="02020603050405020304" pitchFamily="18" charset="0"/>
              </a:rPr>
              <a:t>Logstash</a:t>
            </a:r>
            <a:r>
              <a:rPr lang="ro-RO" sz="36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ro-RO" sz="3600" dirty="0" err="1">
                <a:latin typeface="Helvetica" pitchFamily="2" charset="0"/>
                <a:cs typeface="Times New Roman" panose="02020603050405020304" pitchFamily="18" charset="0"/>
              </a:rPr>
              <a:t>Kibana</a:t>
            </a:r>
            <a:r>
              <a:rPr lang="ro-RO" sz="36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  <a:endParaRPr lang="ro-RO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27EC-4946-0F4C-BBE8-F03ABF994019}"/>
              </a:ext>
            </a:extLst>
          </p:cNvPr>
          <p:cNvSpPr txBox="1"/>
          <p:nvPr/>
        </p:nvSpPr>
        <p:spPr>
          <a:xfrm>
            <a:off x="1161075" y="2106383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5B1E1-0C40-F54A-9468-B713B83E7B24}"/>
              </a:ext>
            </a:extLst>
          </p:cNvPr>
          <p:cNvSpPr txBox="1"/>
          <p:nvPr/>
        </p:nvSpPr>
        <p:spPr>
          <a:xfrm>
            <a:off x="1161073" y="2950730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Complexitate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3818F-3E07-0F4A-9D27-4F133219FAE6}"/>
              </a:ext>
            </a:extLst>
          </p:cNvPr>
          <p:cNvSpPr txBox="1"/>
          <p:nvPr/>
        </p:nvSpPr>
        <p:spPr>
          <a:xfrm>
            <a:off x="1161073" y="3795077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Lipsa unor funcționalități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B712-F354-4E4F-B9D0-C108F63AFB0B}"/>
              </a:ext>
            </a:extLst>
          </p:cNvPr>
          <p:cNvSpPr txBox="1"/>
          <p:nvPr/>
        </p:nvSpPr>
        <p:spPr>
          <a:xfrm>
            <a:off x="2164373" y="4512136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Alerte real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time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E3943-8C15-5647-A526-501E9588803A}"/>
              </a:ext>
            </a:extLst>
          </p:cNvPr>
          <p:cNvSpPr txBox="1"/>
          <p:nvPr/>
        </p:nvSpPr>
        <p:spPr>
          <a:xfrm>
            <a:off x="2164372" y="5096911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Anomaly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detection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AB311-78EA-7A44-B65A-BD3F0F033164}"/>
              </a:ext>
            </a:extLst>
          </p:cNvPr>
          <p:cNvSpPr txBox="1"/>
          <p:nvPr/>
        </p:nvSpPr>
        <p:spPr>
          <a:xfrm>
            <a:off x="2164372" y="5681686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Live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Tail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151CD-6D9C-8043-8802-40D19ED83571}"/>
              </a:ext>
            </a:extLst>
          </p:cNvPr>
          <p:cNvSpPr txBox="1"/>
          <p:nvPr/>
        </p:nvSpPr>
        <p:spPr>
          <a:xfrm>
            <a:off x="1127209" y="425928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  <a:cs typeface="Times New Roman" panose="02020603050405020304" pitchFamily="18" charset="0"/>
              </a:rPr>
              <a:t>Sol</a:t>
            </a:r>
            <a:r>
              <a:rPr lang="ro-RO" sz="5400" dirty="0" err="1">
                <a:latin typeface="Helvetica" pitchFamily="2" charset="0"/>
                <a:cs typeface="Times New Roman" panose="02020603050405020304" pitchFamily="18" charset="0"/>
              </a:rPr>
              <a:t>uția</a:t>
            </a:r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 propusă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0FE62-9203-1441-9E7B-1B93D1530649}"/>
              </a:ext>
            </a:extLst>
          </p:cNvPr>
          <p:cNvSpPr/>
          <p:nvPr/>
        </p:nvSpPr>
        <p:spPr>
          <a:xfrm>
            <a:off x="2514600" y="3241596"/>
            <a:ext cx="914400" cy="87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>
                <a:solidFill>
                  <a:schemeClr val="tx1"/>
                </a:solidFill>
                <a:latin typeface="Helvetica" pitchFamily="2" charset="0"/>
              </a:rPr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DAC5D-4713-DE4C-8DE4-947E68DA43A1}"/>
              </a:ext>
            </a:extLst>
          </p:cNvPr>
          <p:cNvSpPr/>
          <p:nvPr/>
        </p:nvSpPr>
        <p:spPr>
          <a:xfrm>
            <a:off x="584199" y="2120504"/>
            <a:ext cx="904959" cy="863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>
                <a:solidFill>
                  <a:schemeClr val="tx1"/>
                </a:solidFill>
                <a:latin typeface="Helvetica" pitchFamily="2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F2242-AE36-0B4A-BBFD-9D0075446BD2}"/>
              </a:ext>
            </a:extLst>
          </p:cNvPr>
          <p:cNvSpPr/>
          <p:nvPr/>
        </p:nvSpPr>
        <p:spPr>
          <a:xfrm>
            <a:off x="584199" y="3241596"/>
            <a:ext cx="904959" cy="873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>
                <a:solidFill>
                  <a:schemeClr val="tx1"/>
                </a:solidFill>
                <a:latin typeface="Helvetica" pitchFamily="2" charset="0"/>
              </a:rPr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5EC83-7A5F-8E4F-ABA6-57E0CDD2EED1}"/>
              </a:ext>
            </a:extLst>
          </p:cNvPr>
          <p:cNvSpPr/>
          <p:nvPr/>
        </p:nvSpPr>
        <p:spPr>
          <a:xfrm>
            <a:off x="584199" y="4372431"/>
            <a:ext cx="904959" cy="834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>
                <a:solidFill>
                  <a:schemeClr val="tx1"/>
                </a:solidFill>
                <a:latin typeface="Helvetica" pitchFamily="2" charset="0"/>
              </a:rPr>
              <a:t>S3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18B0DA-B05B-ED43-B0B6-DD49BAB2970A}"/>
              </a:ext>
            </a:extLst>
          </p:cNvPr>
          <p:cNvCxnSpPr>
            <a:stCxn id="10" idx="3"/>
            <a:endCxn id="2" idx="1"/>
          </p:cNvCxnSpPr>
          <p:nvPr/>
        </p:nvCxnSpPr>
        <p:spPr>
          <a:xfrm>
            <a:off x="1489158" y="2552235"/>
            <a:ext cx="1025442" cy="112596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75D22A-0AEB-1C4A-BFC2-9D3214188A90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1489158" y="3678198"/>
            <a:ext cx="10254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345E3-07FC-F944-BB90-15D4794E0284}"/>
              </a:ext>
            </a:extLst>
          </p:cNvPr>
          <p:cNvCxnSpPr>
            <a:endCxn id="2" idx="1"/>
          </p:cNvCxnSpPr>
          <p:nvPr/>
        </p:nvCxnSpPr>
        <p:spPr>
          <a:xfrm flipV="1">
            <a:off x="1489158" y="3678198"/>
            <a:ext cx="1025442" cy="11115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2C543-BC1B-324D-9162-925736F23112}"/>
              </a:ext>
            </a:extLst>
          </p:cNvPr>
          <p:cNvSpPr txBox="1"/>
          <p:nvPr/>
        </p:nvSpPr>
        <p:spPr>
          <a:xfrm>
            <a:off x="1127209" y="5570536"/>
            <a:ext cx="387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Helvetica" pitchFamily="2" charset="0"/>
                <a:cs typeface="Times New Roman" panose="02020603050405020304" pitchFamily="18" charset="0"/>
              </a:rPr>
              <a:t>Agregare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9716BAD6-7176-BA4E-81D8-ED1E80CCF4C2}"/>
              </a:ext>
            </a:extLst>
          </p:cNvPr>
          <p:cNvSpPr/>
          <p:nvPr/>
        </p:nvSpPr>
        <p:spPr>
          <a:xfrm>
            <a:off x="5355794" y="2552234"/>
            <a:ext cx="1485900" cy="22225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7A299-8FA4-804C-98FD-1E1BB9E43AEE}"/>
              </a:ext>
            </a:extLst>
          </p:cNvPr>
          <p:cNvSpPr txBox="1"/>
          <p:nvPr/>
        </p:nvSpPr>
        <p:spPr>
          <a:xfrm>
            <a:off x="5436541" y="5570536"/>
            <a:ext cx="132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Helvetica" pitchFamily="2" charset="0"/>
                <a:cs typeface="Times New Roman" panose="02020603050405020304" pitchFamily="18" charset="0"/>
              </a:rPr>
              <a:t>Stocare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4207F-753D-1C4D-AC2F-510ABEF19CA2}"/>
              </a:ext>
            </a:extLst>
          </p:cNvPr>
          <p:cNvSpPr/>
          <p:nvPr/>
        </p:nvSpPr>
        <p:spPr>
          <a:xfrm>
            <a:off x="9258300" y="2120502"/>
            <a:ext cx="1930400" cy="3213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5A8C7-AABD-1F43-B01D-AFD3A672CBB3}"/>
              </a:ext>
            </a:extLst>
          </p:cNvPr>
          <p:cNvSpPr txBox="1"/>
          <p:nvPr/>
        </p:nvSpPr>
        <p:spPr>
          <a:xfrm>
            <a:off x="9561297" y="5570536"/>
            <a:ext cx="13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Helvetica" pitchFamily="2" charset="0"/>
                <a:cs typeface="Times New Roman" panose="02020603050405020304" pitchFamily="18" charset="0"/>
              </a:rPr>
              <a:t>Indexare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38368F-D4D5-9847-A6FF-E326AC7CBF0E}"/>
              </a:ext>
            </a:extLst>
          </p:cNvPr>
          <p:cNvCxnSpPr/>
          <p:nvPr/>
        </p:nvCxnSpPr>
        <p:spPr>
          <a:xfrm>
            <a:off x="9258300" y="2654300"/>
            <a:ext cx="19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5E6106-4404-A140-B77F-651DF42143B6}"/>
              </a:ext>
            </a:extLst>
          </p:cNvPr>
          <p:cNvCxnSpPr/>
          <p:nvPr/>
        </p:nvCxnSpPr>
        <p:spPr>
          <a:xfrm>
            <a:off x="9258300" y="3140616"/>
            <a:ext cx="19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6D5CF5-657D-CD47-8E72-3AF5D6F678BF}"/>
              </a:ext>
            </a:extLst>
          </p:cNvPr>
          <p:cNvCxnSpPr/>
          <p:nvPr/>
        </p:nvCxnSpPr>
        <p:spPr>
          <a:xfrm>
            <a:off x="9258300" y="3678198"/>
            <a:ext cx="19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3E3BC3-3394-FC4C-9496-B1610F35F719}"/>
              </a:ext>
            </a:extLst>
          </p:cNvPr>
          <p:cNvCxnSpPr/>
          <p:nvPr/>
        </p:nvCxnSpPr>
        <p:spPr>
          <a:xfrm>
            <a:off x="9258300" y="4245516"/>
            <a:ext cx="19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936C9A-873F-9044-AA27-4C8A66282D40}"/>
              </a:ext>
            </a:extLst>
          </p:cNvPr>
          <p:cNvCxnSpPr/>
          <p:nvPr/>
        </p:nvCxnSpPr>
        <p:spPr>
          <a:xfrm>
            <a:off x="9258300" y="4765750"/>
            <a:ext cx="19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15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ABCF31-C065-B24D-AB5C-BD907CBA48E9}"/>
              </a:ext>
            </a:extLst>
          </p:cNvPr>
          <p:cNvSpPr txBox="1"/>
          <p:nvPr/>
        </p:nvSpPr>
        <p:spPr>
          <a:xfrm>
            <a:off x="1127205" y="425928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Tehnologii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9D3B3-86B7-5B4C-8B95-154AA530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09" y="1890811"/>
            <a:ext cx="1249627" cy="1368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B7B66-F2DA-4D49-8F67-68563DEF5A12}"/>
              </a:ext>
            </a:extLst>
          </p:cNvPr>
          <p:cNvSpPr txBox="1"/>
          <p:nvPr/>
        </p:nvSpPr>
        <p:spPr>
          <a:xfrm>
            <a:off x="1127203" y="3636576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Apache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Hadoop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9761D-40A8-B14C-B595-2E795EF7104A}"/>
              </a:ext>
            </a:extLst>
          </p:cNvPr>
          <p:cNvSpPr txBox="1"/>
          <p:nvPr/>
        </p:nvSpPr>
        <p:spPr>
          <a:xfrm>
            <a:off x="1127206" y="2386170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Apache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Flume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DC2D2-9B0E-E54B-B483-C8FE066FAFD3}"/>
              </a:ext>
            </a:extLst>
          </p:cNvPr>
          <p:cNvSpPr txBox="1"/>
          <p:nvPr/>
        </p:nvSpPr>
        <p:spPr>
          <a:xfrm>
            <a:off x="1127203" y="4957965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Apache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Solr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C5BC-4D61-2F41-89C6-CFA0BDD4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5" y="3385474"/>
            <a:ext cx="3200049" cy="814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ABBEFB-5B80-714E-AF66-1F2F75318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81" y="4614396"/>
            <a:ext cx="1978698" cy="9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01CD75-966C-3D46-9823-5861AEFD771C}"/>
              </a:ext>
            </a:extLst>
          </p:cNvPr>
          <p:cNvSpPr txBox="1"/>
          <p:nvPr/>
        </p:nvSpPr>
        <p:spPr>
          <a:xfrm>
            <a:off x="1127205" y="425928"/>
            <a:ext cx="994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Helvetica" pitchFamily="2" charset="0"/>
                <a:cs typeface="Times New Roman" panose="02020603050405020304" pitchFamily="18" charset="0"/>
              </a:rPr>
              <a:t>Infrastructură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2AAAA-507F-8F4F-A619-053673361E2D}"/>
              </a:ext>
            </a:extLst>
          </p:cNvPr>
          <p:cNvSpPr txBox="1"/>
          <p:nvPr/>
        </p:nvSpPr>
        <p:spPr>
          <a:xfrm>
            <a:off x="1127206" y="2386170"/>
            <a:ext cx="643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18 instanțe de 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6C291-4D2E-6F4A-B195-66810C1615F3}"/>
              </a:ext>
            </a:extLst>
          </p:cNvPr>
          <p:cNvSpPr txBox="1"/>
          <p:nvPr/>
        </p:nvSpPr>
        <p:spPr>
          <a:xfrm>
            <a:off x="1127205" y="3148170"/>
            <a:ext cx="966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Solr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: 2 x (16 nuclee, 120 GB RAM, 320 GB SSD)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70AF-554C-5C45-94BA-35F28EAA9714}"/>
              </a:ext>
            </a:extLst>
          </p:cNvPr>
          <p:cNvSpPr txBox="1"/>
          <p:nvPr/>
        </p:nvSpPr>
        <p:spPr>
          <a:xfrm>
            <a:off x="1127204" y="3910170"/>
            <a:ext cx="966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Hadoop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: 3 x (36 nuclee, 244 GB RAM)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6A31F-67E0-5D45-9F47-1CCB7008D35E}"/>
              </a:ext>
            </a:extLst>
          </p:cNvPr>
          <p:cNvSpPr txBox="1"/>
          <p:nvPr/>
        </p:nvSpPr>
        <p:spPr>
          <a:xfrm>
            <a:off x="1127204" y="4672170"/>
            <a:ext cx="966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Total 30 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9D7A-7C25-CD49-A505-0F14547D8D65}"/>
              </a:ext>
            </a:extLst>
          </p:cNvPr>
          <p:cNvSpPr txBox="1"/>
          <p:nvPr/>
        </p:nvSpPr>
        <p:spPr>
          <a:xfrm>
            <a:off x="1127204" y="5434170"/>
            <a:ext cx="966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Puppet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,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Cloudera</a:t>
            </a:r>
            <a:r>
              <a:rPr lang="ro-RO" sz="3200" dirty="0">
                <a:latin typeface="Helvetica" pitchFamily="2" charset="0"/>
                <a:cs typeface="Times New Roman" panose="02020603050405020304" pitchFamily="18" charset="0"/>
              </a:rPr>
              <a:t>, </a:t>
            </a:r>
            <a:r>
              <a:rPr lang="ro-RO" sz="3200" dirty="0" err="1">
                <a:latin typeface="Helvetica" pitchFamily="2" charset="0"/>
                <a:cs typeface="Times New Roman" panose="02020603050405020304" pitchFamily="18" charset="0"/>
              </a:rPr>
              <a:t>Zookeeper</a:t>
            </a:r>
            <a:endParaRPr lang="ro-RO" sz="3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8457</TotalTime>
  <Words>278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Mincho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Costel-Cosmin Ionita</dc:creator>
  <cp:lastModifiedBy>Costel-Cosmin Ionita</cp:lastModifiedBy>
  <cp:revision>53</cp:revision>
  <cp:lastPrinted>2018-05-11T07:15:35Z</cp:lastPrinted>
  <dcterms:created xsi:type="dcterms:W3CDTF">2018-05-07T18:34:59Z</dcterms:created>
  <dcterms:modified xsi:type="dcterms:W3CDTF">2018-05-14T07:25:27Z</dcterms:modified>
</cp:coreProperties>
</file>