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3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02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5299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73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71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50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24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9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25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621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9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5124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</a:t>
            </a:r>
            <a:br>
              <a:rPr lang="ro-RO" dirty="0" smtClean="0"/>
            </a:br>
            <a:r>
              <a:rPr lang="ro-RO" dirty="0" smtClean="0"/>
              <a:t>Page Rank on citation graphs 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854696" cy="2324104"/>
          </a:xfrm>
        </p:spPr>
        <p:txBody>
          <a:bodyPr>
            <a:normAutofit fontScale="92500" lnSpcReduction="20000"/>
          </a:bodyPr>
          <a:lstStyle/>
          <a:p>
            <a:r>
              <a:rPr lang="ro-RO" b="1" dirty="0" smtClean="0"/>
              <a:t>Autori:</a:t>
            </a:r>
          </a:p>
          <a:p>
            <a:r>
              <a:rPr lang="ro-RO" dirty="0" smtClean="0"/>
              <a:t>Cireș Alexandru</a:t>
            </a:r>
          </a:p>
          <a:p>
            <a:r>
              <a:rPr lang="ro-RO" dirty="0" smtClean="0"/>
              <a:t>Cosmin Florean</a:t>
            </a:r>
          </a:p>
          <a:p>
            <a:r>
              <a:rPr lang="ro-RO" dirty="0" smtClean="0"/>
              <a:t>Marius Hrișcă</a:t>
            </a:r>
          </a:p>
          <a:p>
            <a:r>
              <a:rPr lang="ro-RO" dirty="0" smtClean="0"/>
              <a:t>Mihai Gliga</a:t>
            </a:r>
          </a:p>
          <a:p>
            <a:r>
              <a:rPr lang="ro-RO" dirty="0" smtClean="0"/>
              <a:t>Călin Ciubotariu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264696"/>
          </a:xfrm>
        </p:spPr>
      </p:pic>
    </p:spTree>
    <p:extLst>
      <p:ext uri="{BB962C8B-B14F-4D97-AF65-F5344CB8AC3E}">
        <p14:creationId xmlns:p14="http://schemas.microsoft.com/office/powerpoint/2010/main" xmlns="" val="26701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departe</a:t>
            </a:r>
            <a:r>
              <a:rPr lang="en-US" dirty="0" smtClean="0"/>
              <a:t> –&gt; query-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smtClean="0"/>
              <a:t>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3934750"/>
            <a:ext cx="2810267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703828"/>
            <a:ext cx="34580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24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Procesarea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6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Scopul modulului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Modulul de procesare a datelor grupeaza articolele in jurnale, pentru a putea fi calculate journal rank-urile tuturor jurnalelor / conferintelor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83127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input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466801822"/>
              </p:ext>
            </p:extLst>
          </p:nvPr>
        </p:nvGraphicFramePr>
        <p:xfrm>
          <a:off x="467544" y="2492896"/>
          <a:ext cx="8435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820"/>
                <a:gridCol w="2108820"/>
                <a:gridCol w="2108820"/>
                <a:gridCol w="21088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Article_name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Journal_id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References</a:t>
                      </a:r>
                      <a:endParaRPr lang="ro-RO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 smtClean="0"/>
                        <a:t>[”a4”, ”a5”, ”a6”]</a:t>
                      </a:r>
                      <a:endParaRPr lang="en-US" noProof="0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noProof="0" dirty="0" smtClean="0"/>
                        <a:t>[”a4”]</a:t>
                      </a:r>
                      <a:endParaRPr lang="en-US" noProof="0" dirty="0" smtClean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544" y="4077072"/>
            <a:ext cx="8352928" cy="1296144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Datele de input sunt preluate dintr-un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173503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output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80559922"/>
              </p:ext>
            </p:extLst>
          </p:nvPr>
        </p:nvGraphicFramePr>
        <p:xfrm>
          <a:off x="467544" y="2348880"/>
          <a:ext cx="8362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368152"/>
                <a:gridCol w="1152128"/>
                <a:gridCol w="1584176"/>
                <a:gridCol w="253030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From_journal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citations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Journal_size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Total_references</a:t>
                      </a:r>
                      <a:endParaRPr lang="ro-RO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861048"/>
            <a:ext cx="8280920" cy="1656185"/>
          </a:xfrm>
        </p:spPr>
        <p:txBody>
          <a:bodyPr/>
          <a:lstStyle/>
          <a:p>
            <a:r>
              <a:rPr lang="ro-RO" dirty="0" smtClean="0"/>
              <a:t>Datele de output sunt stocate de asemenea 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93111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</a:t>
            </a:r>
            <a:endParaRPr lang="ro-RO" dirty="0"/>
          </a:p>
        </p:txBody>
      </p:sp>
      <p:pic>
        <p:nvPicPr>
          <p:cNvPr id="1026" name="Picture 2" descr="C:\Users\Alex\Desktop\journal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978" y="2276872"/>
            <a:ext cx="8808979" cy="14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from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62" y="4149080"/>
            <a:ext cx="88089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269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 (pt.2)</a:t>
            </a:r>
            <a:endParaRPr lang="ro-RO" dirty="0"/>
          </a:p>
        </p:txBody>
      </p:sp>
      <p:pic>
        <p:nvPicPr>
          <p:cNvPr id="2050" name="Picture 2" descr="C:\Users\Alex\Desktop\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07" y="2204864"/>
            <a:ext cx="84296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08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Scimago</a:t>
            </a:r>
            <a:r>
              <a:rPr lang="en-US" dirty="0" smtClean="0"/>
              <a:t> Journal Rank (</a:t>
            </a:r>
            <a:r>
              <a:rPr lang="ro-RO" dirty="0" smtClean="0"/>
              <a:t>indicator </a:t>
            </a:r>
            <a:r>
              <a:rPr lang="en-US" dirty="0" smtClean="0"/>
              <a:t>SJR)</a:t>
            </a:r>
            <a:r>
              <a:rPr lang="ro-RO" dirty="0" smtClean="0"/>
              <a:t> contabilizează atât numărul de citări primite de un jurnal, cât și importanța sau prestigiul jurnalelor de unde </a:t>
            </a:r>
            <a:r>
              <a:rPr lang="ro-RO" dirty="0" smtClean="0"/>
              <a:t>citările respective provin</a:t>
            </a:r>
            <a:r>
              <a:rPr lang="ro-RO" dirty="0" smtClean="0"/>
              <a:t>.</a:t>
            </a:r>
          </a:p>
          <a:p>
            <a:r>
              <a:rPr lang="ro-RO" dirty="0" smtClean="0"/>
              <a:t>Acest indicator ordonează jurnalele după “</a:t>
            </a:r>
            <a:r>
              <a:rPr lang="ro-RO" dirty="0" smtClean="0"/>
              <a:t>prestigiul </a:t>
            </a:r>
            <a:r>
              <a:rPr lang="ro-RO" dirty="0" smtClean="0"/>
              <a:t>mediu per articol” și poate fi utilizat  pentru compararea jurnalelor în procesele de evaluare a științei.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Date de intrare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Id-ul jurnalului care face referință (jurnalul i)</a:t>
            </a:r>
          </a:p>
          <a:p>
            <a:r>
              <a:rPr lang="ro-RO" dirty="0" smtClean="0"/>
              <a:t>Id-ul jurnalului la care se face referință (jurnalul j)</a:t>
            </a:r>
          </a:p>
          <a:p>
            <a:r>
              <a:rPr lang="ro-RO" dirty="0" smtClean="0"/>
              <a:t>Numărul de referințe de la jurnalul i la jurnalul j</a:t>
            </a:r>
          </a:p>
          <a:p>
            <a:r>
              <a:rPr lang="ro-RO" dirty="0" smtClean="0"/>
              <a:t>Numărul total de referințe pe care le face jurnalul i catre oricare jurnal j</a:t>
            </a:r>
          </a:p>
          <a:p>
            <a:r>
              <a:rPr lang="ro-RO" dirty="0" smtClean="0"/>
              <a:t>Numărul total de articole ale jurnalului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Metodologia de rezolvare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Citirea datelor din fișier</a:t>
            </a:r>
          </a:p>
          <a:p>
            <a:r>
              <a:rPr lang="ro-RO" dirty="0" smtClean="0"/>
              <a:t>Procesarea datelor input în Mapper</a:t>
            </a:r>
          </a:p>
          <a:p>
            <a:r>
              <a:rPr lang="ro-RO" dirty="0" smtClean="0"/>
              <a:t>Trimiterea datelor grupate după cheie către reducer</a:t>
            </a:r>
          </a:p>
          <a:p>
            <a:r>
              <a:rPr lang="ro-RO" dirty="0" smtClean="0"/>
              <a:t>Procesarea datelor de la Mapper și calcularea indicatorului SJR a fiecărui jurnal</a:t>
            </a:r>
          </a:p>
          <a:p>
            <a:r>
              <a:rPr lang="ro-RO" dirty="0" smtClean="0"/>
              <a:t>Afișarea rezultatelor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obtinute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Rank-ul fiecarui jurnal</a:t>
            </a:r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4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articole</a:t>
            </a:r>
            <a:r>
              <a:rPr lang="en-US" dirty="0" smtClean="0"/>
              <a:t>, </a:t>
            </a:r>
            <a:r>
              <a:rPr lang="en-US" dirty="0" err="1" smtClean="0"/>
              <a:t>jurnale</a:t>
            </a:r>
            <a:r>
              <a:rPr lang="en-US" dirty="0" smtClean="0"/>
              <a:t>, </a:t>
            </a:r>
            <a:r>
              <a:rPr lang="en-US" dirty="0" err="1" smtClean="0"/>
              <a:t>conferinte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err="1" smtClean="0"/>
              <a:t>Citari</a:t>
            </a:r>
            <a:endParaRPr lang="en-US" u="sng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2708920"/>
            <a:ext cx="3384376" cy="40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(input)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920085"/>
            <a:ext cx="8760302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Input –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conferinte</a:t>
            </a:r>
            <a:endParaRPr lang="en-US" dirty="0"/>
          </a:p>
          <a:p>
            <a:r>
              <a:rPr lang="en-US" dirty="0" smtClean="0"/>
              <a:t>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Scopus </a:t>
            </a:r>
            <a:r>
              <a:rPr lang="en-US" dirty="0"/>
              <a:t>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2963720"/>
            <a:ext cx="9048334" cy="132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71" y="5319146"/>
            <a:ext cx="9084329" cy="7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1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5" y="2636912"/>
            <a:ext cx="569313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4037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300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Flow</vt:lpstr>
      <vt:lpstr>1_Flow</vt:lpstr>
      <vt:lpstr>   Page Rank on citation graphs  </vt:lpstr>
      <vt:lpstr>Descrierea problemei</vt:lpstr>
      <vt:lpstr>Date de intrare</vt:lpstr>
      <vt:lpstr>Metodologia de rezolvare</vt:lpstr>
      <vt:lpstr>Rezultate obtinute</vt:lpstr>
      <vt:lpstr>Colectarea datelor</vt:lpstr>
      <vt:lpstr>Scopus</vt:lpstr>
      <vt:lpstr>Colectarea efectiva (input) </vt:lpstr>
      <vt:lpstr>Colectarea efectiva (output)</vt:lpstr>
      <vt:lpstr>Slide 10</vt:lpstr>
      <vt:lpstr>Colectarea efectiva (output)</vt:lpstr>
      <vt:lpstr>Procesarea datelor</vt:lpstr>
      <vt:lpstr>Scopul modulului</vt:lpstr>
      <vt:lpstr>Exemplu de input</vt:lpstr>
      <vt:lpstr>Exemplu de output</vt:lpstr>
      <vt:lpstr>Queries</vt:lpstr>
      <vt:lpstr>Queries (pt.2)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Cosmin Florean</dc:creator>
  <cp:lastModifiedBy>Cosmin Florean</cp:lastModifiedBy>
  <cp:revision>40</cp:revision>
  <dcterms:created xsi:type="dcterms:W3CDTF">2016-06-06T22:15:51Z</dcterms:created>
  <dcterms:modified xsi:type="dcterms:W3CDTF">2016-06-07T05:17:36Z</dcterms:modified>
</cp:coreProperties>
</file>