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8" r:id="rId3"/>
    <p:sldId id="284" r:id="rId4"/>
    <p:sldId id="285" r:id="rId5"/>
    <p:sldId id="286" r:id="rId6"/>
    <p:sldId id="261" r:id="rId7"/>
    <p:sldId id="262" r:id="rId8"/>
    <p:sldId id="263" r:id="rId9"/>
    <p:sldId id="264" r:id="rId10"/>
    <p:sldId id="265" r:id="rId11"/>
    <p:sldId id="266" r:id="rId12"/>
    <p:sldId id="287" r:id="rId13"/>
    <p:sldId id="278" r:id="rId14"/>
    <p:sldId id="279" r:id="rId15"/>
    <p:sldId id="280" r:id="rId16"/>
    <p:sldId id="281" r:id="rId17"/>
    <p:sldId id="282" r:id="rId18"/>
    <p:sldId id="283" r:id="rId19"/>
    <p:sldId id="267" r:id="rId20"/>
    <p:sldId id="270" r:id="rId21"/>
    <p:sldId id="268" r:id="rId22"/>
    <p:sldId id="269" r:id="rId23"/>
    <p:sldId id="271" r:id="rId24"/>
    <p:sldId id="272" r:id="rId25"/>
    <p:sldId id="275" r:id="rId26"/>
    <p:sldId id="259" r:id="rId27"/>
    <p:sldId id="276" r:id="rId28"/>
    <p:sldId id="257" r:id="rId29"/>
    <p:sldId id="258" r:id="rId30"/>
    <p:sldId id="260" r:id="rId31"/>
    <p:sldId id="273" r:id="rId32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B8E7A7-29EC-4C6E-BD82-97ED221D5546}" type="datetimeFigureOut">
              <a:rPr lang="ro-RO" smtClean="0"/>
              <a:pPr/>
              <a:t>07.06.2016</a:t>
            </a:fld>
            <a:endParaRPr lang="ro-RO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F571C0-FA29-4C8F-9F8F-A0CC98558643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52.29.11.118:8888/" TargetMode="External"/><Relationship Id="rId2" Type="http://schemas.openxmlformats.org/officeDocument/2006/relationships/hyperlink" Target="http://52.29.11.118:71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52.29.11.118:5007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28586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/>
            </a:r>
            <a:br>
              <a:rPr lang="ro-RO" dirty="0" smtClean="0"/>
            </a:br>
            <a:r>
              <a:rPr lang="ro-RO" dirty="0" smtClean="0"/>
              <a:t> </a:t>
            </a:r>
            <a:br>
              <a:rPr lang="ro-RO" dirty="0" smtClean="0"/>
            </a:br>
            <a:r>
              <a:rPr lang="ro-RO" dirty="0" smtClean="0"/>
              <a:t>Page Rank on citation graphs </a:t>
            </a:r>
            <a:br>
              <a:rPr lang="ro-RO" dirty="0" smtClean="0"/>
            </a:b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714752"/>
            <a:ext cx="7854696" cy="2324104"/>
          </a:xfrm>
        </p:spPr>
        <p:txBody>
          <a:bodyPr>
            <a:normAutofit fontScale="92500" lnSpcReduction="20000"/>
          </a:bodyPr>
          <a:lstStyle/>
          <a:p>
            <a:endParaRPr lang="ro-RO" b="1" dirty="0" smtClean="0"/>
          </a:p>
          <a:p>
            <a:r>
              <a:rPr lang="ro-RO" dirty="0" smtClean="0"/>
              <a:t>Cireș Alexandru</a:t>
            </a:r>
          </a:p>
          <a:p>
            <a:r>
              <a:rPr lang="ro-RO" dirty="0" smtClean="0"/>
              <a:t>Cosmin Florean</a:t>
            </a:r>
          </a:p>
          <a:p>
            <a:r>
              <a:rPr lang="ro-RO" dirty="0" smtClean="0"/>
              <a:t>Marius Hrișcă</a:t>
            </a:r>
          </a:p>
          <a:p>
            <a:r>
              <a:rPr lang="ro-RO" dirty="0" smtClean="0"/>
              <a:t>Mihai Gliga</a:t>
            </a:r>
          </a:p>
          <a:p>
            <a:r>
              <a:rPr lang="ro-RO" dirty="0" smtClean="0"/>
              <a:t>Călin Ciubotariu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264696"/>
          </a:xfrm>
        </p:spPr>
      </p:pic>
    </p:spTree>
    <p:extLst>
      <p:ext uri="{BB962C8B-B14F-4D97-AF65-F5344CB8AC3E}">
        <p14:creationId xmlns:p14="http://schemas.microsoft.com/office/powerpoint/2010/main" val="26701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r>
              <a:rPr lang="en-US" dirty="0" err="1" smtClean="0"/>
              <a:t>efectiva</a:t>
            </a:r>
            <a:r>
              <a:rPr lang="en-US" dirty="0" smtClean="0"/>
              <a:t> (output)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Mai </a:t>
            </a:r>
            <a:r>
              <a:rPr lang="en-US" dirty="0" err="1" smtClean="0"/>
              <a:t>departe</a:t>
            </a:r>
            <a:r>
              <a:rPr lang="en-US" dirty="0" smtClean="0"/>
              <a:t> –&gt; query-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hql</a:t>
            </a:r>
            <a:endParaRPr lang="en-US" dirty="0"/>
          </a:p>
        </p:txBody>
      </p:sp>
      <p:pic>
        <p:nvPicPr>
          <p:cNvPr id="1026" name="Picture 2" descr="C:\Users\mihai\Desktop\hdf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51" y="2492896"/>
            <a:ext cx="34290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hai\Desktop\h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51" y="3934750"/>
            <a:ext cx="29718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4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772816"/>
            <a:ext cx="7851648" cy="29089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Computing Term Frequency – Inverse Document Frequency (TF-IDF)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507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600" dirty="0"/>
              <a:t>Complexitate problema si grad de finalizare</a:t>
            </a:r>
            <a:br>
              <a:rPr lang="ro-RO" sz="3600" dirty="0"/>
            </a:br>
            <a:endParaRPr lang="ro-R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Atribuie</a:t>
            </a:r>
            <a:r>
              <a:rPr lang="en-US" dirty="0" smtClean="0"/>
              <a:t> un </a:t>
            </a:r>
            <a:r>
              <a:rPr lang="en-US" dirty="0" err="1" smtClean="0"/>
              <a:t>scor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termen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cuvant</a:t>
            </a:r>
            <a:r>
              <a:rPr lang="en-US" dirty="0" smtClean="0"/>
              <a:t>) din document.</a:t>
            </a:r>
          </a:p>
          <a:p>
            <a:r>
              <a:rPr lang="en-US" dirty="0" err="1" smtClean="0"/>
              <a:t>Utilizat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o </a:t>
            </a:r>
            <a:r>
              <a:rPr lang="en-US" dirty="0" err="1" smtClean="0"/>
              <a:t>scara</a:t>
            </a:r>
            <a:r>
              <a:rPr lang="en-US" dirty="0" smtClean="0"/>
              <a:t> </a:t>
            </a:r>
            <a:r>
              <a:rPr lang="en-US" dirty="0" err="1" smtClean="0"/>
              <a:t>larga</a:t>
            </a:r>
            <a:r>
              <a:rPr lang="en-US" dirty="0" smtClean="0"/>
              <a:t> in </a:t>
            </a:r>
            <a:r>
              <a:rPr lang="en-US" dirty="0" err="1" smtClean="0"/>
              <a:t>procesare</a:t>
            </a:r>
            <a:r>
              <a:rPr lang="en-US" dirty="0" smtClean="0"/>
              <a:t> de text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cautari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Aplicatii</a:t>
            </a:r>
            <a:r>
              <a:rPr lang="en-US" dirty="0" smtClean="0"/>
              <a:t> de tip Data Mining.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312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Resurse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aparatii</a:t>
            </a:r>
            <a:r>
              <a:rPr lang="en-US" dirty="0" smtClean="0"/>
              <a:t> a </a:t>
            </a:r>
            <a:r>
              <a:rPr lang="en-US" dirty="0" err="1" smtClean="0"/>
              <a:t>cuvantului</a:t>
            </a:r>
            <a:r>
              <a:rPr lang="en-US" dirty="0" smtClean="0"/>
              <a:t> in abstract.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abstract.</a:t>
            </a:r>
          </a:p>
          <a:p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documente</a:t>
            </a:r>
            <a:r>
              <a:rPr lang="en-US" dirty="0" smtClean="0"/>
              <a:t> care </a:t>
            </a:r>
            <a:r>
              <a:rPr lang="en-US" dirty="0" err="1" smtClean="0"/>
              <a:t>contin</a:t>
            </a:r>
            <a:r>
              <a:rPr lang="en-US" dirty="0" smtClean="0"/>
              <a:t> </a:t>
            </a:r>
            <a:r>
              <a:rPr lang="en-US" dirty="0" err="1" smtClean="0"/>
              <a:t>cuvantul</a:t>
            </a:r>
            <a:r>
              <a:rPr lang="en-US" dirty="0" smtClean="0"/>
              <a:t> </a:t>
            </a:r>
            <a:r>
              <a:rPr lang="en-US" dirty="0" err="1" smtClean="0"/>
              <a:t>respectiv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Numarul</a:t>
            </a:r>
            <a:r>
              <a:rPr lang="en-US" dirty="0" smtClean="0"/>
              <a:t> total de </a:t>
            </a:r>
            <a:r>
              <a:rPr lang="en-US" dirty="0" err="1" smtClean="0"/>
              <a:t>documente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Calcularea</a:t>
            </a:r>
            <a:r>
              <a:rPr lang="en-US" sz="4400" dirty="0" smtClean="0"/>
              <a:t> </a:t>
            </a:r>
            <a:r>
              <a:rPr lang="ro-RO" sz="4400" dirty="0" smtClean="0"/>
              <a:t>TF-IDF </a:t>
            </a:r>
            <a:r>
              <a:rPr lang="en-US" sz="4400" dirty="0" smtClean="0"/>
              <a:t>cu</a:t>
            </a:r>
            <a:r>
              <a:rPr lang="ro-RO" sz="4400" dirty="0" smtClean="0"/>
              <a:t> </a:t>
            </a:r>
            <a:r>
              <a:rPr lang="ro-RO" sz="4400" dirty="0"/>
              <a:t>MapReduce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jobs:</a:t>
            </a:r>
          </a:p>
          <a:p>
            <a:pPr lvl="1"/>
            <a:r>
              <a:rPr lang="en-US" dirty="0" smtClean="0"/>
              <a:t>Job1: </a:t>
            </a:r>
            <a:r>
              <a:rPr lang="en-US" dirty="0" err="1" smtClean="0"/>
              <a:t>calcularea</a:t>
            </a:r>
            <a:r>
              <a:rPr lang="en-US" dirty="0" smtClean="0"/>
              <a:t> </a:t>
            </a:r>
            <a:r>
              <a:rPr lang="en-US" dirty="0" err="1" smtClean="0"/>
              <a:t>frecventei</a:t>
            </a:r>
            <a:r>
              <a:rPr lang="en-US" dirty="0" smtClean="0"/>
              <a:t> </a:t>
            </a:r>
            <a:r>
              <a:rPr lang="en-US" dirty="0" err="1" smtClean="0"/>
              <a:t>cuvantului</a:t>
            </a:r>
            <a:endParaRPr lang="en-US" dirty="0" smtClean="0"/>
          </a:p>
          <a:p>
            <a:pPr lvl="1"/>
            <a:r>
              <a:rPr lang="en-US" dirty="0" smtClean="0"/>
              <a:t>Job2: </a:t>
            </a:r>
            <a:r>
              <a:rPr lang="en-US" dirty="0" err="1" smtClean="0"/>
              <a:t>calcularea</a:t>
            </a:r>
            <a:r>
              <a:rPr lang="en-US" dirty="0" smtClean="0"/>
              <a:t> </a:t>
            </a:r>
            <a:r>
              <a:rPr lang="en-US" dirty="0" err="1" smtClean="0"/>
              <a:t>aparitiei</a:t>
            </a:r>
            <a:r>
              <a:rPr lang="en-US" dirty="0" smtClean="0"/>
              <a:t> </a:t>
            </a:r>
            <a:r>
              <a:rPr lang="en-US" dirty="0" err="1" smtClean="0"/>
              <a:t>fiecarui</a:t>
            </a:r>
            <a:r>
              <a:rPr lang="en-US" dirty="0" smtClean="0"/>
              <a:t> </a:t>
            </a:r>
            <a:r>
              <a:rPr lang="en-US" dirty="0" err="1" smtClean="0"/>
              <a:t>cuvant</a:t>
            </a:r>
            <a:r>
              <a:rPr lang="en-US" dirty="0" smtClean="0"/>
              <a:t> in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documentele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Job3: </a:t>
            </a:r>
            <a:r>
              <a:rPr lang="en-US" dirty="0" err="1" smtClean="0"/>
              <a:t>calcularea</a:t>
            </a:r>
            <a:r>
              <a:rPr lang="en-US" dirty="0" smtClean="0"/>
              <a:t> TF-IDF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output-</a:t>
            </a:r>
            <a:r>
              <a:rPr lang="en-US" dirty="0" err="1" smtClean="0"/>
              <a:t>ului</a:t>
            </a:r>
            <a:r>
              <a:rPr lang="en-US" dirty="0" smtClean="0"/>
              <a:t> de la Job1/2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360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Job1- </a:t>
            </a:r>
            <a:r>
              <a:rPr lang="en-US" dirty="0" err="1" smtClean="0"/>
              <a:t>frecventa</a:t>
            </a:r>
            <a:endParaRPr lang="ro-RO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2276872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Mapper: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Input: (</a:t>
            </a:r>
            <a:r>
              <a:rPr lang="ro-RO" dirty="0"/>
              <a:t>document</a:t>
            </a:r>
            <a:r>
              <a:rPr lang="en-US" dirty="0" smtClean="0"/>
              <a:t>,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linie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Output: (</a:t>
            </a:r>
            <a:r>
              <a:rPr lang="en-US" dirty="0" err="1" smtClean="0"/>
              <a:t>cuvant</a:t>
            </a:r>
            <a:r>
              <a:rPr lang="en-US" dirty="0" smtClean="0"/>
              <a:t>@</a:t>
            </a:r>
            <a:r>
              <a:rPr lang="ro-RO" dirty="0"/>
              <a:t>document</a:t>
            </a:r>
            <a:r>
              <a:rPr lang="en-US" dirty="0" smtClean="0"/>
              <a:t>, 1)</a:t>
            </a:r>
          </a:p>
          <a:p>
            <a:endParaRPr lang="en-US" dirty="0"/>
          </a:p>
          <a:p>
            <a:r>
              <a:rPr lang="en-US" dirty="0" smtClean="0"/>
              <a:t>Reducer:`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Input: N = </a:t>
            </a:r>
            <a:r>
              <a:rPr lang="en-US" dirty="0" err="1" smtClean="0"/>
              <a:t>suma</a:t>
            </a:r>
            <a:r>
              <a:rPr lang="en-US" dirty="0" smtClean="0"/>
              <a:t> </a:t>
            </a:r>
            <a:r>
              <a:rPr lang="en-US" dirty="0" err="1" smtClean="0"/>
              <a:t>valorilor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chei</a:t>
            </a:r>
            <a:r>
              <a:rPr lang="en-US" dirty="0" smtClean="0"/>
              <a:t> “</a:t>
            </a:r>
            <a:r>
              <a:rPr lang="en-US" dirty="0" err="1" smtClean="0"/>
              <a:t>cuvant</a:t>
            </a:r>
            <a:r>
              <a:rPr lang="en-US" dirty="0" smtClean="0"/>
              <a:t>@</a:t>
            </a:r>
            <a:r>
              <a:rPr lang="ro-RO" dirty="0"/>
              <a:t>document</a:t>
            </a:r>
            <a:r>
              <a:rPr lang="en-US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Output: ((</a:t>
            </a:r>
            <a:r>
              <a:rPr lang="en-US" dirty="0" err="1" smtClean="0"/>
              <a:t>cuvant</a:t>
            </a:r>
            <a:r>
              <a:rPr lang="en-US" dirty="0" smtClean="0"/>
              <a:t>@</a:t>
            </a:r>
            <a:r>
              <a:rPr lang="ro-RO" dirty="0"/>
              <a:t>document</a:t>
            </a:r>
            <a:r>
              <a:rPr lang="en-US" dirty="0" smtClean="0"/>
              <a:t>), n)</a:t>
            </a:r>
          </a:p>
          <a:p>
            <a:endParaRPr lang="en-US" dirty="0"/>
          </a:p>
          <a:p>
            <a:r>
              <a:rPr lang="en-US" dirty="0" err="1" smtClean="0"/>
              <a:t>Exemplu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fontAlgn="base"/>
            <a:r>
              <a:rPr lang="ro-RO" dirty="0"/>
              <a:t>therefore@all-shakespeare       652</a:t>
            </a:r>
          </a:p>
          <a:p>
            <a:pPr fontAlgn="base"/>
            <a:r>
              <a:rPr lang="ro-RO" dirty="0"/>
              <a:t>therefore@leornardo-davinci-all.txt     124</a:t>
            </a:r>
          </a:p>
          <a:p>
            <a:pPr fontAlgn="base"/>
            <a:r>
              <a:rPr lang="ro-RO" dirty="0"/>
              <a:t>therefore@the-outline-of-science-vol1.txt       36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49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Job2 – </a:t>
            </a:r>
            <a:r>
              <a:rPr lang="en-US" dirty="0" err="1" smtClean="0"/>
              <a:t>aparitia</a:t>
            </a:r>
            <a:r>
              <a:rPr lang="en-US" dirty="0" smtClean="0"/>
              <a:t> </a:t>
            </a:r>
            <a:r>
              <a:rPr lang="en-US" dirty="0" err="1" smtClean="0"/>
              <a:t>fiecarui</a:t>
            </a:r>
            <a:r>
              <a:rPr lang="en-US" dirty="0" smtClean="0"/>
              <a:t> </a:t>
            </a:r>
            <a:r>
              <a:rPr lang="en-US" dirty="0" err="1" smtClean="0"/>
              <a:t>cuvant</a:t>
            </a:r>
            <a:endParaRPr lang="ro-RO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2276872"/>
            <a:ext cx="7632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Mapper: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Input: </a:t>
            </a:r>
            <a:r>
              <a:rPr lang="en-US" dirty="0"/>
              <a:t>((</a:t>
            </a:r>
            <a:r>
              <a:rPr lang="en-US" dirty="0" err="1" smtClean="0"/>
              <a:t>cuvant</a:t>
            </a:r>
            <a:r>
              <a:rPr lang="en-US" dirty="0" smtClean="0"/>
              <a:t>@</a:t>
            </a:r>
            <a:r>
              <a:rPr lang="ro-RO" dirty="0"/>
              <a:t>document</a:t>
            </a:r>
            <a:r>
              <a:rPr lang="en-US" dirty="0" smtClean="0"/>
              <a:t>), </a:t>
            </a:r>
            <a:r>
              <a:rPr lang="en-US" dirty="0"/>
              <a:t>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Output: </a:t>
            </a:r>
            <a:r>
              <a:rPr lang="ro-RO" dirty="0" smtClean="0"/>
              <a:t>(</a:t>
            </a:r>
            <a:r>
              <a:rPr lang="ro-RO" dirty="0"/>
              <a:t>document</a:t>
            </a:r>
            <a:r>
              <a:rPr lang="ro-RO" dirty="0" smtClean="0"/>
              <a:t>, </a:t>
            </a:r>
            <a:r>
              <a:rPr lang="en-US" dirty="0" err="1" smtClean="0"/>
              <a:t>cuvant</a:t>
            </a:r>
            <a:r>
              <a:rPr lang="ro-RO" dirty="0" smtClean="0"/>
              <a:t>=n</a:t>
            </a:r>
            <a:r>
              <a:rPr lang="ro-RO" dirty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Reducer: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Input: </a:t>
            </a:r>
            <a:r>
              <a:rPr lang="en-US" dirty="0"/>
              <a:t>N </a:t>
            </a:r>
            <a:r>
              <a:rPr lang="en-US" dirty="0" smtClean="0"/>
              <a:t>= </a:t>
            </a:r>
            <a:r>
              <a:rPr lang="en-US" dirty="0" err="1" smtClean="0"/>
              <a:t>nrTotalCuvinteInDoc</a:t>
            </a:r>
            <a:r>
              <a:rPr lang="en-US" dirty="0" smtClean="0"/>
              <a:t> = </a:t>
            </a:r>
            <a:r>
              <a:rPr lang="en-US" dirty="0"/>
              <a:t>sum </a:t>
            </a:r>
            <a:r>
              <a:rPr lang="en-US" dirty="0" smtClean="0"/>
              <a:t>[</a:t>
            </a:r>
            <a:r>
              <a:rPr lang="en-US" dirty="0" err="1" smtClean="0"/>
              <a:t>cuvant</a:t>
            </a:r>
            <a:r>
              <a:rPr lang="en-US" dirty="0" smtClean="0"/>
              <a:t>=n</a:t>
            </a:r>
            <a:r>
              <a:rPr lang="en-US" dirty="0"/>
              <a:t>])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doc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Output: </a:t>
            </a:r>
            <a:r>
              <a:rPr lang="ro-RO" dirty="0" smtClean="0"/>
              <a:t>((</a:t>
            </a:r>
            <a:r>
              <a:rPr lang="en-US" dirty="0" err="1" smtClean="0"/>
              <a:t>cuvant</a:t>
            </a:r>
            <a:r>
              <a:rPr lang="ro-RO" dirty="0" smtClean="0"/>
              <a:t>@</a:t>
            </a:r>
            <a:r>
              <a:rPr lang="ro-RO" dirty="0"/>
              <a:t>document</a:t>
            </a:r>
            <a:r>
              <a:rPr lang="ro-RO" dirty="0" smtClean="0"/>
              <a:t>), </a:t>
            </a:r>
            <a:r>
              <a:rPr lang="ro-RO" dirty="0"/>
              <a:t>(n/N))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Exemplu</a:t>
            </a:r>
            <a:r>
              <a:rPr lang="en-US" dirty="0" smtClean="0"/>
              <a:t>:</a:t>
            </a:r>
          </a:p>
          <a:p>
            <a:pPr fontAlgn="base"/>
            <a:endParaRPr lang="en-US" dirty="0" smtClean="0"/>
          </a:p>
          <a:p>
            <a:pPr fontAlgn="base"/>
            <a:r>
              <a:rPr lang="ro-RO" dirty="0" smtClean="0"/>
              <a:t>irrespective@leornardo-davinci-all.txt </a:t>
            </a:r>
            <a:r>
              <a:rPr lang="ro-RO" dirty="0"/>
              <a:t>1/149612</a:t>
            </a:r>
          </a:p>
          <a:p>
            <a:pPr fontAlgn="base"/>
            <a:r>
              <a:rPr lang="ro-RO" dirty="0"/>
              <a:t>ignorance@leornardo-davinci-all.txt 12/149612</a:t>
            </a:r>
          </a:p>
          <a:p>
            <a:pPr fontAlgn="base"/>
            <a:r>
              <a:rPr lang="ro-RO" dirty="0"/>
              <a:t>drawing@leornardo-davinci-all.txt 174/149612</a:t>
            </a:r>
          </a:p>
          <a:p>
            <a:pPr fontAlgn="base"/>
            <a:r>
              <a:rPr lang="ro-RO" dirty="0"/>
              <a:t>relief@leornardo-davinci-all.txt 36/149612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290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Job3 – </a:t>
            </a:r>
            <a:r>
              <a:rPr lang="en-US" dirty="0" err="1" smtClean="0"/>
              <a:t>calcularea</a:t>
            </a:r>
            <a:r>
              <a:rPr lang="en-US" dirty="0" smtClean="0"/>
              <a:t> TF-IDF</a:t>
            </a:r>
            <a:endParaRPr lang="ro-RO" dirty="0"/>
          </a:p>
        </p:txBody>
      </p:sp>
      <p:sp>
        <p:nvSpPr>
          <p:cNvPr id="3" name="TextBox 2"/>
          <p:cNvSpPr txBox="1"/>
          <p:nvPr/>
        </p:nvSpPr>
        <p:spPr>
          <a:xfrm>
            <a:off x="784909" y="1916832"/>
            <a:ext cx="76328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Mapper: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Input: </a:t>
            </a:r>
            <a:r>
              <a:rPr lang="ro-RO" dirty="0"/>
              <a:t>((</a:t>
            </a:r>
            <a:r>
              <a:rPr lang="en-US" dirty="0" err="1"/>
              <a:t>cuvant</a:t>
            </a:r>
            <a:r>
              <a:rPr lang="ro-RO" dirty="0" smtClean="0"/>
              <a:t>@document), </a:t>
            </a:r>
            <a:r>
              <a:rPr lang="ro-RO" dirty="0"/>
              <a:t>(n/N))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Output: </a:t>
            </a:r>
            <a:r>
              <a:rPr lang="ro-RO" dirty="0" smtClean="0"/>
              <a:t>(</a:t>
            </a:r>
            <a:r>
              <a:rPr lang="en-US" dirty="0" err="1" smtClean="0"/>
              <a:t>cuvant</a:t>
            </a:r>
            <a:r>
              <a:rPr lang="ro-RO" dirty="0" smtClean="0"/>
              <a:t>, document =n/N)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Reducer: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 = </a:t>
            </a:r>
            <a:r>
              <a:rPr lang="en-US" dirty="0" err="1" smtClean="0"/>
              <a:t>numarul</a:t>
            </a:r>
            <a:r>
              <a:rPr lang="en-US" dirty="0" smtClean="0"/>
              <a:t> total de </a:t>
            </a:r>
            <a:r>
              <a:rPr lang="en-US" dirty="0" err="1" smtClean="0"/>
              <a:t>documente</a:t>
            </a:r>
            <a:r>
              <a:rPr lang="en-US" dirty="0" smtClean="0"/>
              <a:t>. Este </a:t>
            </a:r>
            <a:r>
              <a:rPr lang="en-US" dirty="0" err="1" smtClean="0"/>
              <a:t>transmis</a:t>
            </a:r>
            <a:r>
              <a:rPr lang="en-US" dirty="0" smtClean="0"/>
              <a:t> </a:t>
            </a:r>
            <a:r>
              <a:rPr lang="en-US" dirty="0" err="1" smtClean="0"/>
              <a:t>catre</a:t>
            </a:r>
            <a:r>
              <a:rPr lang="en-US" dirty="0" smtClean="0"/>
              <a:t> driver </a:t>
            </a:r>
            <a:r>
              <a:rPr lang="en-US" dirty="0" smtClean="0"/>
              <a:t>ca o </a:t>
            </a:r>
            <a:r>
              <a:rPr lang="en-US" dirty="0" err="1" smtClean="0"/>
              <a:t>constanta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documente</a:t>
            </a:r>
            <a:r>
              <a:rPr lang="en-US" dirty="0" smtClean="0"/>
              <a:t> in care </a:t>
            </a:r>
            <a:r>
              <a:rPr lang="en-US" dirty="0" err="1" smtClean="0"/>
              <a:t>apare</a:t>
            </a:r>
            <a:r>
              <a:rPr lang="en-US" dirty="0" smtClean="0"/>
              <a:t> </a:t>
            </a:r>
            <a:r>
              <a:rPr lang="en-US" dirty="0" err="1" smtClean="0"/>
              <a:t>cuvantul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TFIDF = n/N * log(D/d</a:t>
            </a:r>
            <a:r>
              <a:rPr lang="ro-RO" dirty="0" smtClean="0"/>
              <a:t>);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Output: </a:t>
            </a:r>
            <a:r>
              <a:rPr lang="ro-RO" dirty="0" smtClean="0"/>
              <a:t>((</a:t>
            </a:r>
            <a:r>
              <a:rPr lang="en-US" dirty="0" err="1" smtClean="0"/>
              <a:t>cuvant</a:t>
            </a:r>
            <a:r>
              <a:rPr lang="ro-RO" dirty="0" smtClean="0"/>
              <a:t>@document</a:t>
            </a:r>
            <a:r>
              <a:rPr lang="ro-RO" dirty="0"/>
              <a:t>), d/D, (n/N), TFIDF</a:t>
            </a:r>
            <a:r>
              <a:rPr lang="ro-RO" dirty="0" smtClean="0"/>
              <a:t>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 smtClean="0"/>
              <a:t>Exemplu</a:t>
            </a:r>
            <a:r>
              <a:rPr lang="en-US" dirty="0" smtClean="0"/>
              <a:t>:</a:t>
            </a:r>
          </a:p>
          <a:p>
            <a:pPr fontAlgn="base"/>
            <a:endParaRPr lang="en-US" dirty="0" smtClean="0"/>
          </a:p>
          <a:p>
            <a:pPr fontAlgn="base"/>
            <a:r>
              <a:rPr lang="ro-RO" dirty="0"/>
              <a:t>therefore@all-shakespeare       [3/3 , 652/738781 , 0.00088253]</a:t>
            </a:r>
          </a:p>
          <a:p>
            <a:pPr fontAlgn="base"/>
            <a:r>
              <a:rPr lang="ro-RO" dirty="0"/>
              <a:t>therefore@the-outline-of-science-vol1.txt       [3/3 , 36/70650 , 0.00050955]</a:t>
            </a:r>
          </a:p>
          <a:p>
            <a:pPr fontAlgn="base"/>
            <a:r>
              <a:rPr lang="ro-RO" dirty="0"/>
              <a:t>therefore@leornardo-davinci-all.txt     [3/3 , 124/149612 , 0.00082881]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30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Procesarea datelor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cluster</a:t>
            </a:r>
          </a:p>
          <a:p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 smtClean="0"/>
          </a:p>
          <a:p>
            <a:r>
              <a:rPr lang="en-US" dirty="0" smtClean="0"/>
              <a:t>TF-IDF (jobs)</a:t>
            </a:r>
          </a:p>
          <a:p>
            <a:r>
              <a:rPr lang="en-US" dirty="0" err="1" smtClean="0"/>
              <a:t>Procesarea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 smtClean="0"/>
          </a:p>
          <a:p>
            <a:r>
              <a:rPr lang="en-US" dirty="0" err="1"/>
              <a:t>Scimago</a:t>
            </a:r>
            <a:r>
              <a:rPr lang="en-US" dirty="0"/>
              <a:t> Journal Rank</a:t>
            </a:r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61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Scopul modulului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Modulul de procesare a datelor grupeaza articolele in jurnale, pentru a putea fi calculate journal rank-urile tuturor jurnalelor / conferintelor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312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 de input</a:t>
            </a:r>
            <a:endParaRPr lang="ro-R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6801822"/>
              </p:ext>
            </p:extLst>
          </p:nvPr>
        </p:nvGraphicFramePr>
        <p:xfrm>
          <a:off x="467544" y="2492896"/>
          <a:ext cx="84352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820"/>
                <a:gridCol w="2108820"/>
                <a:gridCol w="2108820"/>
                <a:gridCol w="21088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Article_id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Article_name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Journal_id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References</a:t>
                      </a:r>
                      <a:endParaRPr lang="ro-RO" dirty="0"/>
                    </a:p>
                  </a:txBody>
                  <a:tcPr marL="44873" marR="448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a1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Article1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J1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noProof="0" dirty="0" smtClean="0"/>
                        <a:t>[”a4”, ”a5”, ”a6”]</a:t>
                      </a:r>
                      <a:endParaRPr lang="en-US" noProof="0" dirty="0"/>
                    </a:p>
                  </a:txBody>
                  <a:tcPr marL="44873" marR="448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a2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Article2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J2</a:t>
                      </a:r>
                      <a:endParaRPr lang="ro-RO" dirty="0"/>
                    </a:p>
                  </a:txBody>
                  <a:tcPr marL="44873" marR="448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noProof="0" dirty="0" smtClean="0"/>
                        <a:t>[”a4”]</a:t>
                      </a:r>
                      <a:endParaRPr lang="en-US" noProof="0" dirty="0" smtClean="0"/>
                    </a:p>
                  </a:txBody>
                  <a:tcPr marL="44873" marR="44873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7544" y="4077072"/>
            <a:ext cx="8352928" cy="1296144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/>
              <a:t>Datele de input sunt preluate dintr-un tabel Hive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35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 de output</a:t>
            </a:r>
            <a:endParaRPr lang="ro-R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559922"/>
              </p:ext>
            </p:extLst>
          </p:nvPr>
        </p:nvGraphicFramePr>
        <p:xfrm>
          <a:off x="467544" y="2348880"/>
          <a:ext cx="8362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368152"/>
                <a:gridCol w="1152128"/>
                <a:gridCol w="1584176"/>
                <a:gridCol w="2530302"/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From_journal</a:t>
                      </a:r>
                      <a:endParaRPr lang="ro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To_journal</a:t>
                      </a:r>
                      <a:endParaRPr lang="ro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citations</a:t>
                      </a:r>
                      <a:endParaRPr lang="ro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Journal_size</a:t>
                      </a:r>
                      <a:endParaRPr lang="ro-R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Total_references</a:t>
                      </a:r>
                      <a:endParaRPr lang="ro-RO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J1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J2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5</a:t>
                      </a:r>
                      <a:endParaRPr lang="ro-R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smtClean="0"/>
                        <a:t>J2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J3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smtClean="0"/>
                        <a:t>6</a:t>
                      </a:r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3861048"/>
            <a:ext cx="8280920" cy="1656185"/>
          </a:xfrm>
        </p:spPr>
        <p:txBody>
          <a:bodyPr/>
          <a:lstStyle/>
          <a:p>
            <a:r>
              <a:rPr lang="ro-RO" dirty="0" smtClean="0"/>
              <a:t>Datele de output sunt stocate de asemenea intr-un tabel Hive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311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Queries</a:t>
            </a:r>
            <a:endParaRPr lang="ro-RO" dirty="0"/>
          </a:p>
        </p:txBody>
      </p:sp>
      <p:pic>
        <p:nvPicPr>
          <p:cNvPr id="1026" name="Picture 2" descr="C:\Users\Alex\Desktop\journal_inf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8" y="2276872"/>
            <a:ext cx="8808979" cy="142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x\Desktop\from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2" y="4149080"/>
            <a:ext cx="880897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6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Queries (pt.2)</a:t>
            </a:r>
            <a:endParaRPr lang="ro-RO" dirty="0"/>
          </a:p>
        </p:txBody>
      </p:sp>
      <p:pic>
        <p:nvPicPr>
          <p:cNvPr id="2050" name="Picture 2" descr="C:\Users\Alex\Desktop\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07" y="2204864"/>
            <a:ext cx="842964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357430"/>
            <a:ext cx="7851648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Scimago</a:t>
            </a:r>
            <a:r>
              <a:rPr lang="en-US" dirty="0" smtClean="0"/>
              <a:t> Journal Rank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problemei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Scimago</a:t>
            </a:r>
            <a:r>
              <a:rPr lang="en-US" dirty="0" smtClean="0"/>
              <a:t> Journal Rank (</a:t>
            </a:r>
            <a:r>
              <a:rPr lang="ro-RO" dirty="0" smtClean="0"/>
              <a:t>indicator </a:t>
            </a:r>
            <a:r>
              <a:rPr lang="en-US" dirty="0" smtClean="0"/>
              <a:t>SJR)</a:t>
            </a:r>
            <a:r>
              <a:rPr lang="ro-RO" dirty="0" smtClean="0"/>
              <a:t> contabilizează atât numărul de citări primite de un jurnal, cât și importanța sau prestigiul jurnalelor de unde citările respective provin.</a:t>
            </a:r>
          </a:p>
          <a:p>
            <a:r>
              <a:rPr lang="ro-RO" dirty="0" smtClean="0"/>
              <a:t>Acest indicator ordonează jurnalele după “prestigiul mediu per articol” și poate fi utilizat  pentru compararea jurnalelor în procesele de evaluare a științei.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Formula de calcul</a:t>
            </a:r>
            <a:endParaRPr lang="ro-RO" dirty="0"/>
          </a:p>
        </p:txBody>
      </p:sp>
      <p:pic>
        <p:nvPicPr>
          <p:cNvPr id="4" name="Content Placeholder 3" descr="SJ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000240"/>
            <a:ext cx="8229600" cy="135137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286124"/>
            <a:ext cx="8229600" cy="303847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ro-RO" sz="26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SJRi</a:t>
            </a:r>
            <a:r>
              <a:rPr kumimoji="0" lang="ro-RO" sz="26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lang="ro-RO" sz="2800" dirty="0" smtClean="0"/>
              <a:t>Scimago Journal Rank pentru jurnalul i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err="1" smtClean="0"/>
              <a:t>Cji</a:t>
            </a:r>
            <a:r>
              <a:rPr lang="en-US" sz="2800" dirty="0" smtClean="0"/>
              <a:t> – </a:t>
            </a:r>
            <a:r>
              <a:rPr lang="ro-RO" sz="2800" dirty="0" smtClean="0"/>
              <a:t>Citarea de la jurnalul j la jurnalul i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err="1" smtClean="0"/>
              <a:t>Cj</a:t>
            </a:r>
            <a:r>
              <a:rPr lang="en-US" sz="2800" dirty="0" smtClean="0"/>
              <a:t> – </a:t>
            </a:r>
            <a:r>
              <a:rPr lang="ro-RO" sz="2800" dirty="0" smtClean="0"/>
              <a:t>Numărul de referințe ale jurnalului j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ro-RO" sz="2800" dirty="0" smtClean="0"/>
              <a:t>d - Constantă, valoarea 0.85.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ro-RO" sz="2800" dirty="0" smtClean="0"/>
              <a:t>e - Constantă, valoarea 0.10.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ro-RO" sz="2800" dirty="0" smtClean="0"/>
              <a:t>N – Numărul jurnalelor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err="1" smtClean="0"/>
              <a:t>Artj</a:t>
            </a:r>
            <a:r>
              <a:rPr lang="en-US" sz="2800" dirty="0" smtClean="0"/>
              <a:t> – </a:t>
            </a:r>
            <a:r>
              <a:rPr lang="ro-RO" sz="2800" dirty="0" smtClean="0"/>
              <a:t>Numărul de articole ale jurnalui j</a:t>
            </a:r>
            <a:endParaRPr kumimoji="0" lang="ro-RO" sz="2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Date de intrare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Id-ul jurnalului care face referință (jurnalul i)</a:t>
            </a:r>
          </a:p>
          <a:p>
            <a:r>
              <a:rPr lang="ro-RO" dirty="0" smtClean="0"/>
              <a:t>Id-ul jurnalului la care se face referință (jurnalul j)</a:t>
            </a:r>
          </a:p>
          <a:p>
            <a:r>
              <a:rPr lang="ro-RO" dirty="0" smtClean="0"/>
              <a:t>Numărul de referințe de la jurnalul i la jurnalul j</a:t>
            </a:r>
          </a:p>
          <a:p>
            <a:r>
              <a:rPr lang="ro-RO" dirty="0" smtClean="0"/>
              <a:t>Numărul total de referințe pe care le face jurnalul i catre oricare jurnal j</a:t>
            </a:r>
          </a:p>
          <a:p>
            <a:r>
              <a:rPr lang="ro-RO" dirty="0" smtClean="0"/>
              <a:t>Numărul total de articole ale jurnalului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Metodologia de rezolvare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Citirea datelor din fișier</a:t>
            </a:r>
          </a:p>
          <a:p>
            <a:r>
              <a:rPr lang="ro-RO" dirty="0" smtClean="0"/>
              <a:t>Procesarea datelor input în Mapper</a:t>
            </a:r>
          </a:p>
          <a:p>
            <a:r>
              <a:rPr lang="ro-RO" dirty="0" smtClean="0"/>
              <a:t>Trimiterea datelor grupate după cheie către reducer</a:t>
            </a:r>
          </a:p>
          <a:p>
            <a:r>
              <a:rPr lang="ro-RO" dirty="0" smtClean="0"/>
              <a:t>Procesarea datelor de la Mapper și calcularea indicatorului SJR a fiecărui jurnal</a:t>
            </a:r>
          </a:p>
          <a:p>
            <a:r>
              <a:rPr lang="ro-RO" dirty="0" smtClean="0"/>
              <a:t>Afișarea rezultatelor</a:t>
            </a:r>
          </a:p>
          <a:p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cluster in cloud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Cloudera manager on amazon web services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268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Rezultate obtinute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Rezultatul final este un fișier care conține id-ul fiecărui jurnal urmat de indicatorul SJR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/>
          <a:lstStyle/>
          <a:p>
            <a:pPr algn="ctr"/>
            <a:r>
              <a:rPr lang="ro-RO" dirty="0" smtClean="0"/>
              <a:t>Vă mulțumim!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5400" dirty="0">
                <a:solidFill>
                  <a:schemeClr val="accent1"/>
                </a:solidFill>
              </a:rPr>
              <a:t>Machine setup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picked an  t2.large instances with Ubuntu 14.04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50 GB storage 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2 core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8 GB RAM</a:t>
            </a:r>
            <a:endParaRPr lang="en-US" dirty="0"/>
          </a:p>
          <a:p>
            <a:r>
              <a:rPr lang="en-US" dirty="0" smtClean="0"/>
              <a:t>http//: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Cloudera manager: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52.29.11.118:7180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Hue editor: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52.29.11.118:8888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HDFS: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52.29.11.118:50070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523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219810"/>
            <a:ext cx="9180512" cy="516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4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baza</a:t>
            </a:r>
            <a:r>
              <a:rPr lang="en-US" dirty="0" smtClean="0"/>
              <a:t> de date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articole</a:t>
            </a:r>
            <a:r>
              <a:rPr lang="en-US" dirty="0" smtClean="0"/>
              <a:t>, </a:t>
            </a:r>
            <a:r>
              <a:rPr lang="en-US" dirty="0" err="1" smtClean="0"/>
              <a:t>jurnale</a:t>
            </a:r>
            <a:r>
              <a:rPr lang="en-US" dirty="0" smtClean="0"/>
              <a:t>, </a:t>
            </a:r>
            <a:r>
              <a:rPr lang="en-US" dirty="0" err="1" smtClean="0"/>
              <a:t>conferinte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u="sng" dirty="0" err="1" smtClean="0"/>
              <a:t>Citari</a:t>
            </a:r>
            <a:endParaRPr lang="en-US" u="sng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708920"/>
            <a:ext cx="3384376" cy="40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r>
              <a:rPr lang="en-US" dirty="0" err="1" smtClean="0"/>
              <a:t>efectiva</a:t>
            </a:r>
            <a:r>
              <a:rPr lang="en-US" dirty="0" smtClean="0"/>
              <a:t> (input)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920085"/>
            <a:ext cx="8760302" cy="4434840"/>
          </a:xfrm>
        </p:spPr>
        <p:txBody>
          <a:bodyPr>
            <a:normAutofit/>
          </a:bodyPr>
          <a:lstStyle/>
          <a:p>
            <a:r>
              <a:rPr lang="en-US" dirty="0" smtClean="0"/>
              <a:t>Input –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conferinte</a:t>
            </a:r>
            <a:endParaRPr lang="en-US" dirty="0"/>
          </a:p>
          <a:p>
            <a:r>
              <a:rPr lang="en-US" dirty="0" smtClean="0"/>
              <a:t>(python)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Scopus </a:t>
            </a:r>
            <a:r>
              <a:rPr lang="en-US" dirty="0"/>
              <a:t>API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963720"/>
            <a:ext cx="9048334" cy="1329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" y="5319146"/>
            <a:ext cx="9084329" cy="7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 smtClean="0"/>
              <a:t>efectiva</a:t>
            </a:r>
            <a:r>
              <a:rPr lang="en-US" dirty="0" smtClean="0"/>
              <a:t> (output)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2636912"/>
            <a:ext cx="5693133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680</Words>
  <Application>Microsoft Office PowerPoint</Application>
  <PresentationFormat>On-screen Show (4:3)</PresentationFormat>
  <Paragraphs>168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   Page Rank on citation graphs  </vt:lpstr>
      <vt:lpstr>PowerPoint Presentation</vt:lpstr>
      <vt:lpstr>Hadoop cluster in cloud</vt:lpstr>
      <vt:lpstr>Machine setup</vt:lpstr>
      <vt:lpstr>PowerPoint Presentation</vt:lpstr>
      <vt:lpstr>Colectarea datelor</vt:lpstr>
      <vt:lpstr>Scopus</vt:lpstr>
      <vt:lpstr>Colectarea efectiva (input) </vt:lpstr>
      <vt:lpstr>Colectarea efectiva (output)</vt:lpstr>
      <vt:lpstr>PowerPoint Presentation</vt:lpstr>
      <vt:lpstr>Colectarea efectiva (output)</vt:lpstr>
      <vt:lpstr>Computing Term Frequency – Inverse Document Frequency (TF-IDF)</vt:lpstr>
      <vt:lpstr>Complexitate problema si grad de finalizare </vt:lpstr>
      <vt:lpstr>Resurse</vt:lpstr>
      <vt:lpstr>Calcularea TF-IDF cu MapReduce </vt:lpstr>
      <vt:lpstr>Job1- frecventa</vt:lpstr>
      <vt:lpstr>Job2 – aparitia fiecarui cuvant</vt:lpstr>
      <vt:lpstr>Job3 – calcularea TF-IDF</vt:lpstr>
      <vt:lpstr>Procesarea datelor</vt:lpstr>
      <vt:lpstr>Scopul modulului</vt:lpstr>
      <vt:lpstr>Exemplu de input</vt:lpstr>
      <vt:lpstr>Exemplu de output</vt:lpstr>
      <vt:lpstr>Queries</vt:lpstr>
      <vt:lpstr>Queries (pt.2)</vt:lpstr>
      <vt:lpstr>The Scimago Journal Rank</vt:lpstr>
      <vt:lpstr>Descrierea problemei</vt:lpstr>
      <vt:lpstr>Formula de calcul</vt:lpstr>
      <vt:lpstr>Date de intrare</vt:lpstr>
      <vt:lpstr>Metodologia de rezolvare</vt:lpstr>
      <vt:lpstr>Rezultate obtinute</vt:lpstr>
      <vt:lpstr>Vă mulțumim!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Cosmin Florean</dc:creator>
  <cp:lastModifiedBy>Mihai Gliga</cp:lastModifiedBy>
  <cp:revision>54</cp:revision>
  <dcterms:created xsi:type="dcterms:W3CDTF">2016-06-06T22:15:51Z</dcterms:created>
  <dcterms:modified xsi:type="dcterms:W3CDTF">2016-06-07T06:36:21Z</dcterms:modified>
</cp:coreProperties>
</file>