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1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3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E94C2368-836E-4C71-B61A-BF5B25FA6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2121" r="410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F2A66-241B-423C-A630-9A10C426F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/>
              <a:t>E-Voting +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4B6D-A522-41C6-8632-9478D983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MARIA Andrei-Cosmin 344A3</a:t>
            </a:r>
          </a:p>
        </p:txBody>
      </p:sp>
      <p:cxnSp>
        <p:nvCxnSpPr>
          <p:cNvPr id="152" name="Straight Connector 90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92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94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48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F7D0E68-36CC-4B89-8B65-3159A3B87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93" y="905933"/>
            <a:ext cx="749401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6D98-2E1F-4AEC-A78A-D8974B4D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55" y="732621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Mulțumesc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pentru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r>
              <a:rPr lang="en-US" sz="7200" dirty="0" err="1">
                <a:solidFill>
                  <a:srgbClr val="FFFFFF"/>
                </a:solidFill>
              </a:rPr>
              <a:t>atenție</a:t>
            </a:r>
            <a:r>
              <a:rPr lang="en-US" sz="72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058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5A84-4EE4-4CC4-BFFC-18CCD991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E718-A154-4216-8814-93F67F06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o-RO" sz="3200" dirty="0"/>
              <a:t>Estonia</a:t>
            </a:r>
            <a:r>
              <a:rPr lang="en-US" sz="3200" dirty="0"/>
              <a:t> (1/3 din </a:t>
            </a:r>
            <a:r>
              <a:rPr lang="en-US" sz="3200" dirty="0" err="1"/>
              <a:t>voturi</a:t>
            </a:r>
            <a:r>
              <a:rPr lang="en-US" sz="3200" dirty="0"/>
              <a:t> sunt </a:t>
            </a:r>
            <a:r>
              <a:rPr lang="en-US" sz="3200" dirty="0" err="1"/>
              <a:t>electronice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USA, </a:t>
            </a:r>
            <a:r>
              <a:rPr lang="en-US" sz="3200" dirty="0" err="1"/>
              <a:t>Brazilia</a:t>
            </a:r>
            <a:r>
              <a:rPr lang="en-US" sz="3200" dirty="0"/>
              <a:t>, India, </a:t>
            </a:r>
            <a:r>
              <a:rPr lang="en-US" sz="3200" dirty="0" err="1"/>
              <a:t>Finlanda</a:t>
            </a:r>
            <a:r>
              <a:rPr lang="en-US" sz="3200" dirty="0"/>
              <a:t> + </a:t>
            </a:r>
            <a:r>
              <a:rPr lang="en-US" sz="3200" dirty="0" err="1"/>
              <a:t>alte</a:t>
            </a:r>
            <a:r>
              <a:rPr lang="en-US" sz="3200" dirty="0"/>
              <a:t> 13 </a:t>
            </a:r>
            <a:r>
              <a:rPr lang="ro-RO" sz="3200" dirty="0"/>
              <a:t>țări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Sierra-Leone 2019 (1</a:t>
            </a:r>
            <a:r>
              <a:rPr lang="en-US" sz="3200" baseline="30000" dirty="0"/>
              <a:t>st</a:t>
            </a:r>
            <a:r>
              <a:rPr lang="en-US" sz="3200" dirty="0"/>
              <a:t> </a:t>
            </a:r>
            <a:r>
              <a:rPr lang="ro-RO" sz="3200" dirty="0" err="1"/>
              <a:t>blockchain</a:t>
            </a:r>
            <a:r>
              <a:rPr lang="ro-RO" sz="3200" dirty="0"/>
              <a:t> e-</a:t>
            </a:r>
            <a:r>
              <a:rPr lang="en-US" sz="3200" dirty="0"/>
              <a:t>election), Russia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Papers: &gt;20 </a:t>
            </a:r>
            <a:r>
              <a:rPr lang="en-US" sz="3200" dirty="0" err="1"/>
              <a:t>doar</a:t>
            </a:r>
            <a:r>
              <a:rPr lang="en-US" sz="3200" dirty="0"/>
              <a:t> pe eprint.iarc.org</a:t>
            </a:r>
          </a:p>
        </p:txBody>
      </p:sp>
    </p:spTree>
    <p:extLst>
      <p:ext uri="{BB962C8B-B14F-4D97-AF65-F5344CB8AC3E}">
        <p14:creationId xmlns:p14="http://schemas.microsoft.com/office/powerpoint/2010/main" val="21861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B32D-8EE1-4FEB-899A-259F6147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Probleme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EBFD-1165-476E-807C-2DBF45F4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Australia 2015 – 66.000 voturi compromise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Belgia 2003 – un alegător a votat de 4096 de 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Canada 2012 + 2018 – </a:t>
            </a:r>
            <a:r>
              <a:rPr lang="ro-RO" sz="3200" dirty="0" err="1"/>
              <a:t>DoS</a:t>
            </a:r>
            <a:r>
              <a:rPr lang="ro-RO" sz="3200" dirty="0"/>
              <a:t> + </a:t>
            </a:r>
            <a:r>
              <a:rPr lang="ro-RO" sz="3200" dirty="0" err="1"/>
              <a:t>System</a:t>
            </a:r>
            <a:r>
              <a:rPr lang="ro-RO" sz="3200" dirty="0"/>
              <a:t> </a:t>
            </a:r>
            <a:r>
              <a:rPr lang="ro-RO" sz="3200" dirty="0" err="1"/>
              <a:t>failure</a:t>
            </a:r>
            <a:endParaRPr lang="ro-RO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India, Finlanda, Olanda, SUA – Fraude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59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C5FA-0F28-4ADF-96F0-6CCFBCD9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Etape</a:t>
            </a:r>
            <a:r>
              <a:rPr lang="ro-RO" b="1" dirty="0"/>
              <a:t>le votării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477F-A15C-4DB9-861F-352F3D66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(0): </a:t>
            </a:r>
            <a:r>
              <a:rPr lang="ro-RO" sz="4000" dirty="0">
                <a:solidFill>
                  <a:srgbClr val="FF0000"/>
                </a:solidFill>
              </a:rPr>
              <a:t>Î</a:t>
            </a:r>
            <a:r>
              <a:rPr lang="en-US" sz="4000" dirty="0" err="1">
                <a:solidFill>
                  <a:srgbClr val="FF0000"/>
                </a:solidFill>
              </a:rPr>
              <a:t>nregistrare</a:t>
            </a:r>
            <a:endParaRPr lang="en-US" sz="4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(1): </a:t>
            </a:r>
            <a:r>
              <a:rPr lang="en-US" sz="4000" dirty="0" err="1"/>
              <a:t>Autentificare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(2): </a:t>
            </a:r>
            <a:r>
              <a:rPr lang="en-US" sz="4000" dirty="0" err="1"/>
              <a:t>Votare</a:t>
            </a:r>
            <a:r>
              <a:rPr lang="ro-RO" sz="4000" dirty="0"/>
              <a:t>a (anonimă)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31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C7D3-A08D-46A1-8328-0881590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Î</a:t>
            </a:r>
            <a:r>
              <a:rPr lang="en-US" b="1" dirty="0" err="1"/>
              <a:t>nregistrare</a:t>
            </a:r>
            <a:r>
              <a:rPr lang="en-US" b="1" dirty="0"/>
              <a:t> / </a:t>
            </a:r>
            <a:r>
              <a:rPr lang="en-US" b="1" dirty="0" err="1"/>
              <a:t>Autentificare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029A-CD94-43CB-BD56-8077DBAB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Date buletin (Nume, Prenume, CNP, Serie CI, Număr 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o-RO" sz="3200" dirty="0"/>
              <a:t>Cont (</a:t>
            </a:r>
            <a:r>
              <a:rPr lang="ro-RO" sz="3200" dirty="0" err="1"/>
              <a:t>Username</a:t>
            </a:r>
            <a:r>
              <a:rPr lang="ro-RO" sz="3200" dirty="0"/>
              <a:t>, Email, </a:t>
            </a:r>
            <a:r>
              <a:rPr lang="en-US" sz="3200" dirty="0" err="1"/>
              <a:t>Parol</a:t>
            </a:r>
            <a:r>
              <a:rPr lang="ro-RO" sz="3200" dirty="0"/>
              <a:t>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</a:t>
            </a:r>
            <a:r>
              <a:rPr lang="ro-RO" sz="3200" dirty="0" err="1"/>
              <a:t>Biometric</a:t>
            </a:r>
            <a:r>
              <a:rPr lang="ro-RO" sz="3200" dirty="0"/>
              <a:t> (identificare facială </a:t>
            </a:r>
            <a:r>
              <a:rPr lang="ro-RO" sz="3200" dirty="0">
                <a:solidFill>
                  <a:srgbClr val="FF0000"/>
                </a:solidFill>
              </a:rPr>
              <a:t>și </a:t>
            </a:r>
            <a:r>
              <a:rPr lang="ro-RO" sz="3200" dirty="0"/>
              <a:t>/ sau </a:t>
            </a:r>
            <a:r>
              <a:rPr lang="ro-RO" sz="3200" dirty="0">
                <a:solidFill>
                  <a:srgbClr val="FF0000"/>
                </a:solidFill>
              </a:rPr>
              <a:t>amprentă</a:t>
            </a:r>
            <a:r>
              <a:rPr lang="ro-RO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Problemă? – folosirea unei poze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23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408AE-C21E-4345-8646-3041E21D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Crash Course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53B5A-27BF-4D50-AD53-C3EAAF9D8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830096"/>
            <a:ext cx="10916463" cy="341271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16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0BDDE-761E-43A0-992E-931DC42A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Crash Course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9103F-E90C-4E7B-995D-74AF4318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844893"/>
            <a:ext cx="5131653" cy="119310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jack, object, dark, sitting&#10;&#10;Description automatically generated">
            <a:extLst>
              <a:ext uri="{FF2B5EF4-FFF2-40B4-BE49-F238E27FC236}">
                <a16:creationId xmlns:a16="http://schemas.microsoft.com/office/drawing/2014/main" id="{190E633D-D760-45CC-B1D0-99BD41529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1059539"/>
            <a:ext cx="5118182" cy="276381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88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D777-6976-4666-A7F2-E01D878D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Entități:</a:t>
            </a:r>
            <a:endParaRPr lang="en-US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AE81C9-530C-476F-AD3F-24C735FA8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653" y="2471261"/>
            <a:ext cx="7857654" cy="1915478"/>
          </a:xfrm>
        </p:spPr>
      </p:pic>
    </p:spTree>
    <p:extLst>
      <p:ext uri="{BB962C8B-B14F-4D97-AF65-F5344CB8AC3E}">
        <p14:creationId xmlns:p14="http://schemas.microsoft.com/office/powerpoint/2010/main" val="35296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628C-A071-40AD-93A9-8299BEC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/>
              <a:t>Transaction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A2-C530-48E0-8632-CC6375E6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</a:t>
            </a:r>
            <a:r>
              <a:rPr lang="ro-RO" sz="3200" dirty="0" err="1"/>
              <a:t>Transaction</a:t>
            </a:r>
            <a:r>
              <a:rPr lang="ro-RO" sz="3200" dirty="0"/>
              <a:t> ID + </a:t>
            </a:r>
            <a:r>
              <a:rPr lang="ro-RO" sz="3200" dirty="0" err="1"/>
              <a:t>TimeStamp</a:t>
            </a:r>
            <a:endParaRPr lang="ro-RO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/>
              <a:t> </a:t>
            </a:r>
            <a:r>
              <a:rPr lang="ro-RO" sz="3200" dirty="0" err="1">
                <a:solidFill>
                  <a:srgbClr val="FF0000"/>
                </a:solidFill>
              </a:rPr>
              <a:t>Voter</a:t>
            </a:r>
            <a:r>
              <a:rPr lang="ro-RO" sz="3200" dirty="0">
                <a:solidFill>
                  <a:srgbClr val="FF0000"/>
                </a:solidFill>
              </a:rPr>
              <a:t> ID</a:t>
            </a:r>
            <a:r>
              <a:rPr lang="en-US" sz="3200" dirty="0">
                <a:solidFill>
                  <a:srgbClr val="FF0000"/>
                </a:solidFill>
              </a:rPr>
              <a:t> = HMAC(SK_V, V_ID) SAU HASH(SIGN(SK_V, V_ID)</a:t>
            </a:r>
            <a:endParaRPr lang="ro-RO" sz="32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>
                <a:solidFill>
                  <a:srgbClr val="FF0000"/>
                </a:solidFill>
              </a:rPr>
              <a:t> </a:t>
            </a:r>
            <a:r>
              <a:rPr lang="ro-RO" sz="3200" dirty="0" err="1">
                <a:solidFill>
                  <a:schemeClr val="tx1"/>
                </a:solidFill>
              </a:rPr>
              <a:t>Encrypted</a:t>
            </a:r>
            <a:r>
              <a:rPr lang="ro-RO" sz="3200" dirty="0">
                <a:solidFill>
                  <a:schemeClr val="tx1"/>
                </a:solidFill>
              </a:rPr>
              <a:t> </a:t>
            </a:r>
            <a:r>
              <a:rPr lang="ro-RO" sz="3200" dirty="0" err="1">
                <a:solidFill>
                  <a:schemeClr val="tx1"/>
                </a:solidFill>
              </a:rPr>
              <a:t>Vote</a:t>
            </a:r>
            <a:endParaRPr lang="ro-RO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>
                <a:solidFill>
                  <a:schemeClr val="tx1"/>
                </a:solidFill>
              </a:rPr>
              <a:t> </a:t>
            </a:r>
            <a:r>
              <a:rPr lang="ro-RO" sz="3200" dirty="0" err="1">
                <a:solidFill>
                  <a:schemeClr val="tx1"/>
                </a:solidFill>
              </a:rPr>
              <a:t>Encrypted</a:t>
            </a:r>
            <a:r>
              <a:rPr lang="ro-RO" sz="3200" dirty="0">
                <a:solidFill>
                  <a:schemeClr val="tx1"/>
                </a:solidFill>
              </a:rPr>
              <a:t> </a:t>
            </a:r>
            <a:r>
              <a:rPr lang="ro-RO" sz="3200" dirty="0" err="1">
                <a:solidFill>
                  <a:schemeClr val="tx1"/>
                </a:solidFill>
              </a:rPr>
              <a:t>Key</a:t>
            </a:r>
            <a:r>
              <a:rPr lang="ro-RO" sz="3200" dirty="0">
                <a:solidFill>
                  <a:schemeClr val="tx1"/>
                </a:solidFill>
              </a:rPr>
              <a:t> + IV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>
                <a:solidFill>
                  <a:schemeClr val="tx1"/>
                </a:solidFill>
              </a:rPr>
              <a:t> </a:t>
            </a:r>
            <a:r>
              <a:rPr lang="ro-RO" sz="3200" dirty="0" err="1">
                <a:solidFill>
                  <a:srgbClr val="FF0000"/>
                </a:solidFill>
              </a:rPr>
              <a:t>Signature</a:t>
            </a:r>
            <a:r>
              <a:rPr lang="en-US" sz="3200" dirty="0">
                <a:solidFill>
                  <a:srgbClr val="FF0000"/>
                </a:solidFill>
              </a:rPr>
              <a:t> = Blind Signature*</a:t>
            </a:r>
          </a:p>
        </p:txBody>
      </p:sp>
    </p:spTree>
    <p:extLst>
      <p:ext uri="{BB962C8B-B14F-4D97-AF65-F5344CB8AC3E}">
        <p14:creationId xmlns:p14="http://schemas.microsoft.com/office/powerpoint/2010/main" val="31809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E-Voting + Blockchain</vt:lpstr>
      <vt:lpstr>Info:</vt:lpstr>
      <vt:lpstr>Probleme</vt:lpstr>
      <vt:lpstr>Etapele votării:</vt:lpstr>
      <vt:lpstr>Înregistrare / Autentificare</vt:lpstr>
      <vt:lpstr>Blockchain Crash Course</vt:lpstr>
      <vt:lpstr>Blockchain Crash Course</vt:lpstr>
      <vt:lpstr>Entități:</vt:lpstr>
      <vt:lpstr>Transaction</vt:lpstr>
      <vt:lpstr>PowerPoint Presentation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 + Blockchain</dc:title>
  <dc:creator>Cosmin Maria</dc:creator>
  <cp:lastModifiedBy>Cosmin Maria</cp:lastModifiedBy>
  <cp:revision>5</cp:revision>
  <dcterms:created xsi:type="dcterms:W3CDTF">2020-01-13T14:03:34Z</dcterms:created>
  <dcterms:modified xsi:type="dcterms:W3CDTF">2020-01-14T12:47:50Z</dcterms:modified>
</cp:coreProperties>
</file>