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4" r:id="rId2"/>
    <p:sldId id="389" r:id="rId3"/>
    <p:sldId id="376" r:id="rId4"/>
    <p:sldId id="377" r:id="rId5"/>
    <p:sldId id="380" r:id="rId6"/>
    <p:sldId id="381" r:id="rId7"/>
    <p:sldId id="387" r:id="rId8"/>
    <p:sldId id="390" r:id="rId9"/>
    <p:sldId id="391" r:id="rId10"/>
    <p:sldId id="386" r:id="rId11"/>
    <p:sldId id="382" r:id="rId12"/>
    <p:sldId id="388" r:id="rId13"/>
    <p:sldId id="385" r:id="rId14"/>
  </p:sldIdLst>
  <p:sldSz cx="9144000" cy="6858000" type="screen4x3"/>
  <p:notesSz cx="6662738" cy="983297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A5717-E827-4F5F-B9DA-67461AC66D56}" type="datetimeFigureOut">
              <a:rPr lang="es-ES" smtClean="0"/>
              <a:pPr/>
              <a:t>14/10/2014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874713" y="738188"/>
            <a:ext cx="4914900" cy="3686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66274" y="4670663"/>
            <a:ext cx="5330190" cy="4424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3962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774010" y="933962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A0C9-4977-4ED8-9DA6-FEE26E03E2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2147-67BB-4D3F-ABAC-9396BBA0A607}" type="datetimeFigureOut">
              <a:rPr lang="es-ES" smtClean="0"/>
              <a:pPr/>
              <a:t>14/10/2014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D92B-5AD4-46BF-8A15-D76CB67600C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857256"/>
          </a:xfr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txBody>
          <a:bodyPr>
            <a:noAutofit/>
          </a:bodyPr>
          <a:lstStyle>
            <a:lvl1pPr>
              <a:defRPr sz="3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03433"/>
            <a:ext cx="8229600" cy="4525963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D2147-67BB-4D3F-ABAC-9396BBA0A607}" type="datetimeFigureOut">
              <a:rPr lang="es-ES" smtClean="0"/>
              <a:pPr/>
              <a:t>14/10/2014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BD92B-5AD4-46BF-8A15-D76CB67600C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6 Imagen" descr="logo_ministerio2.gif"/>
          <p:cNvPicPr>
            <a:picLocks noChangeAspect="1"/>
          </p:cNvPicPr>
          <p:nvPr userDrawn="1"/>
        </p:nvPicPr>
        <p:blipFill>
          <a:blip r:embed="rId4" cstate="print"/>
          <a:srcRect l="86250"/>
          <a:stretch>
            <a:fillRect/>
          </a:stretch>
        </p:blipFill>
        <p:spPr bwMode="auto">
          <a:xfrm>
            <a:off x="0" y="0"/>
            <a:ext cx="9144000" cy="78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 descr="Gobierno-600.gi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1" y="0"/>
            <a:ext cx="1443531" cy="789746"/>
          </a:xfrm>
          <a:prstGeom prst="rect">
            <a:avLst/>
          </a:prstGeom>
        </p:spPr>
      </p:pic>
      <p:pic>
        <p:nvPicPr>
          <p:cNvPr id="10" name="9 Imagen" descr="logo_CLAVE_02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00140" y="160673"/>
            <a:ext cx="2001016" cy="499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prespanishpeps.redsara.es/SPProxy/lanzarPeticion.js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4348" y="5016517"/>
            <a:ext cx="7462838" cy="9128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Plataforma de Identificación, Autenticación y Firma </a:t>
            </a:r>
            <a:endParaRPr kumimoji="0" lang="es-E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 descr="C:\Users\f0099809\Desktop\CLAVE_corregido\logo_CLAVE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427294"/>
            <a:ext cx="5737261" cy="1430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74805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176213" indent="-176213"/>
            <a:r>
              <a:rPr lang="es-ES" dirty="0" smtClean="0"/>
              <a:t> El proveedor del servicio define</a:t>
            </a:r>
          </a:p>
          <a:p>
            <a:pPr marL="576263" lvl="1" indent="-176213"/>
            <a:r>
              <a:rPr lang="es-ES" dirty="0" smtClean="0"/>
              <a:t> Qué proveedores de identidad deben ser intermediados por </a:t>
            </a:r>
            <a:r>
              <a:rPr lang="es-ES" dirty="0" err="1" smtClean="0"/>
              <a:t>Cl@ve</a:t>
            </a:r>
            <a:endParaRPr lang="es-ES" dirty="0" smtClean="0"/>
          </a:p>
          <a:p>
            <a:pPr marL="576263" lvl="1" indent="-176213"/>
            <a:r>
              <a:rPr lang="es-ES" dirty="0" smtClean="0"/>
              <a:t> El nivel de calidad de la credencial (QAA) que se debe usar para autenticarse en su servicio</a:t>
            </a:r>
          </a:p>
          <a:p>
            <a:pPr marL="176213" indent="-176213"/>
            <a:r>
              <a:rPr lang="es-ES" dirty="0" smtClean="0"/>
              <a:t> El proveedor de servicio recibe como respuesta</a:t>
            </a:r>
          </a:p>
          <a:p>
            <a:pPr marL="576263" lvl="1" indent="-176213"/>
            <a:r>
              <a:rPr lang="es-ES" dirty="0" smtClean="0"/>
              <a:t> Resultado del proceso de autenticación (OK, KO)</a:t>
            </a:r>
          </a:p>
          <a:p>
            <a:pPr marL="576263" lvl="1" indent="-176213"/>
            <a:r>
              <a:rPr lang="es-ES" dirty="0" smtClean="0"/>
              <a:t> Datos de identidad: identificador (DNI), nombre y apellidos</a:t>
            </a:r>
          </a:p>
          <a:p>
            <a:pPr marL="576263" lvl="1" indent="-176213"/>
            <a:r>
              <a:rPr lang="es-ES" dirty="0" smtClean="0"/>
              <a:t> Datos del proceso de autenticación: QAA, proveedor de identidad</a:t>
            </a:r>
          </a:p>
          <a:p>
            <a:pPr marL="176213" indent="-176213"/>
            <a:r>
              <a:rPr lang="es-ES" dirty="0" smtClean="0"/>
              <a:t>El proveedor de identidad recibe datos de identificación del proveedor del servicio</a:t>
            </a:r>
          </a:p>
          <a:p>
            <a:pPr marL="576263" lvl="1" indent="-176213"/>
            <a:r>
              <a:rPr lang="es-ES" dirty="0" smtClean="0"/>
              <a:t> País, sector, proveedor de servicio, aplicación del proveedor</a:t>
            </a:r>
          </a:p>
          <a:p>
            <a:pPr marL="576263" lvl="1" indent="-176213"/>
            <a:endParaRPr lang="es-ES" dirty="0" smtClean="0"/>
          </a:p>
          <a:p>
            <a:pPr marL="576263" lvl="1" indent="-176213"/>
            <a:endParaRPr lang="es-ES" dirty="0" smtClean="0"/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471410" y="181253"/>
            <a:ext cx="3642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/>
              <a:t>Información intercambiada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143248"/>
            <a:ext cx="623362" cy="636590"/>
          </a:xfrm>
          <a:prstGeom prst="rect">
            <a:avLst/>
          </a:prstGeom>
          <a:noFill/>
        </p:spPr>
      </p:pic>
      <p:cxnSp>
        <p:nvCxnSpPr>
          <p:cNvPr id="43" name="42 Conector curvado"/>
          <p:cNvCxnSpPr>
            <a:stCxn id="101" idx="0"/>
            <a:endCxn id="113" idx="7"/>
          </p:cNvCxnSpPr>
          <p:nvPr/>
        </p:nvCxnSpPr>
        <p:spPr>
          <a:xfrm rot="5400000" flipH="1" flipV="1">
            <a:off x="2742036" y="510133"/>
            <a:ext cx="498271" cy="3767829"/>
          </a:xfrm>
          <a:prstGeom prst="curvedConnector3">
            <a:avLst>
              <a:gd name="adj1" fmla="val 16057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"/>
          <p:cNvSpPr/>
          <p:nvPr/>
        </p:nvSpPr>
        <p:spPr>
          <a:xfrm>
            <a:off x="5715008" y="1785926"/>
            <a:ext cx="1500198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CuadroTexto"/>
          <p:cNvSpPr txBox="1"/>
          <p:nvPr/>
        </p:nvSpPr>
        <p:spPr>
          <a:xfrm>
            <a:off x="5786446" y="1857364"/>
            <a:ext cx="852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Portal </a:t>
            </a:r>
            <a:r>
              <a:rPr lang="es-ES" sz="1400" dirty="0" err="1" smtClean="0">
                <a:solidFill>
                  <a:schemeClr val="bg1"/>
                </a:solidFill>
              </a:rPr>
              <a:t>Ae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56" name="55 Rectángulo"/>
          <p:cNvSpPr/>
          <p:nvPr/>
        </p:nvSpPr>
        <p:spPr>
          <a:xfrm>
            <a:off x="5786446" y="2143116"/>
            <a:ext cx="1285884" cy="214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Identificarse</a:t>
            </a:r>
            <a:endParaRPr lang="es-ES" sz="1400" dirty="0"/>
          </a:p>
        </p:txBody>
      </p:sp>
      <p:sp>
        <p:nvSpPr>
          <p:cNvPr id="63" name="62 CuadroTexto"/>
          <p:cNvSpPr txBox="1"/>
          <p:nvPr/>
        </p:nvSpPr>
        <p:spPr>
          <a:xfrm>
            <a:off x="500034" y="5270857"/>
            <a:ext cx="485778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Mensajes SAML</a:t>
            </a:r>
          </a:p>
          <a:p>
            <a:r>
              <a:rPr lang="es-ES" sz="1200" dirty="0" smtClean="0"/>
              <a:t>2 - Servicio que invoca (SP), nivel de calidad de </a:t>
            </a:r>
            <a:r>
              <a:rPr lang="es-ES" sz="1200" dirty="0" err="1" smtClean="0"/>
              <a:t>eID</a:t>
            </a:r>
            <a:r>
              <a:rPr lang="es-ES" sz="1200" dirty="0" smtClean="0"/>
              <a:t> exigido, firmado por SP</a:t>
            </a:r>
          </a:p>
          <a:p>
            <a:r>
              <a:rPr lang="es-ES" sz="1200" dirty="0" smtClean="0"/>
              <a:t>3 - Servicio que invoca (SP), nivel de calidad de </a:t>
            </a:r>
            <a:r>
              <a:rPr lang="es-ES" sz="1200" dirty="0" err="1" smtClean="0"/>
              <a:t>eID</a:t>
            </a:r>
            <a:r>
              <a:rPr lang="es-ES" sz="1200" dirty="0" smtClean="0"/>
              <a:t>, firmado por </a:t>
            </a:r>
            <a:r>
              <a:rPr lang="es-ES" sz="1200" dirty="0" err="1" smtClean="0"/>
              <a:t>Cl@ve</a:t>
            </a:r>
            <a:endParaRPr lang="es-ES" sz="1200" dirty="0" smtClean="0"/>
          </a:p>
          <a:p>
            <a:r>
              <a:rPr lang="es-ES" sz="1200" dirty="0" smtClean="0"/>
              <a:t>4 – Respuesta de la identificación, firmada por </a:t>
            </a:r>
            <a:r>
              <a:rPr lang="es-ES" sz="1200" dirty="0" err="1" smtClean="0"/>
              <a:t>IdP</a:t>
            </a:r>
            <a:endParaRPr lang="es-ES" sz="1200" dirty="0" smtClean="0"/>
          </a:p>
          <a:p>
            <a:r>
              <a:rPr lang="es-ES" sz="1200" dirty="0" smtClean="0"/>
              <a:t>5 – Respuesta de la identificación, firmada por </a:t>
            </a:r>
            <a:r>
              <a:rPr lang="es-ES" sz="1200" dirty="0" err="1" smtClean="0"/>
              <a:t>Cl@ve</a:t>
            </a:r>
            <a:endParaRPr lang="es-ES" sz="1200" dirty="0"/>
          </a:p>
        </p:txBody>
      </p:sp>
      <p:sp>
        <p:nvSpPr>
          <p:cNvPr id="65" name="64 Rectángulo"/>
          <p:cNvSpPr/>
          <p:nvPr/>
        </p:nvSpPr>
        <p:spPr>
          <a:xfrm>
            <a:off x="5715008" y="2786058"/>
            <a:ext cx="300039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6" name="65 CuadroTexto"/>
          <p:cNvSpPr txBox="1"/>
          <p:nvPr/>
        </p:nvSpPr>
        <p:spPr>
          <a:xfrm>
            <a:off x="7929586" y="2857496"/>
            <a:ext cx="65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solidFill>
                  <a:schemeClr val="bg1"/>
                </a:solidFill>
              </a:rPr>
              <a:t>Cl@ve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67" name="66 Rectángulo"/>
          <p:cNvSpPr/>
          <p:nvPr/>
        </p:nvSpPr>
        <p:spPr>
          <a:xfrm>
            <a:off x="5857884" y="3214686"/>
            <a:ext cx="1428760" cy="35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DNIe</a:t>
            </a:r>
            <a:r>
              <a:rPr lang="es-ES" sz="1200" dirty="0" smtClean="0"/>
              <a:t> / Certificado</a:t>
            </a:r>
            <a:endParaRPr lang="es-ES" sz="1200" dirty="0"/>
          </a:p>
        </p:txBody>
      </p:sp>
      <p:sp>
        <p:nvSpPr>
          <p:cNvPr id="70" name="69 Rectángulo"/>
          <p:cNvSpPr/>
          <p:nvPr/>
        </p:nvSpPr>
        <p:spPr>
          <a:xfrm>
            <a:off x="5857884" y="3643314"/>
            <a:ext cx="1428760" cy="35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Usuario/Contraseña</a:t>
            </a:r>
            <a:endParaRPr lang="es-ES" sz="1200" dirty="0"/>
          </a:p>
        </p:txBody>
      </p:sp>
      <p:sp>
        <p:nvSpPr>
          <p:cNvPr id="75" name="74 Rectángulo"/>
          <p:cNvSpPr/>
          <p:nvPr/>
        </p:nvSpPr>
        <p:spPr>
          <a:xfrm>
            <a:off x="7358082" y="3214686"/>
            <a:ext cx="1285884" cy="357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STORK</a:t>
            </a:r>
            <a:endParaRPr lang="es-ES" sz="1200" dirty="0"/>
          </a:p>
        </p:txBody>
      </p:sp>
      <p:sp>
        <p:nvSpPr>
          <p:cNvPr id="76" name="75 Rectángulo"/>
          <p:cNvSpPr/>
          <p:nvPr/>
        </p:nvSpPr>
        <p:spPr>
          <a:xfrm>
            <a:off x="7358082" y="3643314"/>
            <a:ext cx="1285884" cy="357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PIN24H</a:t>
            </a:r>
            <a:endParaRPr lang="es-ES" sz="1200" dirty="0"/>
          </a:p>
        </p:txBody>
      </p:sp>
      <p:sp>
        <p:nvSpPr>
          <p:cNvPr id="81" name="80 Rectángulo"/>
          <p:cNvSpPr/>
          <p:nvPr/>
        </p:nvSpPr>
        <p:spPr>
          <a:xfrm>
            <a:off x="5715008" y="4429132"/>
            <a:ext cx="2143140" cy="857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2" name="81 CuadroTexto"/>
          <p:cNvSpPr txBox="1"/>
          <p:nvPr/>
        </p:nvSpPr>
        <p:spPr>
          <a:xfrm>
            <a:off x="5786446" y="4429132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solidFill>
                  <a:schemeClr val="bg1"/>
                </a:solidFill>
              </a:rPr>
              <a:t>IdP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83" name="82 Rectángulo"/>
          <p:cNvSpPr/>
          <p:nvPr/>
        </p:nvSpPr>
        <p:spPr>
          <a:xfrm>
            <a:off x="6643702" y="4786322"/>
            <a:ext cx="1071570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83 Rectángulo"/>
          <p:cNvSpPr/>
          <p:nvPr/>
        </p:nvSpPr>
        <p:spPr>
          <a:xfrm>
            <a:off x="6643702" y="5000636"/>
            <a:ext cx="1071570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84 CuadroTexto"/>
          <p:cNvSpPr txBox="1"/>
          <p:nvPr/>
        </p:nvSpPr>
        <p:spPr>
          <a:xfrm>
            <a:off x="5857884" y="4714884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Usuario</a:t>
            </a:r>
            <a:endParaRPr lang="es-ES" sz="1200" dirty="0"/>
          </a:p>
        </p:txBody>
      </p:sp>
      <p:sp>
        <p:nvSpPr>
          <p:cNvPr id="86" name="85 CuadroTexto"/>
          <p:cNvSpPr txBox="1"/>
          <p:nvPr/>
        </p:nvSpPr>
        <p:spPr>
          <a:xfrm>
            <a:off x="5857884" y="4929198"/>
            <a:ext cx="454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Pwd</a:t>
            </a:r>
            <a:endParaRPr lang="es-ES" sz="1200" dirty="0"/>
          </a:p>
        </p:txBody>
      </p:sp>
      <p:sp>
        <p:nvSpPr>
          <p:cNvPr id="101" name="100 Elipse"/>
          <p:cNvSpPr/>
          <p:nvPr/>
        </p:nvSpPr>
        <p:spPr>
          <a:xfrm>
            <a:off x="571472" y="2643182"/>
            <a:ext cx="1071570" cy="1571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105 Elipse"/>
          <p:cNvSpPr/>
          <p:nvPr/>
        </p:nvSpPr>
        <p:spPr>
          <a:xfrm>
            <a:off x="3786182" y="3000372"/>
            <a:ext cx="1428760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Cl@ve</a:t>
            </a:r>
            <a:endParaRPr lang="es-ES" dirty="0"/>
          </a:p>
        </p:txBody>
      </p:sp>
      <p:sp>
        <p:nvSpPr>
          <p:cNvPr id="113" name="112 Elipse"/>
          <p:cNvSpPr/>
          <p:nvPr/>
        </p:nvSpPr>
        <p:spPr>
          <a:xfrm>
            <a:off x="4143372" y="2071678"/>
            <a:ext cx="857256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SP</a:t>
            </a:r>
            <a:endParaRPr lang="es-ES" dirty="0"/>
          </a:p>
        </p:txBody>
      </p:sp>
      <p:sp>
        <p:nvSpPr>
          <p:cNvPr id="118" name="117 Elipse"/>
          <p:cNvSpPr/>
          <p:nvPr/>
        </p:nvSpPr>
        <p:spPr>
          <a:xfrm>
            <a:off x="3857620" y="4357694"/>
            <a:ext cx="1428760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IdP</a:t>
            </a:r>
            <a:endParaRPr lang="es-ES" dirty="0"/>
          </a:p>
        </p:txBody>
      </p:sp>
      <p:cxnSp>
        <p:nvCxnSpPr>
          <p:cNvPr id="138" name="137 Conector curvado"/>
          <p:cNvCxnSpPr>
            <a:stCxn id="113" idx="0"/>
            <a:endCxn id="106" idx="2"/>
          </p:cNvCxnSpPr>
          <p:nvPr/>
        </p:nvCxnSpPr>
        <p:spPr>
          <a:xfrm rot="16200000" flipH="1" flipV="1">
            <a:off x="3589727" y="2268132"/>
            <a:ext cx="1178727" cy="785818"/>
          </a:xfrm>
          <a:prstGeom prst="curvedConnector4">
            <a:avLst>
              <a:gd name="adj1" fmla="val -6329"/>
              <a:gd name="adj2" fmla="val 40713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Conector curvado"/>
          <p:cNvCxnSpPr>
            <a:endCxn id="118" idx="3"/>
          </p:cNvCxnSpPr>
          <p:nvPr/>
        </p:nvCxnSpPr>
        <p:spPr>
          <a:xfrm rot="16200000" flipH="1">
            <a:off x="3353375" y="4071045"/>
            <a:ext cx="1355526" cy="71438"/>
          </a:xfrm>
          <a:prstGeom prst="curvedConnector5">
            <a:avLst>
              <a:gd name="adj1" fmla="val 7983"/>
              <a:gd name="adj2" fmla="val -3504028"/>
              <a:gd name="adj3" fmla="val 9485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50 Conector curvado"/>
          <p:cNvCxnSpPr>
            <a:stCxn id="118" idx="2"/>
            <a:endCxn id="106" idx="4"/>
          </p:cNvCxnSpPr>
          <p:nvPr/>
        </p:nvCxnSpPr>
        <p:spPr>
          <a:xfrm rot="10800000" flipH="1">
            <a:off x="3857620" y="3500439"/>
            <a:ext cx="642942" cy="1107289"/>
          </a:xfrm>
          <a:prstGeom prst="curvedConnector4">
            <a:avLst>
              <a:gd name="adj1" fmla="val -319998"/>
              <a:gd name="adj2" fmla="val 69113"/>
            </a:avLst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150 Conector curvado"/>
          <p:cNvCxnSpPr>
            <a:stCxn id="106" idx="0"/>
            <a:endCxn id="113" idx="2"/>
          </p:cNvCxnSpPr>
          <p:nvPr/>
        </p:nvCxnSpPr>
        <p:spPr>
          <a:xfrm rot="16200000" flipV="1">
            <a:off x="3982637" y="2482447"/>
            <a:ext cx="678661" cy="357190"/>
          </a:xfrm>
          <a:prstGeom prst="curvedConnector4">
            <a:avLst>
              <a:gd name="adj1" fmla="val 17396"/>
              <a:gd name="adj2" fmla="val 813723"/>
            </a:avLst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Elipse"/>
          <p:cNvSpPr/>
          <p:nvPr/>
        </p:nvSpPr>
        <p:spPr>
          <a:xfrm>
            <a:off x="2643174" y="1928802"/>
            <a:ext cx="285752" cy="2857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2</a:t>
            </a:r>
            <a:endParaRPr lang="es-ES" sz="1400" dirty="0"/>
          </a:p>
        </p:txBody>
      </p:sp>
      <p:sp>
        <p:nvSpPr>
          <p:cNvPr id="247" name="246 Elipse"/>
          <p:cNvSpPr/>
          <p:nvPr/>
        </p:nvSpPr>
        <p:spPr>
          <a:xfrm>
            <a:off x="2928926" y="1643050"/>
            <a:ext cx="285752" cy="2857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1</a:t>
            </a:r>
            <a:endParaRPr lang="es-ES" sz="1400" dirty="0"/>
          </a:p>
        </p:txBody>
      </p:sp>
      <p:sp>
        <p:nvSpPr>
          <p:cNvPr id="248" name="247 Elipse"/>
          <p:cNvSpPr/>
          <p:nvPr/>
        </p:nvSpPr>
        <p:spPr>
          <a:xfrm>
            <a:off x="2571736" y="3429000"/>
            <a:ext cx="285752" cy="2857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3</a:t>
            </a:r>
            <a:endParaRPr lang="es-ES" sz="1400" dirty="0"/>
          </a:p>
        </p:txBody>
      </p:sp>
      <p:sp>
        <p:nvSpPr>
          <p:cNvPr id="251" name="250 Elipse"/>
          <p:cNvSpPr/>
          <p:nvPr/>
        </p:nvSpPr>
        <p:spPr>
          <a:xfrm>
            <a:off x="2786050" y="4357694"/>
            <a:ext cx="285752" cy="2857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4</a:t>
            </a:r>
            <a:endParaRPr lang="es-ES" sz="1400" dirty="0"/>
          </a:p>
        </p:txBody>
      </p:sp>
      <p:sp>
        <p:nvSpPr>
          <p:cNvPr id="253" name="252 Elipse"/>
          <p:cNvSpPr/>
          <p:nvPr/>
        </p:nvSpPr>
        <p:spPr>
          <a:xfrm>
            <a:off x="2786050" y="2714620"/>
            <a:ext cx="285752" cy="2857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5</a:t>
            </a:r>
            <a:endParaRPr lang="es-ES" sz="14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1214414" y="1071546"/>
            <a:ext cx="21431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Con interacción con el usuario</a:t>
            </a:r>
          </a:p>
          <a:p>
            <a:r>
              <a:rPr lang="es-ES" sz="1200" dirty="0" smtClean="0"/>
              <a:t>Sin interacción con el usuario</a:t>
            </a: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214282" y="1229953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214282" y="1444267"/>
            <a:ext cx="857256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428596" y="4286256"/>
            <a:ext cx="107157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Navegador del usuario</a:t>
            </a:r>
            <a:endParaRPr lang="es-ES" sz="1400" dirty="0"/>
          </a:p>
        </p:txBody>
      </p:sp>
      <p:sp>
        <p:nvSpPr>
          <p:cNvPr id="39" name="38 Rectángulo"/>
          <p:cNvSpPr/>
          <p:nvPr/>
        </p:nvSpPr>
        <p:spPr>
          <a:xfrm>
            <a:off x="1500166" y="214290"/>
            <a:ext cx="1659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/>
              <a:t>Navegación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971608"/>
            <a:ext cx="6429913" cy="5443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3215171" y="2357430"/>
            <a:ext cx="292895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chemeClr val="accent1"/>
                </a:solidFill>
              </a:rPr>
              <a:t>Acceso con </a:t>
            </a:r>
            <a:endParaRPr lang="es-ES" sz="900" dirty="0">
              <a:solidFill>
                <a:schemeClr val="accent1"/>
              </a:solidFill>
            </a:endParaRPr>
          </a:p>
        </p:txBody>
      </p:sp>
      <p:pic>
        <p:nvPicPr>
          <p:cNvPr id="5" name="4 Imagen" descr="logo_CLAVE_01.png"/>
          <p:cNvPicPr>
            <a:picLocks noChangeAspect="1"/>
          </p:cNvPicPr>
          <p:nvPr/>
        </p:nvPicPr>
        <p:blipFill>
          <a:blip r:embed="rId3" cstate="print"/>
          <a:srcRect r="36794" b="4336"/>
          <a:stretch>
            <a:fillRect/>
          </a:stretch>
        </p:blipFill>
        <p:spPr>
          <a:xfrm>
            <a:off x="3858113" y="2357430"/>
            <a:ext cx="571504" cy="199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2" descr="C:\Users\f0099809\Desktop\CLAVE_corregido\logo_CLAVE_02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2357430"/>
            <a:ext cx="785818" cy="1959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7 Rectángulo"/>
          <p:cNvSpPr/>
          <p:nvPr/>
        </p:nvSpPr>
        <p:spPr>
          <a:xfrm>
            <a:off x="1448167" y="-24"/>
            <a:ext cx="45525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/>
              <a:t>Integración de </a:t>
            </a:r>
            <a:r>
              <a:rPr lang="es-ES" sz="2400" b="1" dirty="0" err="1" smtClean="0"/>
              <a:t>cl@ve</a:t>
            </a:r>
            <a:r>
              <a:rPr lang="es-ES" sz="2400" b="1" dirty="0" smtClean="0"/>
              <a:t> en las Sedes </a:t>
            </a:r>
          </a:p>
          <a:p>
            <a:r>
              <a:rPr lang="es-ES" sz="2400" b="1" dirty="0" smtClean="0"/>
              <a:t>Electrónicas</a:t>
            </a:r>
            <a:endParaRPr lang="es-ES" sz="2400" b="1" dirty="0"/>
          </a:p>
        </p:txBody>
      </p:sp>
      <p:sp>
        <p:nvSpPr>
          <p:cNvPr id="9" name="8 Rectángulo"/>
          <p:cNvSpPr/>
          <p:nvPr/>
        </p:nvSpPr>
        <p:spPr>
          <a:xfrm>
            <a:off x="1571604" y="6500834"/>
            <a:ext cx="6429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u="sng" dirty="0" smtClean="0">
                <a:hlinkClick r:id="rId4"/>
              </a:rPr>
              <a:t>https://prespanishpeps.redsara.es/SPProxy/lanzarPeticion.jsp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36 Rectángulo redondeado"/>
          <p:cNvSpPr/>
          <p:nvPr/>
        </p:nvSpPr>
        <p:spPr>
          <a:xfrm>
            <a:off x="6286512" y="1428736"/>
            <a:ext cx="2143140" cy="4572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429388" y="157161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>
                <a:solidFill>
                  <a:schemeClr val="bg1"/>
                </a:solidFill>
              </a:rPr>
              <a:t>IdP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39" name="38 Rectángulo redondeado"/>
          <p:cNvSpPr/>
          <p:nvPr/>
        </p:nvSpPr>
        <p:spPr>
          <a:xfrm>
            <a:off x="571472" y="1500174"/>
            <a:ext cx="2143140" cy="45005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642910" y="1643050"/>
            <a:ext cx="39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chemeClr val="bg1"/>
                </a:solidFill>
              </a:rPr>
              <a:t>SP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6643702" y="2071678"/>
            <a:ext cx="1428760" cy="1571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7000892" y="2505670"/>
            <a:ext cx="71438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SAML </a:t>
            </a:r>
            <a:r>
              <a:rPr lang="es-ES" sz="1200" dirty="0" err="1" smtClean="0"/>
              <a:t>engine</a:t>
            </a:r>
            <a:endParaRPr lang="es-ES" sz="12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6858016" y="2143116"/>
            <a:ext cx="57150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PEPS</a:t>
            </a:r>
            <a:endParaRPr lang="es-ES" sz="1200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7000892" y="3110211"/>
            <a:ext cx="71438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Demo </a:t>
            </a:r>
            <a:r>
              <a:rPr lang="es-ES" sz="1200" dirty="0" err="1" smtClean="0"/>
              <a:t>IdP</a:t>
            </a:r>
            <a:endParaRPr lang="es-ES" sz="1200" dirty="0"/>
          </a:p>
        </p:txBody>
      </p:sp>
      <p:sp>
        <p:nvSpPr>
          <p:cNvPr id="58" name="57 Rectángulo redondeado"/>
          <p:cNvSpPr/>
          <p:nvPr/>
        </p:nvSpPr>
        <p:spPr>
          <a:xfrm>
            <a:off x="3657600" y="2443162"/>
            <a:ext cx="1771656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Cl@ve</a:t>
            </a:r>
            <a:endParaRPr lang="es-ES" sz="1600" dirty="0"/>
          </a:p>
        </p:txBody>
      </p:sp>
      <p:sp>
        <p:nvSpPr>
          <p:cNvPr id="59" name="58 Rectángulo"/>
          <p:cNvSpPr/>
          <p:nvPr/>
        </p:nvSpPr>
        <p:spPr>
          <a:xfrm>
            <a:off x="1071538" y="2071678"/>
            <a:ext cx="1285884" cy="1571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1357290" y="2505670"/>
            <a:ext cx="71438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SAML </a:t>
            </a:r>
            <a:r>
              <a:rPr lang="es-ES" sz="1200" dirty="0" err="1" smtClean="0"/>
              <a:t>engine</a:t>
            </a:r>
            <a:endParaRPr lang="es-ES" sz="12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1214414" y="2143116"/>
            <a:ext cx="10001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/>
              <a:t>SP pack</a:t>
            </a:r>
            <a:endParaRPr lang="es-ES" sz="1200" b="1" dirty="0"/>
          </a:p>
        </p:txBody>
      </p:sp>
      <p:sp>
        <p:nvSpPr>
          <p:cNvPr id="64" name="63 CuadroTexto"/>
          <p:cNvSpPr txBox="1"/>
          <p:nvPr/>
        </p:nvSpPr>
        <p:spPr>
          <a:xfrm>
            <a:off x="1357290" y="3110211"/>
            <a:ext cx="71438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Demo SP</a:t>
            </a:r>
            <a:endParaRPr lang="es-ES" sz="1200" dirty="0"/>
          </a:p>
        </p:txBody>
      </p:sp>
      <p:sp>
        <p:nvSpPr>
          <p:cNvPr id="68" name="67 Llamada rectangular redondeada"/>
          <p:cNvSpPr/>
          <p:nvPr/>
        </p:nvSpPr>
        <p:spPr>
          <a:xfrm>
            <a:off x="7215174" y="1285860"/>
            <a:ext cx="1428792" cy="714380"/>
          </a:xfrm>
          <a:prstGeom prst="wedgeRoundRectCallout">
            <a:avLst>
              <a:gd name="adj1" fmla="val -37143"/>
              <a:gd name="adj2" fmla="val 773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Implementación de referencia del PEPS de STORK</a:t>
            </a:r>
            <a:endParaRPr lang="es-ES" sz="1200" dirty="0"/>
          </a:p>
        </p:txBody>
      </p:sp>
      <p:sp>
        <p:nvSpPr>
          <p:cNvPr id="69" name="68 Llamada rectangular redondeada"/>
          <p:cNvSpPr/>
          <p:nvPr/>
        </p:nvSpPr>
        <p:spPr>
          <a:xfrm>
            <a:off x="1714480" y="1214422"/>
            <a:ext cx="1928826" cy="714380"/>
          </a:xfrm>
          <a:prstGeom prst="wedgeRoundRectCallout">
            <a:avLst>
              <a:gd name="adj1" fmla="val -37143"/>
              <a:gd name="adj2" fmla="val 773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Paquete de integración  STORK para proveedores de servicios</a:t>
            </a:r>
            <a:endParaRPr lang="es-ES" sz="1200" dirty="0"/>
          </a:p>
        </p:txBody>
      </p:sp>
      <p:sp>
        <p:nvSpPr>
          <p:cNvPr id="71" name="70 Flecha izquierda y derecha"/>
          <p:cNvSpPr/>
          <p:nvPr/>
        </p:nvSpPr>
        <p:spPr>
          <a:xfrm>
            <a:off x="2000232" y="2428868"/>
            <a:ext cx="1785950" cy="57150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SAML 2.0 perfil STORK</a:t>
            </a:r>
            <a:endParaRPr lang="es-ES" sz="1100" dirty="0"/>
          </a:p>
        </p:txBody>
      </p:sp>
      <p:sp>
        <p:nvSpPr>
          <p:cNvPr id="72" name="71 Flecha izquierda y derecha"/>
          <p:cNvSpPr/>
          <p:nvPr/>
        </p:nvSpPr>
        <p:spPr>
          <a:xfrm>
            <a:off x="5286380" y="2428868"/>
            <a:ext cx="1785950" cy="57150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SAML 2.0 perfil STORK</a:t>
            </a:r>
            <a:endParaRPr lang="es-ES" sz="1100" dirty="0"/>
          </a:p>
        </p:txBody>
      </p:sp>
      <p:sp>
        <p:nvSpPr>
          <p:cNvPr id="78" name="77 CuadroTexto"/>
          <p:cNvSpPr txBox="1"/>
          <p:nvPr/>
        </p:nvSpPr>
        <p:spPr>
          <a:xfrm>
            <a:off x="1000100" y="5214950"/>
            <a:ext cx="1357322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Aplicación de negocio</a:t>
            </a:r>
            <a:endParaRPr lang="es-ES" sz="1200" dirty="0"/>
          </a:p>
        </p:txBody>
      </p:sp>
      <p:sp>
        <p:nvSpPr>
          <p:cNvPr id="79" name="78 CuadroTexto"/>
          <p:cNvSpPr txBox="1"/>
          <p:nvPr/>
        </p:nvSpPr>
        <p:spPr>
          <a:xfrm>
            <a:off x="1071538" y="4714884"/>
            <a:ext cx="1143008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Capa de autenticación</a:t>
            </a:r>
            <a:endParaRPr lang="es-ES" sz="1200" dirty="0"/>
          </a:p>
        </p:txBody>
      </p:sp>
      <p:sp>
        <p:nvSpPr>
          <p:cNvPr id="80" name="79 CuadroTexto"/>
          <p:cNvSpPr txBox="1"/>
          <p:nvPr/>
        </p:nvSpPr>
        <p:spPr>
          <a:xfrm>
            <a:off x="6500826" y="4500570"/>
            <a:ext cx="1714512" cy="12003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ES" sz="1200" dirty="0" smtClean="0"/>
          </a:p>
          <a:p>
            <a:pPr algn="ctr"/>
            <a:r>
              <a:rPr lang="es-ES" sz="1200" dirty="0" smtClean="0"/>
              <a:t>Sistema propio de identificación y autenticación</a:t>
            </a:r>
          </a:p>
          <a:p>
            <a:pPr algn="ctr"/>
            <a:r>
              <a:rPr lang="es-ES" sz="1200" dirty="0" smtClean="0"/>
              <a:t>PIN24H Usuario/Contraseña</a:t>
            </a:r>
            <a:endParaRPr lang="es-ES" sz="1200" dirty="0"/>
          </a:p>
        </p:txBody>
      </p:sp>
      <p:sp>
        <p:nvSpPr>
          <p:cNvPr id="88" name="87 Flecha arriba y abajo"/>
          <p:cNvSpPr/>
          <p:nvPr/>
        </p:nvSpPr>
        <p:spPr>
          <a:xfrm>
            <a:off x="1428728" y="3643314"/>
            <a:ext cx="571504" cy="1071570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91 CuadroTexto"/>
          <p:cNvSpPr txBox="1"/>
          <p:nvPr/>
        </p:nvSpPr>
        <p:spPr>
          <a:xfrm>
            <a:off x="2000232" y="3929066"/>
            <a:ext cx="10001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Interfaz específica</a:t>
            </a:r>
            <a:endParaRPr lang="es-ES" sz="1200" dirty="0"/>
          </a:p>
        </p:txBody>
      </p:sp>
      <p:sp>
        <p:nvSpPr>
          <p:cNvPr id="93" name="92 CuadroTexto"/>
          <p:cNvSpPr txBox="1"/>
          <p:nvPr/>
        </p:nvSpPr>
        <p:spPr>
          <a:xfrm>
            <a:off x="6000760" y="3857628"/>
            <a:ext cx="10001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Interfaz específica</a:t>
            </a:r>
            <a:endParaRPr lang="es-ES" sz="1200" dirty="0"/>
          </a:p>
        </p:txBody>
      </p:sp>
      <p:sp>
        <p:nvSpPr>
          <p:cNvPr id="94" name="93 Flecha arriba y abajo"/>
          <p:cNvSpPr/>
          <p:nvPr/>
        </p:nvSpPr>
        <p:spPr>
          <a:xfrm>
            <a:off x="7072330" y="3571876"/>
            <a:ext cx="500066" cy="1000132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8358214" y="1928802"/>
            <a:ext cx="500066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Java</a:t>
            </a:r>
            <a:endParaRPr lang="es-ES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714744" y="1282471"/>
            <a:ext cx="50006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/>
              <a:t>Java .NET PHP</a:t>
            </a:r>
            <a:endParaRPr lang="es-ES" sz="1200" dirty="0"/>
          </a:p>
        </p:txBody>
      </p:sp>
      <p:pic>
        <p:nvPicPr>
          <p:cNvPr id="31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000372"/>
            <a:ext cx="623362" cy="636590"/>
          </a:xfrm>
          <a:prstGeom prst="rect">
            <a:avLst/>
          </a:prstGeom>
          <a:noFill/>
        </p:spPr>
      </p:pic>
      <p:pic>
        <p:nvPicPr>
          <p:cNvPr id="33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3000372"/>
            <a:ext cx="623362" cy="636590"/>
          </a:xfrm>
          <a:prstGeom prst="rect">
            <a:avLst/>
          </a:prstGeom>
          <a:noFill/>
        </p:spPr>
      </p:pic>
      <p:sp>
        <p:nvSpPr>
          <p:cNvPr id="34" name="33 Rectángulo"/>
          <p:cNvSpPr/>
          <p:nvPr/>
        </p:nvSpPr>
        <p:spPr>
          <a:xfrm>
            <a:off x="1458881" y="214290"/>
            <a:ext cx="3470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/>
              <a:t>Interfaces y componentes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>
            <a:off x="1428728" y="-2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b="1" dirty="0" smtClean="0"/>
              <a:t>Introducción a </a:t>
            </a:r>
            <a:r>
              <a:rPr lang="es-ES" sz="2400" b="1" dirty="0" err="1" smtClean="0"/>
              <a:t>Cl@ve</a:t>
            </a:r>
            <a:endParaRPr lang="es-ES" sz="2400" b="1" dirty="0"/>
          </a:p>
        </p:txBody>
      </p:sp>
      <p:sp>
        <p:nvSpPr>
          <p:cNvPr id="26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72032"/>
          </a:xfrm>
          <a:noFill/>
        </p:spPr>
        <p:txBody>
          <a:bodyPr>
            <a:normAutofit/>
          </a:bodyPr>
          <a:lstStyle/>
          <a:p>
            <a:r>
              <a:rPr lang="es-ES" sz="2400" dirty="0" err="1" smtClean="0"/>
              <a:t>Cl@ve</a:t>
            </a:r>
            <a:r>
              <a:rPr lang="es-ES" sz="2400" dirty="0" smtClean="0"/>
              <a:t> es la plataforma común del Sector Público Administrativo Estatal para la identificación, autenticación y firma electrónica mediante el uso de claves concertadas, abierta a su utilización por parte de todas las Administraciones Públicas.</a:t>
            </a:r>
          </a:p>
          <a:p>
            <a:pPr>
              <a:tabLst>
                <a:tab pos="6367463" algn="l"/>
              </a:tabLst>
            </a:pPr>
            <a:r>
              <a:rPr lang="es-ES_tradnl" sz="2400" dirty="0" smtClean="0"/>
              <a:t>Aprobada en el Acuerdo de Consejo de Ministros del 19 de septiembre de 2014</a:t>
            </a:r>
          </a:p>
          <a:p>
            <a:pPr>
              <a:tabLst>
                <a:tab pos="6367463" algn="l"/>
              </a:tabLst>
            </a:pPr>
            <a:r>
              <a:rPr lang="es-ES_tradnl" sz="2400" dirty="0" smtClean="0"/>
              <a:t>Proyecto colaborativo impulsado por la DTIC alineado con las medidas CORA</a:t>
            </a:r>
          </a:p>
          <a:p>
            <a:pPr>
              <a:tabLst>
                <a:tab pos="6367463" algn="l"/>
              </a:tabLst>
            </a:pPr>
            <a:r>
              <a:rPr lang="es-ES_tradnl" sz="2400" dirty="0" smtClean="0"/>
              <a:t>Técnicamente se apoya en los resultados del proyecto europeo STORK</a:t>
            </a:r>
            <a:endParaRPr lang="es-ES_tradnl" sz="2400" dirty="0" smtClean="0"/>
          </a:p>
          <a:p>
            <a:pPr>
              <a:tabLst>
                <a:tab pos="6367463" algn="l"/>
              </a:tabLst>
            </a:pPr>
            <a:endParaRPr lang="es-ES_tradnl" sz="2400" dirty="0" smtClean="0"/>
          </a:p>
          <a:p>
            <a:pPr>
              <a:tabLst>
                <a:tab pos="6367463" algn="l"/>
              </a:tabLst>
            </a:pPr>
            <a:endParaRPr lang="es-ES_tradnl" sz="2400" dirty="0" smtClean="0"/>
          </a:p>
          <a:p>
            <a:pPr lvl="1"/>
            <a:endParaRPr lang="es-ES" sz="1800" dirty="0" smtClean="0"/>
          </a:p>
          <a:p>
            <a:pPr lvl="2">
              <a:buNone/>
            </a:pPr>
            <a:endParaRPr lang="es-E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14658" y="2714620"/>
            <a:ext cx="155734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Gestor de identidades – </a:t>
            </a:r>
            <a:r>
              <a:rPr lang="es-ES" sz="1600" dirty="0" err="1" smtClean="0"/>
              <a:t>Cl@ve</a:t>
            </a:r>
            <a:endParaRPr lang="es-ES" sz="1600" dirty="0"/>
          </a:p>
        </p:txBody>
      </p:sp>
      <p:sp>
        <p:nvSpPr>
          <p:cNvPr id="5" name="4 Rectángulo"/>
          <p:cNvSpPr/>
          <p:nvPr/>
        </p:nvSpPr>
        <p:spPr>
          <a:xfrm>
            <a:off x="642910" y="3000372"/>
            <a:ext cx="1428760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Servicio de e-</a:t>
            </a:r>
            <a:r>
              <a:rPr lang="es-ES" sz="1600" dirty="0" err="1" smtClean="0"/>
              <a:t>Admon</a:t>
            </a:r>
            <a:endParaRPr lang="es-ES" sz="16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6357950" y="1428736"/>
            <a:ext cx="928694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STORK</a:t>
            </a:r>
            <a:endParaRPr lang="es-ES" sz="14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3214678" y="4429132"/>
            <a:ext cx="1143008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@firma</a:t>
            </a:r>
            <a:endParaRPr lang="es-ES" sz="1400" dirty="0"/>
          </a:p>
        </p:txBody>
      </p:sp>
      <p:cxnSp>
        <p:nvCxnSpPr>
          <p:cNvPr id="10" name="9 Conector recto"/>
          <p:cNvCxnSpPr>
            <a:stCxn id="4" idx="0"/>
            <a:endCxn id="6" idx="1"/>
          </p:cNvCxnSpPr>
          <p:nvPr/>
        </p:nvCxnSpPr>
        <p:spPr>
          <a:xfrm rot="5400000" flipH="1" flipV="1">
            <a:off x="4575573" y="932244"/>
            <a:ext cx="1000132" cy="25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4" idx="2"/>
            <a:endCxn id="8" idx="0"/>
          </p:cNvCxnSpPr>
          <p:nvPr/>
        </p:nvCxnSpPr>
        <p:spPr>
          <a:xfrm rot="5400000">
            <a:off x="3389700" y="4025503"/>
            <a:ext cx="800112" cy="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5" idx="3"/>
            <a:endCxn id="4" idx="1"/>
          </p:cNvCxnSpPr>
          <p:nvPr/>
        </p:nvCxnSpPr>
        <p:spPr>
          <a:xfrm flipV="1">
            <a:off x="2071670" y="3171820"/>
            <a:ext cx="942988" cy="78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6429388" y="3286124"/>
            <a:ext cx="928694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AEAT</a:t>
            </a:r>
            <a:endParaRPr lang="es-ES" sz="1400" dirty="0"/>
          </a:p>
        </p:txBody>
      </p:sp>
      <p:cxnSp>
        <p:nvCxnSpPr>
          <p:cNvPr id="18" name="17 Conector recto"/>
          <p:cNvCxnSpPr>
            <a:stCxn id="4" idx="3"/>
            <a:endCxn id="17" idx="1"/>
          </p:cNvCxnSpPr>
          <p:nvPr/>
        </p:nvCxnSpPr>
        <p:spPr>
          <a:xfrm>
            <a:off x="4572000" y="3171820"/>
            <a:ext cx="1857388" cy="400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6429388" y="4143380"/>
            <a:ext cx="928694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GISS</a:t>
            </a:r>
            <a:endParaRPr lang="es-ES" sz="1400" dirty="0"/>
          </a:p>
        </p:txBody>
      </p:sp>
      <p:cxnSp>
        <p:nvCxnSpPr>
          <p:cNvPr id="20" name="19 Conector recto"/>
          <p:cNvCxnSpPr>
            <a:stCxn id="4" idx="3"/>
            <a:endCxn id="19" idx="1"/>
          </p:cNvCxnSpPr>
          <p:nvPr/>
        </p:nvCxnSpPr>
        <p:spPr>
          <a:xfrm>
            <a:off x="4572000" y="3171820"/>
            <a:ext cx="1857388" cy="125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7572396" y="3857628"/>
            <a:ext cx="114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Comunicación mediante redirecciones del navegador</a:t>
            </a:r>
          </a:p>
          <a:p>
            <a:r>
              <a:rPr lang="es-ES" sz="1200" dirty="0" smtClean="0"/>
              <a:t>(aserciones SAML)</a:t>
            </a:r>
            <a:endParaRPr lang="es-ES" sz="1200" dirty="0"/>
          </a:p>
        </p:txBody>
      </p:sp>
      <p:pic>
        <p:nvPicPr>
          <p:cNvPr id="22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2655" y="3929066"/>
            <a:ext cx="623362" cy="636590"/>
          </a:xfrm>
          <a:prstGeom prst="rect">
            <a:avLst/>
          </a:prstGeom>
          <a:noFill/>
        </p:spPr>
      </p:pic>
      <p:cxnSp>
        <p:nvCxnSpPr>
          <p:cNvPr id="24" name="23 Conector recto"/>
          <p:cNvCxnSpPr>
            <a:stCxn id="5" idx="2"/>
          </p:cNvCxnSpPr>
          <p:nvPr/>
        </p:nvCxnSpPr>
        <p:spPr>
          <a:xfrm rot="5400000">
            <a:off x="1035025" y="3821909"/>
            <a:ext cx="64373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3786182" y="1357298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Comunicación mediante redirecciones del navegador</a:t>
            </a:r>
          </a:p>
          <a:p>
            <a:r>
              <a:rPr lang="es-ES" sz="1200" dirty="0" smtClean="0"/>
              <a:t>(aserciones SAML)</a:t>
            </a:r>
            <a:endParaRPr lang="es-ES" sz="12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6072198" y="2071678"/>
            <a:ext cx="14287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/>
              <a:t>Intermediador</a:t>
            </a:r>
            <a:r>
              <a:rPr lang="es-ES" sz="1200" dirty="0" smtClean="0"/>
              <a:t> de </a:t>
            </a:r>
            <a:r>
              <a:rPr lang="es-ES" sz="1200" dirty="0" err="1" smtClean="0"/>
              <a:t>eID</a:t>
            </a:r>
            <a:r>
              <a:rPr lang="es-ES" sz="1200" dirty="0" smtClean="0"/>
              <a:t> extranjeros</a:t>
            </a:r>
            <a:endParaRPr lang="es-ES" sz="12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500034" y="4643446"/>
            <a:ext cx="14287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Proveedor del servicio (SP)</a:t>
            </a:r>
            <a:endParaRPr lang="es-ES" sz="1200" dirty="0"/>
          </a:p>
        </p:txBody>
      </p:sp>
      <p:sp>
        <p:nvSpPr>
          <p:cNvPr id="68" name="67 CuadroTexto"/>
          <p:cNvSpPr txBox="1"/>
          <p:nvPr/>
        </p:nvSpPr>
        <p:spPr>
          <a:xfrm>
            <a:off x="7500958" y="3214686"/>
            <a:ext cx="14287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Proveedores de </a:t>
            </a:r>
            <a:r>
              <a:rPr lang="es-ES" sz="1200" dirty="0" smtClean="0"/>
              <a:t>servicios de identificación (</a:t>
            </a:r>
            <a:r>
              <a:rPr lang="es-ES" sz="1200" dirty="0" err="1" smtClean="0"/>
              <a:t>IdP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69" name="68 CuadroTexto"/>
          <p:cNvSpPr txBox="1"/>
          <p:nvPr/>
        </p:nvSpPr>
        <p:spPr>
          <a:xfrm>
            <a:off x="3143240" y="5072074"/>
            <a:ext cx="14287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/>
              <a:t>Intermediador</a:t>
            </a:r>
            <a:r>
              <a:rPr lang="es-ES" sz="1200" dirty="0" smtClean="0"/>
              <a:t> de </a:t>
            </a:r>
            <a:r>
              <a:rPr lang="es-ES" sz="1200" dirty="0" err="1" smtClean="0"/>
              <a:t>DNIe</a:t>
            </a:r>
            <a:r>
              <a:rPr lang="es-ES" sz="1200" dirty="0" smtClean="0"/>
              <a:t> y certificados</a:t>
            </a:r>
            <a:endParaRPr lang="es-ES" sz="1200" dirty="0"/>
          </a:p>
        </p:txBody>
      </p:sp>
      <p:sp>
        <p:nvSpPr>
          <p:cNvPr id="23" name="22 Rectángulo"/>
          <p:cNvSpPr/>
          <p:nvPr/>
        </p:nvSpPr>
        <p:spPr>
          <a:xfrm>
            <a:off x="1428728" y="-2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b="1" dirty="0" smtClean="0"/>
              <a:t>Identificación y Autenticación </a:t>
            </a:r>
            <a:br>
              <a:rPr lang="es-ES" sz="2400" b="1" dirty="0" smtClean="0"/>
            </a:br>
            <a:r>
              <a:rPr lang="es-ES" sz="2400" b="1" dirty="0" smtClean="0"/>
              <a:t>Esquema </a:t>
            </a:r>
            <a:r>
              <a:rPr lang="es-ES" sz="2400" b="1" dirty="0" smtClean="0"/>
              <a:t>general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014658" y="3143248"/>
            <a:ext cx="155734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Gestor de identidades – </a:t>
            </a:r>
            <a:r>
              <a:rPr lang="es-ES" sz="1600" dirty="0" err="1" smtClean="0"/>
              <a:t>Cl@ve</a:t>
            </a:r>
            <a:endParaRPr lang="es-ES" sz="1600" dirty="0"/>
          </a:p>
        </p:txBody>
      </p:sp>
      <p:sp>
        <p:nvSpPr>
          <p:cNvPr id="5" name="4 Rectángulo"/>
          <p:cNvSpPr/>
          <p:nvPr/>
        </p:nvSpPr>
        <p:spPr>
          <a:xfrm>
            <a:off x="642910" y="3429000"/>
            <a:ext cx="1428760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Servicio de e-</a:t>
            </a:r>
            <a:r>
              <a:rPr lang="es-ES" sz="1600" dirty="0" err="1" smtClean="0"/>
              <a:t>Admon</a:t>
            </a:r>
            <a:endParaRPr lang="es-ES" sz="16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6357950" y="1857364"/>
            <a:ext cx="928694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STORK</a:t>
            </a:r>
            <a:endParaRPr lang="es-ES" sz="14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3214678" y="4857760"/>
            <a:ext cx="1143008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@firma</a:t>
            </a:r>
            <a:endParaRPr lang="es-ES" sz="14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6429388" y="3286124"/>
            <a:ext cx="928694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AEAT</a:t>
            </a:r>
            <a:endParaRPr lang="es-ES" sz="1400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6429388" y="4572008"/>
            <a:ext cx="928694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GISS</a:t>
            </a:r>
            <a:endParaRPr lang="es-ES" sz="14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6072198" y="2500306"/>
            <a:ext cx="14287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/>
              <a:t>Intermediador</a:t>
            </a:r>
            <a:r>
              <a:rPr lang="es-ES" sz="1200" dirty="0" smtClean="0"/>
              <a:t> de </a:t>
            </a:r>
            <a:r>
              <a:rPr lang="es-ES" sz="1200" dirty="0" err="1" smtClean="0"/>
              <a:t>eID</a:t>
            </a:r>
            <a:r>
              <a:rPr lang="es-ES" sz="1200" dirty="0" smtClean="0"/>
              <a:t> extranjeros</a:t>
            </a:r>
            <a:endParaRPr lang="es-ES" sz="1200" dirty="0"/>
          </a:p>
        </p:txBody>
      </p:sp>
      <p:sp>
        <p:nvSpPr>
          <p:cNvPr id="54" name="53 Rectángulo redondeado"/>
          <p:cNvSpPr/>
          <p:nvPr/>
        </p:nvSpPr>
        <p:spPr>
          <a:xfrm>
            <a:off x="7715272" y="1500174"/>
            <a:ext cx="642942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IdP</a:t>
            </a:r>
            <a:endParaRPr lang="es-ES" sz="14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714348" y="4857760"/>
            <a:ext cx="14287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Proveedores de servicio s(SP)</a:t>
            </a:r>
            <a:endParaRPr lang="es-ES" sz="1200" dirty="0"/>
          </a:p>
        </p:txBody>
      </p:sp>
      <p:sp>
        <p:nvSpPr>
          <p:cNvPr id="57" name="56 Rectángulo redondeado"/>
          <p:cNvSpPr/>
          <p:nvPr/>
        </p:nvSpPr>
        <p:spPr>
          <a:xfrm>
            <a:off x="7786710" y="2143116"/>
            <a:ext cx="642942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IdP</a:t>
            </a:r>
            <a:endParaRPr lang="es-ES" sz="1400" dirty="0"/>
          </a:p>
        </p:txBody>
      </p:sp>
      <p:sp>
        <p:nvSpPr>
          <p:cNvPr id="68" name="67 CuadroTexto"/>
          <p:cNvSpPr txBox="1"/>
          <p:nvPr/>
        </p:nvSpPr>
        <p:spPr>
          <a:xfrm>
            <a:off x="6215074" y="4000504"/>
            <a:ext cx="14287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Proveedores de identidad (</a:t>
            </a:r>
            <a:r>
              <a:rPr lang="es-ES" sz="1200" dirty="0" err="1" smtClean="0"/>
              <a:t>IdP</a:t>
            </a:r>
            <a:r>
              <a:rPr lang="es-ES" sz="1200" dirty="0" smtClean="0"/>
              <a:t>)</a:t>
            </a:r>
            <a:endParaRPr lang="es-ES" sz="1200" dirty="0"/>
          </a:p>
        </p:txBody>
      </p:sp>
      <p:sp>
        <p:nvSpPr>
          <p:cNvPr id="69" name="68 CuadroTexto"/>
          <p:cNvSpPr txBox="1"/>
          <p:nvPr/>
        </p:nvSpPr>
        <p:spPr>
          <a:xfrm>
            <a:off x="3000364" y="5572140"/>
            <a:ext cx="14287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/>
              <a:t>Intermediador</a:t>
            </a:r>
            <a:r>
              <a:rPr lang="es-ES" sz="1200" dirty="0" smtClean="0"/>
              <a:t> de </a:t>
            </a:r>
            <a:r>
              <a:rPr lang="es-ES" sz="1200" dirty="0" err="1" smtClean="0"/>
              <a:t>DNIe</a:t>
            </a:r>
            <a:r>
              <a:rPr lang="es-ES" sz="1200" dirty="0" smtClean="0"/>
              <a:t> y certificados</a:t>
            </a:r>
            <a:endParaRPr lang="es-ES" sz="1200" dirty="0"/>
          </a:p>
        </p:txBody>
      </p:sp>
      <p:sp>
        <p:nvSpPr>
          <p:cNvPr id="71" name="70 Rectángulo redondeado"/>
          <p:cNvSpPr/>
          <p:nvPr/>
        </p:nvSpPr>
        <p:spPr>
          <a:xfrm>
            <a:off x="5572132" y="5214950"/>
            <a:ext cx="642942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IdP</a:t>
            </a:r>
            <a:endParaRPr lang="es-ES" sz="1400" dirty="0"/>
          </a:p>
        </p:txBody>
      </p:sp>
      <p:sp>
        <p:nvSpPr>
          <p:cNvPr id="72" name="71 Rectángulo redondeado"/>
          <p:cNvSpPr/>
          <p:nvPr/>
        </p:nvSpPr>
        <p:spPr>
          <a:xfrm>
            <a:off x="5572132" y="5786454"/>
            <a:ext cx="642942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IdP</a:t>
            </a:r>
            <a:endParaRPr lang="es-ES" sz="1400" dirty="0"/>
          </a:p>
        </p:txBody>
      </p:sp>
      <p:sp>
        <p:nvSpPr>
          <p:cNvPr id="32" name="31 Elipse"/>
          <p:cNvSpPr/>
          <p:nvPr/>
        </p:nvSpPr>
        <p:spPr>
          <a:xfrm>
            <a:off x="2000232" y="3429000"/>
            <a:ext cx="1143008" cy="42862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Elipse"/>
          <p:cNvSpPr/>
          <p:nvPr/>
        </p:nvSpPr>
        <p:spPr>
          <a:xfrm>
            <a:off x="3500430" y="4000504"/>
            <a:ext cx="714380" cy="100013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Elipse"/>
          <p:cNvSpPr/>
          <p:nvPr/>
        </p:nvSpPr>
        <p:spPr>
          <a:xfrm>
            <a:off x="4572000" y="3429000"/>
            <a:ext cx="1928826" cy="35719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Elipse"/>
          <p:cNvSpPr/>
          <p:nvPr/>
        </p:nvSpPr>
        <p:spPr>
          <a:xfrm rot="1553167">
            <a:off x="4467699" y="4136159"/>
            <a:ext cx="2107666" cy="35719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Elipse"/>
          <p:cNvSpPr/>
          <p:nvPr/>
        </p:nvSpPr>
        <p:spPr>
          <a:xfrm rot="20122487">
            <a:off x="4475284" y="2602433"/>
            <a:ext cx="2040260" cy="35719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Elipse"/>
          <p:cNvSpPr/>
          <p:nvPr/>
        </p:nvSpPr>
        <p:spPr>
          <a:xfrm rot="20122487">
            <a:off x="7043429" y="1577247"/>
            <a:ext cx="795278" cy="37775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Elipse"/>
          <p:cNvSpPr/>
          <p:nvPr/>
        </p:nvSpPr>
        <p:spPr>
          <a:xfrm rot="452936">
            <a:off x="7158004" y="2122323"/>
            <a:ext cx="788736" cy="26876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Elipse"/>
          <p:cNvSpPr/>
          <p:nvPr/>
        </p:nvSpPr>
        <p:spPr>
          <a:xfrm rot="651587">
            <a:off x="4154776" y="5073169"/>
            <a:ext cx="1553860" cy="26876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Elipse"/>
          <p:cNvSpPr/>
          <p:nvPr/>
        </p:nvSpPr>
        <p:spPr>
          <a:xfrm rot="1586571">
            <a:off x="4118043" y="5491972"/>
            <a:ext cx="1628188" cy="26876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714348" y="2786058"/>
            <a:ext cx="1428760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Servicio de e-</a:t>
            </a:r>
            <a:r>
              <a:rPr lang="es-ES" sz="1600" dirty="0" err="1" smtClean="0"/>
              <a:t>Admon</a:t>
            </a:r>
            <a:endParaRPr lang="es-ES" sz="1600" dirty="0"/>
          </a:p>
        </p:txBody>
      </p:sp>
      <p:sp>
        <p:nvSpPr>
          <p:cNvPr id="27" name="26 Rectángulo"/>
          <p:cNvSpPr/>
          <p:nvPr/>
        </p:nvSpPr>
        <p:spPr>
          <a:xfrm>
            <a:off x="714348" y="4071942"/>
            <a:ext cx="1428760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Servicio de e-</a:t>
            </a:r>
            <a:r>
              <a:rPr lang="es-ES" sz="1600" dirty="0" err="1" smtClean="0"/>
              <a:t>Admon</a:t>
            </a:r>
            <a:endParaRPr lang="es-ES" sz="1600" dirty="0"/>
          </a:p>
        </p:txBody>
      </p:sp>
      <p:sp>
        <p:nvSpPr>
          <p:cNvPr id="28" name="27 Elipse"/>
          <p:cNvSpPr/>
          <p:nvPr/>
        </p:nvSpPr>
        <p:spPr>
          <a:xfrm rot="911733">
            <a:off x="2036425" y="2858065"/>
            <a:ext cx="1143008" cy="42862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Elipse"/>
          <p:cNvSpPr/>
          <p:nvPr/>
        </p:nvSpPr>
        <p:spPr>
          <a:xfrm rot="20448025">
            <a:off x="2038923" y="3962214"/>
            <a:ext cx="1143008" cy="42862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/>
          <p:cNvSpPr/>
          <p:nvPr/>
        </p:nvSpPr>
        <p:spPr>
          <a:xfrm>
            <a:off x="1500166" y="214290"/>
            <a:ext cx="2859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/>
              <a:t>Círculos de confianza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Marcador de contenido"/>
          <p:cNvSpPr>
            <a:spLocks noGrp="1"/>
          </p:cNvSpPr>
          <p:nvPr>
            <p:ph idx="1"/>
          </p:nvPr>
        </p:nvSpPr>
        <p:spPr>
          <a:xfrm>
            <a:off x="485804" y="142873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58775" indent="-358775">
              <a:spcBef>
                <a:spcPts val="1600"/>
              </a:spcBef>
              <a:buFont typeface="Wingdings" pitchFamily="2" charset="2"/>
              <a:buChar char="q"/>
            </a:pPr>
            <a:r>
              <a:rPr lang="en-US" altLang="en-US" sz="2400" b="1" dirty="0" err="1" smtClean="0">
                <a:cs typeface="Arial" charset="0"/>
              </a:rPr>
              <a:t>Usado</a:t>
            </a:r>
            <a:r>
              <a:rPr lang="en-US" altLang="en-US" sz="2400" b="1" dirty="0" smtClean="0">
                <a:cs typeface="Arial" charset="0"/>
              </a:rPr>
              <a:t> en </a:t>
            </a:r>
            <a:r>
              <a:rPr lang="en-US" altLang="en-US" sz="2400" b="1" dirty="0" err="1" smtClean="0">
                <a:cs typeface="Arial" charset="0"/>
              </a:rPr>
              <a:t>sistemas</a:t>
            </a:r>
            <a:r>
              <a:rPr lang="en-US" altLang="en-US" sz="2400" b="1" dirty="0" smtClean="0">
                <a:cs typeface="Arial" charset="0"/>
              </a:rPr>
              <a:t> de </a:t>
            </a:r>
            <a:r>
              <a:rPr lang="en-US" altLang="en-US" sz="2400" b="1" dirty="0" err="1" smtClean="0">
                <a:cs typeface="Arial" charset="0"/>
              </a:rPr>
              <a:t>federación</a:t>
            </a:r>
            <a:r>
              <a:rPr lang="en-US" altLang="en-US" sz="2400" b="1" dirty="0" smtClean="0">
                <a:cs typeface="Arial" charset="0"/>
              </a:rPr>
              <a:t> de </a:t>
            </a:r>
            <a:r>
              <a:rPr lang="en-US" altLang="en-US" sz="2400" b="1" dirty="0" err="1" smtClean="0">
                <a:cs typeface="Arial" charset="0"/>
              </a:rPr>
              <a:t>identidades</a:t>
            </a:r>
            <a:endParaRPr lang="en-US" altLang="en-US" sz="2400" b="1" dirty="0" smtClean="0">
              <a:cs typeface="Arial" charset="0"/>
            </a:endParaRPr>
          </a:p>
          <a:p>
            <a:pPr marL="358775" indent="-358775">
              <a:spcBef>
                <a:spcPts val="1600"/>
              </a:spcBef>
              <a:buFont typeface="Wingdings" pitchFamily="2" charset="2"/>
              <a:buChar char="q"/>
            </a:pPr>
            <a:r>
              <a:rPr lang="en-US" altLang="en-US" sz="2400" b="1" dirty="0" smtClean="0">
                <a:cs typeface="Arial" charset="0"/>
              </a:rPr>
              <a:t>Framework </a:t>
            </a:r>
            <a:r>
              <a:rPr lang="en-US" altLang="en-US" sz="2400" b="1" dirty="0" err="1" smtClean="0">
                <a:cs typeface="Arial" charset="0"/>
              </a:rPr>
              <a:t>basado</a:t>
            </a:r>
            <a:r>
              <a:rPr lang="en-US" altLang="en-US" sz="2400" b="1" dirty="0" smtClean="0">
                <a:cs typeface="Arial" charset="0"/>
              </a:rPr>
              <a:t> en XML </a:t>
            </a:r>
            <a:r>
              <a:rPr lang="es-ES" altLang="en-US" sz="2400" b="1" dirty="0" smtClean="0">
                <a:cs typeface="Arial" charset="0"/>
              </a:rPr>
              <a:t>para reunir y organizar información de seguridad e identidad e intercambiarla entre diferentes dominios</a:t>
            </a:r>
            <a:endParaRPr lang="en-US" altLang="en-US" sz="2400" b="1" dirty="0" smtClean="0">
              <a:cs typeface="Arial" charset="0"/>
            </a:endParaRPr>
          </a:p>
          <a:p>
            <a:pPr marL="804863" lvl="1" indent="-355600">
              <a:spcBef>
                <a:spcPts val="4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en-US" altLang="en-US" sz="2000" dirty="0" smtClean="0">
                <a:cs typeface="Arial" charset="0"/>
              </a:rPr>
              <a:t>Integra </a:t>
            </a:r>
            <a:r>
              <a:rPr lang="en-US" altLang="en-US" sz="2000" dirty="0" err="1" smtClean="0">
                <a:cs typeface="Arial" charset="0"/>
              </a:rPr>
              <a:t>tecnologías</a:t>
            </a:r>
            <a:r>
              <a:rPr lang="en-US" altLang="en-US" sz="2000" dirty="0" smtClean="0">
                <a:cs typeface="Arial" charset="0"/>
              </a:rPr>
              <a:t> de </a:t>
            </a:r>
            <a:r>
              <a:rPr lang="en-US" altLang="en-US" sz="2000" dirty="0" err="1" smtClean="0">
                <a:cs typeface="Arial" charset="0"/>
              </a:rPr>
              <a:t>seguridad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 err="1" smtClean="0">
                <a:cs typeface="Arial" charset="0"/>
              </a:rPr>
              <a:t>ya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 err="1" smtClean="0">
                <a:cs typeface="Arial" charset="0"/>
              </a:rPr>
              <a:t>existentes</a:t>
            </a:r>
            <a:r>
              <a:rPr lang="en-US" altLang="en-US" sz="2000" dirty="0" smtClean="0">
                <a:cs typeface="Arial" charset="0"/>
              </a:rPr>
              <a:t> en </a:t>
            </a:r>
            <a:r>
              <a:rPr lang="en-US" altLang="en-US" sz="2000" dirty="0" err="1" smtClean="0">
                <a:cs typeface="Arial" charset="0"/>
              </a:rPr>
              <a:t>lugar</a:t>
            </a:r>
            <a:r>
              <a:rPr lang="en-US" altLang="en-US" sz="2000" dirty="0" smtClean="0">
                <a:cs typeface="Arial" charset="0"/>
              </a:rPr>
              <a:t> de </a:t>
            </a:r>
            <a:r>
              <a:rPr lang="en-US" altLang="en-US" sz="2000" dirty="0" err="1" smtClean="0">
                <a:cs typeface="Arial" charset="0"/>
              </a:rPr>
              <a:t>inventar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 err="1" smtClean="0">
                <a:cs typeface="Arial" charset="0"/>
              </a:rPr>
              <a:t>nuevas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 err="1" smtClean="0">
                <a:cs typeface="Arial" charset="0"/>
              </a:rPr>
              <a:t>tecnologías</a:t>
            </a:r>
            <a:endParaRPr lang="en-US" altLang="en-US" sz="2000" dirty="0" smtClean="0">
              <a:cs typeface="Arial" charset="0"/>
            </a:endParaRPr>
          </a:p>
          <a:p>
            <a:pPr marL="804863" lvl="1" indent="-355600">
              <a:spcBef>
                <a:spcPts val="4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en-US" altLang="en-US" sz="2000" dirty="0" err="1" smtClean="0">
                <a:cs typeface="Arial" charset="0"/>
              </a:rPr>
              <a:t>Sus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 err="1" smtClean="0">
                <a:cs typeface="Arial" charset="0"/>
              </a:rPr>
              <a:t>perfiles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 err="1" smtClean="0">
                <a:cs typeface="Arial" charset="0"/>
              </a:rPr>
              <a:t>ofrecen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 err="1" smtClean="0">
                <a:cs typeface="Arial" charset="0"/>
              </a:rPr>
              <a:t>interoperabilidad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 err="1" smtClean="0">
                <a:cs typeface="Arial" charset="0"/>
              </a:rPr>
              <a:t>para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 err="1" smtClean="0">
                <a:cs typeface="Arial" charset="0"/>
              </a:rPr>
              <a:t>una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 err="1" smtClean="0">
                <a:cs typeface="Arial" charset="0"/>
              </a:rPr>
              <a:t>variedad</a:t>
            </a:r>
            <a:r>
              <a:rPr lang="en-US" altLang="en-US" sz="2000" dirty="0" smtClean="0">
                <a:cs typeface="Arial" charset="0"/>
              </a:rPr>
              <a:t> de </a:t>
            </a:r>
            <a:r>
              <a:rPr lang="en-US" altLang="en-US" sz="2000" dirty="0" err="1" smtClean="0">
                <a:cs typeface="Arial" charset="0"/>
              </a:rPr>
              <a:t>casos</a:t>
            </a:r>
            <a:r>
              <a:rPr lang="en-US" altLang="en-US" sz="2000" dirty="0" smtClean="0">
                <a:cs typeface="Arial" charset="0"/>
              </a:rPr>
              <a:t> de </a:t>
            </a:r>
            <a:r>
              <a:rPr lang="en-US" altLang="en-US" sz="2000" dirty="0" err="1" smtClean="0">
                <a:cs typeface="Arial" charset="0"/>
              </a:rPr>
              <a:t>uso</a:t>
            </a:r>
            <a:r>
              <a:rPr lang="en-US" altLang="en-US" sz="2000" dirty="0" smtClean="0">
                <a:cs typeface="Arial" charset="0"/>
              </a:rPr>
              <a:t>, </a:t>
            </a:r>
            <a:r>
              <a:rPr lang="en-US" altLang="en-US" sz="2000" dirty="0" err="1" smtClean="0">
                <a:cs typeface="Arial" charset="0"/>
              </a:rPr>
              <a:t>pero</a:t>
            </a:r>
            <a:r>
              <a:rPr lang="en-US" altLang="en-US" sz="2000" dirty="0" smtClean="0">
                <a:cs typeface="Arial" charset="0"/>
              </a:rPr>
              <a:t> se </a:t>
            </a:r>
            <a:r>
              <a:rPr lang="en-US" altLang="en-US" sz="2000" dirty="0" err="1" smtClean="0">
                <a:cs typeface="Arial" charset="0"/>
              </a:rPr>
              <a:t>pueden</a:t>
            </a:r>
            <a:r>
              <a:rPr lang="en-US" altLang="en-US" sz="2000" dirty="0" smtClean="0">
                <a:cs typeface="Arial" charset="0"/>
              </a:rPr>
              <a:t> ser </a:t>
            </a:r>
            <a:r>
              <a:rPr lang="en-US" altLang="en-US" sz="2000" dirty="0" err="1" smtClean="0">
                <a:cs typeface="Arial" charset="0"/>
              </a:rPr>
              <a:t>extendidos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 err="1" smtClean="0">
                <a:cs typeface="Arial" charset="0"/>
              </a:rPr>
              <a:t>para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 err="1" smtClean="0">
                <a:cs typeface="Arial" charset="0"/>
              </a:rPr>
              <a:t>casos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 err="1" smtClean="0">
                <a:cs typeface="Arial" charset="0"/>
              </a:rPr>
              <a:t>adicionales</a:t>
            </a:r>
            <a:endParaRPr lang="en-US" altLang="en-US" sz="2000" dirty="0" smtClean="0">
              <a:cs typeface="Arial" charset="0"/>
            </a:endParaRPr>
          </a:p>
          <a:p>
            <a:pPr marL="358775" indent="-358775">
              <a:spcBef>
                <a:spcPts val="1600"/>
              </a:spcBef>
              <a:buFont typeface="Wingdings" pitchFamily="2" charset="2"/>
              <a:buChar char="q"/>
            </a:pPr>
            <a:r>
              <a:rPr lang="en-US" altLang="en-US" sz="2400" b="1" dirty="0" smtClean="0">
                <a:cs typeface="Arial" charset="0"/>
              </a:rPr>
              <a:t>Base de SAML: </a:t>
            </a:r>
            <a:r>
              <a:rPr lang="en-US" altLang="en-US" sz="2400" b="1" dirty="0" err="1" smtClean="0">
                <a:cs typeface="Arial" charset="0"/>
              </a:rPr>
              <a:t>aserciones</a:t>
            </a:r>
            <a:r>
              <a:rPr lang="en-US" altLang="en-US" sz="2400" b="1" dirty="0" smtClean="0">
                <a:cs typeface="Arial" charset="0"/>
              </a:rPr>
              <a:t> </a:t>
            </a:r>
            <a:r>
              <a:rPr lang="en-US" altLang="en-US" sz="2400" b="1" dirty="0" err="1" smtClean="0">
                <a:cs typeface="Arial" charset="0"/>
              </a:rPr>
              <a:t>acerca</a:t>
            </a:r>
            <a:r>
              <a:rPr lang="en-US" altLang="en-US" sz="2400" b="1" dirty="0" smtClean="0">
                <a:cs typeface="Arial" charset="0"/>
              </a:rPr>
              <a:t> de </a:t>
            </a:r>
            <a:r>
              <a:rPr lang="en-US" altLang="en-US" sz="2400" b="1" dirty="0" err="1" smtClean="0">
                <a:cs typeface="Arial" charset="0"/>
              </a:rPr>
              <a:t>sujetos</a:t>
            </a:r>
            <a:endParaRPr lang="en-US" altLang="en-US" sz="2400" b="1" dirty="0" smtClean="0">
              <a:cs typeface="Arial" charset="0"/>
            </a:endParaRPr>
          </a:p>
          <a:p>
            <a:pPr marL="804863" lvl="1" indent="-355600">
              <a:spcBef>
                <a:spcPts val="4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en-US" altLang="en-US" sz="2000" dirty="0" err="1" smtClean="0">
                <a:cs typeface="Arial" charset="0"/>
              </a:rPr>
              <a:t>Autenticación</a:t>
            </a:r>
            <a:endParaRPr lang="en-US" altLang="en-US" sz="2000" dirty="0" smtClean="0">
              <a:cs typeface="Arial" charset="0"/>
            </a:endParaRPr>
          </a:p>
          <a:p>
            <a:pPr marL="804863" lvl="1" indent="-355600">
              <a:spcBef>
                <a:spcPts val="4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en-US" altLang="en-US" sz="2000" dirty="0" err="1" smtClean="0">
                <a:cs typeface="Arial" charset="0"/>
              </a:rPr>
              <a:t>Atributos</a:t>
            </a:r>
            <a:endParaRPr lang="en-US" altLang="en-US" sz="2000" dirty="0" smtClean="0">
              <a:cs typeface="Arial" charset="0"/>
            </a:endParaRPr>
          </a:p>
          <a:p>
            <a:pPr marL="804863" lvl="1" indent="-355600">
              <a:spcBef>
                <a:spcPts val="4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en-US" altLang="en-US" sz="2000" dirty="0" err="1" smtClean="0">
                <a:cs typeface="Arial" charset="0"/>
              </a:rPr>
              <a:t>Derechos</a:t>
            </a:r>
            <a:r>
              <a:rPr lang="en-US" altLang="en-US" sz="2000" dirty="0" smtClean="0">
                <a:cs typeface="Arial" charset="0"/>
              </a:rPr>
              <a:t> de </a:t>
            </a:r>
            <a:r>
              <a:rPr lang="en-US" altLang="en-US" sz="2000" dirty="0" err="1" smtClean="0">
                <a:cs typeface="Arial" charset="0"/>
              </a:rPr>
              <a:t>acceso</a:t>
            </a:r>
            <a:endParaRPr lang="en-US" altLang="en-US" sz="2000" dirty="0" smtClean="0">
              <a:cs typeface="Arial" charset="0"/>
            </a:endParaRPr>
          </a:p>
          <a:p>
            <a:pPr marL="358775" indent="-358775">
              <a:spcBef>
                <a:spcPts val="1600"/>
              </a:spcBef>
              <a:buFont typeface="Wingdings" pitchFamily="2" charset="2"/>
              <a:buChar char="q"/>
            </a:pPr>
            <a:r>
              <a:rPr lang="en-US" altLang="en-US" sz="2400" b="1" dirty="0" smtClean="0">
                <a:cs typeface="Arial" charset="0"/>
              </a:rPr>
              <a:t>SAML 2.0 (OASIS): Integra SAML 1.0 y 1.1, Liberty Alliance, y Shibboleth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500166" y="214290"/>
            <a:ext cx="911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/>
              <a:t>SAML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93" y="3286112"/>
            <a:ext cx="30384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1285860"/>
            <a:ext cx="41624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74" y="2328847"/>
            <a:ext cx="37909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1" y="3357547"/>
            <a:ext cx="34099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4" y="4500547"/>
            <a:ext cx="30384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5286355" y="1328484"/>
            <a:ext cx="33575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s-ES" sz="1400" dirty="0" smtClean="0"/>
              <a:t>SAML SOAP </a:t>
            </a:r>
            <a:r>
              <a:rPr lang="es-ES" sz="1400" dirty="0" err="1" smtClean="0"/>
              <a:t>Binding</a:t>
            </a:r>
            <a:r>
              <a:rPr lang="es-ES" sz="1400" dirty="0" smtClean="0"/>
              <a:t> (</a:t>
            </a:r>
            <a:r>
              <a:rPr lang="es-ES" sz="1400" dirty="0" err="1" smtClean="0"/>
              <a:t>based</a:t>
            </a:r>
            <a:r>
              <a:rPr lang="es-ES" sz="1400" dirty="0" smtClean="0"/>
              <a:t> </a:t>
            </a:r>
            <a:r>
              <a:rPr lang="es-ES" sz="1400" dirty="0" err="1" smtClean="0"/>
              <a:t>on</a:t>
            </a:r>
            <a:r>
              <a:rPr lang="es-ES" sz="1400" dirty="0" smtClean="0"/>
              <a:t> SOAP 1.1)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s-ES" sz="1400" dirty="0" smtClean="0"/>
              <a:t>Reverse SOAP (PAOS) </a:t>
            </a:r>
            <a:r>
              <a:rPr lang="es-ES" sz="1400" dirty="0" err="1" smtClean="0"/>
              <a:t>Binding</a:t>
            </a:r>
            <a:endParaRPr lang="es-ES" sz="14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s-ES" sz="1400" b="1" dirty="0" smtClean="0"/>
              <a:t>HTTP </a:t>
            </a:r>
            <a:r>
              <a:rPr lang="es-ES" sz="1400" b="1" dirty="0" err="1" smtClean="0"/>
              <a:t>Redirect</a:t>
            </a:r>
            <a:r>
              <a:rPr lang="es-ES" sz="1400" b="1" dirty="0" smtClean="0"/>
              <a:t> (GET) </a:t>
            </a:r>
            <a:r>
              <a:rPr lang="es-ES" sz="1400" b="1" dirty="0" err="1" smtClean="0"/>
              <a:t>Binding</a:t>
            </a:r>
            <a:endParaRPr lang="es-ES" sz="1400" b="1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s-ES" sz="1400" b="1" dirty="0" smtClean="0"/>
              <a:t>HTTP POST </a:t>
            </a:r>
            <a:r>
              <a:rPr lang="es-ES" sz="1400" b="1" dirty="0" err="1" smtClean="0"/>
              <a:t>Binding</a:t>
            </a:r>
            <a:endParaRPr lang="es-ES" sz="1400" b="1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s-ES" sz="1400" b="1" dirty="0" smtClean="0"/>
              <a:t>HTTP </a:t>
            </a:r>
            <a:r>
              <a:rPr lang="es-ES" sz="1400" b="1" dirty="0" err="1" smtClean="0"/>
              <a:t>Artifact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Binding</a:t>
            </a:r>
            <a:endParaRPr lang="es-ES" sz="1400" b="1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s-ES" sz="1400" dirty="0" smtClean="0"/>
              <a:t>SAML URI </a:t>
            </a:r>
            <a:r>
              <a:rPr lang="es-ES" sz="1400" dirty="0" err="1" smtClean="0"/>
              <a:t>Binding</a:t>
            </a:r>
            <a:endParaRPr lang="es-ES" sz="1400" dirty="0" smtClean="0"/>
          </a:p>
          <a:p>
            <a:endParaRPr lang="es-ES" sz="1400" dirty="0"/>
          </a:p>
        </p:txBody>
      </p:sp>
      <p:cxnSp>
        <p:nvCxnSpPr>
          <p:cNvPr id="12" name="11 Conector recto de flecha"/>
          <p:cNvCxnSpPr/>
          <p:nvPr/>
        </p:nvCxnSpPr>
        <p:spPr>
          <a:xfrm rot="5400000" flipH="1" flipV="1">
            <a:off x="4393380" y="2035947"/>
            <a:ext cx="1000132" cy="78581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542563" y="214290"/>
            <a:ext cx="2315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/>
              <a:t>Conceptos SAML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Datos personales manejados por la interfaz STORK</a:t>
            </a:r>
            <a:endParaRPr lang="es-ES" sz="32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00034" y="2365402"/>
          <a:ext cx="3444368" cy="4063994"/>
        </p:xfrm>
        <a:graphic>
          <a:graphicData uri="http://schemas.openxmlformats.org/drawingml/2006/table">
            <a:tbl>
              <a:tblPr/>
              <a:tblGrid>
                <a:gridCol w="1172777"/>
                <a:gridCol w="2271591"/>
              </a:tblGrid>
              <a:tr h="9442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600" b="1" i="0" dirty="0" err="1">
                          <a:latin typeface="Times New Roman"/>
                          <a:ea typeface="Times New Roman"/>
                          <a:cs typeface="Times New Roman"/>
                        </a:rPr>
                        <a:t>Atributo</a:t>
                      </a:r>
                      <a:r>
                        <a:rPr lang="en-GB" sz="600" b="1" i="0" dirty="0">
                          <a:latin typeface="Times New Roman"/>
                          <a:ea typeface="Times New Roman"/>
                          <a:cs typeface="Times New Roman"/>
                        </a:rPr>
                        <a:t> personal</a:t>
                      </a:r>
                      <a:endParaRPr lang="es-ES" sz="700" b="1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600" b="1" i="0">
                          <a:latin typeface="Times New Roman"/>
                          <a:ea typeface="Times New Roman"/>
                          <a:cs typeface="Times New Roman"/>
                        </a:rPr>
                        <a:t>Valores y comentario</a:t>
                      </a:r>
                      <a:endParaRPr lang="es-ES" sz="700" b="1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0064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b="1" spc="-15" dirty="0" err="1">
                          <a:latin typeface="Frutiger-Light"/>
                          <a:ea typeface="Times New Roman"/>
                          <a:cs typeface="Times New Roman"/>
                        </a:rPr>
                        <a:t>eIdentifier</a:t>
                      </a:r>
                      <a:endParaRPr lang="es-ES" sz="700" spc="-15" dirty="0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600" spc="-15" dirty="0">
                          <a:latin typeface="Arial"/>
                          <a:ea typeface="Times New Roman"/>
                          <a:cs typeface="Times New Roman"/>
                        </a:rPr>
                        <a:t>Identificador nacional de otros países.</a:t>
                      </a:r>
                      <a:endParaRPr lang="es-ES" sz="700" spc="-15" dirty="0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786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b="1" spc="-15" dirty="0" err="1">
                          <a:latin typeface="Frutiger-Light"/>
                          <a:ea typeface="Times New Roman"/>
                          <a:cs typeface="Times New Roman"/>
                        </a:rPr>
                        <a:t>givenName</a:t>
                      </a:r>
                      <a:endParaRPr lang="es-ES" sz="700" spc="-15" dirty="0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>
                          <a:latin typeface="Frutiger-Light"/>
                          <a:ea typeface="Times New Roman"/>
                          <a:cs typeface="Times New Roman"/>
                        </a:rPr>
                        <a:t>Nombre del ciudadano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991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b="1" spc="-15" dirty="0" err="1">
                          <a:latin typeface="Frutiger-Light"/>
                          <a:ea typeface="Times New Roman"/>
                          <a:cs typeface="Times New Roman"/>
                        </a:rPr>
                        <a:t>surname</a:t>
                      </a:r>
                      <a:endParaRPr lang="es-ES" sz="700" spc="-15" dirty="0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 dirty="0" err="1">
                          <a:latin typeface="Frutiger-Light"/>
                          <a:ea typeface="Times New Roman"/>
                          <a:cs typeface="Times New Roman"/>
                        </a:rPr>
                        <a:t>inheritedFamilyName</a:t>
                      </a:r>
                      <a:r>
                        <a:rPr lang="es-ES" sz="700" spc="-15" dirty="0">
                          <a:latin typeface="Frutiger-Light"/>
                          <a:ea typeface="Times New Roman"/>
                          <a:cs typeface="Times New Roman"/>
                        </a:rPr>
                        <a:t> / </a:t>
                      </a:r>
                      <a:r>
                        <a:rPr lang="es-ES" sz="700" spc="-15" dirty="0" err="1">
                          <a:latin typeface="Frutiger-Light"/>
                          <a:ea typeface="Times New Roman"/>
                          <a:cs typeface="Times New Roman"/>
                        </a:rPr>
                        <a:t>adoptedFamilyName</a:t>
                      </a:r>
                      <a:r>
                        <a:rPr lang="es-ES" sz="700" spc="-15" dirty="0">
                          <a:latin typeface="Frutiger-Light"/>
                          <a:ea typeface="Times New Roman"/>
                          <a:cs typeface="Times New Roman"/>
                        </a:rPr>
                        <a:t> (cada país tendrá en el </a:t>
                      </a:r>
                      <a:r>
                        <a:rPr lang="es-ES" sz="700" spc="-15" dirty="0" err="1">
                          <a:latin typeface="Frutiger-Light"/>
                          <a:ea typeface="Times New Roman"/>
                          <a:cs typeface="Times New Roman"/>
                        </a:rPr>
                        <a:t>surname</a:t>
                      </a:r>
                      <a:r>
                        <a:rPr lang="es-ES" sz="700" spc="-15" dirty="0">
                          <a:latin typeface="Frutiger-Light"/>
                          <a:ea typeface="Times New Roman"/>
                          <a:cs typeface="Times New Roman"/>
                        </a:rPr>
                        <a:t> uno de estos casos como el apellido comúnmente usado)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786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b="1" spc="-15">
                          <a:latin typeface="Frutiger-Light"/>
                          <a:ea typeface="Times New Roman"/>
                          <a:cs typeface="Times New Roman"/>
                        </a:rPr>
                        <a:t>inheritedFamilyName</a:t>
                      </a:r>
                      <a:endParaRPr lang="es-ES" sz="700" spc="-15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>
                          <a:latin typeface="Frutiger-Light"/>
                          <a:ea typeface="Times New Roman"/>
                          <a:cs typeface="Times New Roman"/>
                        </a:rPr>
                        <a:t>Apellido de nacimiento 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266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b="1" spc="-15">
                          <a:latin typeface="Frutiger-Light"/>
                          <a:ea typeface="Times New Roman"/>
                          <a:cs typeface="Times New Roman"/>
                        </a:rPr>
                        <a:t>adoptedFamilyName</a:t>
                      </a:r>
                      <a:endParaRPr lang="es-ES" sz="700" spc="-15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 dirty="0">
                          <a:latin typeface="Frutiger-Light"/>
                          <a:ea typeface="Times New Roman"/>
                          <a:cs typeface="Times New Roman"/>
                        </a:rPr>
                        <a:t>Apellido adoptado (para casos en que el apellido cambia al contraer matrimonio, por ejemplo)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86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b="1" spc="-15">
                          <a:latin typeface="Frutiger-Light"/>
                          <a:ea typeface="Times New Roman"/>
                          <a:cs typeface="Times New Roman"/>
                        </a:rPr>
                        <a:t>gender</a:t>
                      </a:r>
                      <a:endParaRPr lang="es-ES" sz="700" spc="-15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>
                          <a:latin typeface="Frutiger-Light"/>
                          <a:ea typeface="Times New Roman"/>
                          <a:cs typeface="Times New Roman"/>
                        </a:rPr>
                        <a:t>Género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86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b="1" spc="-15">
                          <a:latin typeface="Frutiger-Light"/>
                          <a:ea typeface="Times New Roman"/>
                          <a:cs typeface="Times New Roman"/>
                        </a:rPr>
                        <a:t>nationalityCode</a:t>
                      </a:r>
                      <a:endParaRPr lang="es-ES" sz="700" spc="-15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>
                          <a:latin typeface="Frutiger-Light"/>
                          <a:ea typeface="Times New Roman"/>
                          <a:cs typeface="Times New Roman"/>
                        </a:rPr>
                        <a:t>Código del país de nacionalidad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362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b="1" spc="-15">
                          <a:latin typeface="Frutiger-Light"/>
                          <a:ea typeface="Times New Roman"/>
                          <a:cs typeface="Times New Roman"/>
                        </a:rPr>
                        <a:t>maritalStatus</a:t>
                      </a:r>
                      <a:endParaRPr lang="es-ES" sz="700" spc="-15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>
                          <a:latin typeface="Frutiger-Light"/>
                          <a:ea typeface="Times New Roman"/>
                          <a:cs typeface="Times New Roman"/>
                        </a:rPr>
                        <a:t>Estado civil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362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b="1" spc="-15">
                          <a:latin typeface="Frutiger-Light"/>
                          <a:ea typeface="Times New Roman"/>
                          <a:cs typeface="Times New Roman"/>
                        </a:rPr>
                        <a:t>dateOfBirth</a:t>
                      </a:r>
                      <a:endParaRPr lang="es-ES" sz="700" spc="-15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 dirty="0">
                          <a:latin typeface="Frutiger-Light"/>
                          <a:ea typeface="Times New Roman"/>
                          <a:cs typeface="Times New Roman"/>
                        </a:rPr>
                        <a:t>Fecha de nacimiento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86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b="1" spc="-15">
                          <a:latin typeface="Frutiger-Light"/>
                          <a:ea typeface="Times New Roman"/>
                          <a:cs typeface="Times New Roman"/>
                        </a:rPr>
                        <a:t>countryCodeOfBirth</a:t>
                      </a:r>
                      <a:endParaRPr lang="es-ES" sz="700" spc="-15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 dirty="0">
                          <a:latin typeface="Frutiger-Light"/>
                          <a:ea typeface="Times New Roman"/>
                          <a:cs typeface="Times New Roman"/>
                        </a:rPr>
                        <a:t>Código del país de nacimiento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86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b="1" spc="-15" dirty="0" err="1">
                          <a:latin typeface="Frutiger-Light"/>
                          <a:ea typeface="Times New Roman"/>
                          <a:cs typeface="Times New Roman"/>
                        </a:rPr>
                        <a:t>age</a:t>
                      </a:r>
                      <a:endParaRPr lang="es-ES" sz="700" spc="-15" dirty="0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>
                          <a:latin typeface="Frutiger-Light"/>
                          <a:ea typeface="Times New Roman"/>
                          <a:cs typeface="Times New Roman"/>
                        </a:rPr>
                        <a:t>Edad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86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b="1" spc="-15" dirty="0" err="1">
                          <a:latin typeface="Frutiger-Light"/>
                          <a:ea typeface="Times New Roman"/>
                          <a:cs typeface="Times New Roman"/>
                        </a:rPr>
                        <a:t>isAgeOver</a:t>
                      </a:r>
                      <a:endParaRPr lang="es-ES" sz="700" spc="-15" dirty="0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>
                          <a:latin typeface="Frutiger-Light"/>
                          <a:ea typeface="Times New Roman"/>
                          <a:cs typeface="Times New Roman"/>
                        </a:rPr>
                        <a:t>¿La edad es mayor de X años?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266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n-GB" sz="700" b="1" spc="-15">
                          <a:latin typeface="Frutiger-Light"/>
                          <a:ea typeface="Times New Roman"/>
                          <a:cs typeface="Times New Roman"/>
                        </a:rPr>
                        <a:t>textResidenceAddress</a:t>
                      </a:r>
                      <a:endParaRPr lang="es-ES" sz="700" spc="-15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>
                          <a:latin typeface="Frutiger-Light"/>
                          <a:ea typeface="Times New Roman"/>
                          <a:cs typeface="Times New Roman"/>
                        </a:rPr>
                        <a:t>Dirección en varias líneas de texto de la dirección postal.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266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n-GB" sz="700" b="1" spc="-15">
                          <a:latin typeface="Frutiger-Light"/>
                          <a:ea typeface="Times New Roman"/>
                          <a:cs typeface="Times New Roman"/>
                        </a:rPr>
                        <a:t>canonicalResidenceAddress</a:t>
                      </a:r>
                      <a:endParaRPr lang="es-ES" sz="700" spc="-15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>
                          <a:latin typeface="Frutiger-Light"/>
                          <a:ea typeface="Times New Roman"/>
                          <a:cs typeface="Times New Roman"/>
                        </a:rPr>
                        <a:t>Dirección en formato canónico 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86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n-GB" sz="700" b="1" spc="-15">
                          <a:latin typeface="Frutiger-Light"/>
                          <a:ea typeface="Times New Roman"/>
                          <a:cs typeface="Times New Roman"/>
                        </a:rPr>
                        <a:t>residencePermit</a:t>
                      </a:r>
                      <a:endParaRPr lang="es-ES" sz="700" spc="-15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n-GB" sz="700" spc="-15">
                          <a:latin typeface="Frutiger-Light"/>
                          <a:ea typeface="Times New Roman"/>
                          <a:cs typeface="Times New Roman"/>
                        </a:rPr>
                        <a:t>Permiso de residencia</a:t>
                      </a:r>
                      <a:endParaRPr lang="es-ES" sz="700" spc="-15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86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n-GB" sz="700" b="1" spc="-15" dirty="0" err="1">
                          <a:latin typeface="Frutiger-Light"/>
                          <a:ea typeface="Times New Roman"/>
                          <a:cs typeface="Times New Roman"/>
                        </a:rPr>
                        <a:t>eMail</a:t>
                      </a:r>
                      <a:endParaRPr lang="es-ES" sz="700" spc="-15" dirty="0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n-GB" sz="700" spc="-15" dirty="0" err="1">
                          <a:latin typeface="Frutiger-Light"/>
                          <a:ea typeface="Times New Roman"/>
                          <a:cs typeface="Times New Roman"/>
                        </a:rPr>
                        <a:t>Correo</a:t>
                      </a:r>
                      <a:r>
                        <a:rPr lang="en-GB" sz="700" spc="-15" dirty="0">
                          <a:latin typeface="Frutiger-Ligh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700" spc="-15" dirty="0" err="1">
                          <a:latin typeface="Frutiger-Light"/>
                          <a:ea typeface="Times New Roman"/>
                          <a:cs typeface="Times New Roman"/>
                        </a:rPr>
                        <a:t>electrónico</a:t>
                      </a:r>
                      <a:endParaRPr lang="es-ES" sz="700" spc="-15" dirty="0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86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b="1" spc="-15">
                          <a:latin typeface="Frutiger-Light"/>
                          <a:ea typeface="Times New Roman"/>
                          <a:cs typeface="Times New Roman"/>
                        </a:rPr>
                        <a:t>title</a:t>
                      </a:r>
                      <a:endParaRPr lang="es-ES" sz="700" spc="-15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 dirty="0">
                          <a:latin typeface="Frutiger-Light"/>
                          <a:ea typeface="Times New Roman"/>
                          <a:cs typeface="Times New Roman"/>
                        </a:rPr>
                        <a:t>Título 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86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b="1" spc="-15">
                          <a:latin typeface="Frutiger-Light"/>
                          <a:ea typeface="Times New Roman"/>
                          <a:cs typeface="Times New Roman"/>
                        </a:rPr>
                        <a:t>pseudonym</a:t>
                      </a:r>
                      <a:endParaRPr lang="es-ES" sz="700" spc="-15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 dirty="0">
                          <a:latin typeface="Frutiger-Light"/>
                          <a:ea typeface="Times New Roman"/>
                          <a:cs typeface="Times New Roman"/>
                        </a:rPr>
                        <a:t>Seudónimo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86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b="1" spc="-15" dirty="0" err="1">
                          <a:latin typeface="Frutiger-Light"/>
                          <a:ea typeface="Times New Roman"/>
                          <a:cs typeface="Times New Roman"/>
                        </a:rPr>
                        <a:t>citizenQAAlevel</a:t>
                      </a:r>
                      <a:endParaRPr lang="es-ES" sz="700" spc="-15" dirty="0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 dirty="0">
                          <a:latin typeface="Frutiger-Light"/>
                          <a:ea typeface="Times New Roman"/>
                          <a:cs typeface="Times New Roman"/>
                        </a:rPr>
                        <a:t>Nivel con el que se autenticó el usuario.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7861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b="1" spc="-15">
                          <a:latin typeface="Frutiger-Light"/>
                          <a:ea typeface="Times New Roman"/>
                          <a:cs typeface="Times New Roman"/>
                        </a:rPr>
                        <a:t>fiscalNumber</a:t>
                      </a:r>
                      <a:endParaRPr lang="es-ES" sz="700" spc="-15">
                        <a:latin typeface="Frutiger-Light"/>
                        <a:ea typeface="Times New Roman"/>
                        <a:cs typeface="Times New Roman"/>
                      </a:endParaRP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260475" algn="l"/>
                          <a:tab pos="2340610" algn="l"/>
                          <a:tab pos="3420745" algn="l"/>
                        </a:tabLst>
                      </a:pPr>
                      <a:r>
                        <a:rPr lang="es-ES" sz="700" spc="-15" dirty="0">
                          <a:latin typeface="Frutiger-Light"/>
                          <a:ea typeface="Times New Roman"/>
                          <a:cs typeface="Times New Roman"/>
                        </a:rPr>
                        <a:t>Número fiscal</a:t>
                      </a:r>
                    </a:p>
                  </a:txBody>
                  <a:tcPr marL="42489" marR="424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4572000" y="2000240"/>
          <a:ext cx="3831372" cy="4467690"/>
        </p:xfrm>
        <a:graphic>
          <a:graphicData uri="http://schemas.openxmlformats.org/drawingml/2006/table">
            <a:tbl>
              <a:tblPr/>
              <a:tblGrid>
                <a:gridCol w="1384670"/>
                <a:gridCol w="2446702"/>
              </a:tblGrid>
              <a:tr h="108505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700" dirty="0">
                          <a:latin typeface="Arial"/>
                          <a:ea typeface="Times New Roman"/>
                          <a:cs typeface="Arial"/>
                        </a:rPr>
                        <a:t>Nombre</a:t>
                      </a:r>
                      <a:endParaRPr lang="es-ES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700">
                          <a:latin typeface="Arial"/>
                          <a:ea typeface="Times New Roman"/>
                          <a:cs typeface="Arial"/>
                        </a:rPr>
                        <a:t>Descripción / Observaciones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8334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Tipo de Documento Identificativo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Valor inicial: DNI/NIE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En este modelo de datos se debe contemplar que en el futuro se puedan tener identificaciones distintas del DNI/NIE. Por ejemplo, ciudadanos de otros países. 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50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 dirty="0">
                          <a:latin typeface="Arial"/>
                          <a:ea typeface="Times New Roman"/>
                          <a:cs typeface="Arial"/>
                        </a:rPr>
                        <a:t>NIF/NIE</a:t>
                      </a:r>
                      <a:endParaRPr lang="es-ES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La identificación del ciudadano debe ser los que figura en la DGP, responsable de emitir los DNI/NIE. Para cumplir este requisito, se utilizará el servicio SVDI de la DGP desde la aplicación de Registro.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50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 dirty="0">
                          <a:latin typeface="Arial"/>
                          <a:ea typeface="Times New Roman"/>
                          <a:cs typeface="Arial"/>
                        </a:rPr>
                        <a:t>Nombre</a:t>
                      </a:r>
                      <a:endParaRPr lang="es-ES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850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 dirty="0">
                          <a:latin typeface="Arial"/>
                          <a:ea typeface="Times New Roman"/>
                          <a:cs typeface="Arial"/>
                        </a:rPr>
                        <a:t>Apellido1</a:t>
                      </a:r>
                      <a:endParaRPr lang="es-ES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850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 dirty="0">
                          <a:latin typeface="Arial"/>
                          <a:ea typeface="Times New Roman"/>
                          <a:cs typeface="Arial"/>
                        </a:rPr>
                        <a:t>Apellido2</a:t>
                      </a:r>
                      <a:endParaRPr lang="es-ES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850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Fecha de validez del DNI/NIE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850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Indicador de Permanente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551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Teléfono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 dirty="0">
                          <a:latin typeface="Arial"/>
                          <a:ea typeface="Times New Roman"/>
                          <a:cs typeface="Arial"/>
                        </a:rPr>
                        <a:t>Aunque actualmente sólo se permiten teléfonos españoles (9 posiciones), el modelo contemplará números de otros países (15 posiciones)</a:t>
                      </a:r>
                      <a:endParaRPr lang="es-ES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50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 dirty="0">
                          <a:latin typeface="Arial"/>
                          <a:ea typeface="Times New Roman"/>
                          <a:cs typeface="Arial"/>
                        </a:rPr>
                        <a:t>Email</a:t>
                      </a:r>
                      <a:endParaRPr lang="es-ES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s-ES_tradnl" sz="700"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796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 dirty="0">
                          <a:latin typeface="Arial"/>
                          <a:ea typeface="Times New Roman"/>
                          <a:cs typeface="Arial"/>
                        </a:rPr>
                        <a:t>Tipo de Registro</a:t>
                      </a:r>
                      <a:endParaRPr lang="es-ES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Telemático a partir de una carta de invitación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Con certificado electrónico, equivalente al presencial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Presencial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1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Identificación del Organismo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Identificador del Organismo que realiza el Registro. Se utiliza el identificador asignado en el Directorio de Organismos DIR3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01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Identificación del Funcionario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NIF del funcionario que realiza el Registro en su modalidad Presencial. 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94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Estado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Alta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just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Renuncia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just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Revocado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just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/>
                        <a:buChar char=""/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Baja-Fallecido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01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TimeStamp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TimeStamp del momento en el que se realiza el último movimiento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3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>
                          <a:latin typeface="Arial"/>
                          <a:ea typeface="Times New Roman"/>
                          <a:cs typeface="Arial"/>
                        </a:rPr>
                        <a:t>Código de Activación</a:t>
                      </a:r>
                      <a:endParaRPr lang="es-ES" sz="8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 dirty="0">
                          <a:latin typeface="Arial"/>
                          <a:ea typeface="Times New Roman"/>
                          <a:cs typeface="Arial"/>
                        </a:rPr>
                        <a:t>El código de referencia será un código de 8 posiciones numéricas. </a:t>
                      </a:r>
                      <a:endParaRPr lang="es-ES" sz="8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_tradnl" sz="700" dirty="0">
                          <a:latin typeface="Arial"/>
                          <a:ea typeface="Times New Roman"/>
                          <a:cs typeface="Arial"/>
                        </a:rPr>
                        <a:t>En la base de datos se almacenará el HASH del código.</a:t>
                      </a:r>
                      <a:endParaRPr lang="es-ES" sz="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388" marR="44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214282" y="157161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Interfaz STORK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572000" y="157161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Datos de registro</a:t>
            </a:r>
            <a:endParaRPr lang="es-ES" dirty="0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857620" y="2500306"/>
            <a:ext cx="714380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857620" y="278605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3857620" y="2928934"/>
            <a:ext cx="714380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3929058" y="3000372"/>
            <a:ext cx="642942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1428728" y="-24"/>
            <a:ext cx="46569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/>
              <a:t>Datos personales manejados por la</a:t>
            </a:r>
          </a:p>
          <a:p>
            <a:r>
              <a:rPr lang="es-ES" sz="2400" b="1" dirty="0" smtClean="0"/>
              <a:t>interfaz de STORK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72032"/>
          </a:xfrm>
          <a:noFill/>
        </p:spPr>
        <p:txBody>
          <a:bodyPr>
            <a:normAutofit lnSpcReduction="10000"/>
          </a:bodyPr>
          <a:lstStyle/>
          <a:p>
            <a:r>
              <a:rPr lang="es-ES" sz="2400" b="1" dirty="0" smtClean="0"/>
              <a:t>Niveles</a:t>
            </a:r>
            <a:r>
              <a:rPr lang="es-ES" sz="2400" dirty="0" smtClean="0"/>
              <a:t> de aseguramiento de la calidad de la autenticación, en base a:</a:t>
            </a:r>
          </a:p>
          <a:p>
            <a:pPr lvl="1"/>
            <a:r>
              <a:rPr lang="es-ES" sz="1800" dirty="0" smtClean="0"/>
              <a:t>Como se </a:t>
            </a:r>
            <a:r>
              <a:rPr lang="es-ES" sz="1800" b="1" u="sng" dirty="0" smtClean="0"/>
              <a:t>verifica</a:t>
            </a:r>
            <a:r>
              <a:rPr lang="es-ES" sz="1800" u="sng" dirty="0" smtClean="0"/>
              <a:t> </a:t>
            </a:r>
            <a:r>
              <a:rPr lang="es-ES" sz="1800" b="1" u="sng" dirty="0" smtClean="0"/>
              <a:t>la identidad </a:t>
            </a:r>
            <a:r>
              <a:rPr lang="es-ES" sz="1800" dirty="0" smtClean="0"/>
              <a:t>de la persona antes de darle el mecanismo de identificación. Requiere </a:t>
            </a:r>
            <a:r>
              <a:rPr lang="es-ES" sz="1800" b="1" u="sng" dirty="0" smtClean="0"/>
              <a:t>registro</a:t>
            </a:r>
            <a:r>
              <a:rPr lang="es-ES" sz="1800" dirty="0" smtClean="0"/>
              <a:t> fiable.</a:t>
            </a:r>
          </a:p>
          <a:p>
            <a:pPr lvl="1"/>
            <a:r>
              <a:rPr lang="es-ES" sz="1800" dirty="0" smtClean="0"/>
              <a:t>Aspectos técnicos de los </a:t>
            </a:r>
            <a:r>
              <a:rPr lang="es-ES" sz="1800" b="1" dirty="0" smtClean="0"/>
              <a:t>medios</a:t>
            </a:r>
            <a:r>
              <a:rPr lang="es-ES" sz="1800" dirty="0" smtClean="0"/>
              <a:t> de autenticación…</a:t>
            </a:r>
          </a:p>
          <a:p>
            <a:r>
              <a:rPr lang="es-ES" sz="2400" dirty="0" smtClean="0"/>
              <a:t>El </a:t>
            </a:r>
            <a:r>
              <a:rPr lang="es-ES" sz="2400" b="1" dirty="0" smtClean="0"/>
              <a:t>proveedor del servicio define el nivel de calidad </a:t>
            </a:r>
            <a:r>
              <a:rPr lang="es-ES" sz="2400" dirty="0" smtClean="0"/>
              <a:t>en la autenticación que requiere para su servicio</a:t>
            </a:r>
            <a:endParaRPr lang="es-ES" sz="2000" dirty="0" smtClean="0"/>
          </a:p>
          <a:p>
            <a:r>
              <a:rPr lang="es-ES" sz="2400" dirty="0" smtClean="0"/>
              <a:t>Recogidos en el Reglamento Europeo </a:t>
            </a:r>
            <a:r>
              <a:rPr lang="es-ES" sz="2400" dirty="0" err="1" smtClean="0"/>
              <a:t>eIDAS</a:t>
            </a:r>
            <a:r>
              <a:rPr lang="es-ES" sz="2400" dirty="0" smtClean="0"/>
              <a:t>:</a:t>
            </a:r>
          </a:p>
          <a:p>
            <a:pPr lvl="1"/>
            <a:r>
              <a:rPr lang="es-ES" sz="1800" dirty="0" smtClean="0"/>
              <a:t>Básico</a:t>
            </a:r>
          </a:p>
          <a:p>
            <a:pPr lvl="1"/>
            <a:r>
              <a:rPr lang="es-ES" sz="1800" dirty="0" smtClean="0"/>
              <a:t>Sustancial</a:t>
            </a:r>
          </a:p>
          <a:p>
            <a:pPr lvl="1"/>
            <a:r>
              <a:rPr lang="es-ES" sz="1800" dirty="0" smtClean="0"/>
              <a:t>Alto</a:t>
            </a:r>
          </a:p>
          <a:p>
            <a:r>
              <a:rPr lang="es-ES_tradnl" sz="2200" dirty="0" smtClean="0"/>
              <a:t>Obligatoriedad de </a:t>
            </a:r>
            <a:r>
              <a:rPr lang="es-ES_tradnl" sz="2200" b="1" dirty="0" smtClean="0"/>
              <a:t>reconocimiento</a:t>
            </a:r>
            <a:r>
              <a:rPr lang="es-ES_tradnl" sz="2200" dirty="0" smtClean="0"/>
              <a:t> de credenciales extranjeras con nivel mayor o igual al requerido para las nacionales</a:t>
            </a:r>
            <a:endParaRPr lang="es-ES" sz="1800" dirty="0" smtClean="0"/>
          </a:p>
          <a:p>
            <a:pPr>
              <a:tabLst>
                <a:tab pos="6367463" algn="l"/>
              </a:tabLst>
            </a:pPr>
            <a:endParaRPr lang="es-ES_tradnl" sz="2400" dirty="0" smtClean="0"/>
          </a:p>
          <a:p>
            <a:pPr>
              <a:tabLst>
                <a:tab pos="6367463" algn="l"/>
              </a:tabLst>
            </a:pPr>
            <a:endParaRPr lang="es-ES_tradnl" sz="2400" dirty="0" smtClean="0"/>
          </a:p>
          <a:p>
            <a:pPr>
              <a:tabLst>
                <a:tab pos="6367463" algn="l"/>
              </a:tabLst>
            </a:pPr>
            <a:endParaRPr lang="es-ES_tradnl" sz="2400" dirty="0" smtClean="0"/>
          </a:p>
          <a:p>
            <a:pPr lvl="1"/>
            <a:endParaRPr lang="es-ES" sz="1800" dirty="0" smtClean="0"/>
          </a:p>
          <a:p>
            <a:pPr lvl="2">
              <a:buNone/>
            </a:pPr>
            <a:endParaRPr lang="es-ES" sz="1800" dirty="0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3357562"/>
            <a:ext cx="1785950" cy="16036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8" name="7 Rectángulo"/>
          <p:cNvSpPr/>
          <p:nvPr/>
        </p:nvSpPr>
        <p:spPr>
          <a:xfrm>
            <a:off x="1428728" y="214290"/>
            <a:ext cx="329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/>
              <a:t>Niveles de identificación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escaler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7884" y="2000240"/>
            <a:ext cx="2755466" cy="3857652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72032"/>
          </a:xfrm>
          <a:noFill/>
        </p:spPr>
        <p:txBody>
          <a:bodyPr>
            <a:noAutofit/>
          </a:bodyPr>
          <a:lstStyle/>
          <a:p>
            <a:r>
              <a:rPr lang="es-ES" sz="2400" dirty="0" smtClean="0"/>
              <a:t>Niveles influidos por el proceso de registro:</a:t>
            </a:r>
          </a:p>
          <a:p>
            <a:pPr lvl="1"/>
            <a:r>
              <a:rPr lang="es-ES" sz="1800" dirty="0" smtClean="0"/>
              <a:t>Presencial</a:t>
            </a:r>
          </a:p>
          <a:p>
            <a:pPr lvl="1"/>
            <a:r>
              <a:rPr lang="es-ES" sz="1800" dirty="0" smtClean="0"/>
              <a:t>Con certificado reconocido</a:t>
            </a:r>
          </a:p>
          <a:p>
            <a:pPr lvl="1"/>
            <a:r>
              <a:rPr lang="es-ES" sz="1800" dirty="0" smtClean="0"/>
              <a:t>No presencial</a:t>
            </a:r>
          </a:p>
          <a:p>
            <a:r>
              <a:rPr lang="es-ES" sz="2400" dirty="0" smtClean="0"/>
              <a:t>Ejemplos basados en el QAA de STORK</a:t>
            </a:r>
          </a:p>
          <a:p>
            <a:pPr lvl="1"/>
            <a:r>
              <a:rPr lang="es-ES" sz="1800" dirty="0" smtClean="0"/>
              <a:t>Alto: Certificados electrónicos (contienen </a:t>
            </a:r>
          </a:p>
          <a:p>
            <a:pPr lvl="1">
              <a:buNone/>
            </a:pPr>
            <a:r>
              <a:rPr lang="es-ES" sz="1800" dirty="0" smtClean="0"/>
              <a:t>	los datos de identidad). Nivel alto</a:t>
            </a:r>
          </a:p>
          <a:p>
            <a:pPr lvl="1"/>
            <a:r>
              <a:rPr lang="es-ES" sz="1800" dirty="0" smtClean="0"/>
              <a:t>Sustancial: Usuario/contraseña + doble factor </a:t>
            </a:r>
          </a:p>
          <a:p>
            <a:pPr lvl="1">
              <a:buNone/>
            </a:pPr>
            <a:r>
              <a:rPr lang="es-ES" sz="1800" dirty="0" smtClean="0"/>
              <a:t>	(clave de un solo uso/tarjeta coordenadas)</a:t>
            </a:r>
          </a:p>
          <a:p>
            <a:pPr lvl="1"/>
            <a:r>
              <a:rPr lang="es-ES" sz="1800" dirty="0" smtClean="0"/>
              <a:t>Básico: Usuario/contraseña</a:t>
            </a:r>
          </a:p>
          <a:p>
            <a:pPr lvl="1"/>
            <a:endParaRPr lang="es-ES" sz="1800" dirty="0" smtClean="0"/>
          </a:p>
          <a:p>
            <a:endParaRPr lang="es-ES_tradnl" sz="2400" dirty="0" smtClean="0"/>
          </a:p>
          <a:p>
            <a:pPr>
              <a:buNone/>
            </a:pPr>
            <a:endParaRPr lang="es-ES_tradnl" sz="2400" dirty="0" smtClean="0"/>
          </a:p>
          <a:p>
            <a:pPr lvl="1"/>
            <a:endParaRPr lang="es-ES" sz="1800" dirty="0" smtClean="0"/>
          </a:p>
          <a:p>
            <a:pPr lvl="2">
              <a:buNone/>
            </a:pPr>
            <a:endParaRPr lang="es-ES" sz="1800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1428728" y="214290"/>
            <a:ext cx="329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/>
              <a:t>Niveles de identificación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</TotalTime>
  <Words>1038</Words>
  <Application>Microsoft Office PowerPoint</Application>
  <PresentationFormat>Presentación en pantalla (4:3)</PresentationFormat>
  <Paragraphs>229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Datos personales manejados por la interfaz STORK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Company>Ministerio Administraciones Publicas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Identidad y firma en el nuevo reglamento</dc:title>
  <dc:creator>laura</dc:creator>
  <cp:lastModifiedBy>cfgomez</cp:lastModifiedBy>
  <cp:revision>180</cp:revision>
  <dcterms:created xsi:type="dcterms:W3CDTF">2013-11-27T09:37:33Z</dcterms:created>
  <dcterms:modified xsi:type="dcterms:W3CDTF">2014-10-14T07:24:42Z</dcterms:modified>
</cp:coreProperties>
</file>