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5"/>
  </p:notesMasterIdLst>
  <p:sldIdLst>
    <p:sldId id="281" r:id="rId2"/>
    <p:sldId id="258" r:id="rId3"/>
    <p:sldId id="259" r:id="rId4"/>
    <p:sldId id="303" r:id="rId5"/>
    <p:sldId id="305" r:id="rId6"/>
    <p:sldId id="307" r:id="rId7"/>
    <p:sldId id="294" r:id="rId8"/>
    <p:sldId id="311" r:id="rId9"/>
    <p:sldId id="304" r:id="rId10"/>
    <p:sldId id="308" r:id="rId11"/>
    <p:sldId id="312" r:id="rId12"/>
    <p:sldId id="295" r:id="rId13"/>
    <p:sldId id="310" r:id="rId14"/>
  </p:sldIdLst>
  <p:sldSz cx="9144000" cy="5143500" type="screen16x9"/>
  <p:notesSz cx="6858000" cy="9144000"/>
  <p:embeddedFontLst>
    <p:embeddedFont>
      <p:font typeface="Fira Sans Condensed Light" panose="020B0604020202020204" charset="0"/>
      <p:regular r:id="rId16"/>
      <p:bold r:id="rId17"/>
      <p:italic r:id="rId18"/>
      <p:boldItalic r:id="rId19"/>
    </p:embeddedFont>
    <p:embeddedFont>
      <p:font typeface="Josefin Slab" panose="020B0604020202020204" charset="0"/>
      <p:regular r:id="rId20"/>
      <p:bold r:id="rId21"/>
      <p:italic r:id="rId22"/>
      <p:boldItalic r:id="rId23"/>
    </p:embeddedFont>
    <p:embeddedFont>
      <p:font typeface="Advent Pro Light" panose="020B0604020202020204" charset="0"/>
      <p:regular r:id="rId24"/>
      <p:bold r:id="rId25"/>
    </p:embeddedFont>
    <p:embeddedFont>
      <p:font typeface="Fira Sans Condensed" panose="020B0604020202020204" charset="0"/>
      <p:regular r:id="rId26"/>
      <p:bold r:id="rId27"/>
      <p:italic r:id="rId28"/>
      <p:boldItalic r:id="rId29"/>
    </p:embeddedFont>
    <p:embeddedFont>
      <p:font typeface="Anton" panose="020B0604020202020204" charset="0"/>
      <p:regular r:id="rId30"/>
    </p:embeddedFont>
    <p:embeddedFont>
      <p:font typeface="Rajdhani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EC8C1E-C569-435B-B654-3E6FC6B090A4}">
  <a:tblStyle styleId="{20EC8C1E-C569-435B-B654-3E6FC6B090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8" d="100"/>
        <a:sy n="98" d="100"/>
      </p:scale>
      <p:origin x="0" y="-6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8473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798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8a6ee8a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8a6ee8a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23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08a6ee8a1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08a6ee8a1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0835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65abef0139_0_1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65abef0139_0_1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045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842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7138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1288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65abef0139_0_15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65abef0139_0_15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0750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65abef0139_0_15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65abef0139_0_15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1756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396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ctrTitle"/>
          </p:nvPr>
        </p:nvSpPr>
        <p:spPr>
          <a:xfrm>
            <a:off x="2562175" y="725400"/>
            <a:ext cx="4020000" cy="1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1"/>
          </p:nvPr>
        </p:nvSpPr>
        <p:spPr>
          <a:xfrm>
            <a:off x="2561975" y="2225200"/>
            <a:ext cx="4020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813425" y="3796475"/>
            <a:ext cx="3517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CREDITS: This presentation template was created by </a:t>
            </a:r>
            <a:r>
              <a:rPr lang="en" sz="900" b="1">
                <a:solidFill>
                  <a:srgbClr val="F3F3F3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3"/>
              </a:rPr>
              <a:t>Slidesgo</a:t>
            </a:r>
            <a:r>
              <a:rPr lang="en" sz="9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including icons by </a:t>
            </a:r>
            <a:r>
              <a:rPr lang="en" sz="900" b="1">
                <a:solidFill>
                  <a:srgbClr val="F3F3F3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4"/>
              </a:rPr>
              <a:t>Flaticon</a:t>
            </a:r>
            <a:r>
              <a:rPr lang="en" sz="9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and infographics &amp; images by </a:t>
            </a:r>
            <a:r>
              <a:rPr lang="en" sz="900" b="1">
                <a:solidFill>
                  <a:srgbClr val="F3F3F3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5"/>
              </a:rPr>
              <a:t>Freepik</a:t>
            </a:r>
            <a:r>
              <a:rPr lang="en" sz="9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. </a:t>
            </a:r>
            <a:endParaRPr sz="90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5471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1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title" idx="2"/>
          </p:nvPr>
        </p:nvSpPr>
        <p:spPr>
          <a:xfrm>
            <a:off x="4845487" y="145526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ubTitle" idx="3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 idx="4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5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6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7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8" hasCustomPrompt="1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9" hasCustomPrompt="1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13" hasCustomPrompt="1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14" hasCustomPrompt="1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1118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1725925" y="1894325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2"/>
          </p:nvPr>
        </p:nvSpPr>
        <p:spPr>
          <a:xfrm>
            <a:off x="5803499" y="1894325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3"/>
          </p:nvPr>
        </p:nvSpPr>
        <p:spPr>
          <a:xfrm>
            <a:off x="1725925" y="3491450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4"/>
          </p:nvPr>
        </p:nvSpPr>
        <p:spPr>
          <a:xfrm>
            <a:off x="5803499" y="3491450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363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7" r:id="rId3"/>
    <p:sldLayoutId id="2147483659" r:id="rId4"/>
    <p:sldLayoutId id="2147483660" r:id="rId5"/>
    <p:sldLayoutId id="2147483666" r:id="rId6"/>
    <p:sldLayoutId id="2147483667" r:id="rId7"/>
    <p:sldLayoutId id="2147483670" r:id="rId8"/>
    <p:sldLayoutId id="2147483672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284570" y="939801"/>
            <a:ext cx="8795930" cy="20256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 smtClean="0">
                <a:latin typeface="Rajdhani"/>
                <a:ea typeface="Rajdhani"/>
                <a:cs typeface="Rajdhani"/>
                <a:sym typeface="Rajdhani"/>
              </a:rPr>
              <a:t>RECUNOA</a:t>
            </a:r>
            <a:r>
              <a:rPr lang="ro-RO" sz="4000" dirty="0" smtClean="0">
                <a:latin typeface="Rajdhani"/>
                <a:ea typeface="Rajdhani"/>
                <a:cs typeface="Rajdhani"/>
                <a:sym typeface="Rajdhani"/>
              </a:rPr>
              <a:t>ȘTEREA AUTOMATĂ A </a:t>
            </a:r>
            <a:r>
              <a:rPr lang="en-US" sz="4000" dirty="0" smtClean="0">
                <a:latin typeface="Rajdhani"/>
                <a:ea typeface="Rajdhani"/>
                <a:cs typeface="Rajdhani"/>
                <a:sym typeface="Rajdhani"/>
              </a:rPr>
              <a:t>PARTITURILOR MUZICALE</a:t>
            </a:r>
            <a:r>
              <a:rPr lang="ro-RO" sz="4000" dirty="0" smtClean="0">
                <a:latin typeface="Rajdhani"/>
                <a:ea typeface="Rajdhani"/>
                <a:cs typeface="Rajdhani"/>
                <a:sym typeface="Rajdhani"/>
              </a:rPr>
              <a:t/>
            </a:r>
            <a:br>
              <a:rPr lang="ro-RO" sz="4000" dirty="0" smtClean="0">
                <a:latin typeface="Rajdhani"/>
                <a:ea typeface="Rajdhani"/>
                <a:cs typeface="Rajdhani"/>
                <a:sym typeface="Rajdhani"/>
              </a:rPr>
            </a:br>
            <a:r>
              <a:rPr lang="en-US" sz="4000" dirty="0" smtClean="0">
                <a:latin typeface="Rajdhani"/>
                <a:ea typeface="Rajdhani"/>
                <a:cs typeface="Rajdhani"/>
                <a:sym typeface="Rajdhani"/>
              </a:rPr>
              <a:t/>
            </a:r>
            <a:br>
              <a:rPr lang="en-US" sz="4000" dirty="0" smtClean="0">
                <a:latin typeface="Rajdhani"/>
                <a:ea typeface="Rajdhani"/>
                <a:cs typeface="Rajdhani"/>
                <a:sym typeface="Rajdhani"/>
              </a:rPr>
            </a:br>
            <a:r>
              <a:rPr lang="ro-RO" sz="2400" dirty="0" smtClean="0">
                <a:latin typeface="Rajdhani"/>
                <a:ea typeface="Rajdhani"/>
                <a:cs typeface="Rajdhani"/>
                <a:sym typeface="Rajdhani"/>
              </a:rPr>
              <a:t>Absolvent</a:t>
            </a:r>
            <a:r>
              <a:rPr lang="en-US" sz="2400" dirty="0" smtClean="0">
                <a:latin typeface="Rajdhani"/>
                <a:ea typeface="Rajdhani"/>
                <a:cs typeface="Rajdhani"/>
                <a:sym typeface="Rajdhani"/>
              </a:rPr>
              <a:t>: R</a:t>
            </a:r>
            <a:r>
              <a:rPr lang="ro-RO" sz="2400" dirty="0" smtClean="0">
                <a:latin typeface="Rajdhani"/>
                <a:ea typeface="Rajdhani"/>
                <a:cs typeface="Rajdhani"/>
                <a:sym typeface="Rajdhani"/>
              </a:rPr>
              <a:t>ăzvan Cosmin</a:t>
            </a:r>
            <a:r>
              <a:rPr lang="en-US" sz="2400" dirty="0" smtClean="0">
                <a:latin typeface="Rajdhani"/>
                <a:ea typeface="Rajdhani"/>
                <a:cs typeface="Rajdhani"/>
                <a:sym typeface="Rajdhani"/>
              </a:rPr>
              <a:t> Linca</a:t>
            </a:r>
            <a:br>
              <a:rPr lang="en-US" sz="2400" dirty="0" smtClean="0">
                <a:latin typeface="Rajdhani"/>
                <a:ea typeface="Rajdhani"/>
                <a:cs typeface="Rajdhani"/>
                <a:sym typeface="Rajdhani"/>
              </a:rPr>
            </a:br>
            <a:r>
              <a:rPr lang="en-US" sz="2400" dirty="0" err="1" smtClean="0">
                <a:latin typeface="Rajdhani"/>
                <a:ea typeface="Rajdhani"/>
                <a:cs typeface="Rajdhani"/>
                <a:sym typeface="Rajdhani"/>
              </a:rPr>
              <a:t>Conduc</a:t>
            </a:r>
            <a:r>
              <a:rPr lang="ro-RO" sz="2400" dirty="0" smtClean="0">
                <a:latin typeface="Rajdhani"/>
                <a:ea typeface="Rajdhani"/>
                <a:cs typeface="Rajdhani"/>
                <a:sym typeface="Rajdhani"/>
              </a:rPr>
              <a:t>ător ștințiific</a:t>
            </a:r>
            <a:r>
              <a:rPr lang="en-US" sz="2400" dirty="0" smtClean="0">
                <a:latin typeface="Rajdhani"/>
                <a:ea typeface="Rajdhani"/>
                <a:cs typeface="Rajdhani"/>
                <a:sym typeface="Rajdhani"/>
              </a:rPr>
              <a:t>:</a:t>
            </a:r>
            <a:r>
              <a:rPr lang="ro-RO" sz="2400" dirty="0" smtClean="0"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2400" dirty="0" smtClean="0"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pt-BR" sz="2400" dirty="0" smtClean="0">
                <a:latin typeface="Rajdhani"/>
                <a:ea typeface="Rajdhani"/>
                <a:cs typeface="Rajdhani"/>
                <a:sym typeface="Rajdhani"/>
              </a:rPr>
              <a:t>Conf. univ. dr. Grigoreta </a:t>
            </a:r>
            <a:r>
              <a:rPr lang="pt-BR" sz="2400" dirty="0">
                <a:latin typeface="Rajdhani"/>
                <a:ea typeface="Rajdhani"/>
                <a:cs typeface="Rajdhani"/>
                <a:sym typeface="Rajdhani"/>
              </a:rPr>
              <a:t>Sofia </a:t>
            </a:r>
            <a:r>
              <a:rPr lang="pt-BR" sz="2400" dirty="0" smtClean="0">
                <a:latin typeface="Rajdhani"/>
                <a:ea typeface="Rajdhani"/>
                <a:cs typeface="Rajdhani"/>
                <a:sym typeface="Rajdhani"/>
              </a:rPr>
              <a:t>Cojocar</a:t>
            </a:r>
            <a:endParaRPr sz="2400" dirty="0"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9249"/>
            <a:ext cx="9144000" cy="14097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79307" y="4235450"/>
            <a:ext cx="39853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Rajdhani" panose="020B0604020202020204" charset="0"/>
                <a:cs typeface="Rajdhani" panose="020B0604020202020204" charset="0"/>
              </a:rPr>
              <a:t>UNIVERSITATEA </a:t>
            </a:r>
            <a:r>
              <a:rPr lang="en-US" sz="1600" b="1" dirty="0" smtClean="0">
                <a:solidFill>
                  <a:schemeClr val="tx2"/>
                </a:solidFill>
                <a:latin typeface="Rajdhani" panose="020B0604020202020204" charset="0"/>
                <a:cs typeface="Rajdhani" panose="020B0604020202020204" charset="0"/>
              </a:rPr>
              <a:t>BABE</a:t>
            </a:r>
            <a:r>
              <a:rPr lang="ro-RO" sz="1600" b="1" dirty="0">
                <a:solidFill>
                  <a:schemeClr val="tx2"/>
                </a:solidFill>
                <a:latin typeface="Rajdhani" panose="020B0604020202020204" charset="0"/>
                <a:cs typeface="Rajdhani" panose="020B0604020202020204" charset="0"/>
              </a:rPr>
              <a:t>Ș</a:t>
            </a:r>
            <a:r>
              <a:rPr lang="en-US" sz="1600" b="1" dirty="0" smtClean="0">
                <a:solidFill>
                  <a:schemeClr val="tx2"/>
                </a:solidFill>
                <a:latin typeface="Rajdhani" panose="020B0604020202020204" charset="0"/>
                <a:cs typeface="Rajdhani" panose="020B0604020202020204" charset="0"/>
              </a:rPr>
              <a:t>-BOLYAI CLUJ-NAPOCA</a:t>
            </a:r>
            <a:endParaRPr lang="ro-RO" sz="1600" b="1" dirty="0" smtClean="0">
              <a:solidFill>
                <a:schemeClr val="tx2"/>
              </a:solidFill>
              <a:latin typeface="Rajdhani" panose="020B0604020202020204" charset="0"/>
              <a:cs typeface="Rajdhani" panose="020B0604020202020204" charset="0"/>
            </a:endParaRPr>
          </a:p>
          <a:p>
            <a:pPr algn="ctr"/>
            <a:r>
              <a:rPr lang="pt-BR" sz="1600" b="1" dirty="0">
                <a:solidFill>
                  <a:schemeClr val="tx2"/>
                </a:solidFill>
                <a:latin typeface="Rajdhani" panose="020B0604020202020204" charset="0"/>
                <a:cs typeface="Rajdhani" panose="020B0604020202020204" charset="0"/>
              </a:rPr>
              <a:t>FACULTATEA DE </a:t>
            </a:r>
            <a:r>
              <a:rPr lang="pt-BR" sz="1600" b="1" dirty="0" smtClean="0">
                <a:solidFill>
                  <a:schemeClr val="tx2"/>
                </a:solidFill>
                <a:latin typeface="Rajdhani" panose="020B0604020202020204" charset="0"/>
                <a:cs typeface="Rajdhani" panose="020B0604020202020204" charset="0"/>
              </a:rPr>
              <a:t>MATEMATIC</a:t>
            </a:r>
            <a:r>
              <a:rPr lang="ro-RO" sz="1600" b="1" dirty="0" smtClean="0">
                <a:solidFill>
                  <a:schemeClr val="tx2"/>
                </a:solidFill>
                <a:latin typeface="Rajdhani" panose="020B0604020202020204" charset="0"/>
                <a:cs typeface="Rajdhani" panose="020B0604020202020204" charset="0"/>
              </a:rPr>
              <a:t>Ă</a:t>
            </a:r>
            <a:r>
              <a:rPr lang="pt-BR" sz="1600" b="1" dirty="0" smtClean="0">
                <a:solidFill>
                  <a:schemeClr val="tx2"/>
                </a:solidFill>
                <a:latin typeface="Rajdhani" panose="020B0604020202020204" charset="0"/>
                <a:cs typeface="Rajdhani" panose="020B0604020202020204" charset="0"/>
              </a:rPr>
              <a:t> </a:t>
            </a:r>
            <a:r>
              <a:rPr lang="ro-RO" sz="1600" b="1" dirty="0" smtClean="0">
                <a:solidFill>
                  <a:schemeClr val="tx2"/>
                </a:solidFill>
                <a:latin typeface="Rajdhani" panose="020B0604020202020204" charset="0"/>
                <a:cs typeface="Rajdhani" panose="020B0604020202020204" charset="0"/>
              </a:rPr>
              <a:t>ȘI</a:t>
            </a:r>
            <a:r>
              <a:rPr lang="pt-BR" sz="1600" b="1" dirty="0" smtClean="0">
                <a:solidFill>
                  <a:schemeClr val="tx2"/>
                </a:solidFill>
                <a:latin typeface="Rajdhani" panose="020B0604020202020204" charset="0"/>
                <a:cs typeface="Rajdhani" panose="020B0604020202020204" charset="0"/>
              </a:rPr>
              <a:t> INFORMATIC</a:t>
            </a:r>
            <a:r>
              <a:rPr lang="ro-RO" sz="1600" b="1" dirty="0">
                <a:solidFill>
                  <a:schemeClr val="tx2"/>
                </a:solidFill>
                <a:latin typeface="Rajdhani" panose="020B0604020202020204" charset="0"/>
                <a:cs typeface="Rajdhani" panose="020B0604020202020204" charset="0"/>
              </a:rPr>
              <a:t>Ă</a:t>
            </a:r>
            <a:endParaRPr lang="ro-RO" sz="1600" b="1" dirty="0" smtClean="0">
              <a:solidFill>
                <a:schemeClr val="tx2"/>
              </a:solidFill>
              <a:latin typeface="Rajdhani" panose="020B0604020202020204" charset="0"/>
              <a:cs typeface="Rajdhani" panose="020B0604020202020204" charset="0"/>
            </a:endParaRPr>
          </a:p>
          <a:p>
            <a:pPr algn="ctr"/>
            <a:r>
              <a:rPr lang="it-IT" sz="1600" b="1" dirty="0">
                <a:solidFill>
                  <a:schemeClr val="tx2"/>
                </a:solidFill>
                <a:latin typeface="Rajdhani" panose="020B0604020202020204" charset="0"/>
                <a:cs typeface="Rajdhani" panose="020B0604020202020204" charset="0"/>
              </a:rPr>
              <a:t>SPECIALIZAREA </a:t>
            </a:r>
            <a:r>
              <a:rPr lang="it-IT" sz="1600" b="1" dirty="0" smtClean="0">
                <a:solidFill>
                  <a:schemeClr val="tx2"/>
                </a:solidFill>
                <a:latin typeface="Rajdhani" panose="020B0604020202020204" charset="0"/>
                <a:cs typeface="Rajdhani" panose="020B0604020202020204" charset="0"/>
              </a:rPr>
              <a:t>INFORMATIC</a:t>
            </a:r>
            <a:r>
              <a:rPr lang="ro-RO" sz="1600" b="1" dirty="0">
                <a:solidFill>
                  <a:schemeClr val="tx2"/>
                </a:solidFill>
                <a:latin typeface="Rajdhani" panose="020B0604020202020204" charset="0"/>
                <a:cs typeface="Rajdhani" panose="020B0604020202020204" charset="0"/>
              </a:rPr>
              <a:t>Ă</a:t>
            </a:r>
            <a:r>
              <a:rPr lang="it-IT" sz="1600" b="1" dirty="0" smtClean="0">
                <a:solidFill>
                  <a:schemeClr val="tx2"/>
                </a:solidFill>
                <a:latin typeface="Rajdhani" panose="020B0604020202020204" charset="0"/>
                <a:cs typeface="Rajdhani" panose="020B0604020202020204" charset="0"/>
              </a:rPr>
              <a:t> ROM</a:t>
            </a:r>
            <a:r>
              <a:rPr lang="ro-RO" sz="1600" b="1" dirty="0">
                <a:solidFill>
                  <a:schemeClr val="tx2"/>
                </a:solidFill>
                <a:latin typeface="Rajdhani" panose="020B0604020202020204" charset="0"/>
                <a:cs typeface="Rajdhani" panose="020B0604020202020204" charset="0"/>
              </a:rPr>
              <a:t>Â</a:t>
            </a:r>
            <a:r>
              <a:rPr lang="it-IT" sz="1600" b="1" dirty="0" smtClean="0">
                <a:solidFill>
                  <a:schemeClr val="tx2"/>
                </a:solidFill>
                <a:latin typeface="Rajdhani" panose="020B0604020202020204" charset="0"/>
                <a:cs typeface="Rajdhani" panose="020B0604020202020204" charset="0"/>
              </a:rPr>
              <a:t>N</a:t>
            </a:r>
            <a:r>
              <a:rPr lang="ro-RO" sz="1600" b="1" dirty="0" smtClean="0">
                <a:solidFill>
                  <a:schemeClr val="tx2"/>
                </a:solidFill>
                <a:latin typeface="Rajdhani" panose="020B0604020202020204" charset="0"/>
                <a:cs typeface="Rajdhani" panose="020B0604020202020204" charset="0"/>
              </a:rPr>
              <a:t>Ă</a:t>
            </a:r>
            <a:endParaRPr lang="en-US" sz="1600" b="1" dirty="0">
              <a:solidFill>
                <a:schemeClr val="tx2"/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2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60;p45"/>
          <p:cNvSpPr/>
          <p:nvPr/>
        </p:nvSpPr>
        <p:spPr>
          <a:xfrm>
            <a:off x="695986" y="228600"/>
            <a:ext cx="1272514" cy="3035301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99" y="486806"/>
            <a:ext cx="1157601" cy="2508748"/>
          </a:xfrm>
          <a:prstGeom prst="rect">
            <a:avLst/>
          </a:prstGeom>
        </p:spPr>
      </p:pic>
      <p:sp>
        <p:nvSpPr>
          <p:cNvPr id="6" name="Google Shape;1760;p45"/>
          <p:cNvSpPr/>
          <p:nvPr/>
        </p:nvSpPr>
        <p:spPr>
          <a:xfrm>
            <a:off x="7115836" y="1879600"/>
            <a:ext cx="1272514" cy="3035301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900" y="2131189"/>
            <a:ext cx="1168386" cy="25321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682" y="1587500"/>
            <a:ext cx="3835400" cy="2037189"/>
          </a:xfrm>
          <a:prstGeom prst="rect">
            <a:avLst/>
          </a:prstGeom>
        </p:spPr>
      </p:pic>
      <p:cxnSp>
        <p:nvCxnSpPr>
          <p:cNvPr id="13" name="Elbow Connector 12"/>
          <p:cNvCxnSpPr>
            <a:endCxn id="9" idx="0"/>
          </p:cNvCxnSpPr>
          <p:nvPr/>
        </p:nvCxnSpPr>
        <p:spPr>
          <a:xfrm>
            <a:off x="1981813" y="1076080"/>
            <a:ext cx="2495569" cy="511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2"/>
          </p:cNvCxnSpPr>
          <p:nvPr/>
        </p:nvCxnSpPr>
        <p:spPr>
          <a:xfrm rot="16200000" flipH="1">
            <a:off x="5499386" y="2602685"/>
            <a:ext cx="543647" cy="2587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82674" y="589538"/>
            <a:ext cx="2446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tx2"/>
                </a:solidFill>
                <a:latin typeface="Fira Sans Condensed Light" panose="020B0604020202020204" charset="0"/>
              </a:rPr>
              <a:t>Trimiterea</a:t>
            </a:r>
            <a:r>
              <a:rPr lang="en-US" sz="1200" dirty="0" smtClean="0">
                <a:solidFill>
                  <a:schemeClr val="tx2"/>
                </a:solidFill>
                <a:latin typeface="Fira Sans Condensed Light" panose="020B0604020202020204" charset="0"/>
              </a:rPr>
              <a:t> fi</a:t>
            </a:r>
            <a:r>
              <a:rPr lang="ro-RO" sz="1200" dirty="0" smtClean="0">
                <a:solidFill>
                  <a:schemeClr val="tx2"/>
                </a:solidFill>
                <a:latin typeface="Fira Sans Condensed Light" panose="020B0604020202020204" charset="0"/>
              </a:rPr>
              <a:t>șier</a:t>
            </a:r>
            <a:r>
              <a:rPr lang="en-US" sz="1200" dirty="0" err="1" smtClean="0">
                <a:solidFill>
                  <a:schemeClr val="tx2"/>
                </a:solidFill>
                <a:latin typeface="Fira Sans Condensed Light" panose="020B0604020202020204" charset="0"/>
              </a:rPr>
              <a:t>ului</a:t>
            </a:r>
            <a:r>
              <a:rPr lang="ro-RO" sz="1200" dirty="0" smtClean="0">
                <a:solidFill>
                  <a:schemeClr val="tx2"/>
                </a:solidFill>
                <a:latin typeface="Fira Sans Condensed Light" panose="020B0604020202020204" charset="0"/>
              </a:rPr>
              <a:t> audio wav către sistemul de recunoaștere </a:t>
            </a:r>
            <a:endParaRPr lang="en-US" sz="1200" dirty="0">
              <a:solidFill>
                <a:schemeClr val="tx2"/>
              </a:solidFill>
              <a:latin typeface="Fira Sans Condensed Light" panose="020B060402020202020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77382" y="4207302"/>
            <a:ext cx="2446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 smtClean="0">
                <a:solidFill>
                  <a:schemeClr val="tx2"/>
                </a:solidFill>
                <a:latin typeface="Fira Sans Condensed Light" panose="020B0604020202020204" charset="0"/>
              </a:rPr>
              <a:t>După procesarea fișierului, detectarea tranzițiilor și realizarea predicțiilor, rezultatele sunt furnizate utilizatorului.</a:t>
            </a:r>
            <a:endParaRPr lang="en-US" sz="1200" dirty="0">
              <a:solidFill>
                <a:schemeClr val="tx2"/>
              </a:solidFill>
              <a:latin typeface="Fira Sans Condensed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40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74;p30"/>
          <p:cNvSpPr txBox="1">
            <a:spLocks noGrp="1"/>
          </p:cNvSpPr>
          <p:nvPr>
            <p:ph type="title"/>
          </p:nvPr>
        </p:nvSpPr>
        <p:spPr>
          <a:xfrm>
            <a:off x="1503663" y="172835"/>
            <a:ext cx="6059815" cy="5126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 dirty="0" smtClean="0"/>
              <a:t>ABORDĂRI EXISTENTE</a:t>
            </a:r>
            <a:endParaRPr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090035"/>
              </p:ext>
            </p:extLst>
          </p:nvPr>
        </p:nvGraphicFramePr>
        <p:xfrm>
          <a:off x="804525" y="844550"/>
          <a:ext cx="7458090" cy="387985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11955">
                  <a:extLst>
                    <a:ext uri="{9D8B030D-6E8A-4147-A177-3AD203B41FA5}">
                      <a16:colId xmlns:a16="http://schemas.microsoft.com/office/drawing/2014/main" val="183609319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953024117"/>
                    </a:ext>
                  </a:extLst>
                </a:gridCol>
                <a:gridCol w="2461260">
                  <a:extLst>
                    <a:ext uri="{9D8B030D-6E8A-4147-A177-3AD203B41FA5}">
                      <a16:colId xmlns:a16="http://schemas.microsoft.com/office/drawing/2014/main" val="78149892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641539578"/>
                    </a:ext>
                  </a:extLst>
                </a:gridCol>
                <a:gridCol w="1282695">
                  <a:extLst>
                    <a:ext uri="{9D8B030D-6E8A-4147-A177-3AD203B41FA5}">
                      <a16:colId xmlns:a16="http://schemas.microsoft.com/office/drawing/2014/main" val="1440246718"/>
                    </a:ext>
                  </a:extLst>
                </a:gridCol>
              </a:tblGrid>
              <a:tr h="62611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>
                          <a:solidFill>
                            <a:schemeClr val="accent4"/>
                          </a:solidFill>
                          <a:latin typeface="Fira Sans Condensed" panose="020B0604020202020204" charset="0"/>
                          <a:cs typeface="Fira Sans Condensed" panose="020B0604020202020204" charset="0"/>
                        </a:rPr>
                        <a:t>Autorii lucrării</a:t>
                      </a:r>
                      <a:endParaRPr lang="en-US" sz="1200" dirty="0">
                        <a:solidFill>
                          <a:schemeClr val="accent4"/>
                        </a:solidFill>
                        <a:latin typeface="Fira Sans Condensed" panose="020B0604020202020204" charset="0"/>
                        <a:cs typeface="Fira Sans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>
                          <a:solidFill>
                            <a:schemeClr val="accent4"/>
                          </a:solidFill>
                          <a:latin typeface="Fira Sans Condensed" panose="020B0604020202020204" charset="0"/>
                          <a:cs typeface="Fira Sans Condensed" panose="020B0604020202020204" charset="0"/>
                        </a:rPr>
                        <a:t>Anul publicării</a:t>
                      </a:r>
                      <a:endParaRPr lang="en-US" sz="1200" dirty="0">
                        <a:solidFill>
                          <a:schemeClr val="accent4"/>
                        </a:solidFill>
                        <a:latin typeface="Fira Sans Condensed" panose="020B0604020202020204" charset="0"/>
                        <a:cs typeface="Fira Sans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>
                          <a:solidFill>
                            <a:schemeClr val="accent4"/>
                          </a:solidFill>
                          <a:latin typeface="Fira Sans Condensed" panose="020B0604020202020204" charset="0"/>
                          <a:cs typeface="Fira Sans Condensed" panose="020B0604020202020204" charset="0"/>
                        </a:rPr>
                        <a:t>Dimensiunea</a:t>
                      </a:r>
                      <a:r>
                        <a:rPr lang="ro-RO" sz="1200" baseline="0" dirty="0" smtClean="0">
                          <a:solidFill>
                            <a:schemeClr val="accent4"/>
                          </a:solidFill>
                          <a:latin typeface="Fira Sans Condensed" panose="020B0604020202020204" charset="0"/>
                          <a:cs typeface="Fira Sans Condensed" panose="020B0604020202020204" charset="0"/>
                        </a:rPr>
                        <a:t> setului de date</a:t>
                      </a:r>
                      <a:endParaRPr lang="en-US" sz="1200" dirty="0">
                        <a:solidFill>
                          <a:schemeClr val="accent4"/>
                        </a:solidFill>
                        <a:latin typeface="Fira Sans Condensed" panose="020B0604020202020204" charset="0"/>
                        <a:cs typeface="Fira Sans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>
                          <a:solidFill>
                            <a:schemeClr val="accent4"/>
                          </a:solidFill>
                          <a:latin typeface="Fira Sans Condensed" panose="020B0604020202020204" charset="0"/>
                          <a:cs typeface="Fira Sans Condensed" panose="020B0604020202020204" charset="0"/>
                        </a:rPr>
                        <a:t>Rezultate</a:t>
                      </a:r>
                      <a:endParaRPr lang="en-US" sz="1200" dirty="0">
                        <a:solidFill>
                          <a:schemeClr val="accent4"/>
                        </a:solidFill>
                        <a:latin typeface="Fira Sans Condensed" panose="020B0604020202020204" charset="0"/>
                        <a:cs typeface="Fira Sans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>
                          <a:solidFill>
                            <a:schemeClr val="accent4"/>
                          </a:solidFill>
                          <a:latin typeface="Fira Sans Condensed" panose="020B0604020202020204" charset="0"/>
                          <a:cs typeface="Fira Sans Condensed" panose="020B0604020202020204" charset="0"/>
                        </a:rPr>
                        <a:t>Strategie</a:t>
                      </a:r>
                      <a:endParaRPr lang="en-US" sz="1200" dirty="0">
                        <a:solidFill>
                          <a:schemeClr val="accent4"/>
                        </a:solidFill>
                        <a:latin typeface="Fira Sans Condensed" panose="020B0604020202020204" charset="0"/>
                        <a:cs typeface="Fira Sans Condensed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2544717"/>
                  </a:ext>
                </a:extLst>
              </a:tr>
              <a:tr h="12420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5"/>
                          </a:solidFill>
                          <a:latin typeface="Fira Sans Condensed" panose="020B0604020202020204" charset="0"/>
                          <a:cs typeface="Fira Sans Condensed" panose="020B0604020202020204" charset="0"/>
                          <a:sym typeface="Fira Sans Condensed Light"/>
                        </a:rPr>
                        <a:t>Humphrey </a:t>
                      </a:r>
                      <a:r>
                        <a:rPr lang="en-US" sz="1200" dirty="0" err="1" smtClean="0">
                          <a:solidFill>
                            <a:schemeClr val="accent5"/>
                          </a:solidFill>
                          <a:latin typeface="Fira Sans Condensed" panose="020B0604020202020204" charset="0"/>
                          <a:cs typeface="Fira Sans Condensed" panose="020B0604020202020204" charset="0"/>
                          <a:sym typeface="Fira Sans Condensed Light"/>
                        </a:rPr>
                        <a:t>și</a:t>
                      </a:r>
                      <a:r>
                        <a:rPr lang="en-US" sz="1200" dirty="0" smtClean="0">
                          <a:solidFill>
                            <a:schemeClr val="accent5"/>
                          </a:solidFill>
                          <a:latin typeface="Fira Sans Condensed" panose="020B0604020202020204" charset="0"/>
                          <a:cs typeface="Fira Sans Condensed" panose="020B0604020202020204" charset="0"/>
                          <a:sym typeface="Fira Sans Condensed Light"/>
                        </a:rPr>
                        <a:t> Bello</a:t>
                      </a:r>
                      <a:endParaRPr lang="en-US" sz="1200" dirty="0">
                        <a:solidFill>
                          <a:schemeClr val="accent5"/>
                        </a:solidFill>
                        <a:latin typeface="Fira Sans Condensed" panose="020B0604020202020204" charset="0"/>
                        <a:cs typeface="Fira Sans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>
                          <a:solidFill>
                            <a:schemeClr val="accent5"/>
                          </a:solidFill>
                          <a:latin typeface="Fira Sans Condensed" panose="020B0604020202020204" charset="0"/>
                          <a:cs typeface="Fira Sans Condensed" panose="020B0604020202020204" charset="0"/>
                        </a:rPr>
                        <a:t>2012</a:t>
                      </a:r>
                      <a:endParaRPr lang="en-US" sz="1200" dirty="0">
                        <a:solidFill>
                          <a:schemeClr val="accent5"/>
                        </a:solidFill>
                        <a:latin typeface="Fira Sans Condensed" panose="020B0604020202020204" charset="0"/>
                        <a:cs typeface="Fira Sans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5"/>
                          </a:solidFill>
                          <a:latin typeface="Fira Sans Condensed" panose="020B0604020202020204" charset="0"/>
                          <a:cs typeface="Fira Sans Condensed" panose="020B0604020202020204" charset="0"/>
                          <a:sym typeface="Fira Sans Condensed Light"/>
                        </a:rPr>
                        <a:t>475 de </a:t>
                      </a:r>
                      <a:r>
                        <a:rPr lang="en-US" sz="1200" dirty="0" err="1" smtClean="0">
                          <a:solidFill>
                            <a:schemeClr val="accent5"/>
                          </a:solidFill>
                          <a:latin typeface="Fira Sans Condensed" panose="020B0604020202020204" charset="0"/>
                          <a:cs typeface="Fira Sans Condensed" panose="020B0604020202020204" charset="0"/>
                          <a:sym typeface="Fira Sans Condensed Light"/>
                        </a:rPr>
                        <a:t>înregistrări</a:t>
                      </a:r>
                      <a:r>
                        <a:rPr lang="en-US" sz="1200" dirty="0" smtClean="0">
                          <a:solidFill>
                            <a:schemeClr val="accent5"/>
                          </a:solidFill>
                          <a:latin typeface="Fira Sans Condensed" panose="020B0604020202020204" charset="0"/>
                          <a:cs typeface="Fira Sans Condensed" panose="020B0604020202020204" charset="0"/>
                          <a:sym typeface="Fira Sans Condensed Light"/>
                        </a:rPr>
                        <a:t> audio, </a:t>
                      </a:r>
                      <a:r>
                        <a:rPr lang="en-US" sz="1200" dirty="0" err="1" smtClean="0">
                          <a:solidFill>
                            <a:schemeClr val="accent5"/>
                          </a:solidFill>
                          <a:latin typeface="Fira Sans Condensed" panose="020B0604020202020204" charset="0"/>
                          <a:cs typeface="Fira Sans Condensed" panose="020B0604020202020204" charset="0"/>
                          <a:sym typeface="Fira Sans Condensed Light"/>
                        </a:rPr>
                        <a:t>însumând</a:t>
                      </a:r>
                      <a:r>
                        <a:rPr lang="en-US" sz="1200" dirty="0" smtClean="0">
                          <a:solidFill>
                            <a:schemeClr val="accent5"/>
                          </a:solidFill>
                          <a:latin typeface="Fira Sans Condensed" panose="020B0604020202020204" charset="0"/>
                          <a:cs typeface="Fira Sans Condensed" panose="020B0604020202020204" charset="0"/>
                          <a:sym typeface="Fira Sans Condensed Light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accent5"/>
                          </a:solidFill>
                          <a:latin typeface="Fira Sans Condensed" panose="020B0604020202020204" charset="0"/>
                          <a:cs typeface="Fira Sans Condensed" panose="020B0604020202020204" charset="0"/>
                          <a:sym typeface="Fira Sans Condensed Light"/>
                        </a:rPr>
                        <a:t>aproximativ</a:t>
                      </a:r>
                      <a:r>
                        <a:rPr lang="en-US" sz="1200" dirty="0" smtClean="0">
                          <a:solidFill>
                            <a:schemeClr val="accent5"/>
                          </a:solidFill>
                          <a:latin typeface="Fira Sans Condensed" panose="020B0604020202020204" charset="0"/>
                          <a:cs typeface="Fira Sans Condensed" panose="020B0604020202020204" charset="0"/>
                          <a:sym typeface="Fira Sans Condensed Light"/>
                        </a:rPr>
                        <a:t> 50000 de </a:t>
                      </a:r>
                      <a:r>
                        <a:rPr lang="en-US" sz="1200" dirty="0" err="1" smtClean="0">
                          <a:solidFill>
                            <a:schemeClr val="accent5"/>
                          </a:solidFill>
                          <a:latin typeface="Fira Sans Condensed" panose="020B0604020202020204" charset="0"/>
                          <a:cs typeface="Fira Sans Condensed" panose="020B0604020202020204" charset="0"/>
                          <a:sym typeface="Fira Sans Condensed Light"/>
                        </a:rPr>
                        <a:t>acorduri</a:t>
                      </a:r>
                      <a:endParaRPr lang="en-US" sz="1200" dirty="0">
                        <a:solidFill>
                          <a:schemeClr val="accent5"/>
                        </a:solidFill>
                        <a:latin typeface="Fira Sans Condensed" panose="020B0604020202020204" charset="0"/>
                        <a:cs typeface="Fira Sans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5"/>
                          </a:solidFill>
                          <a:latin typeface="Fira Sans Condensed" panose="020B0604020202020204" charset="0"/>
                          <a:ea typeface="Fira Sans Condensed Light"/>
                          <a:cs typeface="Fira Sans Condensed" panose="020B0604020202020204" charset="0"/>
                          <a:sym typeface="Fira Sans Condensed Light"/>
                        </a:rPr>
                        <a:t>77.4%</a:t>
                      </a:r>
                      <a:r>
                        <a:rPr lang="ro-RO" sz="1200" dirty="0" smtClean="0">
                          <a:solidFill>
                            <a:schemeClr val="accent5"/>
                          </a:solidFill>
                          <a:latin typeface="Fira Sans Condensed" panose="020B0604020202020204" charset="0"/>
                          <a:ea typeface="Fira Sans Condensed Light"/>
                          <a:cs typeface="Fira Sans Condensed" panose="020B0604020202020204" charset="0"/>
                          <a:sym typeface="Fira Sans Condensed Light"/>
                        </a:rPr>
                        <a:t> (antrenare) și </a:t>
                      </a:r>
                      <a:r>
                        <a:rPr lang="en-US" sz="1200" dirty="0" smtClean="0">
                          <a:solidFill>
                            <a:schemeClr val="accent5"/>
                          </a:solidFill>
                          <a:latin typeface="Fira Sans Condensed" panose="020B0604020202020204" charset="0"/>
                          <a:ea typeface="Fira Sans Condensed Light"/>
                          <a:cs typeface="Fira Sans Condensed" panose="020B0604020202020204" charset="0"/>
                          <a:sym typeface="Fira Sans Condensed Light"/>
                        </a:rPr>
                        <a:t>76.8%</a:t>
                      </a:r>
                      <a:r>
                        <a:rPr lang="ro-RO" sz="1200" dirty="0" smtClean="0">
                          <a:solidFill>
                            <a:schemeClr val="accent5"/>
                          </a:solidFill>
                          <a:latin typeface="Fira Sans Condensed" panose="020B0604020202020204" charset="0"/>
                          <a:ea typeface="Fira Sans Condensed Light"/>
                          <a:cs typeface="Fira Sans Condensed" panose="020B0604020202020204" charset="0"/>
                          <a:sym typeface="Fira Sans Condensed Light"/>
                        </a:rPr>
                        <a:t> (testare)</a:t>
                      </a:r>
                      <a:endParaRPr lang="en-US" sz="1200" dirty="0">
                        <a:solidFill>
                          <a:schemeClr val="accent5"/>
                        </a:solidFill>
                        <a:latin typeface="Fira Sans Condensed" panose="020B0604020202020204" charset="0"/>
                        <a:cs typeface="Fira Sans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>
                          <a:solidFill>
                            <a:schemeClr val="accent5"/>
                          </a:solidFill>
                          <a:latin typeface="Fira Sans Condensed" panose="020B0604020202020204" charset="0"/>
                          <a:cs typeface="Fira Sans Condensed" panose="020B0604020202020204" charset="0"/>
                        </a:rPr>
                        <a:t>Rețele</a:t>
                      </a:r>
                      <a:r>
                        <a:rPr lang="ro-RO" sz="1200" baseline="0" dirty="0" smtClean="0">
                          <a:solidFill>
                            <a:schemeClr val="accent5"/>
                          </a:solidFill>
                          <a:latin typeface="Fira Sans Condensed" panose="020B0604020202020204" charset="0"/>
                          <a:cs typeface="Fira Sans Condensed" panose="020B0604020202020204" charset="0"/>
                        </a:rPr>
                        <a:t> neuronale convoluționale clasice</a:t>
                      </a:r>
                      <a:endParaRPr lang="en-US" sz="1200" dirty="0">
                        <a:solidFill>
                          <a:schemeClr val="accent5"/>
                        </a:solidFill>
                        <a:latin typeface="Fira Sans Condensed" panose="020B0604020202020204" charset="0"/>
                        <a:cs typeface="Fira Sans Condensed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9607422"/>
                  </a:ext>
                </a:extLst>
              </a:tr>
              <a:tr h="7314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5"/>
                          </a:solidFill>
                          <a:latin typeface="Fira Sans Condensed" panose="020B0604020202020204" charset="0"/>
                          <a:cs typeface="Fira Sans Condensed" panose="020B0604020202020204" charset="0"/>
                          <a:sym typeface="Fira Sans Condensed Light"/>
                        </a:rPr>
                        <a:t>Zhou </a:t>
                      </a:r>
                      <a:r>
                        <a:rPr lang="en-US" sz="1200" dirty="0" err="1" smtClean="0">
                          <a:solidFill>
                            <a:schemeClr val="accent5"/>
                          </a:solidFill>
                          <a:latin typeface="Fira Sans Condensed" panose="020B0604020202020204" charset="0"/>
                          <a:cs typeface="Fira Sans Condensed" panose="020B0604020202020204" charset="0"/>
                          <a:sym typeface="Fira Sans Condensed Light"/>
                        </a:rPr>
                        <a:t>și</a:t>
                      </a:r>
                      <a:r>
                        <a:rPr lang="en-US" sz="1200" dirty="0" smtClean="0">
                          <a:solidFill>
                            <a:schemeClr val="accent5"/>
                          </a:solidFill>
                          <a:latin typeface="Fira Sans Condensed" panose="020B0604020202020204" charset="0"/>
                          <a:cs typeface="Fira Sans Condensed" panose="020B0604020202020204" charset="0"/>
                          <a:sym typeface="Fira Sans Condensed Light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accent5"/>
                          </a:solidFill>
                          <a:latin typeface="Fira Sans Condensed" panose="020B0604020202020204" charset="0"/>
                          <a:cs typeface="Fira Sans Condensed" panose="020B0604020202020204" charset="0"/>
                          <a:sym typeface="Fira Sans Condensed Light"/>
                        </a:rPr>
                        <a:t>Lerch</a:t>
                      </a:r>
                      <a:endParaRPr lang="en-US" sz="1200" dirty="0">
                        <a:solidFill>
                          <a:schemeClr val="accent5"/>
                        </a:solidFill>
                        <a:latin typeface="Fira Sans Condensed" panose="020B0604020202020204" charset="0"/>
                        <a:cs typeface="Fira Sans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>
                          <a:solidFill>
                            <a:schemeClr val="accent5"/>
                          </a:solidFill>
                          <a:latin typeface="Fira Sans Condensed" panose="020B0604020202020204" charset="0"/>
                          <a:cs typeface="Fira Sans Condensed" panose="020B0604020202020204" charset="0"/>
                        </a:rPr>
                        <a:t>2015</a:t>
                      </a:r>
                      <a:endParaRPr lang="en-US" sz="1200" dirty="0">
                        <a:solidFill>
                          <a:schemeClr val="accent5"/>
                        </a:solidFill>
                        <a:latin typeface="Fira Sans Condensed" panose="020B0604020202020204" charset="0"/>
                        <a:cs typeface="Fira Sans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5"/>
                          </a:solidFill>
                          <a:latin typeface="Fira Sans Condensed" panose="020B0604020202020204" charset="0"/>
                          <a:cs typeface="Fira Sans Condensed" panose="020B0604020202020204" charset="0"/>
                          <a:sym typeface="Fira Sans Condensed Light"/>
                        </a:rPr>
                        <a:t>317 </a:t>
                      </a:r>
                      <a:r>
                        <a:rPr lang="en-US" sz="1200" dirty="0" err="1" smtClean="0">
                          <a:solidFill>
                            <a:schemeClr val="accent5"/>
                          </a:solidFill>
                          <a:latin typeface="Fira Sans Condensed" panose="020B0604020202020204" charset="0"/>
                          <a:cs typeface="Fira Sans Condensed" panose="020B0604020202020204" charset="0"/>
                          <a:sym typeface="Fira Sans Condensed Light"/>
                        </a:rPr>
                        <a:t>piese</a:t>
                      </a:r>
                      <a:r>
                        <a:rPr lang="ro-RO" sz="1200" dirty="0" smtClean="0">
                          <a:solidFill>
                            <a:schemeClr val="accent5"/>
                          </a:solidFill>
                          <a:latin typeface="Fira Sans Condensed" panose="020B0604020202020204" charset="0"/>
                          <a:cs typeface="Fira Sans Condensed" panose="020B0604020202020204" charset="0"/>
                          <a:sym typeface="Fira Sans Condensed Light"/>
                        </a:rPr>
                        <a:t>, divizate în peste</a:t>
                      </a:r>
                      <a:r>
                        <a:rPr lang="ro-RO" sz="1200" baseline="0" dirty="0" smtClean="0">
                          <a:solidFill>
                            <a:schemeClr val="accent5"/>
                          </a:solidFill>
                          <a:latin typeface="Fira Sans Condensed" panose="020B0604020202020204" charset="0"/>
                          <a:cs typeface="Fira Sans Condensed" panose="020B0604020202020204" charset="0"/>
                          <a:sym typeface="Fira Sans Condensed Light"/>
                        </a:rPr>
                        <a:t> 1000 de cadre</a:t>
                      </a:r>
                      <a:endParaRPr lang="en-US" sz="1200" dirty="0">
                        <a:solidFill>
                          <a:schemeClr val="accent5"/>
                        </a:solidFill>
                        <a:latin typeface="Fira Sans Condensed" panose="020B0604020202020204" charset="0"/>
                        <a:cs typeface="Fira Sans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>
                          <a:solidFill>
                            <a:schemeClr val="accent5"/>
                          </a:solidFill>
                          <a:latin typeface="Fira Sans Condensed" panose="020B0604020202020204" charset="0"/>
                          <a:ea typeface="Fira Sans Condensed Light"/>
                          <a:cs typeface="Fira Sans Condensed" panose="020B0604020202020204" charset="0"/>
                          <a:sym typeface="Fira Sans Condensed Light"/>
                        </a:rPr>
                        <a:t>98.5%</a:t>
                      </a:r>
                      <a:r>
                        <a:rPr lang="ro-RO" sz="1200" dirty="0" smtClean="0">
                          <a:solidFill>
                            <a:schemeClr val="accent5"/>
                          </a:solidFill>
                          <a:latin typeface="Fira Sans Condensed" panose="020B0604020202020204" charset="0"/>
                          <a:ea typeface="Fira Sans Condensed Light"/>
                          <a:cs typeface="Fira Sans Condensed" panose="020B0604020202020204" charset="0"/>
                          <a:sym typeface="Fira Sans Condensed Light"/>
                        </a:rPr>
                        <a:t> (antrenare)</a:t>
                      </a:r>
                      <a:r>
                        <a:rPr lang="ro-RO" sz="1200" baseline="0" dirty="0" smtClean="0">
                          <a:solidFill>
                            <a:schemeClr val="accent5"/>
                          </a:solidFill>
                          <a:latin typeface="Fira Sans Condensed" panose="020B0604020202020204" charset="0"/>
                          <a:ea typeface="Fira Sans Condensed Light"/>
                          <a:cs typeface="Fira Sans Condensed" panose="020B0604020202020204" charset="0"/>
                          <a:sym typeface="Fira Sans Condensed Light"/>
                        </a:rPr>
                        <a:t> și </a:t>
                      </a:r>
                      <a:r>
                        <a:rPr lang="it-IT" sz="1200" dirty="0" smtClean="0">
                          <a:solidFill>
                            <a:schemeClr val="accent5"/>
                          </a:solidFill>
                          <a:latin typeface="Fira Sans Condensed" panose="020B0604020202020204" charset="0"/>
                          <a:ea typeface="Fira Sans Condensed Light"/>
                          <a:cs typeface="Fira Sans Condensed" panose="020B0604020202020204" charset="0"/>
                          <a:sym typeface="Fira Sans Condensed Light"/>
                        </a:rPr>
                        <a:t>87.6%</a:t>
                      </a:r>
                      <a:r>
                        <a:rPr lang="ro-RO" sz="1200" dirty="0" smtClean="0">
                          <a:solidFill>
                            <a:schemeClr val="accent5"/>
                          </a:solidFill>
                          <a:latin typeface="Fira Sans Condensed" panose="020B0604020202020204" charset="0"/>
                          <a:ea typeface="Fira Sans Condensed Light"/>
                          <a:cs typeface="Fira Sans Condensed" panose="020B0604020202020204" charset="0"/>
                          <a:sym typeface="Fira Sans Condensed Light"/>
                        </a:rPr>
                        <a:t> (testare)</a:t>
                      </a:r>
                      <a:endParaRPr lang="en-US" sz="1200" dirty="0">
                        <a:solidFill>
                          <a:schemeClr val="accent5"/>
                        </a:solidFill>
                        <a:latin typeface="Fira Sans Condensed" panose="020B0604020202020204" charset="0"/>
                        <a:cs typeface="Fira Sans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>
                          <a:solidFill>
                            <a:schemeClr val="accent5"/>
                          </a:solidFill>
                          <a:latin typeface="Fira Sans Condensed" panose="020B0604020202020204" charset="0"/>
                          <a:cs typeface="Fira Sans Condensed" panose="020B0604020202020204" charset="0"/>
                        </a:rPr>
                        <a:t>Arhitectură neuronală convoluțională clasică și</a:t>
                      </a:r>
                      <a:r>
                        <a:rPr lang="ro-RO" sz="1200" baseline="0" dirty="0" smtClean="0">
                          <a:solidFill>
                            <a:schemeClr val="accent5"/>
                          </a:solidFill>
                          <a:latin typeface="Fira Sans Condensed" panose="020B0604020202020204" charset="0"/>
                          <a:cs typeface="Fira Sans Condensed" panose="020B0604020202020204" charset="0"/>
                        </a:rPr>
                        <a:t> bottleneck</a:t>
                      </a:r>
                      <a:endParaRPr lang="en-US" sz="1200" dirty="0">
                        <a:solidFill>
                          <a:schemeClr val="accent5"/>
                        </a:solidFill>
                        <a:latin typeface="Fira Sans Condensed" panose="020B0604020202020204" charset="0"/>
                        <a:cs typeface="Fira Sans Condensed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269629"/>
                  </a:ext>
                </a:extLst>
              </a:tr>
              <a:tr h="7314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accent5"/>
                          </a:solidFill>
                          <a:latin typeface="Fira Sans Condensed" panose="020B0604020202020204" charset="0"/>
                          <a:cs typeface="Fira Sans Condensed" panose="020B0604020202020204" charset="0"/>
                          <a:sym typeface="Fira Sans Condensed Light"/>
                        </a:rPr>
                        <a:t>Nadar</a:t>
                      </a:r>
                      <a:r>
                        <a:rPr lang="en-US" sz="1200" dirty="0" smtClean="0">
                          <a:solidFill>
                            <a:schemeClr val="accent5"/>
                          </a:solidFill>
                          <a:latin typeface="Fira Sans Condensed" panose="020B0604020202020204" charset="0"/>
                          <a:cs typeface="Fira Sans Condensed" panose="020B0604020202020204" charset="0"/>
                          <a:sym typeface="Fira Sans Condensed Light"/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chemeClr val="accent5"/>
                          </a:solidFill>
                          <a:latin typeface="Fira Sans Condensed" panose="020B0604020202020204" charset="0"/>
                          <a:cs typeface="Fira Sans Condensed" panose="020B0604020202020204" charset="0"/>
                          <a:sym typeface="Fira Sans Condensed Light"/>
                        </a:rPr>
                        <a:t>Abeßer</a:t>
                      </a:r>
                      <a:r>
                        <a:rPr lang="en-US" sz="1200" dirty="0" smtClean="0">
                          <a:solidFill>
                            <a:schemeClr val="accent5"/>
                          </a:solidFill>
                          <a:latin typeface="Fira Sans Condensed" panose="020B0604020202020204" charset="0"/>
                          <a:cs typeface="Fira Sans Condensed" panose="020B0604020202020204" charset="0"/>
                          <a:sym typeface="Fira Sans Condensed Light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accent5"/>
                          </a:solidFill>
                          <a:latin typeface="Fira Sans Condensed" panose="020B0604020202020204" charset="0"/>
                          <a:cs typeface="Fira Sans Condensed" panose="020B0604020202020204" charset="0"/>
                          <a:sym typeface="Fira Sans Condensed Light"/>
                        </a:rPr>
                        <a:t>și</a:t>
                      </a:r>
                      <a:r>
                        <a:rPr lang="en-US" sz="1200" dirty="0" smtClean="0">
                          <a:solidFill>
                            <a:schemeClr val="accent5"/>
                          </a:solidFill>
                          <a:latin typeface="Fira Sans Condensed" panose="020B0604020202020204" charset="0"/>
                          <a:cs typeface="Fira Sans Condensed" panose="020B0604020202020204" charset="0"/>
                          <a:sym typeface="Fira Sans Condensed Light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accent5"/>
                          </a:solidFill>
                          <a:latin typeface="Fira Sans Condensed" panose="020B0604020202020204" charset="0"/>
                          <a:cs typeface="Fira Sans Condensed" panose="020B0604020202020204" charset="0"/>
                          <a:sym typeface="Fira Sans Condensed Light"/>
                        </a:rPr>
                        <a:t>Grollmisch</a:t>
                      </a:r>
                      <a:endParaRPr lang="en-US" sz="1200" dirty="0">
                        <a:solidFill>
                          <a:schemeClr val="accent5"/>
                        </a:solidFill>
                        <a:latin typeface="Fira Sans Condensed" panose="020B0604020202020204" charset="0"/>
                        <a:cs typeface="Fira Sans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>
                          <a:solidFill>
                            <a:schemeClr val="accent5"/>
                          </a:solidFill>
                          <a:latin typeface="Fira Sans Condensed" panose="020B0604020202020204" charset="0"/>
                          <a:cs typeface="Fira Sans Condensed" panose="020B0604020202020204" charset="0"/>
                        </a:rPr>
                        <a:t>2019</a:t>
                      </a:r>
                      <a:endParaRPr lang="en-US" sz="1200" dirty="0">
                        <a:solidFill>
                          <a:schemeClr val="accent5"/>
                        </a:solidFill>
                        <a:latin typeface="Fira Sans Condensed" panose="020B0604020202020204" charset="0"/>
                        <a:cs typeface="Fira Sans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>
                          <a:solidFill>
                            <a:schemeClr val="accent5"/>
                          </a:solidFill>
                          <a:latin typeface="Fira Sans Condensed" panose="020B0604020202020204" charset="0"/>
                          <a:cs typeface="Fira Sans Condensed" panose="020B0604020202020204" charset="0"/>
                        </a:rPr>
                        <a:t>Peste 80000 de cadre muzicale</a:t>
                      </a:r>
                      <a:endParaRPr lang="en-US" sz="1200" dirty="0">
                        <a:solidFill>
                          <a:schemeClr val="accent5"/>
                        </a:solidFill>
                        <a:latin typeface="Fira Sans Condensed" panose="020B0604020202020204" charset="0"/>
                        <a:cs typeface="Fira Sans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>
                          <a:solidFill>
                            <a:schemeClr val="accent5"/>
                          </a:solidFill>
                          <a:latin typeface="Fira Sans Condensed" panose="020B0604020202020204" charset="0"/>
                          <a:ea typeface="Fira Sans Condensed Light"/>
                          <a:cs typeface="Fira Sans Condensed" panose="020B0604020202020204" charset="0"/>
                          <a:sym typeface="Fira Sans Condensed Light"/>
                        </a:rPr>
                        <a:t>76% (extins) și</a:t>
                      </a:r>
                      <a:r>
                        <a:rPr lang="ro-RO" sz="1200" baseline="0" dirty="0" smtClean="0">
                          <a:solidFill>
                            <a:schemeClr val="accent5"/>
                          </a:solidFill>
                          <a:latin typeface="Fira Sans Condensed" panose="020B0604020202020204" charset="0"/>
                          <a:ea typeface="Fira Sans Condensed Light"/>
                          <a:cs typeface="Fira Sans Condensed" panose="020B0604020202020204" charset="0"/>
                          <a:sym typeface="Fira Sans Condensed Light"/>
                        </a:rPr>
                        <a:t> 91% (clasic)</a:t>
                      </a:r>
                      <a:endParaRPr lang="en-US" sz="1200" dirty="0">
                        <a:solidFill>
                          <a:schemeClr val="accent5"/>
                        </a:solidFill>
                        <a:latin typeface="Fira Sans Condensed" panose="020B0604020202020204" charset="0"/>
                        <a:cs typeface="Fira Sans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o-RO" sz="1200" dirty="0" smtClean="0">
                          <a:solidFill>
                            <a:schemeClr val="accent5"/>
                          </a:solidFill>
                          <a:latin typeface="Fira Sans Condensed" panose="020B0604020202020204" charset="0"/>
                          <a:cs typeface="Fira Sans Condensed" panose="020B0604020202020204" charset="0"/>
                        </a:rPr>
                        <a:t>Rețele</a:t>
                      </a:r>
                      <a:r>
                        <a:rPr lang="ro-RO" sz="1200" baseline="0" dirty="0" smtClean="0">
                          <a:solidFill>
                            <a:schemeClr val="accent5"/>
                          </a:solidFill>
                          <a:latin typeface="Fira Sans Condensed" panose="020B0604020202020204" charset="0"/>
                          <a:cs typeface="Fira Sans Condensed" panose="020B0604020202020204" charset="0"/>
                        </a:rPr>
                        <a:t> neuronale convoluționale avansate</a:t>
                      </a:r>
                      <a:endParaRPr lang="en-US" sz="1200" dirty="0" smtClean="0">
                        <a:solidFill>
                          <a:schemeClr val="accent5"/>
                        </a:solidFill>
                        <a:latin typeface="Fira Sans Condensed" panose="020B0604020202020204" charset="0"/>
                        <a:cs typeface="Fira Sans Condensed" panose="020B0604020202020204" charset="0"/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accent5"/>
                        </a:solidFill>
                        <a:latin typeface="Fira Sans Condensed" panose="020B0604020202020204" charset="0"/>
                        <a:cs typeface="Fira Sans Condensed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329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89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subTitle" idx="1"/>
          </p:nvPr>
        </p:nvSpPr>
        <p:spPr>
          <a:xfrm>
            <a:off x="1465486" y="1407406"/>
            <a:ext cx="2618834" cy="14613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ro-RO" dirty="0"/>
              <a:t>Rețelele neronale convoluționale sunt foarte potrivite și în domeniul recunoașterii audio.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31"/>
          <p:cNvSpPr txBox="1">
            <a:spLocks noGrp="1"/>
          </p:cNvSpPr>
          <p:nvPr>
            <p:ph type="subTitle" idx="2"/>
          </p:nvPr>
        </p:nvSpPr>
        <p:spPr>
          <a:xfrm>
            <a:off x="5599878" y="1785739"/>
            <a:ext cx="2332542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Obținerea unor rezultate mai bune este dependentă de complexitatea și corectitudinea setului de date audio.</a:t>
            </a:r>
            <a:endParaRPr dirty="0"/>
          </a:p>
        </p:txBody>
      </p:sp>
      <p:sp>
        <p:nvSpPr>
          <p:cNvPr id="184" name="Google Shape;184;p31"/>
          <p:cNvSpPr txBox="1">
            <a:spLocks noGrp="1"/>
          </p:cNvSpPr>
          <p:nvPr>
            <p:ph type="subTitle" idx="3"/>
          </p:nvPr>
        </p:nvSpPr>
        <p:spPr>
          <a:xfrm>
            <a:off x="1071602" y="3439840"/>
            <a:ext cx="3389133" cy="9612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	</a:t>
            </a:r>
            <a:r>
              <a:rPr lang="en-US" dirty="0" err="1" smtClean="0"/>
              <a:t>Domeniul</a:t>
            </a:r>
            <a:r>
              <a:rPr lang="en-US" dirty="0" smtClean="0"/>
              <a:t> </a:t>
            </a:r>
            <a:r>
              <a:rPr lang="en-US" dirty="0"/>
              <a:t>ales are o </a:t>
            </a:r>
            <a:r>
              <a:rPr lang="en-US" dirty="0" err="1" smtClean="0"/>
              <a:t>multitudine</a:t>
            </a:r>
            <a:r>
              <a:rPr lang="en-US" dirty="0" smtClean="0"/>
              <a:t> de </a:t>
            </a:r>
            <a:r>
              <a:rPr lang="en-US" dirty="0" err="1"/>
              <a:t>abordări</a:t>
            </a:r>
            <a:r>
              <a:rPr lang="en-US" dirty="0"/>
              <a:t> </a:t>
            </a:r>
            <a:r>
              <a:rPr lang="en-US" dirty="0" err="1"/>
              <a:t>ștințiifice</a:t>
            </a:r>
            <a:r>
              <a:rPr lang="en-US" dirty="0"/>
              <a:t>, </a:t>
            </a:r>
            <a:r>
              <a:rPr lang="en-US" dirty="0" err="1"/>
              <a:t>metodele</a:t>
            </a:r>
            <a:r>
              <a:rPr lang="en-US" dirty="0"/>
              <a:t> de </a:t>
            </a:r>
            <a:r>
              <a:rPr lang="en-US" dirty="0" err="1"/>
              <a:t>clasificare</a:t>
            </a:r>
            <a:r>
              <a:rPr lang="en-US" dirty="0"/>
              <a:t>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urmând</a:t>
            </a:r>
            <a:r>
              <a:rPr lang="en-US" dirty="0"/>
              <a:t> o </a:t>
            </a:r>
            <a:r>
              <a:rPr lang="en-US" dirty="0" err="1"/>
              <a:t>evoluție</a:t>
            </a:r>
            <a:r>
              <a:rPr lang="en-US" dirty="0"/>
              <a:t> </a:t>
            </a:r>
            <a:r>
              <a:rPr lang="en-US" dirty="0" err="1"/>
              <a:t>firească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ultimii</a:t>
            </a:r>
            <a:r>
              <a:rPr lang="en-US" dirty="0"/>
              <a:t> 20 de </a:t>
            </a:r>
            <a:r>
              <a:rPr lang="en-US" dirty="0" err="1"/>
              <a:t>ani</a:t>
            </a:r>
            <a:r>
              <a:rPr lang="en-US" dirty="0"/>
              <a:t>.</a:t>
            </a:r>
          </a:p>
        </p:txBody>
      </p:sp>
      <p:sp>
        <p:nvSpPr>
          <p:cNvPr id="185" name="Google Shape;185;p31"/>
          <p:cNvSpPr txBox="1">
            <a:spLocks noGrp="1"/>
          </p:cNvSpPr>
          <p:nvPr>
            <p:ph type="subTitle" idx="4"/>
          </p:nvPr>
        </p:nvSpPr>
        <p:spPr>
          <a:xfrm>
            <a:off x="5599878" y="3524770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O viitoare abordare ar putea determina construirea unui model neuronal recurent.</a:t>
            </a:r>
            <a:endParaRPr dirty="0"/>
          </a:p>
        </p:txBody>
      </p:sp>
      <p:cxnSp>
        <p:nvCxnSpPr>
          <p:cNvPr id="258" name="Google Shape;258;p31"/>
          <p:cNvCxnSpPr/>
          <p:nvPr/>
        </p:nvCxnSpPr>
        <p:spPr>
          <a:xfrm>
            <a:off x="1418978" y="1638300"/>
            <a:ext cx="0" cy="78486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59" name="Google Shape;259;p31"/>
          <p:cNvCxnSpPr/>
          <p:nvPr/>
        </p:nvCxnSpPr>
        <p:spPr>
          <a:xfrm>
            <a:off x="5542854" y="1567151"/>
            <a:ext cx="0" cy="11557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260" name="Google Shape;260;p31"/>
          <p:cNvGrpSpPr/>
          <p:nvPr/>
        </p:nvGrpSpPr>
        <p:grpSpPr>
          <a:xfrm>
            <a:off x="880029" y="1952042"/>
            <a:ext cx="379958" cy="379958"/>
            <a:chOff x="1190625" y="238125"/>
            <a:chExt cx="5219200" cy="5219200"/>
          </a:xfrm>
        </p:grpSpPr>
        <p:sp>
          <p:nvSpPr>
            <p:cNvPr id="261" name="Google Shape;261;p31"/>
            <p:cNvSpPr/>
            <p:nvPr/>
          </p:nvSpPr>
          <p:spPr>
            <a:xfrm>
              <a:off x="2188775" y="12362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5258300" y="12362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2188775" y="43058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5258300" y="43058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2188775" y="1236275"/>
              <a:ext cx="3222875" cy="3222875"/>
            </a:xfrm>
            <a:custGeom>
              <a:avLst/>
              <a:gdLst/>
              <a:ahLst/>
              <a:cxnLst/>
              <a:rect l="l" t="t" r="r" b="b"/>
              <a:pathLst>
                <a:path w="128915" h="128915" extrusionOk="0">
                  <a:moveTo>
                    <a:pt x="110517" y="6133"/>
                  </a:moveTo>
                  <a:lnTo>
                    <a:pt x="110517" y="18398"/>
                  </a:lnTo>
                  <a:lnTo>
                    <a:pt x="122782" y="18398"/>
                  </a:lnTo>
                  <a:lnTo>
                    <a:pt x="122782" y="110517"/>
                  </a:lnTo>
                  <a:lnTo>
                    <a:pt x="110517" y="110517"/>
                  </a:lnTo>
                  <a:lnTo>
                    <a:pt x="110517" y="122782"/>
                  </a:lnTo>
                  <a:lnTo>
                    <a:pt x="18398" y="122782"/>
                  </a:lnTo>
                  <a:lnTo>
                    <a:pt x="18398" y="110517"/>
                  </a:lnTo>
                  <a:lnTo>
                    <a:pt x="6133" y="110517"/>
                  </a:lnTo>
                  <a:lnTo>
                    <a:pt x="6133" y="18398"/>
                  </a:lnTo>
                  <a:lnTo>
                    <a:pt x="18398" y="18398"/>
                  </a:lnTo>
                  <a:lnTo>
                    <a:pt x="18398" y="6133"/>
                  </a:lnTo>
                  <a:close/>
                  <a:moveTo>
                    <a:pt x="12266" y="1"/>
                  </a:moveTo>
                  <a:lnTo>
                    <a:pt x="12266" y="12266"/>
                  </a:lnTo>
                  <a:lnTo>
                    <a:pt x="1" y="12266"/>
                  </a:lnTo>
                  <a:lnTo>
                    <a:pt x="1" y="116649"/>
                  </a:lnTo>
                  <a:lnTo>
                    <a:pt x="12266" y="116649"/>
                  </a:lnTo>
                  <a:lnTo>
                    <a:pt x="12266" y="128914"/>
                  </a:lnTo>
                  <a:lnTo>
                    <a:pt x="116649" y="128914"/>
                  </a:lnTo>
                  <a:lnTo>
                    <a:pt x="116649" y="116649"/>
                  </a:lnTo>
                  <a:lnTo>
                    <a:pt x="128914" y="116649"/>
                  </a:lnTo>
                  <a:lnTo>
                    <a:pt x="128914" y="12266"/>
                  </a:lnTo>
                  <a:lnTo>
                    <a:pt x="116649" y="12266"/>
                  </a:lnTo>
                  <a:lnTo>
                    <a:pt x="11664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2495400" y="184952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2802025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3109475" y="184952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3416100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3723550" y="1849525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4030175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4337625" y="1849525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4644250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2802025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109475" y="15429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3416100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723550" y="1542900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4030175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4337625" y="1542900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4644250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4951675" y="184952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2495400" y="21569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2802025" y="21569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4644250" y="2771050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644250" y="246360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4644250" y="307767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0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4644250" y="3385125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4951675" y="277105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4951675" y="246360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4951675" y="307767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951675" y="33851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644250" y="21569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4951675" y="21569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2495400" y="369175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2802025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3109475" y="369175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3416100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3723550" y="3691750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4030175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2495400" y="33851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2802025" y="3385125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4337625" y="3691750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4644250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65" y="6165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2802025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3109475" y="39991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2802025" y="2771050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2802025" y="246360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2802025" y="307767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0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2495400" y="277105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2495400" y="246360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2495400" y="307767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3416100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3723550" y="3999175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4030175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4337625" y="3999175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4644250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4951675" y="369175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1728025" y="775525"/>
              <a:ext cx="4144375" cy="4144375"/>
            </a:xfrm>
            <a:custGeom>
              <a:avLst/>
              <a:gdLst/>
              <a:ahLst/>
              <a:cxnLst/>
              <a:rect l="l" t="t" r="r" b="b"/>
              <a:pathLst>
                <a:path w="165775" h="165775" extrusionOk="0">
                  <a:moveTo>
                    <a:pt x="154097" y="12298"/>
                  </a:moveTo>
                  <a:lnTo>
                    <a:pt x="154097" y="154292"/>
                  </a:lnTo>
                  <a:lnTo>
                    <a:pt x="12102" y="154292"/>
                  </a:lnTo>
                  <a:lnTo>
                    <a:pt x="12102" y="12298"/>
                  </a:lnTo>
                  <a:close/>
                  <a:moveTo>
                    <a:pt x="14810" y="0"/>
                  </a:moveTo>
                  <a:lnTo>
                    <a:pt x="14810" y="6166"/>
                  </a:lnTo>
                  <a:lnTo>
                    <a:pt x="5970" y="6166"/>
                  </a:lnTo>
                  <a:lnTo>
                    <a:pt x="5970" y="19181"/>
                  </a:lnTo>
                  <a:lnTo>
                    <a:pt x="0" y="19181"/>
                  </a:lnTo>
                  <a:lnTo>
                    <a:pt x="0" y="25314"/>
                  </a:lnTo>
                  <a:lnTo>
                    <a:pt x="5970" y="25314"/>
                  </a:lnTo>
                  <a:lnTo>
                    <a:pt x="5970" y="37579"/>
                  </a:lnTo>
                  <a:lnTo>
                    <a:pt x="0" y="37579"/>
                  </a:lnTo>
                  <a:lnTo>
                    <a:pt x="0" y="43711"/>
                  </a:lnTo>
                  <a:lnTo>
                    <a:pt x="5970" y="43711"/>
                  </a:lnTo>
                  <a:lnTo>
                    <a:pt x="5970" y="55944"/>
                  </a:lnTo>
                  <a:lnTo>
                    <a:pt x="0" y="55944"/>
                  </a:lnTo>
                  <a:lnTo>
                    <a:pt x="0" y="62109"/>
                  </a:lnTo>
                  <a:lnTo>
                    <a:pt x="5970" y="62109"/>
                  </a:lnTo>
                  <a:lnTo>
                    <a:pt x="5970" y="74341"/>
                  </a:lnTo>
                  <a:lnTo>
                    <a:pt x="0" y="74341"/>
                  </a:lnTo>
                  <a:lnTo>
                    <a:pt x="0" y="80474"/>
                  </a:lnTo>
                  <a:lnTo>
                    <a:pt x="5970" y="80474"/>
                  </a:lnTo>
                  <a:lnTo>
                    <a:pt x="5970" y="92739"/>
                  </a:lnTo>
                  <a:lnTo>
                    <a:pt x="0" y="92739"/>
                  </a:lnTo>
                  <a:lnTo>
                    <a:pt x="0" y="98871"/>
                  </a:lnTo>
                  <a:lnTo>
                    <a:pt x="5970" y="98871"/>
                  </a:lnTo>
                  <a:lnTo>
                    <a:pt x="5970" y="111136"/>
                  </a:lnTo>
                  <a:lnTo>
                    <a:pt x="0" y="111136"/>
                  </a:lnTo>
                  <a:lnTo>
                    <a:pt x="0" y="117269"/>
                  </a:lnTo>
                  <a:lnTo>
                    <a:pt x="5970" y="117269"/>
                  </a:lnTo>
                  <a:lnTo>
                    <a:pt x="5970" y="129501"/>
                  </a:lnTo>
                  <a:lnTo>
                    <a:pt x="0" y="129501"/>
                  </a:lnTo>
                  <a:lnTo>
                    <a:pt x="0" y="135634"/>
                  </a:lnTo>
                  <a:lnTo>
                    <a:pt x="5970" y="135634"/>
                  </a:lnTo>
                  <a:lnTo>
                    <a:pt x="5970" y="147899"/>
                  </a:lnTo>
                  <a:lnTo>
                    <a:pt x="0" y="147899"/>
                  </a:lnTo>
                  <a:lnTo>
                    <a:pt x="0" y="154031"/>
                  </a:lnTo>
                  <a:lnTo>
                    <a:pt x="5970" y="154031"/>
                  </a:lnTo>
                  <a:lnTo>
                    <a:pt x="5970" y="160425"/>
                  </a:lnTo>
                  <a:lnTo>
                    <a:pt x="15332" y="160425"/>
                  </a:lnTo>
                  <a:lnTo>
                    <a:pt x="15332" y="165775"/>
                  </a:lnTo>
                  <a:lnTo>
                    <a:pt x="21497" y="165775"/>
                  </a:lnTo>
                  <a:lnTo>
                    <a:pt x="21497" y="160425"/>
                  </a:lnTo>
                  <a:lnTo>
                    <a:pt x="33729" y="160425"/>
                  </a:lnTo>
                  <a:lnTo>
                    <a:pt x="33729" y="165775"/>
                  </a:lnTo>
                  <a:lnTo>
                    <a:pt x="39862" y="165775"/>
                  </a:lnTo>
                  <a:lnTo>
                    <a:pt x="39862" y="160425"/>
                  </a:lnTo>
                  <a:lnTo>
                    <a:pt x="52127" y="160425"/>
                  </a:lnTo>
                  <a:lnTo>
                    <a:pt x="52127" y="165775"/>
                  </a:lnTo>
                  <a:lnTo>
                    <a:pt x="58260" y="165775"/>
                  </a:lnTo>
                  <a:lnTo>
                    <a:pt x="58260" y="160425"/>
                  </a:lnTo>
                  <a:lnTo>
                    <a:pt x="70492" y="160425"/>
                  </a:lnTo>
                  <a:lnTo>
                    <a:pt x="70492" y="165775"/>
                  </a:lnTo>
                  <a:lnTo>
                    <a:pt x="76657" y="165775"/>
                  </a:lnTo>
                  <a:lnTo>
                    <a:pt x="76657" y="160425"/>
                  </a:lnTo>
                  <a:lnTo>
                    <a:pt x="88890" y="160425"/>
                  </a:lnTo>
                  <a:lnTo>
                    <a:pt x="88890" y="165775"/>
                  </a:lnTo>
                  <a:lnTo>
                    <a:pt x="95022" y="165775"/>
                  </a:lnTo>
                  <a:lnTo>
                    <a:pt x="95022" y="160425"/>
                  </a:lnTo>
                  <a:lnTo>
                    <a:pt x="107287" y="160425"/>
                  </a:lnTo>
                  <a:lnTo>
                    <a:pt x="107287" y="165775"/>
                  </a:lnTo>
                  <a:lnTo>
                    <a:pt x="113420" y="165775"/>
                  </a:lnTo>
                  <a:lnTo>
                    <a:pt x="113420" y="160425"/>
                  </a:lnTo>
                  <a:lnTo>
                    <a:pt x="125685" y="160425"/>
                  </a:lnTo>
                  <a:lnTo>
                    <a:pt x="125685" y="165775"/>
                  </a:lnTo>
                  <a:lnTo>
                    <a:pt x="131817" y="165775"/>
                  </a:lnTo>
                  <a:lnTo>
                    <a:pt x="131817" y="160425"/>
                  </a:lnTo>
                  <a:lnTo>
                    <a:pt x="144050" y="160425"/>
                  </a:lnTo>
                  <a:lnTo>
                    <a:pt x="144050" y="165775"/>
                  </a:lnTo>
                  <a:lnTo>
                    <a:pt x="150182" y="165775"/>
                  </a:lnTo>
                  <a:lnTo>
                    <a:pt x="150182" y="160425"/>
                  </a:lnTo>
                  <a:lnTo>
                    <a:pt x="160229" y="160425"/>
                  </a:lnTo>
                  <a:lnTo>
                    <a:pt x="160229" y="150215"/>
                  </a:lnTo>
                  <a:lnTo>
                    <a:pt x="165775" y="150215"/>
                  </a:lnTo>
                  <a:lnTo>
                    <a:pt x="165775" y="144050"/>
                  </a:lnTo>
                  <a:lnTo>
                    <a:pt x="160229" y="144050"/>
                  </a:lnTo>
                  <a:lnTo>
                    <a:pt x="160229" y="131817"/>
                  </a:lnTo>
                  <a:lnTo>
                    <a:pt x="165775" y="131817"/>
                  </a:lnTo>
                  <a:lnTo>
                    <a:pt x="165775" y="125685"/>
                  </a:lnTo>
                  <a:lnTo>
                    <a:pt x="160229" y="125685"/>
                  </a:lnTo>
                  <a:lnTo>
                    <a:pt x="160229" y="113420"/>
                  </a:lnTo>
                  <a:lnTo>
                    <a:pt x="165775" y="113420"/>
                  </a:lnTo>
                  <a:lnTo>
                    <a:pt x="165775" y="107287"/>
                  </a:lnTo>
                  <a:lnTo>
                    <a:pt x="160229" y="107287"/>
                  </a:lnTo>
                  <a:lnTo>
                    <a:pt x="160229" y="95022"/>
                  </a:lnTo>
                  <a:lnTo>
                    <a:pt x="165775" y="95022"/>
                  </a:lnTo>
                  <a:lnTo>
                    <a:pt x="165775" y="88890"/>
                  </a:lnTo>
                  <a:lnTo>
                    <a:pt x="160229" y="88890"/>
                  </a:lnTo>
                  <a:lnTo>
                    <a:pt x="160229" y="76657"/>
                  </a:lnTo>
                  <a:lnTo>
                    <a:pt x="165775" y="76657"/>
                  </a:lnTo>
                  <a:lnTo>
                    <a:pt x="165775" y="70525"/>
                  </a:lnTo>
                  <a:lnTo>
                    <a:pt x="160229" y="70525"/>
                  </a:lnTo>
                  <a:lnTo>
                    <a:pt x="160229" y="58260"/>
                  </a:lnTo>
                  <a:lnTo>
                    <a:pt x="165775" y="58260"/>
                  </a:lnTo>
                  <a:lnTo>
                    <a:pt x="165775" y="52127"/>
                  </a:lnTo>
                  <a:lnTo>
                    <a:pt x="160229" y="52127"/>
                  </a:lnTo>
                  <a:lnTo>
                    <a:pt x="160229" y="39862"/>
                  </a:lnTo>
                  <a:lnTo>
                    <a:pt x="165775" y="39862"/>
                  </a:lnTo>
                  <a:lnTo>
                    <a:pt x="165775" y="33729"/>
                  </a:lnTo>
                  <a:lnTo>
                    <a:pt x="160229" y="33729"/>
                  </a:lnTo>
                  <a:lnTo>
                    <a:pt x="160229" y="21497"/>
                  </a:lnTo>
                  <a:lnTo>
                    <a:pt x="165775" y="21497"/>
                  </a:lnTo>
                  <a:lnTo>
                    <a:pt x="165775" y="15332"/>
                  </a:lnTo>
                  <a:lnTo>
                    <a:pt x="160229" y="15332"/>
                  </a:lnTo>
                  <a:lnTo>
                    <a:pt x="160229" y="6166"/>
                  </a:lnTo>
                  <a:lnTo>
                    <a:pt x="149660" y="6166"/>
                  </a:lnTo>
                  <a:lnTo>
                    <a:pt x="149660" y="0"/>
                  </a:lnTo>
                  <a:lnTo>
                    <a:pt x="143528" y="0"/>
                  </a:lnTo>
                  <a:lnTo>
                    <a:pt x="143528" y="6166"/>
                  </a:lnTo>
                  <a:lnTo>
                    <a:pt x="131263" y="6166"/>
                  </a:lnTo>
                  <a:lnTo>
                    <a:pt x="131263" y="0"/>
                  </a:lnTo>
                  <a:lnTo>
                    <a:pt x="125130" y="0"/>
                  </a:lnTo>
                  <a:lnTo>
                    <a:pt x="125130" y="6166"/>
                  </a:lnTo>
                  <a:lnTo>
                    <a:pt x="112898" y="6166"/>
                  </a:lnTo>
                  <a:lnTo>
                    <a:pt x="112898" y="0"/>
                  </a:lnTo>
                  <a:lnTo>
                    <a:pt x="106733" y="0"/>
                  </a:lnTo>
                  <a:lnTo>
                    <a:pt x="106733" y="6166"/>
                  </a:lnTo>
                  <a:lnTo>
                    <a:pt x="94500" y="6166"/>
                  </a:lnTo>
                  <a:lnTo>
                    <a:pt x="94500" y="0"/>
                  </a:lnTo>
                  <a:lnTo>
                    <a:pt x="88368" y="0"/>
                  </a:lnTo>
                  <a:lnTo>
                    <a:pt x="88368" y="6166"/>
                  </a:lnTo>
                  <a:lnTo>
                    <a:pt x="76103" y="6166"/>
                  </a:lnTo>
                  <a:lnTo>
                    <a:pt x="76103" y="0"/>
                  </a:lnTo>
                  <a:lnTo>
                    <a:pt x="69970" y="0"/>
                  </a:lnTo>
                  <a:lnTo>
                    <a:pt x="69970" y="6166"/>
                  </a:lnTo>
                  <a:lnTo>
                    <a:pt x="57738" y="6166"/>
                  </a:lnTo>
                  <a:lnTo>
                    <a:pt x="57738" y="0"/>
                  </a:lnTo>
                  <a:lnTo>
                    <a:pt x="51572" y="0"/>
                  </a:lnTo>
                  <a:lnTo>
                    <a:pt x="51572" y="6166"/>
                  </a:lnTo>
                  <a:lnTo>
                    <a:pt x="39340" y="6166"/>
                  </a:lnTo>
                  <a:lnTo>
                    <a:pt x="39340" y="0"/>
                  </a:lnTo>
                  <a:lnTo>
                    <a:pt x="33208" y="0"/>
                  </a:lnTo>
                  <a:lnTo>
                    <a:pt x="33208" y="6166"/>
                  </a:lnTo>
                  <a:lnTo>
                    <a:pt x="20942" y="6166"/>
                  </a:lnTo>
                  <a:lnTo>
                    <a:pt x="20942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3416100" y="2463600"/>
              <a:ext cx="460775" cy="768225"/>
            </a:xfrm>
            <a:custGeom>
              <a:avLst/>
              <a:gdLst/>
              <a:ahLst/>
              <a:cxnLst/>
              <a:rect l="l" t="t" r="r" b="b"/>
              <a:pathLst>
                <a:path w="18431" h="30729" extrusionOk="0">
                  <a:moveTo>
                    <a:pt x="12298" y="6166"/>
                  </a:moveTo>
                  <a:lnTo>
                    <a:pt x="12298" y="15789"/>
                  </a:lnTo>
                  <a:lnTo>
                    <a:pt x="6166" y="15789"/>
                  </a:lnTo>
                  <a:lnTo>
                    <a:pt x="6166" y="6166"/>
                  </a:lnTo>
                  <a:close/>
                  <a:moveTo>
                    <a:pt x="1" y="1"/>
                  </a:moveTo>
                  <a:lnTo>
                    <a:pt x="1" y="30729"/>
                  </a:lnTo>
                  <a:lnTo>
                    <a:pt x="6166" y="30729"/>
                  </a:lnTo>
                  <a:lnTo>
                    <a:pt x="6166" y="21921"/>
                  </a:lnTo>
                  <a:lnTo>
                    <a:pt x="12298" y="21921"/>
                  </a:lnTo>
                  <a:lnTo>
                    <a:pt x="12298" y="30729"/>
                  </a:lnTo>
                  <a:lnTo>
                    <a:pt x="18431" y="30729"/>
                  </a:lnTo>
                  <a:lnTo>
                    <a:pt x="1843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4030175" y="2463600"/>
              <a:ext cx="159050" cy="777200"/>
            </a:xfrm>
            <a:custGeom>
              <a:avLst/>
              <a:gdLst/>
              <a:ahLst/>
              <a:cxnLst/>
              <a:rect l="l" t="t" r="r" b="b"/>
              <a:pathLst>
                <a:path w="6362" h="31088" extrusionOk="0">
                  <a:moveTo>
                    <a:pt x="6166" y="1"/>
                  </a:moveTo>
                  <a:lnTo>
                    <a:pt x="0" y="33"/>
                  </a:lnTo>
                  <a:lnTo>
                    <a:pt x="229" y="31087"/>
                  </a:lnTo>
                  <a:lnTo>
                    <a:pt x="6361" y="31055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209825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255820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3017325" y="238125"/>
              <a:ext cx="154150" cy="384100"/>
            </a:xfrm>
            <a:custGeom>
              <a:avLst/>
              <a:gdLst/>
              <a:ahLst/>
              <a:cxnLst/>
              <a:rect l="l" t="t" r="r" b="b"/>
              <a:pathLst>
                <a:path w="6166" h="15364" extrusionOk="0">
                  <a:moveTo>
                    <a:pt x="0" y="0"/>
                  </a:moveTo>
                  <a:lnTo>
                    <a:pt x="0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3477275" y="238125"/>
              <a:ext cx="153325" cy="384100"/>
            </a:xfrm>
            <a:custGeom>
              <a:avLst/>
              <a:gdLst/>
              <a:ahLst/>
              <a:cxnLst/>
              <a:rect l="l" t="t" r="r" b="b"/>
              <a:pathLst>
                <a:path w="6133" h="15364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393720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4396325" y="238125"/>
              <a:ext cx="154150" cy="384100"/>
            </a:xfrm>
            <a:custGeom>
              <a:avLst/>
              <a:gdLst/>
              <a:ahLst/>
              <a:cxnLst/>
              <a:rect l="l" t="t" r="r" b="b"/>
              <a:pathLst>
                <a:path w="6166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4856275" y="238125"/>
              <a:ext cx="153325" cy="384100"/>
            </a:xfrm>
            <a:custGeom>
              <a:avLst/>
              <a:gdLst/>
              <a:ahLst/>
              <a:cxnLst/>
              <a:rect l="l" t="t" r="r" b="b"/>
              <a:pathLst>
                <a:path w="6133" h="15364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531620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1190625" y="447297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1190625" y="4013050"/>
              <a:ext cx="384100" cy="153325"/>
            </a:xfrm>
            <a:custGeom>
              <a:avLst/>
              <a:gdLst/>
              <a:ahLst/>
              <a:cxnLst/>
              <a:rect l="l" t="t" r="r" b="b"/>
              <a:pathLst>
                <a:path w="15364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1190625" y="3553100"/>
              <a:ext cx="384100" cy="154150"/>
            </a:xfrm>
            <a:custGeom>
              <a:avLst/>
              <a:gdLst/>
              <a:ahLst/>
              <a:cxnLst/>
              <a:rect l="l" t="t" r="r" b="b"/>
              <a:pathLst>
                <a:path w="15364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1190625" y="309397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1190625" y="2634050"/>
              <a:ext cx="384100" cy="153325"/>
            </a:xfrm>
            <a:custGeom>
              <a:avLst/>
              <a:gdLst/>
              <a:ahLst/>
              <a:cxnLst/>
              <a:rect l="l" t="t" r="r" b="b"/>
              <a:pathLst>
                <a:path w="15364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1190625" y="2174100"/>
              <a:ext cx="384100" cy="154150"/>
            </a:xfrm>
            <a:custGeom>
              <a:avLst/>
              <a:gdLst/>
              <a:ahLst/>
              <a:cxnLst/>
              <a:rect l="l" t="t" r="r" b="b"/>
              <a:pathLst>
                <a:path w="15364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1190625" y="171497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1190625" y="125502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4"/>
                  </a:lnTo>
                  <a:lnTo>
                    <a:pt x="15364" y="6134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5329250" y="5073200"/>
              <a:ext cx="154150" cy="384125"/>
            </a:xfrm>
            <a:custGeom>
              <a:avLst/>
              <a:gdLst/>
              <a:ahLst/>
              <a:cxnLst/>
              <a:rect l="l" t="t" r="r" b="b"/>
              <a:pathLst>
                <a:path w="6166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4870125" y="5073200"/>
              <a:ext cx="153350" cy="384125"/>
            </a:xfrm>
            <a:custGeom>
              <a:avLst/>
              <a:gdLst/>
              <a:ahLst/>
              <a:cxnLst/>
              <a:rect l="l" t="t" r="r" b="b"/>
              <a:pathLst>
                <a:path w="6134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4410200" y="5073200"/>
              <a:ext cx="153325" cy="384125"/>
            </a:xfrm>
            <a:custGeom>
              <a:avLst/>
              <a:gdLst/>
              <a:ahLst/>
              <a:cxnLst/>
              <a:rect l="l" t="t" r="r" b="b"/>
              <a:pathLst>
                <a:path w="6133" h="15365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3950250" y="5073200"/>
              <a:ext cx="153350" cy="384125"/>
            </a:xfrm>
            <a:custGeom>
              <a:avLst/>
              <a:gdLst/>
              <a:ahLst/>
              <a:cxnLst/>
              <a:rect l="l" t="t" r="r" b="b"/>
              <a:pathLst>
                <a:path w="6134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3491125" y="5073200"/>
              <a:ext cx="153350" cy="384125"/>
            </a:xfrm>
            <a:custGeom>
              <a:avLst/>
              <a:gdLst/>
              <a:ahLst/>
              <a:cxnLst/>
              <a:rect l="l" t="t" r="r" b="b"/>
              <a:pathLst>
                <a:path w="6134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3031200" y="5073200"/>
              <a:ext cx="153325" cy="384125"/>
            </a:xfrm>
            <a:custGeom>
              <a:avLst/>
              <a:gdLst/>
              <a:ahLst/>
              <a:cxnLst/>
              <a:rect l="l" t="t" r="r" b="b"/>
              <a:pathLst>
                <a:path w="6133" h="15365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2571250" y="5073200"/>
              <a:ext cx="153325" cy="384125"/>
            </a:xfrm>
            <a:custGeom>
              <a:avLst/>
              <a:gdLst/>
              <a:ahLst/>
              <a:cxnLst/>
              <a:rect l="l" t="t" r="r" b="b"/>
              <a:pathLst>
                <a:path w="6133" h="15365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2111300" y="5073200"/>
              <a:ext cx="154150" cy="384125"/>
            </a:xfrm>
            <a:custGeom>
              <a:avLst/>
              <a:gdLst/>
              <a:ahLst/>
              <a:cxnLst/>
              <a:rect l="l" t="t" r="r" b="b"/>
              <a:pathLst>
                <a:path w="6166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6025700" y="1158800"/>
              <a:ext cx="384125" cy="154150"/>
            </a:xfrm>
            <a:custGeom>
              <a:avLst/>
              <a:gdLst/>
              <a:ahLst/>
              <a:cxnLst/>
              <a:rect l="l" t="t" r="r" b="b"/>
              <a:pathLst>
                <a:path w="15365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6025700" y="1618750"/>
              <a:ext cx="384125" cy="153325"/>
            </a:xfrm>
            <a:custGeom>
              <a:avLst/>
              <a:gdLst/>
              <a:ahLst/>
              <a:cxnLst/>
              <a:rect l="l" t="t" r="r" b="b"/>
              <a:pathLst>
                <a:path w="15365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6025700" y="2078700"/>
              <a:ext cx="384125" cy="153325"/>
            </a:xfrm>
            <a:custGeom>
              <a:avLst/>
              <a:gdLst/>
              <a:ahLst/>
              <a:cxnLst/>
              <a:rect l="l" t="t" r="r" b="b"/>
              <a:pathLst>
                <a:path w="15365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6025700" y="2538625"/>
              <a:ext cx="384125" cy="153350"/>
            </a:xfrm>
            <a:custGeom>
              <a:avLst/>
              <a:gdLst/>
              <a:ahLst/>
              <a:cxnLst/>
              <a:rect l="l" t="t" r="r" b="b"/>
              <a:pathLst>
                <a:path w="15365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6025700" y="2997750"/>
              <a:ext cx="384125" cy="153350"/>
            </a:xfrm>
            <a:custGeom>
              <a:avLst/>
              <a:gdLst/>
              <a:ahLst/>
              <a:cxnLst/>
              <a:rect l="l" t="t" r="r" b="b"/>
              <a:pathLst>
                <a:path w="15365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6025700" y="3457700"/>
              <a:ext cx="384125" cy="153325"/>
            </a:xfrm>
            <a:custGeom>
              <a:avLst/>
              <a:gdLst/>
              <a:ahLst/>
              <a:cxnLst/>
              <a:rect l="l" t="t" r="r" b="b"/>
              <a:pathLst>
                <a:path w="15365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6025700" y="3917625"/>
              <a:ext cx="384125" cy="153350"/>
            </a:xfrm>
            <a:custGeom>
              <a:avLst/>
              <a:gdLst/>
              <a:ahLst/>
              <a:cxnLst/>
              <a:rect l="l" t="t" r="r" b="b"/>
              <a:pathLst>
                <a:path w="15365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6025700" y="4376750"/>
              <a:ext cx="384125" cy="154150"/>
            </a:xfrm>
            <a:custGeom>
              <a:avLst/>
              <a:gdLst/>
              <a:ahLst/>
              <a:cxnLst/>
              <a:rect l="l" t="t" r="r" b="b"/>
              <a:pathLst>
                <a:path w="15365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53" name="Google Shape;353;p31"/>
          <p:cNvCxnSpPr/>
          <p:nvPr/>
        </p:nvCxnSpPr>
        <p:spPr>
          <a:xfrm>
            <a:off x="1432390" y="3393622"/>
            <a:ext cx="0" cy="1074841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54" name="Google Shape;354;p31"/>
          <p:cNvCxnSpPr/>
          <p:nvPr/>
        </p:nvCxnSpPr>
        <p:spPr>
          <a:xfrm>
            <a:off x="5542854" y="3416003"/>
            <a:ext cx="0" cy="922441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434" name="Google Shape;260;p31"/>
          <p:cNvGrpSpPr/>
          <p:nvPr/>
        </p:nvGrpSpPr>
        <p:grpSpPr>
          <a:xfrm>
            <a:off x="4992773" y="1918496"/>
            <a:ext cx="379958" cy="379958"/>
            <a:chOff x="1190625" y="238125"/>
            <a:chExt cx="5219200" cy="5219200"/>
          </a:xfrm>
        </p:grpSpPr>
        <p:sp>
          <p:nvSpPr>
            <p:cNvPr id="435" name="Google Shape;261;p31"/>
            <p:cNvSpPr/>
            <p:nvPr/>
          </p:nvSpPr>
          <p:spPr>
            <a:xfrm>
              <a:off x="2188775" y="12362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262;p31"/>
            <p:cNvSpPr/>
            <p:nvPr/>
          </p:nvSpPr>
          <p:spPr>
            <a:xfrm>
              <a:off x="5258300" y="12362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263;p31"/>
            <p:cNvSpPr/>
            <p:nvPr/>
          </p:nvSpPr>
          <p:spPr>
            <a:xfrm>
              <a:off x="2188775" y="43058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264;p31"/>
            <p:cNvSpPr/>
            <p:nvPr/>
          </p:nvSpPr>
          <p:spPr>
            <a:xfrm>
              <a:off x="5258300" y="43058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265;p31"/>
            <p:cNvSpPr/>
            <p:nvPr/>
          </p:nvSpPr>
          <p:spPr>
            <a:xfrm>
              <a:off x="2188775" y="1236275"/>
              <a:ext cx="3222875" cy="3222875"/>
            </a:xfrm>
            <a:custGeom>
              <a:avLst/>
              <a:gdLst/>
              <a:ahLst/>
              <a:cxnLst/>
              <a:rect l="l" t="t" r="r" b="b"/>
              <a:pathLst>
                <a:path w="128915" h="128915" extrusionOk="0">
                  <a:moveTo>
                    <a:pt x="110517" y="6133"/>
                  </a:moveTo>
                  <a:lnTo>
                    <a:pt x="110517" y="18398"/>
                  </a:lnTo>
                  <a:lnTo>
                    <a:pt x="122782" y="18398"/>
                  </a:lnTo>
                  <a:lnTo>
                    <a:pt x="122782" y="110517"/>
                  </a:lnTo>
                  <a:lnTo>
                    <a:pt x="110517" y="110517"/>
                  </a:lnTo>
                  <a:lnTo>
                    <a:pt x="110517" y="122782"/>
                  </a:lnTo>
                  <a:lnTo>
                    <a:pt x="18398" y="122782"/>
                  </a:lnTo>
                  <a:lnTo>
                    <a:pt x="18398" y="110517"/>
                  </a:lnTo>
                  <a:lnTo>
                    <a:pt x="6133" y="110517"/>
                  </a:lnTo>
                  <a:lnTo>
                    <a:pt x="6133" y="18398"/>
                  </a:lnTo>
                  <a:lnTo>
                    <a:pt x="18398" y="18398"/>
                  </a:lnTo>
                  <a:lnTo>
                    <a:pt x="18398" y="6133"/>
                  </a:lnTo>
                  <a:close/>
                  <a:moveTo>
                    <a:pt x="12266" y="1"/>
                  </a:moveTo>
                  <a:lnTo>
                    <a:pt x="12266" y="12266"/>
                  </a:lnTo>
                  <a:lnTo>
                    <a:pt x="1" y="12266"/>
                  </a:lnTo>
                  <a:lnTo>
                    <a:pt x="1" y="116649"/>
                  </a:lnTo>
                  <a:lnTo>
                    <a:pt x="12266" y="116649"/>
                  </a:lnTo>
                  <a:lnTo>
                    <a:pt x="12266" y="128914"/>
                  </a:lnTo>
                  <a:lnTo>
                    <a:pt x="116649" y="128914"/>
                  </a:lnTo>
                  <a:lnTo>
                    <a:pt x="116649" y="116649"/>
                  </a:lnTo>
                  <a:lnTo>
                    <a:pt x="128914" y="116649"/>
                  </a:lnTo>
                  <a:lnTo>
                    <a:pt x="128914" y="12266"/>
                  </a:lnTo>
                  <a:lnTo>
                    <a:pt x="116649" y="12266"/>
                  </a:lnTo>
                  <a:lnTo>
                    <a:pt x="11664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266;p31"/>
            <p:cNvSpPr/>
            <p:nvPr/>
          </p:nvSpPr>
          <p:spPr>
            <a:xfrm>
              <a:off x="2495400" y="184952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267;p31"/>
            <p:cNvSpPr/>
            <p:nvPr/>
          </p:nvSpPr>
          <p:spPr>
            <a:xfrm>
              <a:off x="2802025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268;p31"/>
            <p:cNvSpPr/>
            <p:nvPr/>
          </p:nvSpPr>
          <p:spPr>
            <a:xfrm>
              <a:off x="3109475" y="184952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269;p31"/>
            <p:cNvSpPr/>
            <p:nvPr/>
          </p:nvSpPr>
          <p:spPr>
            <a:xfrm>
              <a:off x="3416100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270;p31"/>
            <p:cNvSpPr/>
            <p:nvPr/>
          </p:nvSpPr>
          <p:spPr>
            <a:xfrm>
              <a:off x="3723550" y="1849525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271;p31"/>
            <p:cNvSpPr/>
            <p:nvPr/>
          </p:nvSpPr>
          <p:spPr>
            <a:xfrm>
              <a:off x="4030175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272;p31"/>
            <p:cNvSpPr/>
            <p:nvPr/>
          </p:nvSpPr>
          <p:spPr>
            <a:xfrm>
              <a:off x="4337625" y="1849525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273;p31"/>
            <p:cNvSpPr/>
            <p:nvPr/>
          </p:nvSpPr>
          <p:spPr>
            <a:xfrm>
              <a:off x="4644250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274;p31"/>
            <p:cNvSpPr/>
            <p:nvPr/>
          </p:nvSpPr>
          <p:spPr>
            <a:xfrm>
              <a:off x="2802025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275;p31"/>
            <p:cNvSpPr/>
            <p:nvPr/>
          </p:nvSpPr>
          <p:spPr>
            <a:xfrm>
              <a:off x="3109475" y="15429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276;p31"/>
            <p:cNvSpPr/>
            <p:nvPr/>
          </p:nvSpPr>
          <p:spPr>
            <a:xfrm>
              <a:off x="3416100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277;p31"/>
            <p:cNvSpPr/>
            <p:nvPr/>
          </p:nvSpPr>
          <p:spPr>
            <a:xfrm>
              <a:off x="3723550" y="1542900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278;p31"/>
            <p:cNvSpPr/>
            <p:nvPr/>
          </p:nvSpPr>
          <p:spPr>
            <a:xfrm>
              <a:off x="4030175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279;p31"/>
            <p:cNvSpPr/>
            <p:nvPr/>
          </p:nvSpPr>
          <p:spPr>
            <a:xfrm>
              <a:off x="4337625" y="1542900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280;p31"/>
            <p:cNvSpPr/>
            <p:nvPr/>
          </p:nvSpPr>
          <p:spPr>
            <a:xfrm>
              <a:off x="4644250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281;p31"/>
            <p:cNvSpPr/>
            <p:nvPr/>
          </p:nvSpPr>
          <p:spPr>
            <a:xfrm>
              <a:off x="4951675" y="184952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282;p31"/>
            <p:cNvSpPr/>
            <p:nvPr/>
          </p:nvSpPr>
          <p:spPr>
            <a:xfrm>
              <a:off x="2495400" y="21569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283;p31"/>
            <p:cNvSpPr/>
            <p:nvPr/>
          </p:nvSpPr>
          <p:spPr>
            <a:xfrm>
              <a:off x="2802025" y="21569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284;p31"/>
            <p:cNvSpPr/>
            <p:nvPr/>
          </p:nvSpPr>
          <p:spPr>
            <a:xfrm>
              <a:off x="4644250" y="2771050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285;p31"/>
            <p:cNvSpPr/>
            <p:nvPr/>
          </p:nvSpPr>
          <p:spPr>
            <a:xfrm>
              <a:off x="4644250" y="246360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286;p31"/>
            <p:cNvSpPr/>
            <p:nvPr/>
          </p:nvSpPr>
          <p:spPr>
            <a:xfrm>
              <a:off x="4644250" y="307767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0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287;p31"/>
            <p:cNvSpPr/>
            <p:nvPr/>
          </p:nvSpPr>
          <p:spPr>
            <a:xfrm>
              <a:off x="4644250" y="3385125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288;p31"/>
            <p:cNvSpPr/>
            <p:nvPr/>
          </p:nvSpPr>
          <p:spPr>
            <a:xfrm>
              <a:off x="4951675" y="277105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289;p31"/>
            <p:cNvSpPr/>
            <p:nvPr/>
          </p:nvSpPr>
          <p:spPr>
            <a:xfrm>
              <a:off x="4951675" y="246360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290;p31"/>
            <p:cNvSpPr/>
            <p:nvPr/>
          </p:nvSpPr>
          <p:spPr>
            <a:xfrm>
              <a:off x="4951675" y="307767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291;p31"/>
            <p:cNvSpPr/>
            <p:nvPr/>
          </p:nvSpPr>
          <p:spPr>
            <a:xfrm>
              <a:off x="4951675" y="33851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292;p31"/>
            <p:cNvSpPr/>
            <p:nvPr/>
          </p:nvSpPr>
          <p:spPr>
            <a:xfrm>
              <a:off x="4644250" y="21569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293;p31"/>
            <p:cNvSpPr/>
            <p:nvPr/>
          </p:nvSpPr>
          <p:spPr>
            <a:xfrm>
              <a:off x="4951675" y="21569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294;p31"/>
            <p:cNvSpPr/>
            <p:nvPr/>
          </p:nvSpPr>
          <p:spPr>
            <a:xfrm>
              <a:off x="2495400" y="369175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295;p31"/>
            <p:cNvSpPr/>
            <p:nvPr/>
          </p:nvSpPr>
          <p:spPr>
            <a:xfrm>
              <a:off x="2802025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296;p31"/>
            <p:cNvSpPr/>
            <p:nvPr/>
          </p:nvSpPr>
          <p:spPr>
            <a:xfrm>
              <a:off x="3109475" y="369175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297;p31"/>
            <p:cNvSpPr/>
            <p:nvPr/>
          </p:nvSpPr>
          <p:spPr>
            <a:xfrm>
              <a:off x="3416100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298;p31"/>
            <p:cNvSpPr/>
            <p:nvPr/>
          </p:nvSpPr>
          <p:spPr>
            <a:xfrm>
              <a:off x="3723550" y="3691750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299;p31"/>
            <p:cNvSpPr/>
            <p:nvPr/>
          </p:nvSpPr>
          <p:spPr>
            <a:xfrm>
              <a:off x="4030175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300;p31"/>
            <p:cNvSpPr/>
            <p:nvPr/>
          </p:nvSpPr>
          <p:spPr>
            <a:xfrm>
              <a:off x="2495400" y="33851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301;p31"/>
            <p:cNvSpPr/>
            <p:nvPr/>
          </p:nvSpPr>
          <p:spPr>
            <a:xfrm>
              <a:off x="2802025" y="3385125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302;p31"/>
            <p:cNvSpPr/>
            <p:nvPr/>
          </p:nvSpPr>
          <p:spPr>
            <a:xfrm>
              <a:off x="4337625" y="3691750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303;p31"/>
            <p:cNvSpPr/>
            <p:nvPr/>
          </p:nvSpPr>
          <p:spPr>
            <a:xfrm>
              <a:off x="4644250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65" y="6165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304;p31"/>
            <p:cNvSpPr/>
            <p:nvPr/>
          </p:nvSpPr>
          <p:spPr>
            <a:xfrm>
              <a:off x="2802025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305;p31"/>
            <p:cNvSpPr/>
            <p:nvPr/>
          </p:nvSpPr>
          <p:spPr>
            <a:xfrm>
              <a:off x="3109475" y="39991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306;p31"/>
            <p:cNvSpPr/>
            <p:nvPr/>
          </p:nvSpPr>
          <p:spPr>
            <a:xfrm>
              <a:off x="2802025" y="2771050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307;p31"/>
            <p:cNvSpPr/>
            <p:nvPr/>
          </p:nvSpPr>
          <p:spPr>
            <a:xfrm>
              <a:off x="2802025" y="246360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308;p31"/>
            <p:cNvSpPr/>
            <p:nvPr/>
          </p:nvSpPr>
          <p:spPr>
            <a:xfrm>
              <a:off x="2802025" y="307767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0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309;p31"/>
            <p:cNvSpPr/>
            <p:nvPr/>
          </p:nvSpPr>
          <p:spPr>
            <a:xfrm>
              <a:off x="2495400" y="277105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310;p31"/>
            <p:cNvSpPr/>
            <p:nvPr/>
          </p:nvSpPr>
          <p:spPr>
            <a:xfrm>
              <a:off x="2495400" y="246360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311;p31"/>
            <p:cNvSpPr/>
            <p:nvPr/>
          </p:nvSpPr>
          <p:spPr>
            <a:xfrm>
              <a:off x="2495400" y="307767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312;p31"/>
            <p:cNvSpPr/>
            <p:nvPr/>
          </p:nvSpPr>
          <p:spPr>
            <a:xfrm>
              <a:off x="3416100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313;p31"/>
            <p:cNvSpPr/>
            <p:nvPr/>
          </p:nvSpPr>
          <p:spPr>
            <a:xfrm>
              <a:off x="3723550" y="3999175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314;p31"/>
            <p:cNvSpPr/>
            <p:nvPr/>
          </p:nvSpPr>
          <p:spPr>
            <a:xfrm>
              <a:off x="4030175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315;p31"/>
            <p:cNvSpPr/>
            <p:nvPr/>
          </p:nvSpPr>
          <p:spPr>
            <a:xfrm>
              <a:off x="4337625" y="3999175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316;p31"/>
            <p:cNvSpPr/>
            <p:nvPr/>
          </p:nvSpPr>
          <p:spPr>
            <a:xfrm>
              <a:off x="4644250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317;p31"/>
            <p:cNvSpPr/>
            <p:nvPr/>
          </p:nvSpPr>
          <p:spPr>
            <a:xfrm>
              <a:off x="4951675" y="369175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318;p31"/>
            <p:cNvSpPr/>
            <p:nvPr/>
          </p:nvSpPr>
          <p:spPr>
            <a:xfrm>
              <a:off x="1728025" y="775525"/>
              <a:ext cx="4144375" cy="4144375"/>
            </a:xfrm>
            <a:custGeom>
              <a:avLst/>
              <a:gdLst/>
              <a:ahLst/>
              <a:cxnLst/>
              <a:rect l="l" t="t" r="r" b="b"/>
              <a:pathLst>
                <a:path w="165775" h="165775" extrusionOk="0">
                  <a:moveTo>
                    <a:pt x="154097" y="12298"/>
                  </a:moveTo>
                  <a:lnTo>
                    <a:pt x="154097" y="154292"/>
                  </a:lnTo>
                  <a:lnTo>
                    <a:pt x="12102" y="154292"/>
                  </a:lnTo>
                  <a:lnTo>
                    <a:pt x="12102" y="12298"/>
                  </a:lnTo>
                  <a:close/>
                  <a:moveTo>
                    <a:pt x="14810" y="0"/>
                  </a:moveTo>
                  <a:lnTo>
                    <a:pt x="14810" y="6166"/>
                  </a:lnTo>
                  <a:lnTo>
                    <a:pt x="5970" y="6166"/>
                  </a:lnTo>
                  <a:lnTo>
                    <a:pt x="5970" y="19181"/>
                  </a:lnTo>
                  <a:lnTo>
                    <a:pt x="0" y="19181"/>
                  </a:lnTo>
                  <a:lnTo>
                    <a:pt x="0" y="25314"/>
                  </a:lnTo>
                  <a:lnTo>
                    <a:pt x="5970" y="25314"/>
                  </a:lnTo>
                  <a:lnTo>
                    <a:pt x="5970" y="37579"/>
                  </a:lnTo>
                  <a:lnTo>
                    <a:pt x="0" y="37579"/>
                  </a:lnTo>
                  <a:lnTo>
                    <a:pt x="0" y="43711"/>
                  </a:lnTo>
                  <a:lnTo>
                    <a:pt x="5970" y="43711"/>
                  </a:lnTo>
                  <a:lnTo>
                    <a:pt x="5970" y="55944"/>
                  </a:lnTo>
                  <a:lnTo>
                    <a:pt x="0" y="55944"/>
                  </a:lnTo>
                  <a:lnTo>
                    <a:pt x="0" y="62109"/>
                  </a:lnTo>
                  <a:lnTo>
                    <a:pt x="5970" y="62109"/>
                  </a:lnTo>
                  <a:lnTo>
                    <a:pt x="5970" y="74341"/>
                  </a:lnTo>
                  <a:lnTo>
                    <a:pt x="0" y="74341"/>
                  </a:lnTo>
                  <a:lnTo>
                    <a:pt x="0" y="80474"/>
                  </a:lnTo>
                  <a:lnTo>
                    <a:pt x="5970" y="80474"/>
                  </a:lnTo>
                  <a:lnTo>
                    <a:pt x="5970" y="92739"/>
                  </a:lnTo>
                  <a:lnTo>
                    <a:pt x="0" y="92739"/>
                  </a:lnTo>
                  <a:lnTo>
                    <a:pt x="0" y="98871"/>
                  </a:lnTo>
                  <a:lnTo>
                    <a:pt x="5970" y="98871"/>
                  </a:lnTo>
                  <a:lnTo>
                    <a:pt x="5970" y="111136"/>
                  </a:lnTo>
                  <a:lnTo>
                    <a:pt x="0" y="111136"/>
                  </a:lnTo>
                  <a:lnTo>
                    <a:pt x="0" y="117269"/>
                  </a:lnTo>
                  <a:lnTo>
                    <a:pt x="5970" y="117269"/>
                  </a:lnTo>
                  <a:lnTo>
                    <a:pt x="5970" y="129501"/>
                  </a:lnTo>
                  <a:lnTo>
                    <a:pt x="0" y="129501"/>
                  </a:lnTo>
                  <a:lnTo>
                    <a:pt x="0" y="135634"/>
                  </a:lnTo>
                  <a:lnTo>
                    <a:pt x="5970" y="135634"/>
                  </a:lnTo>
                  <a:lnTo>
                    <a:pt x="5970" y="147899"/>
                  </a:lnTo>
                  <a:lnTo>
                    <a:pt x="0" y="147899"/>
                  </a:lnTo>
                  <a:lnTo>
                    <a:pt x="0" y="154031"/>
                  </a:lnTo>
                  <a:lnTo>
                    <a:pt x="5970" y="154031"/>
                  </a:lnTo>
                  <a:lnTo>
                    <a:pt x="5970" y="160425"/>
                  </a:lnTo>
                  <a:lnTo>
                    <a:pt x="15332" y="160425"/>
                  </a:lnTo>
                  <a:lnTo>
                    <a:pt x="15332" y="165775"/>
                  </a:lnTo>
                  <a:lnTo>
                    <a:pt x="21497" y="165775"/>
                  </a:lnTo>
                  <a:lnTo>
                    <a:pt x="21497" y="160425"/>
                  </a:lnTo>
                  <a:lnTo>
                    <a:pt x="33729" y="160425"/>
                  </a:lnTo>
                  <a:lnTo>
                    <a:pt x="33729" y="165775"/>
                  </a:lnTo>
                  <a:lnTo>
                    <a:pt x="39862" y="165775"/>
                  </a:lnTo>
                  <a:lnTo>
                    <a:pt x="39862" y="160425"/>
                  </a:lnTo>
                  <a:lnTo>
                    <a:pt x="52127" y="160425"/>
                  </a:lnTo>
                  <a:lnTo>
                    <a:pt x="52127" y="165775"/>
                  </a:lnTo>
                  <a:lnTo>
                    <a:pt x="58260" y="165775"/>
                  </a:lnTo>
                  <a:lnTo>
                    <a:pt x="58260" y="160425"/>
                  </a:lnTo>
                  <a:lnTo>
                    <a:pt x="70492" y="160425"/>
                  </a:lnTo>
                  <a:lnTo>
                    <a:pt x="70492" y="165775"/>
                  </a:lnTo>
                  <a:lnTo>
                    <a:pt x="76657" y="165775"/>
                  </a:lnTo>
                  <a:lnTo>
                    <a:pt x="76657" y="160425"/>
                  </a:lnTo>
                  <a:lnTo>
                    <a:pt x="88890" y="160425"/>
                  </a:lnTo>
                  <a:lnTo>
                    <a:pt x="88890" y="165775"/>
                  </a:lnTo>
                  <a:lnTo>
                    <a:pt x="95022" y="165775"/>
                  </a:lnTo>
                  <a:lnTo>
                    <a:pt x="95022" y="160425"/>
                  </a:lnTo>
                  <a:lnTo>
                    <a:pt x="107287" y="160425"/>
                  </a:lnTo>
                  <a:lnTo>
                    <a:pt x="107287" y="165775"/>
                  </a:lnTo>
                  <a:lnTo>
                    <a:pt x="113420" y="165775"/>
                  </a:lnTo>
                  <a:lnTo>
                    <a:pt x="113420" y="160425"/>
                  </a:lnTo>
                  <a:lnTo>
                    <a:pt x="125685" y="160425"/>
                  </a:lnTo>
                  <a:lnTo>
                    <a:pt x="125685" y="165775"/>
                  </a:lnTo>
                  <a:lnTo>
                    <a:pt x="131817" y="165775"/>
                  </a:lnTo>
                  <a:lnTo>
                    <a:pt x="131817" y="160425"/>
                  </a:lnTo>
                  <a:lnTo>
                    <a:pt x="144050" y="160425"/>
                  </a:lnTo>
                  <a:lnTo>
                    <a:pt x="144050" y="165775"/>
                  </a:lnTo>
                  <a:lnTo>
                    <a:pt x="150182" y="165775"/>
                  </a:lnTo>
                  <a:lnTo>
                    <a:pt x="150182" y="160425"/>
                  </a:lnTo>
                  <a:lnTo>
                    <a:pt x="160229" y="160425"/>
                  </a:lnTo>
                  <a:lnTo>
                    <a:pt x="160229" y="150215"/>
                  </a:lnTo>
                  <a:lnTo>
                    <a:pt x="165775" y="150215"/>
                  </a:lnTo>
                  <a:lnTo>
                    <a:pt x="165775" y="144050"/>
                  </a:lnTo>
                  <a:lnTo>
                    <a:pt x="160229" y="144050"/>
                  </a:lnTo>
                  <a:lnTo>
                    <a:pt x="160229" y="131817"/>
                  </a:lnTo>
                  <a:lnTo>
                    <a:pt x="165775" y="131817"/>
                  </a:lnTo>
                  <a:lnTo>
                    <a:pt x="165775" y="125685"/>
                  </a:lnTo>
                  <a:lnTo>
                    <a:pt x="160229" y="125685"/>
                  </a:lnTo>
                  <a:lnTo>
                    <a:pt x="160229" y="113420"/>
                  </a:lnTo>
                  <a:lnTo>
                    <a:pt x="165775" y="113420"/>
                  </a:lnTo>
                  <a:lnTo>
                    <a:pt x="165775" y="107287"/>
                  </a:lnTo>
                  <a:lnTo>
                    <a:pt x="160229" y="107287"/>
                  </a:lnTo>
                  <a:lnTo>
                    <a:pt x="160229" y="95022"/>
                  </a:lnTo>
                  <a:lnTo>
                    <a:pt x="165775" y="95022"/>
                  </a:lnTo>
                  <a:lnTo>
                    <a:pt x="165775" y="88890"/>
                  </a:lnTo>
                  <a:lnTo>
                    <a:pt x="160229" y="88890"/>
                  </a:lnTo>
                  <a:lnTo>
                    <a:pt x="160229" y="76657"/>
                  </a:lnTo>
                  <a:lnTo>
                    <a:pt x="165775" y="76657"/>
                  </a:lnTo>
                  <a:lnTo>
                    <a:pt x="165775" y="70525"/>
                  </a:lnTo>
                  <a:lnTo>
                    <a:pt x="160229" y="70525"/>
                  </a:lnTo>
                  <a:lnTo>
                    <a:pt x="160229" y="58260"/>
                  </a:lnTo>
                  <a:lnTo>
                    <a:pt x="165775" y="58260"/>
                  </a:lnTo>
                  <a:lnTo>
                    <a:pt x="165775" y="52127"/>
                  </a:lnTo>
                  <a:lnTo>
                    <a:pt x="160229" y="52127"/>
                  </a:lnTo>
                  <a:lnTo>
                    <a:pt x="160229" y="39862"/>
                  </a:lnTo>
                  <a:lnTo>
                    <a:pt x="165775" y="39862"/>
                  </a:lnTo>
                  <a:lnTo>
                    <a:pt x="165775" y="33729"/>
                  </a:lnTo>
                  <a:lnTo>
                    <a:pt x="160229" y="33729"/>
                  </a:lnTo>
                  <a:lnTo>
                    <a:pt x="160229" y="21497"/>
                  </a:lnTo>
                  <a:lnTo>
                    <a:pt x="165775" y="21497"/>
                  </a:lnTo>
                  <a:lnTo>
                    <a:pt x="165775" y="15332"/>
                  </a:lnTo>
                  <a:lnTo>
                    <a:pt x="160229" y="15332"/>
                  </a:lnTo>
                  <a:lnTo>
                    <a:pt x="160229" y="6166"/>
                  </a:lnTo>
                  <a:lnTo>
                    <a:pt x="149660" y="6166"/>
                  </a:lnTo>
                  <a:lnTo>
                    <a:pt x="149660" y="0"/>
                  </a:lnTo>
                  <a:lnTo>
                    <a:pt x="143528" y="0"/>
                  </a:lnTo>
                  <a:lnTo>
                    <a:pt x="143528" y="6166"/>
                  </a:lnTo>
                  <a:lnTo>
                    <a:pt x="131263" y="6166"/>
                  </a:lnTo>
                  <a:lnTo>
                    <a:pt x="131263" y="0"/>
                  </a:lnTo>
                  <a:lnTo>
                    <a:pt x="125130" y="0"/>
                  </a:lnTo>
                  <a:lnTo>
                    <a:pt x="125130" y="6166"/>
                  </a:lnTo>
                  <a:lnTo>
                    <a:pt x="112898" y="6166"/>
                  </a:lnTo>
                  <a:lnTo>
                    <a:pt x="112898" y="0"/>
                  </a:lnTo>
                  <a:lnTo>
                    <a:pt x="106733" y="0"/>
                  </a:lnTo>
                  <a:lnTo>
                    <a:pt x="106733" y="6166"/>
                  </a:lnTo>
                  <a:lnTo>
                    <a:pt x="94500" y="6166"/>
                  </a:lnTo>
                  <a:lnTo>
                    <a:pt x="94500" y="0"/>
                  </a:lnTo>
                  <a:lnTo>
                    <a:pt x="88368" y="0"/>
                  </a:lnTo>
                  <a:lnTo>
                    <a:pt x="88368" y="6166"/>
                  </a:lnTo>
                  <a:lnTo>
                    <a:pt x="76103" y="6166"/>
                  </a:lnTo>
                  <a:lnTo>
                    <a:pt x="76103" y="0"/>
                  </a:lnTo>
                  <a:lnTo>
                    <a:pt x="69970" y="0"/>
                  </a:lnTo>
                  <a:lnTo>
                    <a:pt x="69970" y="6166"/>
                  </a:lnTo>
                  <a:lnTo>
                    <a:pt x="57738" y="6166"/>
                  </a:lnTo>
                  <a:lnTo>
                    <a:pt x="57738" y="0"/>
                  </a:lnTo>
                  <a:lnTo>
                    <a:pt x="51572" y="0"/>
                  </a:lnTo>
                  <a:lnTo>
                    <a:pt x="51572" y="6166"/>
                  </a:lnTo>
                  <a:lnTo>
                    <a:pt x="39340" y="6166"/>
                  </a:lnTo>
                  <a:lnTo>
                    <a:pt x="39340" y="0"/>
                  </a:lnTo>
                  <a:lnTo>
                    <a:pt x="33208" y="0"/>
                  </a:lnTo>
                  <a:lnTo>
                    <a:pt x="33208" y="6166"/>
                  </a:lnTo>
                  <a:lnTo>
                    <a:pt x="20942" y="6166"/>
                  </a:lnTo>
                  <a:lnTo>
                    <a:pt x="20942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319;p31"/>
            <p:cNvSpPr/>
            <p:nvPr/>
          </p:nvSpPr>
          <p:spPr>
            <a:xfrm>
              <a:off x="3416100" y="2463600"/>
              <a:ext cx="460775" cy="768225"/>
            </a:xfrm>
            <a:custGeom>
              <a:avLst/>
              <a:gdLst/>
              <a:ahLst/>
              <a:cxnLst/>
              <a:rect l="l" t="t" r="r" b="b"/>
              <a:pathLst>
                <a:path w="18431" h="30729" extrusionOk="0">
                  <a:moveTo>
                    <a:pt x="12298" y="6166"/>
                  </a:moveTo>
                  <a:lnTo>
                    <a:pt x="12298" y="15789"/>
                  </a:lnTo>
                  <a:lnTo>
                    <a:pt x="6166" y="15789"/>
                  </a:lnTo>
                  <a:lnTo>
                    <a:pt x="6166" y="6166"/>
                  </a:lnTo>
                  <a:close/>
                  <a:moveTo>
                    <a:pt x="1" y="1"/>
                  </a:moveTo>
                  <a:lnTo>
                    <a:pt x="1" y="30729"/>
                  </a:lnTo>
                  <a:lnTo>
                    <a:pt x="6166" y="30729"/>
                  </a:lnTo>
                  <a:lnTo>
                    <a:pt x="6166" y="21921"/>
                  </a:lnTo>
                  <a:lnTo>
                    <a:pt x="12298" y="21921"/>
                  </a:lnTo>
                  <a:lnTo>
                    <a:pt x="12298" y="30729"/>
                  </a:lnTo>
                  <a:lnTo>
                    <a:pt x="18431" y="30729"/>
                  </a:lnTo>
                  <a:lnTo>
                    <a:pt x="1843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320;p31"/>
            <p:cNvSpPr/>
            <p:nvPr/>
          </p:nvSpPr>
          <p:spPr>
            <a:xfrm>
              <a:off x="4030175" y="2463600"/>
              <a:ext cx="159050" cy="777200"/>
            </a:xfrm>
            <a:custGeom>
              <a:avLst/>
              <a:gdLst/>
              <a:ahLst/>
              <a:cxnLst/>
              <a:rect l="l" t="t" r="r" b="b"/>
              <a:pathLst>
                <a:path w="6362" h="31088" extrusionOk="0">
                  <a:moveTo>
                    <a:pt x="6166" y="1"/>
                  </a:moveTo>
                  <a:lnTo>
                    <a:pt x="0" y="33"/>
                  </a:lnTo>
                  <a:lnTo>
                    <a:pt x="229" y="31087"/>
                  </a:lnTo>
                  <a:lnTo>
                    <a:pt x="6361" y="31055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321;p31"/>
            <p:cNvSpPr/>
            <p:nvPr/>
          </p:nvSpPr>
          <p:spPr>
            <a:xfrm>
              <a:off x="209825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322;p31"/>
            <p:cNvSpPr/>
            <p:nvPr/>
          </p:nvSpPr>
          <p:spPr>
            <a:xfrm>
              <a:off x="255820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323;p31"/>
            <p:cNvSpPr/>
            <p:nvPr/>
          </p:nvSpPr>
          <p:spPr>
            <a:xfrm>
              <a:off x="3017325" y="238125"/>
              <a:ext cx="154150" cy="384100"/>
            </a:xfrm>
            <a:custGeom>
              <a:avLst/>
              <a:gdLst/>
              <a:ahLst/>
              <a:cxnLst/>
              <a:rect l="l" t="t" r="r" b="b"/>
              <a:pathLst>
                <a:path w="6166" h="15364" extrusionOk="0">
                  <a:moveTo>
                    <a:pt x="0" y="0"/>
                  </a:moveTo>
                  <a:lnTo>
                    <a:pt x="0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324;p31"/>
            <p:cNvSpPr/>
            <p:nvPr/>
          </p:nvSpPr>
          <p:spPr>
            <a:xfrm>
              <a:off x="3477275" y="238125"/>
              <a:ext cx="153325" cy="384100"/>
            </a:xfrm>
            <a:custGeom>
              <a:avLst/>
              <a:gdLst/>
              <a:ahLst/>
              <a:cxnLst/>
              <a:rect l="l" t="t" r="r" b="b"/>
              <a:pathLst>
                <a:path w="6133" h="15364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325;p31"/>
            <p:cNvSpPr/>
            <p:nvPr/>
          </p:nvSpPr>
          <p:spPr>
            <a:xfrm>
              <a:off x="393720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326;p31"/>
            <p:cNvSpPr/>
            <p:nvPr/>
          </p:nvSpPr>
          <p:spPr>
            <a:xfrm>
              <a:off x="4396325" y="238125"/>
              <a:ext cx="154150" cy="384100"/>
            </a:xfrm>
            <a:custGeom>
              <a:avLst/>
              <a:gdLst/>
              <a:ahLst/>
              <a:cxnLst/>
              <a:rect l="l" t="t" r="r" b="b"/>
              <a:pathLst>
                <a:path w="6166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327;p31"/>
            <p:cNvSpPr/>
            <p:nvPr/>
          </p:nvSpPr>
          <p:spPr>
            <a:xfrm>
              <a:off x="4856275" y="238125"/>
              <a:ext cx="153325" cy="384100"/>
            </a:xfrm>
            <a:custGeom>
              <a:avLst/>
              <a:gdLst/>
              <a:ahLst/>
              <a:cxnLst/>
              <a:rect l="l" t="t" r="r" b="b"/>
              <a:pathLst>
                <a:path w="6133" h="15364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328;p31"/>
            <p:cNvSpPr/>
            <p:nvPr/>
          </p:nvSpPr>
          <p:spPr>
            <a:xfrm>
              <a:off x="531620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329;p31"/>
            <p:cNvSpPr/>
            <p:nvPr/>
          </p:nvSpPr>
          <p:spPr>
            <a:xfrm>
              <a:off x="1190625" y="447297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330;p31"/>
            <p:cNvSpPr/>
            <p:nvPr/>
          </p:nvSpPr>
          <p:spPr>
            <a:xfrm>
              <a:off x="1190625" y="4013050"/>
              <a:ext cx="384100" cy="153325"/>
            </a:xfrm>
            <a:custGeom>
              <a:avLst/>
              <a:gdLst/>
              <a:ahLst/>
              <a:cxnLst/>
              <a:rect l="l" t="t" r="r" b="b"/>
              <a:pathLst>
                <a:path w="15364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331;p31"/>
            <p:cNvSpPr/>
            <p:nvPr/>
          </p:nvSpPr>
          <p:spPr>
            <a:xfrm>
              <a:off x="1190625" y="3553100"/>
              <a:ext cx="384100" cy="154150"/>
            </a:xfrm>
            <a:custGeom>
              <a:avLst/>
              <a:gdLst/>
              <a:ahLst/>
              <a:cxnLst/>
              <a:rect l="l" t="t" r="r" b="b"/>
              <a:pathLst>
                <a:path w="15364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332;p31"/>
            <p:cNvSpPr/>
            <p:nvPr/>
          </p:nvSpPr>
          <p:spPr>
            <a:xfrm>
              <a:off x="1190625" y="309397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333;p31"/>
            <p:cNvSpPr/>
            <p:nvPr/>
          </p:nvSpPr>
          <p:spPr>
            <a:xfrm>
              <a:off x="1190625" y="2634050"/>
              <a:ext cx="384100" cy="153325"/>
            </a:xfrm>
            <a:custGeom>
              <a:avLst/>
              <a:gdLst/>
              <a:ahLst/>
              <a:cxnLst/>
              <a:rect l="l" t="t" r="r" b="b"/>
              <a:pathLst>
                <a:path w="15364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334;p31"/>
            <p:cNvSpPr/>
            <p:nvPr/>
          </p:nvSpPr>
          <p:spPr>
            <a:xfrm>
              <a:off x="1190625" y="2174100"/>
              <a:ext cx="384100" cy="154150"/>
            </a:xfrm>
            <a:custGeom>
              <a:avLst/>
              <a:gdLst/>
              <a:ahLst/>
              <a:cxnLst/>
              <a:rect l="l" t="t" r="r" b="b"/>
              <a:pathLst>
                <a:path w="15364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335;p31"/>
            <p:cNvSpPr/>
            <p:nvPr/>
          </p:nvSpPr>
          <p:spPr>
            <a:xfrm>
              <a:off x="1190625" y="171497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336;p31"/>
            <p:cNvSpPr/>
            <p:nvPr/>
          </p:nvSpPr>
          <p:spPr>
            <a:xfrm>
              <a:off x="1190625" y="125502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4"/>
                  </a:lnTo>
                  <a:lnTo>
                    <a:pt x="15364" y="6134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337;p31"/>
            <p:cNvSpPr/>
            <p:nvPr/>
          </p:nvSpPr>
          <p:spPr>
            <a:xfrm>
              <a:off x="5329250" y="5073200"/>
              <a:ext cx="154150" cy="384125"/>
            </a:xfrm>
            <a:custGeom>
              <a:avLst/>
              <a:gdLst/>
              <a:ahLst/>
              <a:cxnLst/>
              <a:rect l="l" t="t" r="r" b="b"/>
              <a:pathLst>
                <a:path w="6166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338;p31"/>
            <p:cNvSpPr/>
            <p:nvPr/>
          </p:nvSpPr>
          <p:spPr>
            <a:xfrm>
              <a:off x="4870125" y="5073200"/>
              <a:ext cx="153350" cy="384125"/>
            </a:xfrm>
            <a:custGeom>
              <a:avLst/>
              <a:gdLst/>
              <a:ahLst/>
              <a:cxnLst/>
              <a:rect l="l" t="t" r="r" b="b"/>
              <a:pathLst>
                <a:path w="6134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339;p31"/>
            <p:cNvSpPr/>
            <p:nvPr/>
          </p:nvSpPr>
          <p:spPr>
            <a:xfrm>
              <a:off x="4410200" y="5073200"/>
              <a:ext cx="153325" cy="384125"/>
            </a:xfrm>
            <a:custGeom>
              <a:avLst/>
              <a:gdLst/>
              <a:ahLst/>
              <a:cxnLst/>
              <a:rect l="l" t="t" r="r" b="b"/>
              <a:pathLst>
                <a:path w="6133" h="15365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340;p31"/>
            <p:cNvSpPr/>
            <p:nvPr/>
          </p:nvSpPr>
          <p:spPr>
            <a:xfrm>
              <a:off x="3950250" y="5073200"/>
              <a:ext cx="153350" cy="384125"/>
            </a:xfrm>
            <a:custGeom>
              <a:avLst/>
              <a:gdLst/>
              <a:ahLst/>
              <a:cxnLst/>
              <a:rect l="l" t="t" r="r" b="b"/>
              <a:pathLst>
                <a:path w="6134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341;p31"/>
            <p:cNvSpPr/>
            <p:nvPr/>
          </p:nvSpPr>
          <p:spPr>
            <a:xfrm>
              <a:off x="3491125" y="5073200"/>
              <a:ext cx="153350" cy="384125"/>
            </a:xfrm>
            <a:custGeom>
              <a:avLst/>
              <a:gdLst/>
              <a:ahLst/>
              <a:cxnLst/>
              <a:rect l="l" t="t" r="r" b="b"/>
              <a:pathLst>
                <a:path w="6134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342;p31"/>
            <p:cNvSpPr/>
            <p:nvPr/>
          </p:nvSpPr>
          <p:spPr>
            <a:xfrm>
              <a:off x="3031200" y="5073200"/>
              <a:ext cx="153325" cy="384125"/>
            </a:xfrm>
            <a:custGeom>
              <a:avLst/>
              <a:gdLst/>
              <a:ahLst/>
              <a:cxnLst/>
              <a:rect l="l" t="t" r="r" b="b"/>
              <a:pathLst>
                <a:path w="6133" h="15365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343;p31"/>
            <p:cNvSpPr/>
            <p:nvPr/>
          </p:nvSpPr>
          <p:spPr>
            <a:xfrm>
              <a:off x="2571250" y="5073200"/>
              <a:ext cx="153325" cy="384125"/>
            </a:xfrm>
            <a:custGeom>
              <a:avLst/>
              <a:gdLst/>
              <a:ahLst/>
              <a:cxnLst/>
              <a:rect l="l" t="t" r="r" b="b"/>
              <a:pathLst>
                <a:path w="6133" h="15365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344;p31"/>
            <p:cNvSpPr/>
            <p:nvPr/>
          </p:nvSpPr>
          <p:spPr>
            <a:xfrm>
              <a:off x="2111300" y="5073200"/>
              <a:ext cx="154150" cy="384125"/>
            </a:xfrm>
            <a:custGeom>
              <a:avLst/>
              <a:gdLst/>
              <a:ahLst/>
              <a:cxnLst/>
              <a:rect l="l" t="t" r="r" b="b"/>
              <a:pathLst>
                <a:path w="6166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345;p31"/>
            <p:cNvSpPr/>
            <p:nvPr/>
          </p:nvSpPr>
          <p:spPr>
            <a:xfrm>
              <a:off x="6025700" y="1158800"/>
              <a:ext cx="384125" cy="154150"/>
            </a:xfrm>
            <a:custGeom>
              <a:avLst/>
              <a:gdLst/>
              <a:ahLst/>
              <a:cxnLst/>
              <a:rect l="l" t="t" r="r" b="b"/>
              <a:pathLst>
                <a:path w="15365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346;p31"/>
            <p:cNvSpPr/>
            <p:nvPr/>
          </p:nvSpPr>
          <p:spPr>
            <a:xfrm>
              <a:off x="6025700" y="1618750"/>
              <a:ext cx="384125" cy="153325"/>
            </a:xfrm>
            <a:custGeom>
              <a:avLst/>
              <a:gdLst/>
              <a:ahLst/>
              <a:cxnLst/>
              <a:rect l="l" t="t" r="r" b="b"/>
              <a:pathLst>
                <a:path w="15365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347;p31"/>
            <p:cNvSpPr/>
            <p:nvPr/>
          </p:nvSpPr>
          <p:spPr>
            <a:xfrm>
              <a:off x="6025700" y="2078700"/>
              <a:ext cx="384125" cy="153325"/>
            </a:xfrm>
            <a:custGeom>
              <a:avLst/>
              <a:gdLst/>
              <a:ahLst/>
              <a:cxnLst/>
              <a:rect l="l" t="t" r="r" b="b"/>
              <a:pathLst>
                <a:path w="15365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348;p31"/>
            <p:cNvSpPr/>
            <p:nvPr/>
          </p:nvSpPr>
          <p:spPr>
            <a:xfrm>
              <a:off x="6025700" y="2538625"/>
              <a:ext cx="384125" cy="153350"/>
            </a:xfrm>
            <a:custGeom>
              <a:avLst/>
              <a:gdLst/>
              <a:ahLst/>
              <a:cxnLst/>
              <a:rect l="l" t="t" r="r" b="b"/>
              <a:pathLst>
                <a:path w="15365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349;p31"/>
            <p:cNvSpPr/>
            <p:nvPr/>
          </p:nvSpPr>
          <p:spPr>
            <a:xfrm>
              <a:off x="6025700" y="2997750"/>
              <a:ext cx="384125" cy="153350"/>
            </a:xfrm>
            <a:custGeom>
              <a:avLst/>
              <a:gdLst/>
              <a:ahLst/>
              <a:cxnLst/>
              <a:rect l="l" t="t" r="r" b="b"/>
              <a:pathLst>
                <a:path w="15365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350;p31"/>
            <p:cNvSpPr/>
            <p:nvPr/>
          </p:nvSpPr>
          <p:spPr>
            <a:xfrm>
              <a:off x="6025700" y="3457700"/>
              <a:ext cx="384125" cy="153325"/>
            </a:xfrm>
            <a:custGeom>
              <a:avLst/>
              <a:gdLst/>
              <a:ahLst/>
              <a:cxnLst/>
              <a:rect l="l" t="t" r="r" b="b"/>
              <a:pathLst>
                <a:path w="15365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351;p31"/>
            <p:cNvSpPr/>
            <p:nvPr/>
          </p:nvSpPr>
          <p:spPr>
            <a:xfrm>
              <a:off x="6025700" y="3917625"/>
              <a:ext cx="384125" cy="153350"/>
            </a:xfrm>
            <a:custGeom>
              <a:avLst/>
              <a:gdLst/>
              <a:ahLst/>
              <a:cxnLst/>
              <a:rect l="l" t="t" r="r" b="b"/>
              <a:pathLst>
                <a:path w="15365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352;p31"/>
            <p:cNvSpPr/>
            <p:nvPr/>
          </p:nvSpPr>
          <p:spPr>
            <a:xfrm>
              <a:off x="6025700" y="4376750"/>
              <a:ext cx="384125" cy="154150"/>
            </a:xfrm>
            <a:custGeom>
              <a:avLst/>
              <a:gdLst/>
              <a:ahLst/>
              <a:cxnLst/>
              <a:rect l="l" t="t" r="r" b="b"/>
              <a:pathLst>
                <a:path w="15365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260;p31"/>
          <p:cNvGrpSpPr/>
          <p:nvPr/>
        </p:nvGrpSpPr>
        <p:grpSpPr>
          <a:xfrm>
            <a:off x="909945" y="3702233"/>
            <a:ext cx="379958" cy="379958"/>
            <a:chOff x="1190625" y="238125"/>
            <a:chExt cx="5219200" cy="5219200"/>
          </a:xfrm>
        </p:grpSpPr>
        <p:sp>
          <p:nvSpPr>
            <p:cNvPr id="528" name="Google Shape;261;p31"/>
            <p:cNvSpPr/>
            <p:nvPr/>
          </p:nvSpPr>
          <p:spPr>
            <a:xfrm>
              <a:off x="2188775" y="12362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262;p31"/>
            <p:cNvSpPr/>
            <p:nvPr/>
          </p:nvSpPr>
          <p:spPr>
            <a:xfrm>
              <a:off x="5258300" y="12362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263;p31"/>
            <p:cNvSpPr/>
            <p:nvPr/>
          </p:nvSpPr>
          <p:spPr>
            <a:xfrm>
              <a:off x="2188775" y="43058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264;p31"/>
            <p:cNvSpPr/>
            <p:nvPr/>
          </p:nvSpPr>
          <p:spPr>
            <a:xfrm>
              <a:off x="5258300" y="43058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265;p31"/>
            <p:cNvSpPr/>
            <p:nvPr/>
          </p:nvSpPr>
          <p:spPr>
            <a:xfrm>
              <a:off x="2188775" y="1236275"/>
              <a:ext cx="3222875" cy="3222875"/>
            </a:xfrm>
            <a:custGeom>
              <a:avLst/>
              <a:gdLst/>
              <a:ahLst/>
              <a:cxnLst/>
              <a:rect l="l" t="t" r="r" b="b"/>
              <a:pathLst>
                <a:path w="128915" h="128915" extrusionOk="0">
                  <a:moveTo>
                    <a:pt x="110517" y="6133"/>
                  </a:moveTo>
                  <a:lnTo>
                    <a:pt x="110517" y="18398"/>
                  </a:lnTo>
                  <a:lnTo>
                    <a:pt x="122782" y="18398"/>
                  </a:lnTo>
                  <a:lnTo>
                    <a:pt x="122782" y="110517"/>
                  </a:lnTo>
                  <a:lnTo>
                    <a:pt x="110517" y="110517"/>
                  </a:lnTo>
                  <a:lnTo>
                    <a:pt x="110517" y="122782"/>
                  </a:lnTo>
                  <a:lnTo>
                    <a:pt x="18398" y="122782"/>
                  </a:lnTo>
                  <a:lnTo>
                    <a:pt x="18398" y="110517"/>
                  </a:lnTo>
                  <a:lnTo>
                    <a:pt x="6133" y="110517"/>
                  </a:lnTo>
                  <a:lnTo>
                    <a:pt x="6133" y="18398"/>
                  </a:lnTo>
                  <a:lnTo>
                    <a:pt x="18398" y="18398"/>
                  </a:lnTo>
                  <a:lnTo>
                    <a:pt x="18398" y="6133"/>
                  </a:lnTo>
                  <a:close/>
                  <a:moveTo>
                    <a:pt x="12266" y="1"/>
                  </a:moveTo>
                  <a:lnTo>
                    <a:pt x="12266" y="12266"/>
                  </a:lnTo>
                  <a:lnTo>
                    <a:pt x="1" y="12266"/>
                  </a:lnTo>
                  <a:lnTo>
                    <a:pt x="1" y="116649"/>
                  </a:lnTo>
                  <a:lnTo>
                    <a:pt x="12266" y="116649"/>
                  </a:lnTo>
                  <a:lnTo>
                    <a:pt x="12266" y="128914"/>
                  </a:lnTo>
                  <a:lnTo>
                    <a:pt x="116649" y="128914"/>
                  </a:lnTo>
                  <a:lnTo>
                    <a:pt x="116649" y="116649"/>
                  </a:lnTo>
                  <a:lnTo>
                    <a:pt x="128914" y="116649"/>
                  </a:lnTo>
                  <a:lnTo>
                    <a:pt x="128914" y="12266"/>
                  </a:lnTo>
                  <a:lnTo>
                    <a:pt x="116649" y="12266"/>
                  </a:lnTo>
                  <a:lnTo>
                    <a:pt x="11664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266;p31"/>
            <p:cNvSpPr/>
            <p:nvPr/>
          </p:nvSpPr>
          <p:spPr>
            <a:xfrm>
              <a:off x="2495400" y="184952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267;p31"/>
            <p:cNvSpPr/>
            <p:nvPr/>
          </p:nvSpPr>
          <p:spPr>
            <a:xfrm>
              <a:off x="2802025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268;p31"/>
            <p:cNvSpPr/>
            <p:nvPr/>
          </p:nvSpPr>
          <p:spPr>
            <a:xfrm>
              <a:off x="3109475" y="184952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269;p31"/>
            <p:cNvSpPr/>
            <p:nvPr/>
          </p:nvSpPr>
          <p:spPr>
            <a:xfrm>
              <a:off x="3416100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270;p31"/>
            <p:cNvSpPr/>
            <p:nvPr/>
          </p:nvSpPr>
          <p:spPr>
            <a:xfrm>
              <a:off x="3723550" y="1849525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271;p31"/>
            <p:cNvSpPr/>
            <p:nvPr/>
          </p:nvSpPr>
          <p:spPr>
            <a:xfrm>
              <a:off x="4030175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272;p31"/>
            <p:cNvSpPr/>
            <p:nvPr/>
          </p:nvSpPr>
          <p:spPr>
            <a:xfrm>
              <a:off x="4337625" y="1849525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273;p31"/>
            <p:cNvSpPr/>
            <p:nvPr/>
          </p:nvSpPr>
          <p:spPr>
            <a:xfrm>
              <a:off x="4644250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274;p31"/>
            <p:cNvSpPr/>
            <p:nvPr/>
          </p:nvSpPr>
          <p:spPr>
            <a:xfrm>
              <a:off x="2802025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275;p31"/>
            <p:cNvSpPr/>
            <p:nvPr/>
          </p:nvSpPr>
          <p:spPr>
            <a:xfrm>
              <a:off x="3109475" y="15429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276;p31"/>
            <p:cNvSpPr/>
            <p:nvPr/>
          </p:nvSpPr>
          <p:spPr>
            <a:xfrm>
              <a:off x="3416100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277;p31"/>
            <p:cNvSpPr/>
            <p:nvPr/>
          </p:nvSpPr>
          <p:spPr>
            <a:xfrm>
              <a:off x="3723550" y="1542900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278;p31"/>
            <p:cNvSpPr/>
            <p:nvPr/>
          </p:nvSpPr>
          <p:spPr>
            <a:xfrm>
              <a:off x="4030175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279;p31"/>
            <p:cNvSpPr/>
            <p:nvPr/>
          </p:nvSpPr>
          <p:spPr>
            <a:xfrm>
              <a:off x="4337625" y="1542900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280;p31"/>
            <p:cNvSpPr/>
            <p:nvPr/>
          </p:nvSpPr>
          <p:spPr>
            <a:xfrm>
              <a:off x="4644250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281;p31"/>
            <p:cNvSpPr/>
            <p:nvPr/>
          </p:nvSpPr>
          <p:spPr>
            <a:xfrm>
              <a:off x="4951675" y="184952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282;p31"/>
            <p:cNvSpPr/>
            <p:nvPr/>
          </p:nvSpPr>
          <p:spPr>
            <a:xfrm>
              <a:off x="2495400" y="21569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283;p31"/>
            <p:cNvSpPr/>
            <p:nvPr/>
          </p:nvSpPr>
          <p:spPr>
            <a:xfrm>
              <a:off x="2802025" y="21569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284;p31"/>
            <p:cNvSpPr/>
            <p:nvPr/>
          </p:nvSpPr>
          <p:spPr>
            <a:xfrm>
              <a:off x="4644250" y="2771050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285;p31"/>
            <p:cNvSpPr/>
            <p:nvPr/>
          </p:nvSpPr>
          <p:spPr>
            <a:xfrm>
              <a:off x="4644250" y="246360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286;p31"/>
            <p:cNvSpPr/>
            <p:nvPr/>
          </p:nvSpPr>
          <p:spPr>
            <a:xfrm>
              <a:off x="4644250" y="307767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0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287;p31"/>
            <p:cNvSpPr/>
            <p:nvPr/>
          </p:nvSpPr>
          <p:spPr>
            <a:xfrm>
              <a:off x="4644250" y="3385125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288;p31"/>
            <p:cNvSpPr/>
            <p:nvPr/>
          </p:nvSpPr>
          <p:spPr>
            <a:xfrm>
              <a:off x="4951675" y="277105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289;p31"/>
            <p:cNvSpPr/>
            <p:nvPr/>
          </p:nvSpPr>
          <p:spPr>
            <a:xfrm>
              <a:off x="4951675" y="246360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290;p31"/>
            <p:cNvSpPr/>
            <p:nvPr/>
          </p:nvSpPr>
          <p:spPr>
            <a:xfrm>
              <a:off x="4951675" y="307767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291;p31"/>
            <p:cNvSpPr/>
            <p:nvPr/>
          </p:nvSpPr>
          <p:spPr>
            <a:xfrm>
              <a:off x="4951675" y="33851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292;p31"/>
            <p:cNvSpPr/>
            <p:nvPr/>
          </p:nvSpPr>
          <p:spPr>
            <a:xfrm>
              <a:off x="4644250" y="21569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293;p31"/>
            <p:cNvSpPr/>
            <p:nvPr/>
          </p:nvSpPr>
          <p:spPr>
            <a:xfrm>
              <a:off x="4951675" y="21569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294;p31"/>
            <p:cNvSpPr/>
            <p:nvPr/>
          </p:nvSpPr>
          <p:spPr>
            <a:xfrm>
              <a:off x="2495400" y="369175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295;p31"/>
            <p:cNvSpPr/>
            <p:nvPr/>
          </p:nvSpPr>
          <p:spPr>
            <a:xfrm>
              <a:off x="2802025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296;p31"/>
            <p:cNvSpPr/>
            <p:nvPr/>
          </p:nvSpPr>
          <p:spPr>
            <a:xfrm>
              <a:off x="3109475" y="369175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297;p31"/>
            <p:cNvSpPr/>
            <p:nvPr/>
          </p:nvSpPr>
          <p:spPr>
            <a:xfrm>
              <a:off x="3416100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298;p31"/>
            <p:cNvSpPr/>
            <p:nvPr/>
          </p:nvSpPr>
          <p:spPr>
            <a:xfrm>
              <a:off x="3723550" y="3691750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299;p31"/>
            <p:cNvSpPr/>
            <p:nvPr/>
          </p:nvSpPr>
          <p:spPr>
            <a:xfrm>
              <a:off x="4030175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300;p31"/>
            <p:cNvSpPr/>
            <p:nvPr/>
          </p:nvSpPr>
          <p:spPr>
            <a:xfrm>
              <a:off x="2495400" y="33851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301;p31"/>
            <p:cNvSpPr/>
            <p:nvPr/>
          </p:nvSpPr>
          <p:spPr>
            <a:xfrm>
              <a:off x="2802025" y="3385125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302;p31"/>
            <p:cNvSpPr/>
            <p:nvPr/>
          </p:nvSpPr>
          <p:spPr>
            <a:xfrm>
              <a:off x="4337625" y="3691750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303;p31"/>
            <p:cNvSpPr/>
            <p:nvPr/>
          </p:nvSpPr>
          <p:spPr>
            <a:xfrm>
              <a:off x="4644250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65" y="6165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304;p31"/>
            <p:cNvSpPr/>
            <p:nvPr/>
          </p:nvSpPr>
          <p:spPr>
            <a:xfrm>
              <a:off x="2802025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305;p31"/>
            <p:cNvSpPr/>
            <p:nvPr/>
          </p:nvSpPr>
          <p:spPr>
            <a:xfrm>
              <a:off x="3109475" y="39991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306;p31"/>
            <p:cNvSpPr/>
            <p:nvPr/>
          </p:nvSpPr>
          <p:spPr>
            <a:xfrm>
              <a:off x="2802025" y="2771050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307;p31"/>
            <p:cNvSpPr/>
            <p:nvPr/>
          </p:nvSpPr>
          <p:spPr>
            <a:xfrm>
              <a:off x="2802025" y="246360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308;p31"/>
            <p:cNvSpPr/>
            <p:nvPr/>
          </p:nvSpPr>
          <p:spPr>
            <a:xfrm>
              <a:off x="2802025" y="307767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0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309;p31"/>
            <p:cNvSpPr/>
            <p:nvPr/>
          </p:nvSpPr>
          <p:spPr>
            <a:xfrm>
              <a:off x="2495400" y="277105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310;p31"/>
            <p:cNvSpPr/>
            <p:nvPr/>
          </p:nvSpPr>
          <p:spPr>
            <a:xfrm>
              <a:off x="2495400" y="246360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311;p31"/>
            <p:cNvSpPr/>
            <p:nvPr/>
          </p:nvSpPr>
          <p:spPr>
            <a:xfrm>
              <a:off x="2495400" y="307767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312;p31"/>
            <p:cNvSpPr/>
            <p:nvPr/>
          </p:nvSpPr>
          <p:spPr>
            <a:xfrm>
              <a:off x="3416100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313;p31"/>
            <p:cNvSpPr/>
            <p:nvPr/>
          </p:nvSpPr>
          <p:spPr>
            <a:xfrm>
              <a:off x="3723550" y="3999175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314;p31"/>
            <p:cNvSpPr/>
            <p:nvPr/>
          </p:nvSpPr>
          <p:spPr>
            <a:xfrm>
              <a:off x="4030175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315;p31"/>
            <p:cNvSpPr/>
            <p:nvPr/>
          </p:nvSpPr>
          <p:spPr>
            <a:xfrm>
              <a:off x="4337625" y="3999175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316;p31"/>
            <p:cNvSpPr/>
            <p:nvPr/>
          </p:nvSpPr>
          <p:spPr>
            <a:xfrm>
              <a:off x="4644250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317;p31"/>
            <p:cNvSpPr/>
            <p:nvPr/>
          </p:nvSpPr>
          <p:spPr>
            <a:xfrm>
              <a:off x="4951675" y="369175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318;p31"/>
            <p:cNvSpPr/>
            <p:nvPr/>
          </p:nvSpPr>
          <p:spPr>
            <a:xfrm>
              <a:off x="1728025" y="775525"/>
              <a:ext cx="4144375" cy="4144375"/>
            </a:xfrm>
            <a:custGeom>
              <a:avLst/>
              <a:gdLst/>
              <a:ahLst/>
              <a:cxnLst/>
              <a:rect l="l" t="t" r="r" b="b"/>
              <a:pathLst>
                <a:path w="165775" h="165775" extrusionOk="0">
                  <a:moveTo>
                    <a:pt x="154097" y="12298"/>
                  </a:moveTo>
                  <a:lnTo>
                    <a:pt x="154097" y="154292"/>
                  </a:lnTo>
                  <a:lnTo>
                    <a:pt x="12102" y="154292"/>
                  </a:lnTo>
                  <a:lnTo>
                    <a:pt x="12102" y="12298"/>
                  </a:lnTo>
                  <a:close/>
                  <a:moveTo>
                    <a:pt x="14810" y="0"/>
                  </a:moveTo>
                  <a:lnTo>
                    <a:pt x="14810" y="6166"/>
                  </a:lnTo>
                  <a:lnTo>
                    <a:pt x="5970" y="6166"/>
                  </a:lnTo>
                  <a:lnTo>
                    <a:pt x="5970" y="19181"/>
                  </a:lnTo>
                  <a:lnTo>
                    <a:pt x="0" y="19181"/>
                  </a:lnTo>
                  <a:lnTo>
                    <a:pt x="0" y="25314"/>
                  </a:lnTo>
                  <a:lnTo>
                    <a:pt x="5970" y="25314"/>
                  </a:lnTo>
                  <a:lnTo>
                    <a:pt x="5970" y="37579"/>
                  </a:lnTo>
                  <a:lnTo>
                    <a:pt x="0" y="37579"/>
                  </a:lnTo>
                  <a:lnTo>
                    <a:pt x="0" y="43711"/>
                  </a:lnTo>
                  <a:lnTo>
                    <a:pt x="5970" y="43711"/>
                  </a:lnTo>
                  <a:lnTo>
                    <a:pt x="5970" y="55944"/>
                  </a:lnTo>
                  <a:lnTo>
                    <a:pt x="0" y="55944"/>
                  </a:lnTo>
                  <a:lnTo>
                    <a:pt x="0" y="62109"/>
                  </a:lnTo>
                  <a:lnTo>
                    <a:pt x="5970" y="62109"/>
                  </a:lnTo>
                  <a:lnTo>
                    <a:pt x="5970" y="74341"/>
                  </a:lnTo>
                  <a:lnTo>
                    <a:pt x="0" y="74341"/>
                  </a:lnTo>
                  <a:lnTo>
                    <a:pt x="0" y="80474"/>
                  </a:lnTo>
                  <a:lnTo>
                    <a:pt x="5970" y="80474"/>
                  </a:lnTo>
                  <a:lnTo>
                    <a:pt x="5970" y="92739"/>
                  </a:lnTo>
                  <a:lnTo>
                    <a:pt x="0" y="92739"/>
                  </a:lnTo>
                  <a:lnTo>
                    <a:pt x="0" y="98871"/>
                  </a:lnTo>
                  <a:lnTo>
                    <a:pt x="5970" y="98871"/>
                  </a:lnTo>
                  <a:lnTo>
                    <a:pt x="5970" y="111136"/>
                  </a:lnTo>
                  <a:lnTo>
                    <a:pt x="0" y="111136"/>
                  </a:lnTo>
                  <a:lnTo>
                    <a:pt x="0" y="117269"/>
                  </a:lnTo>
                  <a:lnTo>
                    <a:pt x="5970" y="117269"/>
                  </a:lnTo>
                  <a:lnTo>
                    <a:pt x="5970" y="129501"/>
                  </a:lnTo>
                  <a:lnTo>
                    <a:pt x="0" y="129501"/>
                  </a:lnTo>
                  <a:lnTo>
                    <a:pt x="0" y="135634"/>
                  </a:lnTo>
                  <a:lnTo>
                    <a:pt x="5970" y="135634"/>
                  </a:lnTo>
                  <a:lnTo>
                    <a:pt x="5970" y="147899"/>
                  </a:lnTo>
                  <a:lnTo>
                    <a:pt x="0" y="147899"/>
                  </a:lnTo>
                  <a:lnTo>
                    <a:pt x="0" y="154031"/>
                  </a:lnTo>
                  <a:lnTo>
                    <a:pt x="5970" y="154031"/>
                  </a:lnTo>
                  <a:lnTo>
                    <a:pt x="5970" y="160425"/>
                  </a:lnTo>
                  <a:lnTo>
                    <a:pt x="15332" y="160425"/>
                  </a:lnTo>
                  <a:lnTo>
                    <a:pt x="15332" y="165775"/>
                  </a:lnTo>
                  <a:lnTo>
                    <a:pt x="21497" y="165775"/>
                  </a:lnTo>
                  <a:lnTo>
                    <a:pt x="21497" y="160425"/>
                  </a:lnTo>
                  <a:lnTo>
                    <a:pt x="33729" y="160425"/>
                  </a:lnTo>
                  <a:lnTo>
                    <a:pt x="33729" y="165775"/>
                  </a:lnTo>
                  <a:lnTo>
                    <a:pt x="39862" y="165775"/>
                  </a:lnTo>
                  <a:lnTo>
                    <a:pt x="39862" y="160425"/>
                  </a:lnTo>
                  <a:lnTo>
                    <a:pt x="52127" y="160425"/>
                  </a:lnTo>
                  <a:lnTo>
                    <a:pt x="52127" y="165775"/>
                  </a:lnTo>
                  <a:lnTo>
                    <a:pt x="58260" y="165775"/>
                  </a:lnTo>
                  <a:lnTo>
                    <a:pt x="58260" y="160425"/>
                  </a:lnTo>
                  <a:lnTo>
                    <a:pt x="70492" y="160425"/>
                  </a:lnTo>
                  <a:lnTo>
                    <a:pt x="70492" y="165775"/>
                  </a:lnTo>
                  <a:lnTo>
                    <a:pt x="76657" y="165775"/>
                  </a:lnTo>
                  <a:lnTo>
                    <a:pt x="76657" y="160425"/>
                  </a:lnTo>
                  <a:lnTo>
                    <a:pt x="88890" y="160425"/>
                  </a:lnTo>
                  <a:lnTo>
                    <a:pt x="88890" y="165775"/>
                  </a:lnTo>
                  <a:lnTo>
                    <a:pt x="95022" y="165775"/>
                  </a:lnTo>
                  <a:lnTo>
                    <a:pt x="95022" y="160425"/>
                  </a:lnTo>
                  <a:lnTo>
                    <a:pt x="107287" y="160425"/>
                  </a:lnTo>
                  <a:lnTo>
                    <a:pt x="107287" y="165775"/>
                  </a:lnTo>
                  <a:lnTo>
                    <a:pt x="113420" y="165775"/>
                  </a:lnTo>
                  <a:lnTo>
                    <a:pt x="113420" y="160425"/>
                  </a:lnTo>
                  <a:lnTo>
                    <a:pt x="125685" y="160425"/>
                  </a:lnTo>
                  <a:lnTo>
                    <a:pt x="125685" y="165775"/>
                  </a:lnTo>
                  <a:lnTo>
                    <a:pt x="131817" y="165775"/>
                  </a:lnTo>
                  <a:lnTo>
                    <a:pt x="131817" y="160425"/>
                  </a:lnTo>
                  <a:lnTo>
                    <a:pt x="144050" y="160425"/>
                  </a:lnTo>
                  <a:lnTo>
                    <a:pt x="144050" y="165775"/>
                  </a:lnTo>
                  <a:lnTo>
                    <a:pt x="150182" y="165775"/>
                  </a:lnTo>
                  <a:lnTo>
                    <a:pt x="150182" y="160425"/>
                  </a:lnTo>
                  <a:lnTo>
                    <a:pt x="160229" y="160425"/>
                  </a:lnTo>
                  <a:lnTo>
                    <a:pt x="160229" y="150215"/>
                  </a:lnTo>
                  <a:lnTo>
                    <a:pt x="165775" y="150215"/>
                  </a:lnTo>
                  <a:lnTo>
                    <a:pt x="165775" y="144050"/>
                  </a:lnTo>
                  <a:lnTo>
                    <a:pt x="160229" y="144050"/>
                  </a:lnTo>
                  <a:lnTo>
                    <a:pt x="160229" y="131817"/>
                  </a:lnTo>
                  <a:lnTo>
                    <a:pt x="165775" y="131817"/>
                  </a:lnTo>
                  <a:lnTo>
                    <a:pt x="165775" y="125685"/>
                  </a:lnTo>
                  <a:lnTo>
                    <a:pt x="160229" y="125685"/>
                  </a:lnTo>
                  <a:lnTo>
                    <a:pt x="160229" y="113420"/>
                  </a:lnTo>
                  <a:lnTo>
                    <a:pt x="165775" y="113420"/>
                  </a:lnTo>
                  <a:lnTo>
                    <a:pt x="165775" y="107287"/>
                  </a:lnTo>
                  <a:lnTo>
                    <a:pt x="160229" y="107287"/>
                  </a:lnTo>
                  <a:lnTo>
                    <a:pt x="160229" y="95022"/>
                  </a:lnTo>
                  <a:lnTo>
                    <a:pt x="165775" y="95022"/>
                  </a:lnTo>
                  <a:lnTo>
                    <a:pt x="165775" y="88890"/>
                  </a:lnTo>
                  <a:lnTo>
                    <a:pt x="160229" y="88890"/>
                  </a:lnTo>
                  <a:lnTo>
                    <a:pt x="160229" y="76657"/>
                  </a:lnTo>
                  <a:lnTo>
                    <a:pt x="165775" y="76657"/>
                  </a:lnTo>
                  <a:lnTo>
                    <a:pt x="165775" y="70525"/>
                  </a:lnTo>
                  <a:lnTo>
                    <a:pt x="160229" y="70525"/>
                  </a:lnTo>
                  <a:lnTo>
                    <a:pt x="160229" y="58260"/>
                  </a:lnTo>
                  <a:lnTo>
                    <a:pt x="165775" y="58260"/>
                  </a:lnTo>
                  <a:lnTo>
                    <a:pt x="165775" y="52127"/>
                  </a:lnTo>
                  <a:lnTo>
                    <a:pt x="160229" y="52127"/>
                  </a:lnTo>
                  <a:lnTo>
                    <a:pt x="160229" y="39862"/>
                  </a:lnTo>
                  <a:lnTo>
                    <a:pt x="165775" y="39862"/>
                  </a:lnTo>
                  <a:lnTo>
                    <a:pt x="165775" y="33729"/>
                  </a:lnTo>
                  <a:lnTo>
                    <a:pt x="160229" y="33729"/>
                  </a:lnTo>
                  <a:lnTo>
                    <a:pt x="160229" y="21497"/>
                  </a:lnTo>
                  <a:lnTo>
                    <a:pt x="165775" y="21497"/>
                  </a:lnTo>
                  <a:lnTo>
                    <a:pt x="165775" y="15332"/>
                  </a:lnTo>
                  <a:lnTo>
                    <a:pt x="160229" y="15332"/>
                  </a:lnTo>
                  <a:lnTo>
                    <a:pt x="160229" y="6166"/>
                  </a:lnTo>
                  <a:lnTo>
                    <a:pt x="149660" y="6166"/>
                  </a:lnTo>
                  <a:lnTo>
                    <a:pt x="149660" y="0"/>
                  </a:lnTo>
                  <a:lnTo>
                    <a:pt x="143528" y="0"/>
                  </a:lnTo>
                  <a:lnTo>
                    <a:pt x="143528" y="6166"/>
                  </a:lnTo>
                  <a:lnTo>
                    <a:pt x="131263" y="6166"/>
                  </a:lnTo>
                  <a:lnTo>
                    <a:pt x="131263" y="0"/>
                  </a:lnTo>
                  <a:lnTo>
                    <a:pt x="125130" y="0"/>
                  </a:lnTo>
                  <a:lnTo>
                    <a:pt x="125130" y="6166"/>
                  </a:lnTo>
                  <a:lnTo>
                    <a:pt x="112898" y="6166"/>
                  </a:lnTo>
                  <a:lnTo>
                    <a:pt x="112898" y="0"/>
                  </a:lnTo>
                  <a:lnTo>
                    <a:pt x="106733" y="0"/>
                  </a:lnTo>
                  <a:lnTo>
                    <a:pt x="106733" y="6166"/>
                  </a:lnTo>
                  <a:lnTo>
                    <a:pt x="94500" y="6166"/>
                  </a:lnTo>
                  <a:lnTo>
                    <a:pt x="94500" y="0"/>
                  </a:lnTo>
                  <a:lnTo>
                    <a:pt x="88368" y="0"/>
                  </a:lnTo>
                  <a:lnTo>
                    <a:pt x="88368" y="6166"/>
                  </a:lnTo>
                  <a:lnTo>
                    <a:pt x="76103" y="6166"/>
                  </a:lnTo>
                  <a:lnTo>
                    <a:pt x="76103" y="0"/>
                  </a:lnTo>
                  <a:lnTo>
                    <a:pt x="69970" y="0"/>
                  </a:lnTo>
                  <a:lnTo>
                    <a:pt x="69970" y="6166"/>
                  </a:lnTo>
                  <a:lnTo>
                    <a:pt x="57738" y="6166"/>
                  </a:lnTo>
                  <a:lnTo>
                    <a:pt x="57738" y="0"/>
                  </a:lnTo>
                  <a:lnTo>
                    <a:pt x="51572" y="0"/>
                  </a:lnTo>
                  <a:lnTo>
                    <a:pt x="51572" y="6166"/>
                  </a:lnTo>
                  <a:lnTo>
                    <a:pt x="39340" y="6166"/>
                  </a:lnTo>
                  <a:lnTo>
                    <a:pt x="39340" y="0"/>
                  </a:lnTo>
                  <a:lnTo>
                    <a:pt x="33208" y="0"/>
                  </a:lnTo>
                  <a:lnTo>
                    <a:pt x="33208" y="6166"/>
                  </a:lnTo>
                  <a:lnTo>
                    <a:pt x="20942" y="6166"/>
                  </a:lnTo>
                  <a:lnTo>
                    <a:pt x="20942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319;p31"/>
            <p:cNvSpPr/>
            <p:nvPr/>
          </p:nvSpPr>
          <p:spPr>
            <a:xfrm>
              <a:off x="3416100" y="2463600"/>
              <a:ext cx="460775" cy="768225"/>
            </a:xfrm>
            <a:custGeom>
              <a:avLst/>
              <a:gdLst/>
              <a:ahLst/>
              <a:cxnLst/>
              <a:rect l="l" t="t" r="r" b="b"/>
              <a:pathLst>
                <a:path w="18431" h="30729" extrusionOk="0">
                  <a:moveTo>
                    <a:pt x="12298" y="6166"/>
                  </a:moveTo>
                  <a:lnTo>
                    <a:pt x="12298" y="15789"/>
                  </a:lnTo>
                  <a:lnTo>
                    <a:pt x="6166" y="15789"/>
                  </a:lnTo>
                  <a:lnTo>
                    <a:pt x="6166" y="6166"/>
                  </a:lnTo>
                  <a:close/>
                  <a:moveTo>
                    <a:pt x="1" y="1"/>
                  </a:moveTo>
                  <a:lnTo>
                    <a:pt x="1" y="30729"/>
                  </a:lnTo>
                  <a:lnTo>
                    <a:pt x="6166" y="30729"/>
                  </a:lnTo>
                  <a:lnTo>
                    <a:pt x="6166" y="21921"/>
                  </a:lnTo>
                  <a:lnTo>
                    <a:pt x="12298" y="21921"/>
                  </a:lnTo>
                  <a:lnTo>
                    <a:pt x="12298" y="30729"/>
                  </a:lnTo>
                  <a:lnTo>
                    <a:pt x="18431" y="30729"/>
                  </a:lnTo>
                  <a:lnTo>
                    <a:pt x="1843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320;p31"/>
            <p:cNvSpPr/>
            <p:nvPr/>
          </p:nvSpPr>
          <p:spPr>
            <a:xfrm>
              <a:off x="4030175" y="2463600"/>
              <a:ext cx="159050" cy="777200"/>
            </a:xfrm>
            <a:custGeom>
              <a:avLst/>
              <a:gdLst/>
              <a:ahLst/>
              <a:cxnLst/>
              <a:rect l="l" t="t" r="r" b="b"/>
              <a:pathLst>
                <a:path w="6362" h="31088" extrusionOk="0">
                  <a:moveTo>
                    <a:pt x="6166" y="1"/>
                  </a:moveTo>
                  <a:lnTo>
                    <a:pt x="0" y="33"/>
                  </a:lnTo>
                  <a:lnTo>
                    <a:pt x="229" y="31087"/>
                  </a:lnTo>
                  <a:lnTo>
                    <a:pt x="6361" y="31055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321;p31"/>
            <p:cNvSpPr/>
            <p:nvPr/>
          </p:nvSpPr>
          <p:spPr>
            <a:xfrm>
              <a:off x="209825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322;p31"/>
            <p:cNvSpPr/>
            <p:nvPr/>
          </p:nvSpPr>
          <p:spPr>
            <a:xfrm>
              <a:off x="255820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323;p31"/>
            <p:cNvSpPr/>
            <p:nvPr/>
          </p:nvSpPr>
          <p:spPr>
            <a:xfrm>
              <a:off x="3017325" y="238125"/>
              <a:ext cx="154150" cy="384100"/>
            </a:xfrm>
            <a:custGeom>
              <a:avLst/>
              <a:gdLst/>
              <a:ahLst/>
              <a:cxnLst/>
              <a:rect l="l" t="t" r="r" b="b"/>
              <a:pathLst>
                <a:path w="6166" h="15364" extrusionOk="0">
                  <a:moveTo>
                    <a:pt x="0" y="0"/>
                  </a:moveTo>
                  <a:lnTo>
                    <a:pt x="0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324;p31"/>
            <p:cNvSpPr/>
            <p:nvPr/>
          </p:nvSpPr>
          <p:spPr>
            <a:xfrm>
              <a:off x="3477275" y="238125"/>
              <a:ext cx="153325" cy="384100"/>
            </a:xfrm>
            <a:custGeom>
              <a:avLst/>
              <a:gdLst/>
              <a:ahLst/>
              <a:cxnLst/>
              <a:rect l="l" t="t" r="r" b="b"/>
              <a:pathLst>
                <a:path w="6133" h="15364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325;p31"/>
            <p:cNvSpPr/>
            <p:nvPr/>
          </p:nvSpPr>
          <p:spPr>
            <a:xfrm>
              <a:off x="393720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326;p31"/>
            <p:cNvSpPr/>
            <p:nvPr/>
          </p:nvSpPr>
          <p:spPr>
            <a:xfrm>
              <a:off x="4396325" y="238125"/>
              <a:ext cx="154150" cy="384100"/>
            </a:xfrm>
            <a:custGeom>
              <a:avLst/>
              <a:gdLst/>
              <a:ahLst/>
              <a:cxnLst/>
              <a:rect l="l" t="t" r="r" b="b"/>
              <a:pathLst>
                <a:path w="6166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327;p31"/>
            <p:cNvSpPr/>
            <p:nvPr/>
          </p:nvSpPr>
          <p:spPr>
            <a:xfrm>
              <a:off x="4856275" y="238125"/>
              <a:ext cx="153325" cy="384100"/>
            </a:xfrm>
            <a:custGeom>
              <a:avLst/>
              <a:gdLst/>
              <a:ahLst/>
              <a:cxnLst/>
              <a:rect l="l" t="t" r="r" b="b"/>
              <a:pathLst>
                <a:path w="6133" h="15364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328;p31"/>
            <p:cNvSpPr/>
            <p:nvPr/>
          </p:nvSpPr>
          <p:spPr>
            <a:xfrm>
              <a:off x="531620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329;p31"/>
            <p:cNvSpPr/>
            <p:nvPr/>
          </p:nvSpPr>
          <p:spPr>
            <a:xfrm>
              <a:off x="1190625" y="447297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330;p31"/>
            <p:cNvSpPr/>
            <p:nvPr/>
          </p:nvSpPr>
          <p:spPr>
            <a:xfrm>
              <a:off x="1190625" y="4013050"/>
              <a:ext cx="384100" cy="153325"/>
            </a:xfrm>
            <a:custGeom>
              <a:avLst/>
              <a:gdLst/>
              <a:ahLst/>
              <a:cxnLst/>
              <a:rect l="l" t="t" r="r" b="b"/>
              <a:pathLst>
                <a:path w="15364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331;p31"/>
            <p:cNvSpPr/>
            <p:nvPr/>
          </p:nvSpPr>
          <p:spPr>
            <a:xfrm>
              <a:off x="1190625" y="3553100"/>
              <a:ext cx="384100" cy="154150"/>
            </a:xfrm>
            <a:custGeom>
              <a:avLst/>
              <a:gdLst/>
              <a:ahLst/>
              <a:cxnLst/>
              <a:rect l="l" t="t" r="r" b="b"/>
              <a:pathLst>
                <a:path w="15364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332;p31"/>
            <p:cNvSpPr/>
            <p:nvPr/>
          </p:nvSpPr>
          <p:spPr>
            <a:xfrm>
              <a:off x="1190625" y="309397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333;p31"/>
            <p:cNvSpPr/>
            <p:nvPr/>
          </p:nvSpPr>
          <p:spPr>
            <a:xfrm>
              <a:off x="1190625" y="2634050"/>
              <a:ext cx="384100" cy="153325"/>
            </a:xfrm>
            <a:custGeom>
              <a:avLst/>
              <a:gdLst/>
              <a:ahLst/>
              <a:cxnLst/>
              <a:rect l="l" t="t" r="r" b="b"/>
              <a:pathLst>
                <a:path w="15364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334;p31"/>
            <p:cNvSpPr/>
            <p:nvPr/>
          </p:nvSpPr>
          <p:spPr>
            <a:xfrm>
              <a:off x="1190625" y="2174100"/>
              <a:ext cx="384100" cy="154150"/>
            </a:xfrm>
            <a:custGeom>
              <a:avLst/>
              <a:gdLst/>
              <a:ahLst/>
              <a:cxnLst/>
              <a:rect l="l" t="t" r="r" b="b"/>
              <a:pathLst>
                <a:path w="15364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335;p31"/>
            <p:cNvSpPr/>
            <p:nvPr/>
          </p:nvSpPr>
          <p:spPr>
            <a:xfrm>
              <a:off x="1190625" y="171497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336;p31"/>
            <p:cNvSpPr/>
            <p:nvPr/>
          </p:nvSpPr>
          <p:spPr>
            <a:xfrm>
              <a:off x="1190625" y="125502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4"/>
                  </a:lnTo>
                  <a:lnTo>
                    <a:pt x="15364" y="6134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337;p31"/>
            <p:cNvSpPr/>
            <p:nvPr/>
          </p:nvSpPr>
          <p:spPr>
            <a:xfrm>
              <a:off x="5329250" y="5073200"/>
              <a:ext cx="154150" cy="384125"/>
            </a:xfrm>
            <a:custGeom>
              <a:avLst/>
              <a:gdLst/>
              <a:ahLst/>
              <a:cxnLst/>
              <a:rect l="l" t="t" r="r" b="b"/>
              <a:pathLst>
                <a:path w="6166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338;p31"/>
            <p:cNvSpPr/>
            <p:nvPr/>
          </p:nvSpPr>
          <p:spPr>
            <a:xfrm>
              <a:off x="4870125" y="5073200"/>
              <a:ext cx="153350" cy="384125"/>
            </a:xfrm>
            <a:custGeom>
              <a:avLst/>
              <a:gdLst/>
              <a:ahLst/>
              <a:cxnLst/>
              <a:rect l="l" t="t" r="r" b="b"/>
              <a:pathLst>
                <a:path w="6134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339;p31"/>
            <p:cNvSpPr/>
            <p:nvPr/>
          </p:nvSpPr>
          <p:spPr>
            <a:xfrm>
              <a:off x="4410200" y="5073200"/>
              <a:ext cx="153325" cy="384125"/>
            </a:xfrm>
            <a:custGeom>
              <a:avLst/>
              <a:gdLst/>
              <a:ahLst/>
              <a:cxnLst/>
              <a:rect l="l" t="t" r="r" b="b"/>
              <a:pathLst>
                <a:path w="6133" h="15365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340;p31"/>
            <p:cNvSpPr/>
            <p:nvPr/>
          </p:nvSpPr>
          <p:spPr>
            <a:xfrm>
              <a:off x="3950250" y="5073200"/>
              <a:ext cx="153350" cy="384125"/>
            </a:xfrm>
            <a:custGeom>
              <a:avLst/>
              <a:gdLst/>
              <a:ahLst/>
              <a:cxnLst/>
              <a:rect l="l" t="t" r="r" b="b"/>
              <a:pathLst>
                <a:path w="6134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341;p31"/>
            <p:cNvSpPr/>
            <p:nvPr/>
          </p:nvSpPr>
          <p:spPr>
            <a:xfrm>
              <a:off x="3491125" y="5073200"/>
              <a:ext cx="153350" cy="384125"/>
            </a:xfrm>
            <a:custGeom>
              <a:avLst/>
              <a:gdLst/>
              <a:ahLst/>
              <a:cxnLst/>
              <a:rect l="l" t="t" r="r" b="b"/>
              <a:pathLst>
                <a:path w="6134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342;p31"/>
            <p:cNvSpPr/>
            <p:nvPr/>
          </p:nvSpPr>
          <p:spPr>
            <a:xfrm>
              <a:off x="3031200" y="5073200"/>
              <a:ext cx="153325" cy="384125"/>
            </a:xfrm>
            <a:custGeom>
              <a:avLst/>
              <a:gdLst/>
              <a:ahLst/>
              <a:cxnLst/>
              <a:rect l="l" t="t" r="r" b="b"/>
              <a:pathLst>
                <a:path w="6133" h="15365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343;p31"/>
            <p:cNvSpPr/>
            <p:nvPr/>
          </p:nvSpPr>
          <p:spPr>
            <a:xfrm>
              <a:off x="2571250" y="5073200"/>
              <a:ext cx="153325" cy="384125"/>
            </a:xfrm>
            <a:custGeom>
              <a:avLst/>
              <a:gdLst/>
              <a:ahLst/>
              <a:cxnLst/>
              <a:rect l="l" t="t" r="r" b="b"/>
              <a:pathLst>
                <a:path w="6133" h="15365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344;p31"/>
            <p:cNvSpPr/>
            <p:nvPr/>
          </p:nvSpPr>
          <p:spPr>
            <a:xfrm>
              <a:off x="2111300" y="5073200"/>
              <a:ext cx="154150" cy="384125"/>
            </a:xfrm>
            <a:custGeom>
              <a:avLst/>
              <a:gdLst/>
              <a:ahLst/>
              <a:cxnLst/>
              <a:rect l="l" t="t" r="r" b="b"/>
              <a:pathLst>
                <a:path w="6166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345;p31"/>
            <p:cNvSpPr/>
            <p:nvPr/>
          </p:nvSpPr>
          <p:spPr>
            <a:xfrm>
              <a:off x="6025700" y="1158800"/>
              <a:ext cx="384125" cy="154150"/>
            </a:xfrm>
            <a:custGeom>
              <a:avLst/>
              <a:gdLst/>
              <a:ahLst/>
              <a:cxnLst/>
              <a:rect l="l" t="t" r="r" b="b"/>
              <a:pathLst>
                <a:path w="15365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346;p31"/>
            <p:cNvSpPr/>
            <p:nvPr/>
          </p:nvSpPr>
          <p:spPr>
            <a:xfrm>
              <a:off x="6025700" y="1618750"/>
              <a:ext cx="384125" cy="153325"/>
            </a:xfrm>
            <a:custGeom>
              <a:avLst/>
              <a:gdLst/>
              <a:ahLst/>
              <a:cxnLst/>
              <a:rect l="l" t="t" r="r" b="b"/>
              <a:pathLst>
                <a:path w="15365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347;p31"/>
            <p:cNvSpPr/>
            <p:nvPr/>
          </p:nvSpPr>
          <p:spPr>
            <a:xfrm>
              <a:off x="6025700" y="2078700"/>
              <a:ext cx="384125" cy="153325"/>
            </a:xfrm>
            <a:custGeom>
              <a:avLst/>
              <a:gdLst/>
              <a:ahLst/>
              <a:cxnLst/>
              <a:rect l="l" t="t" r="r" b="b"/>
              <a:pathLst>
                <a:path w="15365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348;p31"/>
            <p:cNvSpPr/>
            <p:nvPr/>
          </p:nvSpPr>
          <p:spPr>
            <a:xfrm>
              <a:off x="6025700" y="2538625"/>
              <a:ext cx="384125" cy="153350"/>
            </a:xfrm>
            <a:custGeom>
              <a:avLst/>
              <a:gdLst/>
              <a:ahLst/>
              <a:cxnLst/>
              <a:rect l="l" t="t" r="r" b="b"/>
              <a:pathLst>
                <a:path w="15365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349;p31"/>
            <p:cNvSpPr/>
            <p:nvPr/>
          </p:nvSpPr>
          <p:spPr>
            <a:xfrm>
              <a:off x="6025700" y="2997750"/>
              <a:ext cx="384125" cy="153350"/>
            </a:xfrm>
            <a:custGeom>
              <a:avLst/>
              <a:gdLst/>
              <a:ahLst/>
              <a:cxnLst/>
              <a:rect l="l" t="t" r="r" b="b"/>
              <a:pathLst>
                <a:path w="15365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350;p31"/>
            <p:cNvSpPr/>
            <p:nvPr/>
          </p:nvSpPr>
          <p:spPr>
            <a:xfrm>
              <a:off x="6025700" y="3457700"/>
              <a:ext cx="384125" cy="153325"/>
            </a:xfrm>
            <a:custGeom>
              <a:avLst/>
              <a:gdLst/>
              <a:ahLst/>
              <a:cxnLst/>
              <a:rect l="l" t="t" r="r" b="b"/>
              <a:pathLst>
                <a:path w="15365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351;p31"/>
            <p:cNvSpPr/>
            <p:nvPr/>
          </p:nvSpPr>
          <p:spPr>
            <a:xfrm>
              <a:off x="6025700" y="3917625"/>
              <a:ext cx="384125" cy="153350"/>
            </a:xfrm>
            <a:custGeom>
              <a:avLst/>
              <a:gdLst/>
              <a:ahLst/>
              <a:cxnLst/>
              <a:rect l="l" t="t" r="r" b="b"/>
              <a:pathLst>
                <a:path w="15365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352;p31"/>
            <p:cNvSpPr/>
            <p:nvPr/>
          </p:nvSpPr>
          <p:spPr>
            <a:xfrm>
              <a:off x="6025700" y="4376750"/>
              <a:ext cx="384125" cy="154150"/>
            </a:xfrm>
            <a:custGeom>
              <a:avLst/>
              <a:gdLst/>
              <a:ahLst/>
              <a:cxnLst/>
              <a:rect l="l" t="t" r="r" b="b"/>
              <a:pathLst>
                <a:path w="15365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260;p31"/>
          <p:cNvGrpSpPr/>
          <p:nvPr/>
        </p:nvGrpSpPr>
        <p:grpSpPr>
          <a:xfrm>
            <a:off x="4955220" y="3651260"/>
            <a:ext cx="379958" cy="379958"/>
            <a:chOff x="1190625" y="238125"/>
            <a:chExt cx="5219200" cy="5219200"/>
          </a:xfrm>
        </p:grpSpPr>
        <p:sp>
          <p:nvSpPr>
            <p:cNvPr id="621" name="Google Shape;261;p31"/>
            <p:cNvSpPr/>
            <p:nvPr/>
          </p:nvSpPr>
          <p:spPr>
            <a:xfrm>
              <a:off x="2188775" y="12362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262;p31"/>
            <p:cNvSpPr/>
            <p:nvPr/>
          </p:nvSpPr>
          <p:spPr>
            <a:xfrm>
              <a:off x="5258300" y="12362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263;p31"/>
            <p:cNvSpPr/>
            <p:nvPr/>
          </p:nvSpPr>
          <p:spPr>
            <a:xfrm>
              <a:off x="2188775" y="43058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264;p31"/>
            <p:cNvSpPr/>
            <p:nvPr/>
          </p:nvSpPr>
          <p:spPr>
            <a:xfrm>
              <a:off x="5258300" y="43058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265;p31"/>
            <p:cNvSpPr/>
            <p:nvPr/>
          </p:nvSpPr>
          <p:spPr>
            <a:xfrm>
              <a:off x="2188775" y="1236275"/>
              <a:ext cx="3222875" cy="3222875"/>
            </a:xfrm>
            <a:custGeom>
              <a:avLst/>
              <a:gdLst/>
              <a:ahLst/>
              <a:cxnLst/>
              <a:rect l="l" t="t" r="r" b="b"/>
              <a:pathLst>
                <a:path w="128915" h="128915" extrusionOk="0">
                  <a:moveTo>
                    <a:pt x="110517" y="6133"/>
                  </a:moveTo>
                  <a:lnTo>
                    <a:pt x="110517" y="18398"/>
                  </a:lnTo>
                  <a:lnTo>
                    <a:pt x="122782" y="18398"/>
                  </a:lnTo>
                  <a:lnTo>
                    <a:pt x="122782" y="110517"/>
                  </a:lnTo>
                  <a:lnTo>
                    <a:pt x="110517" y="110517"/>
                  </a:lnTo>
                  <a:lnTo>
                    <a:pt x="110517" y="122782"/>
                  </a:lnTo>
                  <a:lnTo>
                    <a:pt x="18398" y="122782"/>
                  </a:lnTo>
                  <a:lnTo>
                    <a:pt x="18398" y="110517"/>
                  </a:lnTo>
                  <a:lnTo>
                    <a:pt x="6133" y="110517"/>
                  </a:lnTo>
                  <a:lnTo>
                    <a:pt x="6133" y="18398"/>
                  </a:lnTo>
                  <a:lnTo>
                    <a:pt x="18398" y="18398"/>
                  </a:lnTo>
                  <a:lnTo>
                    <a:pt x="18398" y="6133"/>
                  </a:lnTo>
                  <a:close/>
                  <a:moveTo>
                    <a:pt x="12266" y="1"/>
                  </a:moveTo>
                  <a:lnTo>
                    <a:pt x="12266" y="12266"/>
                  </a:lnTo>
                  <a:lnTo>
                    <a:pt x="1" y="12266"/>
                  </a:lnTo>
                  <a:lnTo>
                    <a:pt x="1" y="116649"/>
                  </a:lnTo>
                  <a:lnTo>
                    <a:pt x="12266" y="116649"/>
                  </a:lnTo>
                  <a:lnTo>
                    <a:pt x="12266" y="128914"/>
                  </a:lnTo>
                  <a:lnTo>
                    <a:pt x="116649" y="128914"/>
                  </a:lnTo>
                  <a:lnTo>
                    <a:pt x="116649" y="116649"/>
                  </a:lnTo>
                  <a:lnTo>
                    <a:pt x="128914" y="116649"/>
                  </a:lnTo>
                  <a:lnTo>
                    <a:pt x="128914" y="12266"/>
                  </a:lnTo>
                  <a:lnTo>
                    <a:pt x="116649" y="12266"/>
                  </a:lnTo>
                  <a:lnTo>
                    <a:pt x="11664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266;p31"/>
            <p:cNvSpPr/>
            <p:nvPr/>
          </p:nvSpPr>
          <p:spPr>
            <a:xfrm>
              <a:off x="2495400" y="184952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267;p31"/>
            <p:cNvSpPr/>
            <p:nvPr/>
          </p:nvSpPr>
          <p:spPr>
            <a:xfrm>
              <a:off x="2802025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268;p31"/>
            <p:cNvSpPr/>
            <p:nvPr/>
          </p:nvSpPr>
          <p:spPr>
            <a:xfrm>
              <a:off x="3109475" y="184952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269;p31"/>
            <p:cNvSpPr/>
            <p:nvPr/>
          </p:nvSpPr>
          <p:spPr>
            <a:xfrm>
              <a:off x="3416100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270;p31"/>
            <p:cNvSpPr/>
            <p:nvPr/>
          </p:nvSpPr>
          <p:spPr>
            <a:xfrm>
              <a:off x="3723550" y="1849525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271;p31"/>
            <p:cNvSpPr/>
            <p:nvPr/>
          </p:nvSpPr>
          <p:spPr>
            <a:xfrm>
              <a:off x="4030175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272;p31"/>
            <p:cNvSpPr/>
            <p:nvPr/>
          </p:nvSpPr>
          <p:spPr>
            <a:xfrm>
              <a:off x="4337625" y="1849525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273;p31"/>
            <p:cNvSpPr/>
            <p:nvPr/>
          </p:nvSpPr>
          <p:spPr>
            <a:xfrm>
              <a:off x="4644250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274;p31"/>
            <p:cNvSpPr/>
            <p:nvPr/>
          </p:nvSpPr>
          <p:spPr>
            <a:xfrm>
              <a:off x="2802025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275;p31"/>
            <p:cNvSpPr/>
            <p:nvPr/>
          </p:nvSpPr>
          <p:spPr>
            <a:xfrm>
              <a:off x="3109475" y="15429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276;p31"/>
            <p:cNvSpPr/>
            <p:nvPr/>
          </p:nvSpPr>
          <p:spPr>
            <a:xfrm>
              <a:off x="3416100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277;p31"/>
            <p:cNvSpPr/>
            <p:nvPr/>
          </p:nvSpPr>
          <p:spPr>
            <a:xfrm>
              <a:off x="3723550" y="1542900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278;p31"/>
            <p:cNvSpPr/>
            <p:nvPr/>
          </p:nvSpPr>
          <p:spPr>
            <a:xfrm>
              <a:off x="4030175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279;p31"/>
            <p:cNvSpPr/>
            <p:nvPr/>
          </p:nvSpPr>
          <p:spPr>
            <a:xfrm>
              <a:off x="4337625" y="1542900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280;p31"/>
            <p:cNvSpPr/>
            <p:nvPr/>
          </p:nvSpPr>
          <p:spPr>
            <a:xfrm>
              <a:off x="4644250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281;p31"/>
            <p:cNvSpPr/>
            <p:nvPr/>
          </p:nvSpPr>
          <p:spPr>
            <a:xfrm>
              <a:off x="4951675" y="184952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282;p31"/>
            <p:cNvSpPr/>
            <p:nvPr/>
          </p:nvSpPr>
          <p:spPr>
            <a:xfrm>
              <a:off x="2495400" y="21569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283;p31"/>
            <p:cNvSpPr/>
            <p:nvPr/>
          </p:nvSpPr>
          <p:spPr>
            <a:xfrm>
              <a:off x="2802025" y="21569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284;p31"/>
            <p:cNvSpPr/>
            <p:nvPr/>
          </p:nvSpPr>
          <p:spPr>
            <a:xfrm>
              <a:off x="4644250" y="2771050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285;p31"/>
            <p:cNvSpPr/>
            <p:nvPr/>
          </p:nvSpPr>
          <p:spPr>
            <a:xfrm>
              <a:off x="4644250" y="246360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286;p31"/>
            <p:cNvSpPr/>
            <p:nvPr/>
          </p:nvSpPr>
          <p:spPr>
            <a:xfrm>
              <a:off x="4644250" y="307767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0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287;p31"/>
            <p:cNvSpPr/>
            <p:nvPr/>
          </p:nvSpPr>
          <p:spPr>
            <a:xfrm>
              <a:off x="4644250" y="3385125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288;p31"/>
            <p:cNvSpPr/>
            <p:nvPr/>
          </p:nvSpPr>
          <p:spPr>
            <a:xfrm>
              <a:off x="4951675" y="277105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289;p31"/>
            <p:cNvSpPr/>
            <p:nvPr/>
          </p:nvSpPr>
          <p:spPr>
            <a:xfrm>
              <a:off x="4951675" y="246360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290;p31"/>
            <p:cNvSpPr/>
            <p:nvPr/>
          </p:nvSpPr>
          <p:spPr>
            <a:xfrm>
              <a:off x="4951675" y="307767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291;p31"/>
            <p:cNvSpPr/>
            <p:nvPr/>
          </p:nvSpPr>
          <p:spPr>
            <a:xfrm>
              <a:off x="4951675" y="33851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292;p31"/>
            <p:cNvSpPr/>
            <p:nvPr/>
          </p:nvSpPr>
          <p:spPr>
            <a:xfrm>
              <a:off x="4644250" y="21569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293;p31"/>
            <p:cNvSpPr/>
            <p:nvPr/>
          </p:nvSpPr>
          <p:spPr>
            <a:xfrm>
              <a:off x="4951675" y="21569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294;p31"/>
            <p:cNvSpPr/>
            <p:nvPr/>
          </p:nvSpPr>
          <p:spPr>
            <a:xfrm>
              <a:off x="2495400" y="369175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295;p31"/>
            <p:cNvSpPr/>
            <p:nvPr/>
          </p:nvSpPr>
          <p:spPr>
            <a:xfrm>
              <a:off x="2802025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296;p31"/>
            <p:cNvSpPr/>
            <p:nvPr/>
          </p:nvSpPr>
          <p:spPr>
            <a:xfrm>
              <a:off x="3109475" y="369175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297;p31"/>
            <p:cNvSpPr/>
            <p:nvPr/>
          </p:nvSpPr>
          <p:spPr>
            <a:xfrm>
              <a:off x="3416100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298;p31"/>
            <p:cNvSpPr/>
            <p:nvPr/>
          </p:nvSpPr>
          <p:spPr>
            <a:xfrm>
              <a:off x="3723550" y="3691750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299;p31"/>
            <p:cNvSpPr/>
            <p:nvPr/>
          </p:nvSpPr>
          <p:spPr>
            <a:xfrm>
              <a:off x="4030175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300;p31"/>
            <p:cNvSpPr/>
            <p:nvPr/>
          </p:nvSpPr>
          <p:spPr>
            <a:xfrm>
              <a:off x="2495400" y="33851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301;p31"/>
            <p:cNvSpPr/>
            <p:nvPr/>
          </p:nvSpPr>
          <p:spPr>
            <a:xfrm>
              <a:off x="2802025" y="3385125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302;p31"/>
            <p:cNvSpPr/>
            <p:nvPr/>
          </p:nvSpPr>
          <p:spPr>
            <a:xfrm>
              <a:off x="4337625" y="3691750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303;p31"/>
            <p:cNvSpPr/>
            <p:nvPr/>
          </p:nvSpPr>
          <p:spPr>
            <a:xfrm>
              <a:off x="4644250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65" y="6165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304;p31"/>
            <p:cNvSpPr/>
            <p:nvPr/>
          </p:nvSpPr>
          <p:spPr>
            <a:xfrm>
              <a:off x="2802025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305;p31"/>
            <p:cNvSpPr/>
            <p:nvPr/>
          </p:nvSpPr>
          <p:spPr>
            <a:xfrm>
              <a:off x="3109475" y="39991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306;p31"/>
            <p:cNvSpPr/>
            <p:nvPr/>
          </p:nvSpPr>
          <p:spPr>
            <a:xfrm>
              <a:off x="2802025" y="2771050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307;p31"/>
            <p:cNvSpPr/>
            <p:nvPr/>
          </p:nvSpPr>
          <p:spPr>
            <a:xfrm>
              <a:off x="2802025" y="246360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308;p31"/>
            <p:cNvSpPr/>
            <p:nvPr/>
          </p:nvSpPr>
          <p:spPr>
            <a:xfrm>
              <a:off x="2802025" y="307767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0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309;p31"/>
            <p:cNvSpPr/>
            <p:nvPr/>
          </p:nvSpPr>
          <p:spPr>
            <a:xfrm>
              <a:off x="2495400" y="277105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310;p31"/>
            <p:cNvSpPr/>
            <p:nvPr/>
          </p:nvSpPr>
          <p:spPr>
            <a:xfrm>
              <a:off x="2495400" y="246360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311;p31"/>
            <p:cNvSpPr/>
            <p:nvPr/>
          </p:nvSpPr>
          <p:spPr>
            <a:xfrm>
              <a:off x="2495400" y="307767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312;p31"/>
            <p:cNvSpPr/>
            <p:nvPr/>
          </p:nvSpPr>
          <p:spPr>
            <a:xfrm>
              <a:off x="3416100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313;p31"/>
            <p:cNvSpPr/>
            <p:nvPr/>
          </p:nvSpPr>
          <p:spPr>
            <a:xfrm>
              <a:off x="3723550" y="3999175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314;p31"/>
            <p:cNvSpPr/>
            <p:nvPr/>
          </p:nvSpPr>
          <p:spPr>
            <a:xfrm>
              <a:off x="4030175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315;p31"/>
            <p:cNvSpPr/>
            <p:nvPr/>
          </p:nvSpPr>
          <p:spPr>
            <a:xfrm>
              <a:off x="4337625" y="3999175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316;p31"/>
            <p:cNvSpPr/>
            <p:nvPr/>
          </p:nvSpPr>
          <p:spPr>
            <a:xfrm>
              <a:off x="4644250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317;p31"/>
            <p:cNvSpPr/>
            <p:nvPr/>
          </p:nvSpPr>
          <p:spPr>
            <a:xfrm>
              <a:off x="4951675" y="369175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318;p31"/>
            <p:cNvSpPr/>
            <p:nvPr/>
          </p:nvSpPr>
          <p:spPr>
            <a:xfrm>
              <a:off x="1728025" y="775525"/>
              <a:ext cx="4144375" cy="4144375"/>
            </a:xfrm>
            <a:custGeom>
              <a:avLst/>
              <a:gdLst/>
              <a:ahLst/>
              <a:cxnLst/>
              <a:rect l="l" t="t" r="r" b="b"/>
              <a:pathLst>
                <a:path w="165775" h="165775" extrusionOk="0">
                  <a:moveTo>
                    <a:pt x="154097" y="12298"/>
                  </a:moveTo>
                  <a:lnTo>
                    <a:pt x="154097" y="154292"/>
                  </a:lnTo>
                  <a:lnTo>
                    <a:pt x="12102" y="154292"/>
                  </a:lnTo>
                  <a:lnTo>
                    <a:pt x="12102" y="12298"/>
                  </a:lnTo>
                  <a:close/>
                  <a:moveTo>
                    <a:pt x="14810" y="0"/>
                  </a:moveTo>
                  <a:lnTo>
                    <a:pt x="14810" y="6166"/>
                  </a:lnTo>
                  <a:lnTo>
                    <a:pt x="5970" y="6166"/>
                  </a:lnTo>
                  <a:lnTo>
                    <a:pt x="5970" y="19181"/>
                  </a:lnTo>
                  <a:lnTo>
                    <a:pt x="0" y="19181"/>
                  </a:lnTo>
                  <a:lnTo>
                    <a:pt x="0" y="25314"/>
                  </a:lnTo>
                  <a:lnTo>
                    <a:pt x="5970" y="25314"/>
                  </a:lnTo>
                  <a:lnTo>
                    <a:pt x="5970" y="37579"/>
                  </a:lnTo>
                  <a:lnTo>
                    <a:pt x="0" y="37579"/>
                  </a:lnTo>
                  <a:lnTo>
                    <a:pt x="0" y="43711"/>
                  </a:lnTo>
                  <a:lnTo>
                    <a:pt x="5970" y="43711"/>
                  </a:lnTo>
                  <a:lnTo>
                    <a:pt x="5970" y="55944"/>
                  </a:lnTo>
                  <a:lnTo>
                    <a:pt x="0" y="55944"/>
                  </a:lnTo>
                  <a:lnTo>
                    <a:pt x="0" y="62109"/>
                  </a:lnTo>
                  <a:lnTo>
                    <a:pt x="5970" y="62109"/>
                  </a:lnTo>
                  <a:lnTo>
                    <a:pt x="5970" y="74341"/>
                  </a:lnTo>
                  <a:lnTo>
                    <a:pt x="0" y="74341"/>
                  </a:lnTo>
                  <a:lnTo>
                    <a:pt x="0" y="80474"/>
                  </a:lnTo>
                  <a:lnTo>
                    <a:pt x="5970" y="80474"/>
                  </a:lnTo>
                  <a:lnTo>
                    <a:pt x="5970" y="92739"/>
                  </a:lnTo>
                  <a:lnTo>
                    <a:pt x="0" y="92739"/>
                  </a:lnTo>
                  <a:lnTo>
                    <a:pt x="0" y="98871"/>
                  </a:lnTo>
                  <a:lnTo>
                    <a:pt x="5970" y="98871"/>
                  </a:lnTo>
                  <a:lnTo>
                    <a:pt x="5970" y="111136"/>
                  </a:lnTo>
                  <a:lnTo>
                    <a:pt x="0" y="111136"/>
                  </a:lnTo>
                  <a:lnTo>
                    <a:pt x="0" y="117269"/>
                  </a:lnTo>
                  <a:lnTo>
                    <a:pt x="5970" y="117269"/>
                  </a:lnTo>
                  <a:lnTo>
                    <a:pt x="5970" y="129501"/>
                  </a:lnTo>
                  <a:lnTo>
                    <a:pt x="0" y="129501"/>
                  </a:lnTo>
                  <a:lnTo>
                    <a:pt x="0" y="135634"/>
                  </a:lnTo>
                  <a:lnTo>
                    <a:pt x="5970" y="135634"/>
                  </a:lnTo>
                  <a:lnTo>
                    <a:pt x="5970" y="147899"/>
                  </a:lnTo>
                  <a:lnTo>
                    <a:pt x="0" y="147899"/>
                  </a:lnTo>
                  <a:lnTo>
                    <a:pt x="0" y="154031"/>
                  </a:lnTo>
                  <a:lnTo>
                    <a:pt x="5970" y="154031"/>
                  </a:lnTo>
                  <a:lnTo>
                    <a:pt x="5970" y="160425"/>
                  </a:lnTo>
                  <a:lnTo>
                    <a:pt x="15332" y="160425"/>
                  </a:lnTo>
                  <a:lnTo>
                    <a:pt x="15332" y="165775"/>
                  </a:lnTo>
                  <a:lnTo>
                    <a:pt x="21497" y="165775"/>
                  </a:lnTo>
                  <a:lnTo>
                    <a:pt x="21497" y="160425"/>
                  </a:lnTo>
                  <a:lnTo>
                    <a:pt x="33729" y="160425"/>
                  </a:lnTo>
                  <a:lnTo>
                    <a:pt x="33729" y="165775"/>
                  </a:lnTo>
                  <a:lnTo>
                    <a:pt x="39862" y="165775"/>
                  </a:lnTo>
                  <a:lnTo>
                    <a:pt x="39862" y="160425"/>
                  </a:lnTo>
                  <a:lnTo>
                    <a:pt x="52127" y="160425"/>
                  </a:lnTo>
                  <a:lnTo>
                    <a:pt x="52127" y="165775"/>
                  </a:lnTo>
                  <a:lnTo>
                    <a:pt x="58260" y="165775"/>
                  </a:lnTo>
                  <a:lnTo>
                    <a:pt x="58260" y="160425"/>
                  </a:lnTo>
                  <a:lnTo>
                    <a:pt x="70492" y="160425"/>
                  </a:lnTo>
                  <a:lnTo>
                    <a:pt x="70492" y="165775"/>
                  </a:lnTo>
                  <a:lnTo>
                    <a:pt x="76657" y="165775"/>
                  </a:lnTo>
                  <a:lnTo>
                    <a:pt x="76657" y="160425"/>
                  </a:lnTo>
                  <a:lnTo>
                    <a:pt x="88890" y="160425"/>
                  </a:lnTo>
                  <a:lnTo>
                    <a:pt x="88890" y="165775"/>
                  </a:lnTo>
                  <a:lnTo>
                    <a:pt x="95022" y="165775"/>
                  </a:lnTo>
                  <a:lnTo>
                    <a:pt x="95022" y="160425"/>
                  </a:lnTo>
                  <a:lnTo>
                    <a:pt x="107287" y="160425"/>
                  </a:lnTo>
                  <a:lnTo>
                    <a:pt x="107287" y="165775"/>
                  </a:lnTo>
                  <a:lnTo>
                    <a:pt x="113420" y="165775"/>
                  </a:lnTo>
                  <a:lnTo>
                    <a:pt x="113420" y="160425"/>
                  </a:lnTo>
                  <a:lnTo>
                    <a:pt x="125685" y="160425"/>
                  </a:lnTo>
                  <a:lnTo>
                    <a:pt x="125685" y="165775"/>
                  </a:lnTo>
                  <a:lnTo>
                    <a:pt x="131817" y="165775"/>
                  </a:lnTo>
                  <a:lnTo>
                    <a:pt x="131817" y="160425"/>
                  </a:lnTo>
                  <a:lnTo>
                    <a:pt x="144050" y="160425"/>
                  </a:lnTo>
                  <a:lnTo>
                    <a:pt x="144050" y="165775"/>
                  </a:lnTo>
                  <a:lnTo>
                    <a:pt x="150182" y="165775"/>
                  </a:lnTo>
                  <a:lnTo>
                    <a:pt x="150182" y="160425"/>
                  </a:lnTo>
                  <a:lnTo>
                    <a:pt x="160229" y="160425"/>
                  </a:lnTo>
                  <a:lnTo>
                    <a:pt x="160229" y="150215"/>
                  </a:lnTo>
                  <a:lnTo>
                    <a:pt x="165775" y="150215"/>
                  </a:lnTo>
                  <a:lnTo>
                    <a:pt x="165775" y="144050"/>
                  </a:lnTo>
                  <a:lnTo>
                    <a:pt x="160229" y="144050"/>
                  </a:lnTo>
                  <a:lnTo>
                    <a:pt x="160229" y="131817"/>
                  </a:lnTo>
                  <a:lnTo>
                    <a:pt x="165775" y="131817"/>
                  </a:lnTo>
                  <a:lnTo>
                    <a:pt x="165775" y="125685"/>
                  </a:lnTo>
                  <a:lnTo>
                    <a:pt x="160229" y="125685"/>
                  </a:lnTo>
                  <a:lnTo>
                    <a:pt x="160229" y="113420"/>
                  </a:lnTo>
                  <a:lnTo>
                    <a:pt x="165775" y="113420"/>
                  </a:lnTo>
                  <a:lnTo>
                    <a:pt x="165775" y="107287"/>
                  </a:lnTo>
                  <a:lnTo>
                    <a:pt x="160229" y="107287"/>
                  </a:lnTo>
                  <a:lnTo>
                    <a:pt x="160229" y="95022"/>
                  </a:lnTo>
                  <a:lnTo>
                    <a:pt x="165775" y="95022"/>
                  </a:lnTo>
                  <a:lnTo>
                    <a:pt x="165775" y="88890"/>
                  </a:lnTo>
                  <a:lnTo>
                    <a:pt x="160229" y="88890"/>
                  </a:lnTo>
                  <a:lnTo>
                    <a:pt x="160229" y="76657"/>
                  </a:lnTo>
                  <a:lnTo>
                    <a:pt x="165775" y="76657"/>
                  </a:lnTo>
                  <a:lnTo>
                    <a:pt x="165775" y="70525"/>
                  </a:lnTo>
                  <a:lnTo>
                    <a:pt x="160229" y="70525"/>
                  </a:lnTo>
                  <a:lnTo>
                    <a:pt x="160229" y="58260"/>
                  </a:lnTo>
                  <a:lnTo>
                    <a:pt x="165775" y="58260"/>
                  </a:lnTo>
                  <a:lnTo>
                    <a:pt x="165775" y="52127"/>
                  </a:lnTo>
                  <a:lnTo>
                    <a:pt x="160229" y="52127"/>
                  </a:lnTo>
                  <a:lnTo>
                    <a:pt x="160229" y="39862"/>
                  </a:lnTo>
                  <a:lnTo>
                    <a:pt x="165775" y="39862"/>
                  </a:lnTo>
                  <a:lnTo>
                    <a:pt x="165775" y="33729"/>
                  </a:lnTo>
                  <a:lnTo>
                    <a:pt x="160229" y="33729"/>
                  </a:lnTo>
                  <a:lnTo>
                    <a:pt x="160229" y="21497"/>
                  </a:lnTo>
                  <a:lnTo>
                    <a:pt x="165775" y="21497"/>
                  </a:lnTo>
                  <a:lnTo>
                    <a:pt x="165775" y="15332"/>
                  </a:lnTo>
                  <a:lnTo>
                    <a:pt x="160229" y="15332"/>
                  </a:lnTo>
                  <a:lnTo>
                    <a:pt x="160229" y="6166"/>
                  </a:lnTo>
                  <a:lnTo>
                    <a:pt x="149660" y="6166"/>
                  </a:lnTo>
                  <a:lnTo>
                    <a:pt x="149660" y="0"/>
                  </a:lnTo>
                  <a:lnTo>
                    <a:pt x="143528" y="0"/>
                  </a:lnTo>
                  <a:lnTo>
                    <a:pt x="143528" y="6166"/>
                  </a:lnTo>
                  <a:lnTo>
                    <a:pt x="131263" y="6166"/>
                  </a:lnTo>
                  <a:lnTo>
                    <a:pt x="131263" y="0"/>
                  </a:lnTo>
                  <a:lnTo>
                    <a:pt x="125130" y="0"/>
                  </a:lnTo>
                  <a:lnTo>
                    <a:pt x="125130" y="6166"/>
                  </a:lnTo>
                  <a:lnTo>
                    <a:pt x="112898" y="6166"/>
                  </a:lnTo>
                  <a:lnTo>
                    <a:pt x="112898" y="0"/>
                  </a:lnTo>
                  <a:lnTo>
                    <a:pt x="106733" y="0"/>
                  </a:lnTo>
                  <a:lnTo>
                    <a:pt x="106733" y="6166"/>
                  </a:lnTo>
                  <a:lnTo>
                    <a:pt x="94500" y="6166"/>
                  </a:lnTo>
                  <a:lnTo>
                    <a:pt x="94500" y="0"/>
                  </a:lnTo>
                  <a:lnTo>
                    <a:pt x="88368" y="0"/>
                  </a:lnTo>
                  <a:lnTo>
                    <a:pt x="88368" y="6166"/>
                  </a:lnTo>
                  <a:lnTo>
                    <a:pt x="76103" y="6166"/>
                  </a:lnTo>
                  <a:lnTo>
                    <a:pt x="76103" y="0"/>
                  </a:lnTo>
                  <a:lnTo>
                    <a:pt x="69970" y="0"/>
                  </a:lnTo>
                  <a:lnTo>
                    <a:pt x="69970" y="6166"/>
                  </a:lnTo>
                  <a:lnTo>
                    <a:pt x="57738" y="6166"/>
                  </a:lnTo>
                  <a:lnTo>
                    <a:pt x="57738" y="0"/>
                  </a:lnTo>
                  <a:lnTo>
                    <a:pt x="51572" y="0"/>
                  </a:lnTo>
                  <a:lnTo>
                    <a:pt x="51572" y="6166"/>
                  </a:lnTo>
                  <a:lnTo>
                    <a:pt x="39340" y="6166"/>
                  </a:lnTo>
                  <a:lnTo>
                    <a:pt x="39340" y="0"/>
                  </a:lnTo>
                  <a:lnTo>
                    <a:pt x="33208" y="0"/>
                  </a:lnTo>
                  <a:lnTo>
                    <a:pt x="33208" y="6166"/>
                  </a:lnTo>
                  <a:lnTo>
                    <a:pt x="20942" y="6166"/>
                  </a:lnTo>
                  <a:lnTo>
                    <a:pt x="20942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319;p31"/>
            <p:cNvSpPr/>
            <p:nvPr/>
          </p:nvSpPr>
          <p:spPr>
            <a:xfrm>
              <a:off x="3416100" y="2463600"/>
              <a:ext cx="460775" cy="768225"/>
            </a:xfrm>
            <a:custGeom>
              <a:avLst/>
              <a:gdLst/>
              <a:ahLst/>
              <a:cxnLst/>
              <a:rect l="l" t="t" r="r" b="b"/>
              <a:pathLst>
                <a:path w="18431" h="30729" extrusionOk="0">
                  <a:moveTo>
                    <a:pt x="12298" y="6166"/>
                  </a:moveTo>
                  <a:lnTo>
                    <a:pt x="12298" y="15789"/>
                  </a:lnTo>
                  <a:lnTo>
                    <a:pt x="6166" y="15789"/>
                  </a:lnTo>
                  <a:lnTo>
                    <a:pt x="6166" y="6166"/>
                  </a:lnTo>
                  <a:close/>
                  <a:moveTo>
                    <a:pt x="1" y="1"/>
                  </a:moveTo>
                  <a:lnTo>
                    <a:pt x="1" y="30729"/>
                  </a:lnTo>
                  <a:lnTo>
                    <a:pt x="6166" y="30729"/>
                  </a:lnTo>
                  <a:lnTo>
                    <a:pt x="6166" y="21921"/>
                  </a:lnTo>
                  <a:lnTo>
                    <a:pt x="12298" y="21921"/>
                  </a:lnTo>
                  <a:lnTo>
                    <a:pt x="12298" y="30729"/>
                  </a:lnTo>
                  <a:lnTo>
                    <a:pt x="18431" y="30729"/>
                  </a:lnTo>
                  <a:lnTo>
                    <a:pt x="1843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320;p31"/>
            <p:cNvSpPr/>
            <p:nvPr/>
          </p:nvSpPr>
          <p:spPr>
            <a:xfrm>
              <a:off x="4030175" y="2463600"/>
              <a:ext cx="159050" cy="777200"/>
            </a:xfrm>
            <a:custGeom>
              <a:avLst/>
              <a:gdLst/>
              <a:ahLst/>
              <a:cxnLst/>
              <a:rect l="l" t="t" r="r" b="b"/>
              <a:pathLst>
                <a:path w="6362" h="31088" extrusionOk="0">
                  <a:moveTo>
                    <a:pt x="6166" y="1"/>
                  </a:moveTo>
                  <a:lnTo>
                    <a:pt x="0" y="33"/>
                  </a:lnTo>
                  <a:lnTo>
                    <a:pt x="229" y="31087"/>
                  </a:lnTo>
                  <a:lnTo>
                    <a:pt x="6361" y="31055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321;p31"/>
            <p:cNvSpPr/>
            <p:nvPr/>
          </p:nvSpPr>
          <p:spPr>
            <a:xfrm>
              <a:off x="209825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322;p31"/>
            <p:cNvSpPr/>
            <p:nvPr/>
          </p:nvSpPr>
          <p:spPr>
            <a:xfrm>
              <a:off x="255820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323;p31"/>
            <p:cNvSpPr/>
            <p:nvPr/>
          </p:nvSpPr>
          <p:spPr>
            <a:xfrm>
              <a:off x="3017325" y="238125"/>
              <a:ext cx="154150" cy="384100"/>
            </a:xfrm>
            <a:custGeom>
              <a:avLst/>
              <a:gdLst/>
              <a:ahLst/>
              <a:cxnLst/>
              <a:rect l="l" t="t" r="r" b="b"/>
              <a:pathLst>
                <a:path w="6166" h="15364" extrusionOk="0">
                  <a:moveTo>
                    <a:pt x="0" y="0"/>
                  </a:moveTo>
                  <a:lnTo>
                    <a:pt x="0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324;p31"/>
            <p:cNvSpPr/>
            <p:nvPr/>
          </p:nvSpPr>
          <p:spPr>
            <a:xfrm>
              <a:off x="3477275" y="238125"/>
              <a:ext cx="153325" cy="384100"/>
            </a:xfrm>
            <a:custGeom>
              <a:avLst/>
              <a:gdLst/>
              <a:ahLst/>
              <a:cxnLst/>
              <a:rect l="l" t="t" r="r" b="b"/>
              <a:pathLst>
                <a:path w="6133" h="15364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325;p31"/>
            <p:cNvSpPr/>
            <p:nvPr/>
          </p:nvSpPr>
          <p:spPr>
            <a:xfrm>
              <a:off x="393720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326;p31"/>
            <p:cNvSpPr/>
            <p:nvPr/>
          </p:nvSpPr>
          <p:spPr>
            <a:xfrm>
              <a:off x="4396325" y="238125"/>
              <a:ext cx="154150" cy="384100"/>
            </a:xfrm>
            <a:custGeom>
              <a:avLst/>
              <a:gdLst/>
              <a:ahLst/>
              <a:cxnLst/>
              <a:rect l="l" t="t" r="r" b="b"/>
              <a:pathLst>
                <a:path w="6166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327;p31"/>
            <p:cNvSpPr/>
            <p:nvPr/>
          </p:nvSpPr>
          <p:spPr>
            <a:xfrm>
              <a:off x="4856275" y="238125"/>
              <a:ext cx="153325" cy="384100"/>
            </a:xfrm>
            <a:custGeom>
              <a:avLst/>
              <a:gdLst/>
              <a:ahLst/>
              <a:cxnLst/>
              <a:rect l="l" t="t" r="r" b="b"/>
              <a:pathLst>
                <a:path w="6133" h="15364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328;p31"/>
            <p:cNvSpPr/>
            <p:nvPr/>
          </p:nvSpPr>
          <p:spPr>
            <a:xfrm>
              <a:off x="531620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329;p31"/>
            <p:cNvSpPr/>
            <p:nvPr/>
          </p:nvSpPr>
          <p:spPr>
            <a:xfrm>
              <a:off x="1190625" y="447297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330;p31"/>
            <p:cNvSpPr/>
            <p:nvPr/>
          </p:nvSpPr>
          <p:spPr>
            <a:xfrm>
              <a:off x="1190625" y="4013050"/>
              <a:ext cx="384100" cy="153325"/>
            </a:xfrm>
            <a:custGeom>
              <a:avLst/>
              <a:gdLst/>
              <a:ahLst/>
              <a:cxnLst/>
              <a:rect l="l" t="t" r="r" b="b"/>
              <a:pathLst>
                <a:path w="15364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331;p31"/>
            <p:cNvSpPr/>
            <p:nvPr/>
          </p:nvSpPr>
          <p:spPr>
            <a:xfrm>
              <a:off x="1190625" y="3553100"/>
              <a:ext cx="384100" cy="154150"/>
            </a:xfrm>
            <a:custGeom>
              <a:avLst/>
              <a:gdLst/>
              <a:ahLst/>
              <a:cxnLst/>
              <a:rect l="l" t="t" r="r" b="b"/>
              <a:pathLst>
                <a:path w="15364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332;p31"/>
            <p:cNvSpPr/>
            <p:nvPr/>
          </p:nvSpPr>
          <p:spPr>
            <a:xfrm>
              <a:off x="1190625" y="309397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333;p31"/>
            <p:cNvSpPr/>
            <p:nvPr/>
          </p:nvSpPr>
          <p:spPr>
            <a:xfrm>
              <a:off x="1190625" y="2634050"/>
              <a:ext cx="384100" cy="153325"/>
            </a:xfrm>
            <a:custGeom>
              <a:avLst/>
              <a:gdLst/>
              <a:ahLst/>
              <a:cxnLst/>
              <a:rect l="l" t="t" r="r" b="b"/>
              <a:pathLst>
                <a:path w="15364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334;p31"/>
            <p:cNvSpPr/>
            <p:nvPr/>
          </p:nvSpPr>
          <p:spPr>
            <a:xfrm>
              <a:off x="1190625" y="2174100"/>
              <a:ext cx="384100" cy="154150"/>
            </a:xfrm>
            <a:custGeom>
              <a:avLst/>
              <a:gdLst/>
              <a:ahLst/>
              <a:cxnLst/>
              <a:rect l="l" t="t" r="r" b="b"/>
              <a:pathLst>
                <a:path w="15364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335;p31"/>
            <p:cNvSpPr/>
            <p:nvPr/>
          </p:nvSpPr>
          <p:spPr>
            <a:xfrm>
              <a:off x="1190625" y="171497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336;p31"/>
            <p:cNvSpPr/>
            <p:nvPr/>
          </p:nvSpPr>
          <p:spPr>
            <a:xfrm>
              <a:off x="1190625" y="125502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4"/>
                  </a:lnTo>
                  <a:lnTo>
                    <a:pt x="15364" y="6134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337;p31"/>
            <p:cNvSpPr/>
            <p:nvPr/>
          </p:nvSpPr>
          <p:spPr>
            <a:xfrm>
              <a:off x="5329250" y="5073200"/>
              <a:ext cx="154150" cy="384125"/>
            </a:xfrm>
            <a:custGeom>
              <a:avLst/>
              <a:gdLst/>
              <a:ahLst/>
              <a:cxnLst/>
              <a:rect l="l" t="t" r="r" b="b"/>
              <a:pathLst>
                <a:path w="6166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338;p31"/>
            <p:cNvSpPr/>
            <p:nvPr/>
          </p:nvSpPr>
          <p:spPr>
            <a:xfrm>
              <a:off x="4870125" y="5073200"/>
              <a:ext cx="153350" cy="384125"/>
            </a:xfrm>
            <a:custGeom>
              <a:avLst/>
              <a:gdLst/>
              <a:ahLst/>
              <a:cxnLst/>
              <a:rect l="l" t="t" r="r" b="b"/>
              <a:pathLst>
                <a:path w="6134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339;p31"/>
            <p:cNvSpPr/>
            <p:nvPr/>
          </p:nvSpPr>
          <p:spPr>
            <a:xfrm>
              <a:off x="4410200" y="5073200"/>
              <a:ext cx="153325" cy="384125"/>
            </a:xfrm>
            <a:custGeom>
              <a:avLst/>
              <a:gdLst/>
              <a:ahLst/>
              <a:cxnLst/>
              <a:rect l="l" t="t" r="r" b="b"/>
              <a:pathLst>
                <a:path w="6133" h="15365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340;p31"/>
            <p:cNvSpPr/>
            <p:nvPr/>
          </p:nvSpPr>
          <p:spPr>
            <a:xfrm>
              <a:off x="3950250" y="5073200"/>
              <a:ext cx="153350" cy="384125"/>
            </a:xfrm>
            <a:custGeom>
              <a:avLst/>
              <a:gdLst/>
              <a:ahLst/>
              <a:cxnLst/>
              <a:rect l="l" t="t" r="r" b="b"/>
              <a:pathLst>
                <a:path w="6134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341;p31"/>
            <p:cNvSpPr/>
            <p:nvPr/>
          </p:nvSpPr>
          <p:spPr>
            <a:xfrm>
              <a:off x="3491125" y="5073200"/>
              <a:ext cx="153350" cy="384125"/>
            </a:xfrm>
            <a:custGeom>
              <a:avLst/>
              <a:gdLst/>
              <a:ahLst/>
              <a:cxnLst/>
              <a:rect l="l" t="t" r="r" b="b"/>
              <a:pathLst>
                <a:path w="6134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342;p31"/>
            <p:cNvSpPr/>
            <p:nvPr/>
          </p:nvSpPr>
          <p:spPr>
            <a:xfrm>
              <a:off x="3031200" y="5073200"/>
              <a:ext cx="153325" cy="384125"/>
            </a:xfrm>
            <a:custGeom>
              <a:avLst/>
              <a:gdLst/>
              <a:ahLst/>
              <a:cxnLst/>
              <a:rect l="l" t="t" r="r" b="b"/>
              <a:pathLst>
                <a:path w="6133" h="15365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343;p31"/>
            <p:cNvSpPr/>
            <p:nvPr/>
          </p:nvSpPr>
          <p:spPr>
            <a:xfrm>
              <a:off x="2571250" y="5073200"/>
              <a:ext cx="153325" cy="384125"/>
            </a:xfrm>
            <a:custGeom>
              <a:avLst/>
              <a:gdLst/>
              <a:ahLst/>
              <a:cxnLst/>
              <a:rect l="l" t="t" r="r" b="b"/>
              <a:pathLst>
                <a:path w="6133" h="15365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344;p31"/>
            <p:cNvSpPr/>
            <p:nvPr/>
          </p:nvSpPr>
          <p:spPr>
            <a:xfrm>
              <a:off x="2111300" y="5073200"/>
              <a:ext cx="154150" cy="384125"/>
            </a:xfrm>
            <a:custGeom>
              <a:avLst/>
              <a:gdLst/>
              <a:ahLst/>
              <a:cxnLst/>
              <a:rect l="l" t="t" r="r" b="b"/>
              <a:pathLst>
                <a:path w="6166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345;p31"/>
            <p:cNvSpPr/>
            <p:nvPr/>
          </p:nvSpPr>
          <p:spPr>
            <a:xfrm>
              <a:off x="6025700" y="1158800"/>
              <a:ext cx="384125" cy="154150"/>
            </a:xfrm>
            <a:custGeom>
              <a:avLst/>
              <a:gdLst/>
              <a:ahLst/>
              <a:cxnLst/>
              <a:rect l="l" t="t" r="r" b="b"/>
              <a:pathLst>
                <a:path w="15365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346;p31"/>
            <p:cNvSpPr/>
            <p:nvPr/>
          </p:nvSpPr>
          <p:spPr>
            <a:xfrm>
              <a:off x="6025700" y="1618750"/>
              <a:ext cx="384125" cy="153325"/>
            </a:xfrm>
            <a:custGeom>
              <a:avLst/>
              <a:gdLst/>
              <a:ahLst/>
              <a:cxnLst/>
              <a:rect l="l" t="t" r="r" b="b"/>
              <a:pathLst>
                <a:path w="15365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347;p31"/>
            <p:cNvSpPr/>
            <p:nvPr/>
          </p:nvSpPr>
          <p:spPr>
            <a:xfrm>
              <a:off x="6025700" y="2078700"/>
              <a:ext cx="384125" cy="153325"/>
            </a:xfrm>
            <a:custGeom>
              <a:avLst/>
              <a:gdLst/>
              <a:ahLst/>
              <a:cxnLst/>
              <a:rect l="l" t="t" r="r" b="b"/>
              <a:pathLst>
                <a:path w="15365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348;p31"/>
            <p:cNvSpPr/>
            <p:nvPr/>
          </p:nvSpPr>
          <p:spPr>
            <a:xfrm>
              <a:off x="6025700" y="2538625"/>
              <a:ext cx="384125" cy="153350"/>
            </a:xfrm>
            <a:custGeom>
              <a:avLst/>
              <a:gdLst/>
              <a:ahLst/>
              <a:cxnLst/>
              <a:rect l="l" t="t" r="r" b="b"/>
              <a:pathLst>
                <a:path w="15365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349;p31"/>
            <p:cNvSpPr/>
            <p:nvPr/>
          </p:nvSpPr>
          <p:spPr>
            <a:xfrm>
              <a:off x="6025700" y="2997750"/>
              <a:ext cx="384125" cy="153350"/>
            </a:xfrm>
            <a:custGeom>
              <a:avLst/>
              <a:gdLst/>
              <a:ahLst/>
              <a:cxnLst/>
              <a:rect l="l" t="t" r="r" b="b"/>
              <a:pathLst>
                <a:path w="15365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350;p31"/>
            <p:cNvSpPr/>
            <p:nvPr/>
          </p:nvSpPr>
          <p:spPr>
            <a:xfrm>
              <a:off x="6025700" y="3457700"/>
              <a:ext cx="384125" cy="153325"/>
            </a:xfrm>
            <a:custGeom>
              <a:avLst/>
              <a:gdLst/>
              <a:ahLst/>
              <a:cxnLst/>
              <a:rect l="l" t="t" r="r" b="b"/>
              <a:pathLst>
                <a:path w="15365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351;p31"/>
            <p:cNvSpPr/>
            <p:nvPr/>
          </p:nvSpPr>
          <p:spPr>
            <a:xfrm>
              <a:off x="6025700" y="3917625"/>
              <a:ext cx="384125" cy="153350"/>
            </a:xfrm>
            <a:custGeom>
              <a:avLst/>
              <a:gdLst/>
              <a:ahLst/>
              <a:cxnLst/>
              <a:rect l="l" t="t" r="r" b="b"/>
              <a:pathLst>
                <a:path w="15365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352;p31"/>
            <p:cNvSpPr/>
            <p:nvPr/>
          </p:nvSpPr>
          <p:spPr>
            <a:xfrm>
              <a:off x="6025700" y="4376750"/>
              <a:ext cx="384125" cy="154150"/>
            </a:xfrm>
            <a:custGeom>
              <a:avLst/>
              <a:gdLst/>
              <a:ahLst/>
              <a:cxnLst/>
              <a:rect l="l" t="t" r="r" b="b"/>
              <a:pathLst>
                <a:path w="15365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174;p30"/>
          <p:cNvSpPr txBox="1">
            <a:spLocks noGrp="1"/>
          </p:cNvSpPr>
          <p:nvPr>
            <p:ph type="title"/>
          </p:nvPr>
        </p:nvSpPr>
        <p:spPr>
          <a:xfrm>
            <a:off x="1900037" y="199420"/>
            <a:ext cx="5169799" cy="6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 dirty="0" smtClean="0"/>
              <a:t>CONCLUZII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3322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6"/>
          <p:cNvSpPr txBox="1">
            <a:spLocks noGrp="1"/>
          </p:cNvSpPr>
          <p:nvPr>
            <p:ph type="ctrTitle"/>
          </p:nvPr>
        </p:nvSpPr>
        <p:spPr>
          <a:xfrm>
            <a:off x="1816194" y="725399"/>
            <a:ext cx="5511561" cy="15502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dirty="0" smtClean="0"/>
              <a:t>MUL</a:t>
            </a:r>
            <a:r>
              <a:rPr lang="ro-RO" sz="4600" dirty="0" smtClean="0"/>
              <a:t>Ț</a:t>
            </a:r>
            <a:r>
              <a:rPr lang="ro-RO" sz="4800" dirty="0" smtClean="0"/>
              <a:t>UMESC PENTRU ATEN</a:t>
            </a:r>
            <a:r>
              <a:rPr lang="ro-RO" sz="4600" dirty="0" smtClean="0"/>
              <a:t>Ț</a:t>
            </a:r>
            <a:r>
              <a:rPr lang="ro-RO" sz="4800" dirty="0" smtClean="0"/>
              <a:t>IE!</a:t>
            </a:r>
            <a:endParaRPr sz="4800" dirty="0"/>
          </a:p>
        </p:txBody>
      </p:sp>
      <p:sp>
        <p:nvSpPr>
          <p:cNvPr id="1770" name="Google Shape;1770;p46"/>
          <p:cNvSpPr txBox="1"/>
          <p:nvPr/>
        </p:nvSpPr>
        <p:spPr>
          <a:xfrm>
            <a:off x="3500975" y="4280644"/>
            <a:ext cx="2142000" cy="2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Please keep this slide for attribution.</a:t>
            </a:r>
            <a:endParaRPr sz="900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5" name="Google Shape;1769;p46"/>
          <p:cNvSpPr txBox="1">
            <a:spLocks/>
          </p:cNvSpPr>
          <p:nvPr/>
        </p:nvSpPr>
        <p:spPr>
          <a:xfrm>
            <a:off x="0" y="2810500"/>
            <a:ext cx="6251626" cy="82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  Absolvent: Linca </a:t>
            </a:r>
            <a:r>
              <a:rPr lang="en-US" sz="1800" dirty="0" err="1" smtClean="0"/>
              <a:t>Răzvan</a:t>
            </a:r>
            <a:r>
              <a:rPr lang="en-US" sz="1800" dirty="0" smtClean="0"/>
              <a:t> Cosmin, </a:t>
            </a:r>
            <a:r>
              <a:rPr lang="en-US" sz="1800" dirty="0" err="1" smtClean="0"/>
              <a:t>grupa</a:t>
            </a:r>
            <a:r>
              <a:rPr lang="en-US" sz="1800" dirty="0" smtClean="0"/>
              <a:t> 234</a:t>
            </a:r>
          </a:p>
          <a:p>
            <a:pPr marL="0" indent="0">
              <a:buClr>
                <a:schemeClr val="dk1"/>
              </a:buClr>
            </a:pPr>
            <a:r>
              <a:rPr lang="en-US" sz="1800" dirty="0" smtClean="0"/>
              <a:t>	</a:t>
            </a:r>
            <a:r>
              <a:rPr lang="en-US" sz="1800" dirty="0" err="1" smtClean="0"/>
              <a:t>Coordonator</a:t>
            </a:r>
            <a:r>
              <a:rPr lang="en-US" sz="1800" dirty="0" smtClean="0"/>
              <a:t>: Conf. </a:t>
            </a:r>
            <a:r>
              <a:rPr lang="en-US" sz="1800" dirty="0" err="1" smtClean="0"/>
              <a:t>univ.</a:t>
            </a:r>
            <a:r>
              <a:rPr lang="en-US" sz="1800" dirty="0" smtClean="0"/>
              <a:t> dr. </a:t>
            </a:r>
            <a:r>
              <a:rPr lang="en-US" sz="1800" dirty="0" err="1" smtClean="0"/>
              <a:t>Grigoreta</a:t>
            </a:r>
            <a:r>
              <a:rPr lang="en-US" sz="1800" dirty="0" smtClean="0"/>
              <a:t> Sofia </a:t>
            </a:r>
            <a:r>
              <a:rPr lang="en-US" sz="1800" dirty="0" err="1" smtClean="0"/>
              <a:t>Cojocar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2051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1441070" y="1257251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 smtClean="0"/>
              <a:t>INTRODUCERE</a:t>
            </a:r>
            <a:endParaRPr sz="1800" dirty="0"/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699783" y="1257251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130" name="Google Shape;130;p26"/>
          <p:cNvCxnSpPr/>
          <p:nvPr/>
        </p:nvCxnSpPr>
        <p:spPr>
          <a:xfrm>
            <a:off x="1370426" y="1257251"/>
            <a:ext cx="0" cy="4215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2" name="Google Shape;135;p27"/>
          <p:cNvSpPr txBox="1">
            <a:spLocks/>
          </p:cNvSpPr>
          <p:nvPr/>
        </p:nvSpPr>
        <p:spPr>
          <a:xfrm>
            <a:off x="2912470" y="88440"/>
            <a:ext cx="3118426" cy="119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2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ctr"/>
            <a:r>
              <a:rPr lang="ro-RO" sz="3600" dirty="0" smtClean="0"/>
              <a:t>CUPRINS</a:t>
            </a:r>
            <a:endParaRPr lang="ro-RO" sz="3200" dirty="0"/>
          </a:p>
        </p:txBody>
      </p:sp>
      <p:cxnSp>
        <p:nvCxnSpPr>
          <p:cNvPr id="19" name="Google Shape;130;p26"/>
          <p:cNvCxnSpPr/>
          <p:nvPr/>
        </p:nvCxnSpPr>
        <p:spPr>
          <a:xfrm>
            <a:off x="1359140" y="2213525"/>
            <a:ext cx="0" cy="4215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0" name="Google Shape;130;p26"/>
          <p:cNvCxnSpPr/>
          <p:nvPr/>
        </p:nvCxnSpPr>
        <p:spPr>
          <a:xfrm>
            <a:off x="1380538" y="3216500"/>
            <a:ext cx="0" cy="4215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1" name="Google Shape;130;p26"/>
          <p:cNvCxnSpPr/>
          <p:nvPr/>
        </p:nvCxnSpPr>
        <p:spPr>
          <a:xfrm>
            <a:off x="1380538" y="4221225"/>
            <a:ext cx="0" cy="4215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1" name="Google Shape;115;p26"/>
          <p:cNvSpPr txBox="1">
            <a:spLocks noGrp="1"/>
          </p:cNvSpPr>
          <p:nvPr>
            <p:ph type="title"/>
          </p:nvPr>
        </p:nvSpPr>
        <p:spPr>
          <a:xfrm>
            <a:off x="1441070" y="2209337"/>
            <a:ext cx="248323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 smtClean="0"/>
              <a:t>NO</a:t>
            </a:r>
            <a:r>
              <a:rPr lang="ro-RO" sz="1700" dirty="0" smtClean="0"/>
              <a:t>Ț</a:t>
            </a:r>
            <a:r>
              <a:rPr lang="ro-RO" sz="1800" dirty="0" smtClean="0"/>
              <a:t>IUNI INTRODUCTIVE</a:t>
            </a:r>
            <a:endParaRPr sz="1800" dirty="0"/>
          </a:p>
        </p:txBody>
      </p:sp>
      <p:sp>
        <p:nvSpPr>
          <p:cNvPr id="32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699783" y="2209337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ro-RO" dirty="0" smtClean="0"/>
              <a:t>2</a:t>
            </a:r>
            <a:endParaRPr dirty="0"/>
          </a:p>
        </p:txBody>
      </p:sp>
      <p:sp>
        <p:nvSpPr>
          <p:cNvPr id="33" name="Google Shape;115;p26"/>
          <p:cNvSpPr txBox="1">
            <a:spLocks noGrp="1"/>
          </p:cNvSpPr>
          <p:nvPr>
            <p:ph type="title"/>
          </p:nvPr>
        </p:nvSpPr>
        <p:spPr>
          <a:xfrm>
            <a:off x="1441070" y="3220412"/>
            <a:ext cx="2483230" cy="4175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o-RO" sz="1800" dirty="0"/>
              <a:t>METODE DE PROCESARE ALE SEMNALULUI SONOR</a:t>
            </a:r>
            <a:endParaRPr sz="1800" dirty="0"/>
          </a:p>
        </p:txBody>
      </p:sp>
      <p:sp>
        <p:nvSpPr>
          <p:cNvPr id="34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699783" y="322041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ro-RO" dirty="0" smtClean="0"/>
              <a:t>3</a:t>
            </a:r>
            <a:endParaRPr dirty="0"/>
          </a:p>
        </p:txBody>
      </p:sp>
      <p:sp>
        <p:nvSpPr>
          <p:cNvPr id="35" name="Google Shape;115;p26"/>
          <p:cNvSpPr txBox="1">
            <a:spLocks noGrp="1"/>
          </p:cNvSpPr>
          <p:nvPr>
            <p:ph type="title"/>
          </p:nvPr>
        </p:nvSpPr>
        <p:spPr>
          <a:xfrm>
            <a:off x="1441070" y="4237837"/>
            <a:ext cx="248323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o-RO" sz="1800" dirty="0"/>
              <a:t>METODE DE CLASIFICARE</a:t>
            </a:r>
            <a:endParaRPr sz="1800" dirty="0"/>
          </a:p>
        </p:txBody>
      </p:sp>
      <p:sp>
        <p:nvSpPr>
          <p:cNvPr id="36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699783" y="4237837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ro-RO" dirty="0" smtClean="0"/>
              <a:t>4</a:t>
            </a:r>
            <a:endParaRPr dirty="0"/>
          </a:p>
        </p:txBody>
      </p:sp>
      <p:cxnSp>
        <p:nvCxnSpPr>
          <p:cNvPr id="37" name="Google Shape;130;p26"/>
          <p:cNvCxnSpPr/>
          <p:nvPr/>
        </p:nvCxnSpPr>
        <p:spPr>
          <a:xfrm>
            <a:off x="5292138" y="1240639"/>
            <a:ext cx="0" cy="4215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" name="Google Shape;115;p26"/>
          <p:cNvSpPr txBox="1">
            <a:spLocks noGrp="1"/>
          </p:cNvSpPr>
          <p:nvPr>
            <p:ph type="title"/>
          </p:nvPr>
        </p:nvSpPr>
        <p:spPr>
          <a:xfrm>
            <a:off x="5352669" y="1257251"/>
            <a:ext cx="2797923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o-RO" sz="1800" dirty="0"/>
              <a:t>REZULTATE EXPERIMENTALE</a:t>
            </a:r>
            <a:endParaRPr sz="1800" dirty="0"/>
          </a:p>
        </p:txBody>
      </p:sp>
      <p:sp>
        <p:nvSpPr>
          <p:cNvPr id="39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4611383" y="1257251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ro-RO" dirty="0"/>
              <a:t>5</a:t>
            </a:r>
            <a:endParaRPr dirty="0"/>
          </a:p>
        </p:txBody>
      </p:sp>
      <p:cxnSp>
        <p:nvCxnSpPr>
          <p:cNvPr id="40" name="Google Shape;130;p26"/>
          <p:cNvCxnSpPr/>
          <p:nvPr/>
        </p:nvCxnSpPr>
        <p:spPr>
          <a:xfrm>
            <a:off x="5292138" y="2205878"/>
            <a:ext cx="0" cy="4215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" name="Google Shape;115;p26"/>
          <p:cNvSpPr txBox="1">
            <a:spLocks noGrp="1"/>
          </p:cNvSpPr>
          <p:nvPr>
            <p:ph type="title"/>
          </p:nvPr>
        </p:nvSpPr>
        <p:spPr>
          <a:xfrm>
            <a:off x="5352670" y="2222490"/>
            <a:ext cx="248323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o-RO" sz="1800" dirty="0" smtClean="0"/>
              <a:t>APLICA</a:t>
            </a:r>
            <a:r>
              <a:rPr lang="ro-RO" sz="1700" dirty="0" smtClean="0"/>
              <a:t>Ț</a:t>
            </a:r>
            <a:r>
              <a:rPr lang="ro-RO" sz="1800" dirty="0" smtClean="0"/>
              <a:t>I</a:t>
            </a:r>
            <a:r>
              <a:rPr lang="en-US" sz="1800" dirty="0"/>
              <a:t>A</a:t>
            </a:r>
            <a:endParaRPr lang="ro-RO" sz="1800" dirty="0"/>
          </a:p>
        </p:txBody>
      </p:sp>
      <p:sp>
        <p:nvSpPr>
          <p:cNvPr id="42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4611383" y="222249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ro-RO" dirty="0"/>
              <a:t>6</a:t>
            </a:r>
            <a:endParaRPr dirty="0"/>
          </a:p>
        </p:txBody>
      </p:sp>
      <p:cxnSp>
        <p:nvCxnSpPr>
          <p:cNvPr id="43" name="Google Shape;130;p26"/>
          <p:cNvCxnSpPr/>
          <p:nvPr/>
        </p:nvCxnSpPr>
        <p:spPr>
          <a:xfrm>
            <a:off x="5292138" y="3199888"/>
            <a:ext cx="0" cy="4215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" name="Google Shape;115;p26"/>
          <p:cNvSpPr txBox="1">
            <a:spLocks noGrp="1"/>
          </p:cNvSpPr>
          <p:nvPr>
            <p:ph type="title"/>
          </p:nvPr>
        </p:nvSpPr>
        <p:spPr>
          <a:xfrm>
            <a:off x="5352670" y="3216500"/>
            <a:ext cx="248323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o-RO" sz="1800" dirty="0" smtClean="0"/>
              <a:t>ABORDĂRI EXISTENTE </a:t>
            </a:r>
            <a:endParaRPr sz="1800" dirty="0"/>
          </a:p>
        </p:txBody>
      </p:sp>
      <p:sp>
        <p:nvSpPr>
          <p:cNvPr id="45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4611383" y="32165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ro-RO" dirty="0"/>
              <a:t>7</a:t>
            </a:r>
            <a:endParaRPr dirty="0"/>
          </a:p>
        </p:txBody>
      </p:sp>
      <p:cxnSp>
        <p:nvCxnSpPr>
          <p:cNvPr id="46" name="Google Shape;130;p26"/>
          <p:cNvCxnSpPr/>
          <p:nvPr/>
        </p:nvCxnSpPr>
        <p:spPr>
          <a:xfrm>
            <a:off x="5292138" y="4221225"/>
            <a:ext cx="0" cy="4215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" name="Google Shape;115;p26"/>
          <p:cNvSpPr txBox="1">
            <a:spLocks noGrp="1"/>
          </p:cNvSpPr>
          <p:nvPr>
            <p:ph type="title"/>
          </p:nvPr>
        </p:nvSpPr>
        <p:spPr>
          <a:xfrm>
            <a:off x="5352670" y="4237837"/>
            <a:ext cx="248323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o-RO" sz="1800" dirty="0" smtClean="0"/>
              <a:t>CONCLUZII</a:t>
            </a:r>
            <a:endParaRPr sz="1800" dirty="0"/>
          </a:p>
        </p:txBody>
      </p:sp>
      <p:sp>
        <p:nvSpPr>
          <p:cNvPr id="48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4611383" y="4237837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ro-RO" dirty="0"/>
              <a:t>8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5;p27"/>
          <p:cNvSpPr txBox="1">
            <a:spLocks/>
          </p:cNvSpPr>
          <p:nvPr/>
        </p:nvSpPr>
        <p:spPr>
          <a:xfrm>
            <a:off x="1174866" y="2639166"/>
            <a:ext cx="2320703" cy="848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ro-RO" sz="2400" dirty="0" smtClean="0"/>
              <a:t>Motivația</a:t>
            </a:r>
            <a:endParaRPr lang="en-US" sz="2400" dirty="0"/>
          </a:p>
        </p:txBody>
      </p:sp>
      <p:sp>
        <p:nvSpPr>
          <p:cNvPr id="8" name="Google Shape;136;p27"/>
          <p:cNvSpPr txBox="1">
            <a:spLocks/>
          </p:cNvSpPr>
          <p:nvPr/>
        </p:nvSpPr>
        <p:spPr>
          <a:xfrm>
            <a:off x="719076" y="3211191"/>
            <a:ext cx="7190484" cy="960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algn="l">
              <a:buFont typeface="Wingdings" panose="05000000000000000000" pitchFamily="2" charset="2"/>
              <a:buChar char="§"/>
            </a:pPr>
            <a:r>
              <a:rPr lang="en-US" dirty="0" smtClean="0"/>
              <a:t>A</a:t>
            </a:r>
            <a:r>
              <a:rPr lang="ro-RO" dirty="0" smtClean="0"/>
              <a:t>utomatiza</a:t>
            </a:r>
            <a:r>
              <a:rPr lang="en-US" dirty="0" smtClean="0"/>
              <a:t>rea</a:t>
            </a:r>
            <a:r>
              <a:rPr lang="ro-RO" dirty="0" smtClean="0"/>
              <a:t> procesul</a:t>
            </a:r>
            <a:r>
              <a:rPr lang="en-US" dirty="0" err="1" smtClean="0"/>
              <a:t>ui</a:t>
            </a:r>
            <a:r>
              <a:rPr lang="ro-RO" dirty="0" smtClean="0"/>
              <a:t> </a:t>
            </a:r>
            <a:r>
              <a:rPr lang="ro-RO" dirty="0"/>
              <a:t>de transcriere </a:t>
            </a:r>
            <a:r>
              <a:rPr lang="en-US" dirty="0" smtClean="0"/>
              <a:t>a </a:t>
            </a:r>
            <a:r>
              <a:rPr lang="ro-RO" dirty="0" smtClean="0"/>
              <a:t>conținutului</a:t>
            </a:r>
            <a:r>
              <a:rPr lang="en-US" dirty="0" smtClean="0"/>
              <a:t> </a:t>
            </a:r>
            <a:r>
              <a:rPr lang="ro-RO" dirty="0" smtClean="0"/>
              <a:t>audio.</a:t>
            </a:r>
          </a:p>
          <a:p>
            <a:pPr marL="438150" indent="-285750" algn="l">
              <a:buFont typeface="Wingdings" panose="05000000000000000000" pitchFamily="2" charset="2"/>
              <a:buChar char="§"/>
            </a:pPr>
            <a:r>
              <a:rPr lang="en-US" dirty="0" smtClean="0"/>
              <a:t>P</a:t>
            </a:r>
            <a:r>
              <a:rPr lang="ro-RO" dirty="0" smtClean="0"/>
              <a:t>rovocarea </a:t>
            </a:r>
            <a:r>
              <a:rPr lang="ro-RO" dirty="0"/>
              <a:t>de </a:t>
            </a:r>
            <a:r>
              <a:rPr lang="ro-RO" dirty="0" smtClean="0"/>
              <a:t>îmbinare </a:t>
            </a:r>
            <a:r>
              <a:rPr lang="ro-RO" dirty="0"/>
              <a:t>a două domenii aparent diferite</a:t>
            </a:r>
            <a:r>
              <a:rPr lang="en-US" dirty="0"/>
              <a:t>: </a:t>
            </a:r>
            <a:r>
              <a:rPr lang="en-US" dirty="0" err="1"/>
              <a:t>muzica</a:t>
            </a:r>
            <a:r>
              <a:rPr lang="ro-RO" dirty="0"/>
              <a:t> și </a:t>
            </a:r>
            <a:r>
              <a:rPr lang="ro-RO" dirty="0" smtClean="0"/>
              <a:t>inteligența </a:t>
            </a:r>
            <a:r>
              <a:rPr lang="ro-RO" dirty="0"/>
              <a:t>artificială. </a:t>
            </a:r>
          </a:p>
        </p:txBody>
      </p:sp>
      <p:sp>
        <p:nvSpPr>
          <p:cNvPr id="10" name="Google Shape;174;p30"/>
          <p:cNvSpPr txBox="1">
            <a:spLocks/>
          </p:cNvSpPr>
          <p:nvPr/>
        </p:nvSpPr>
        <p:spPr>
          <a:xfrm>
            <a:off x="1409897" y="117036"/>
            <a:ext cx="5846802" cy="804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ctr"/>
            <a:r>
              <a:rPr lang="ro-RO" sz="3200" dirty="0" smtClean="0"/>
              <a:t>INTRODUCERE</a:t>
            </a:r>
            <a:endParaRPr lang="ro-RO" sz="3200" dirty="0"/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535998" y="692907"/>
            <a:ext cx="7594600" cy="960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algn="l">
              <a:buFont typeface="Wingdings" panose="05000000000000000000" pitchFamily="2" charset="2"/>
              <a:buChar char="§"/>
            </a:pPr>
            <a:endParaRPr lang="ro-RO" sz="1300" dirty="0"/>
          </a:p>
        </p:txBody>
      </p:sp>
      <p:sp>
        <p:nvSpPr>
          <p:cNvPr id="12" name="Google Shape;136;p27"/>
          <p:cNvSpPr txBox="1">
            <a:spLocks/>
          </p:cNvSpPr>
          <p:nvPr/>
        </p:nvSpPr>
        <p:spPr>
          <a:xfrm>
            <a:off x="266770" y="1845369"/>
            <a:ext cx="7081439" cy="960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lvl="1" algn="l">
              <a:buFont typeface="Wingdings" panose="05000000000000000000" pitchFamily="2" charset="2"/>
              <a:buChar char="§"/>
            </a:pPr>
            <a:r>
              <a:rPr lang="ro-RO" sz="1400" dirty="0" smtClean="0"/>
              <a:t>Se abordează un tip de recunoaștere specializat pe </a:t>
            </a:r>
            <a:r>
              <a:rPr lang="ro-RO" sz="1400" u="sng" dirty="0" smtClean="0"/>
              <a:t>fragmente de muzică acustică</a:t>
            </a:r>
            <a:r>
              <a:rPr lang="ro-RO" sz="1400" dirty="0" smtClean="0"/>
              <a:t> (recunoașterea acordurilor muzicale acustice).</a:t>
            </a:r>
            <a:endParaRPr lang="ro-RO" sz="1400" dirty="0"/>
          </a:p>
        </p:txBody>
      </p:sp>
      <p:sp>
        <p:nvSpPr>
          <p:cNvPr id="13" name="Google Shape;136;p27"/>
          <p:cNvSpPr txBox="1">
            <a:spLocks/>
          </p:cNvSpPr>
          <p:nvPr/>
        </p:nvSpPr>
        <p:spPr>
          <a:xfrm>
            <a:off x="719076" y="1220301"/>
            <a:ext cx="7114481" cy="960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algn="l">
              <a:buFont typeface="Wingdings" panose="05000000000000000000" pitchFamily="2" charset="2"/>
              <a:buChar char="§"/>
            </a:pPr>
            <a:r>
              <a:rPr lang="ro-RO" dirty="0" err="1"/>
              <a:t>D</a:t>
            </a:r>
            <a:r>
              <a:rPr lang="en-US" dirty="0" err="1" smtClean="0"/>
              <a:t>omeniul</a:t>
            </a:r>
            <a:r>
              <a:rPr lang="en-US" dirty="0"/>
              <a:t> </a:t>
            </a:r>
            <a:r>
              <a:rPr lang="en-US" dirty="0" err="1" smtClean="0"/>
              <a:t>recunoa</a:t>
            </a:r>
            <a:r>
              <a:rPr lang="ro-RO" dirty="0" smtClean="0"/>
              <a:t>ș</a:t>
            </a:r>
            <a:r>
              <a:rPr lang="en-US" dirty="0" err="1" smtClean="0"/>
              <a:t>terii</a:t>
            </a:r>
            <a:r>
              <a:rPr lang="en-US" dirty="0"/>
              <a:t> automate a </a:t>
            </a:r>
            <a:r>
              <a:rPr lang="en-US" dirty="0" err="1"/>
              <a:t>partiturilor</a:t>
            </a:r>
            <a:r>
              <a:rPr lang="en-US" dirty="0"/>
              <a:t> </a:t>
            </a:r>
            <a:r>
              <a:rPr lang="en-US" dirty="0" err="1"/>
              <a:t>muzicale</a:t>
            </a:r>
            <a:r>
              <a:rPr lang="en-US" dirty="0"/>
              <a:t> </a:t>
            </a:r>
            <a:r>
              <a:rPr lang="ro-RO" dirty="0" smtClean="0"/>
              <a:t>este</a:t>
            </a:r>
            <a:r>
              <a:rPr lang="en-US" dirty="0"/>
              <a:t> </a:t>
            </a:r>
            <a:r>
              <a:rPr lang="en-US" dirty="0" smtClean="0"/>
              <a:t>un</a:t>
            </a:r>
            <a:r>
              <a:rPr lang="en-US" dirty="0"/>
              <a:t> </a:t>
            </a:r>
            <a:r>
              <a:rPr lang="en-US" dirty="0" err="1" smtClean="0"/>
              <a:t>subdomen</a:t>
            </a:r>
            <a:r>
              <a:rPr lang="ro-RO" dirty="0" smtClean="0"/>
              <a:t>iu</a:t>
            </a:r>
            <a:r>
              <a:rPr lang="ro-RO" dirty="0"/>
              <a:t> </a:t>
            </a:r>
            <a:r>
              <a:rPr lang="en-US" dirty="0" err="1" smtClean="0"/>
              <a:t>cercetat</a:t>
            </a:r>
            <a:r>
              <a:rPr lang="ro-RO" dirty="0" smtClean="0"/>
              <a:t> î</a:t>
            </a:r>
            <a:r>
              <a:rPr lang="en-US" dirty="0" smtClean="0"/>
              <a:t>n</a:t>
            </a:r>
            <a:r>
              <a:rPr lang="en-US" dirty="0"/>
              <a:t> mod </a:t>
            </a:r>
            <a:r>
              <a:rPr lang="en-US" dirty="0" err="1"/>
              <a:t>intens</a:t>
            </a:r>
            <a:r>
              <a:rPr lang="en-US" dirty="0"/>
              <a:t> </a:t>
            </a:r>
            <a:r>
              <a:rPr lang="ro-RO" dirty="0" smtClean="0"/>
              <a:t>î</a:t>
            </a:r>
            <a:r>
              <a:rPr lang="en-US" dirty="0" smtClean="0"/>
              <a:t>n</a:t>
            </a:r>
            <a:r>
              <a:rPr lang="en-US" dirty="0"/>
              <a:t> </a:t>
            </a:r>
            <a:r>
              <a:rPr lang="en-US" dirty="0" err="1" smtClean="0"/>
              <a:t>domeniul</a:t>
            </a:r>
            <a:r>
              <a:rPr lang="ro-RO" dirty="0"/>
              <a:t> </a:t>
            </a:r>
            <a:r>
              <a:rPr lang="en-US" dirty="0" err="1" smtClean="0"/>
              <a:t>extragerii</a:t>
            </a:r>
            <a:r>
              <a:rPr lang="en-US" dirty="0"/>
              <a:t> </a:t>
            </a:r>
            <a:r>
              <a:rPr lang="en-US" dirty="0" err="1" smtClean="0"/>
              <a:t>tr</a:t>
            </a:r>
            <a:r>
              <a:rPr lang="ro-RO" dirty="0" smtClean="0"/>
              <a:t>ă</a:t>
            </a:r>
            <a:r>
              <a:rPr lang="en-US" dirty="0" err="1" smtClean="0"/>
              <a:t>saturilor</a:t>
            </a:r>
            <a:r>
              <a:rPr lang="en-US" dirty="0"/>
              <a:t> </a:t>
            </a:r>
            <a:r>
              <a:rPr lang="en-US" dirty="0" err="1"/>
              <a:t>muzicale</a:t>
            </a:r>
            <a:r>
              <a:rPr lang="en-US" dirty="0"/>
              <a:t> (MIR), </a:t>
            </a:r>
            <a:r>
              <a:rPr lang="ro-RO" dirty="0" smtClean="0"/>
              <a:t>î</a:t>
            </a:r>
            <a:r>
              <a:rPr lang="en-US" dirty="0" smtClean="0"/>
              <a:t>n</a:t>
            </a:r>
            <a:r>
              <a:rPr lang="en-US" dirty="0"/>
              <a:t> </a:t>
            </a:r>
            <a:r>
              <a:rPr lang="en-US" dirty="0" err="1"/>
              <a:t>ultimii</a:t>
            </a:r>
            <a:r>
              <a:rPr lang="en-US" dirty="0"/>
              <a:t> 20 de </a:t>
            </a:r>
            <a:r>
              <a:rPr lang="en-US" dirty="0" err="1"/>
              <a:t>ani</a:t>
            </a:r>
            <a:r>
              <a:rPr lang="en-US" dirty="0"/>
              <a:t>.</a:t>
            </a:r>
          </a:p>
          <a:p>
            <a:pPr lvl="1" algn="l">
              <a:buFont typeface="Wingdings" panose="05000000000000000000" pitchFamily="2" charset="2"/>
              <a:buChar char="§"/>
            </a:pPr>
            <a:endParaRPr lang="ro-RO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9" y="2045978"/>
            <a:ext cx="2444631" cy="2428114"/>
          </a:xfrm>
          <a:prstGeom prst="rect">
            <a:avLst/>
          </a:prstGeom>
        </p:spPr>
      </p:pic>
      <p:sp>
        <p:nvSpPr>
          <p:cNvPr id="1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379086" y="683324"/>
            <a:ext cx="8482974" cy="715320"/>
          </a:xfrm>
          <a:prstGeom prst="rect">
            <a:avLst/>
          </a:prstGeom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1300" u="sng" dirty="0" smtClean="0"/>
              <a:t>Pitch-</a:t>
            </a:r>
            <a:r>
              <a:rPr lang="en-US" sz="1300" u="sng" dirty="0" err="1" smtClean="0"/>
              <a:t>ul</a:t>
            </a:r>
            <a:r>
              <a:rPr lang="en-US" sz="1300" dirty="0"/>
              <a:t> - </a:t>
            </a:r>
            <a:r>
              <a:rPr lang="en-US" sz="1300" dirty="0" err="1" smtClean="0"/>
              <a:t>atribut</a:t>
            </a:r>
            <a:r>
              <a:rPr lang="en-US" sz="1300" dirty="0" smtClean="0"/>
              <a:t> </a:t>
            </a:r>
            <a:r>
              <a:rPr lang="en-US" sz="1300" dirty="0" err="1"/>
              <a:t>perceptiv</a:t>
            </a:r>
            <a:r>
              <a:rPr lang="en-US" sz="1300" dirty="0"/>
              <a:t> </a:t>
            </a:r>
            <a:r>
              <a:rPr lang="en-US" sz="1300" dirty="0" err="1" smtClean="0"/>
              <a:t>folosit</a:t>
            </a:r>
            <a:r>
              <a:rPr lang="en-US" sz="1300" dirty="0" smtClean="0"/>
              <a:t> </a:t>
            </a:r>
            <a:r>
              <a:rPr lang="en-US" sz="1300" dirty="0" err="1"/>
              <a:t>pentru</a:t>
            </a:r>
            <a:r>
              <a:rPr lang="en-US" sz="1300" dirty="0"/>
              <a:t> a </a:t>
            </a:r>
            <a:r>
              <a:rPr lang="en-US" sz="1300" dirty="0" err="1"/>
              <a:t>descrie</a:t>
            </a:r>
            <a:r>
              <a:rPr lang="en-US" sz="1300" dirty="0"/>
              <a:t> </a:t>
            </a:r>
            <a:r>
              <a:rPr lang="en-US" sz="1300" dirty="0" err="1" smtClean="0"/>
              <a:t>percep</a:t>
            </a:r>
            <a:r>
              <a:rPr lang="ro-RO" sz="1300" dirty="0" smtClean="0"/>
              <a:t>ț</a:t>
            </a:r>
            <a:r>
              <a:rPr lang="en-US" sz="1300" dirty="0" err="1" smtClean="0"/>
              <a:t>ia</a:t>
            </a:r>
            <a:r>
              <a:rPr lang="en-US" sz="1300" dirty="0" smtClean="0"/>
              <a:t> </a:t>
            </a:r>
            <a:r>
              <a:rPr lang="en-US" sz="1300" dirty="0" err="1" smtClean="0"/>
              <a:t>subiectiv</a:t>
            </a:r>
            <a:r>
              <a:rPr lang="ro-RO" sz="1300" dirty="0"/>
              <a:t>ă</a:t>
            </a:r>
            <a:r>
              <a:rPr lang="en-US" sz="1300" dirty="0" smtClean="0"/>
              <a:t> </a:t>
            </a:r>
            <a:r>
              <a:rPr lang="en-US" sz="1300" dirty="0"/>
              <a:t>a </a:t>
            </a:r>
            <a:r>
              <a:rPr lang="ro-RO" sz="1300" dirty="0"/>
              <a:t>î</a:t>
            </a:r>
            <a:r>
              <a:rPr lang="en-US" sz="1300" dirty="0" smtClean="0"/>
              <a:t>n</a:t>
            </a:r>
            <a:r>
              <a:rPr lang="ro-RO" sz="1300" dirty="0" smtClean="0"/>
              <a:t>ă</a:t>
            </a:r>
            <a:r>
              <a:rPr lang="en-US" sz="1300" dirty="0" smtClean="0"/>
              <a:t>l</a:t>
            </a:r>
            <a:r>
              <a:rPr lang="ro-RO" sz="1300" dirty="0" smtClean="0"/>
              <a:t>ț</a:t>
            </a:r>
            <a:r>
              <a:rPr lang="en-US" sz="1300" dirty="0" err="1" smtClean="0"/>
              <a:t>imii</a:t>
            </a:r>
            <a:r>
              <a:rPr lang="en-US" sz="1300" dirty="0" smtClean="0"/>
              <a:t> </a:t>
            </a:r>
            <a:r>
              <a:rPr lang="en-US" sz="1300" dirty="0" err="1"/>
              <a:t>unei</a:t>
            </a:r>
            <a:r>
              <a:rPr lang="en-US" sz="1300" dirty="0"/>
              <a:t> note </a:t>
            </a:r>
            <a:r>
              <a:rPr lang="en-US" sz="1300" dirty="0" err="1"/>
              <a:t>muzicale</a:t>
            </a:r>
            <a:r>
              <a:rPr lang="en-US" sz="1300" dirty="0" smtClean="0"/>
              <a:t>.</a:t>
            </a:r>
            <a:r>
              <a:rPr lang="ro-RO" sz="1300" dirty="0" smtClean="0"/>
              <a:t> </a:t>
            </a:r>
            <a:endParaRPr lang="en-US" sz="1300" dirty="0" smtClean="0"/>
          </a:p>
          <a:p>
            <a:pPr marL="152400" indent="0" algn="l"/>
            <a:r>
              <a:rPr lang="en-US" sz="1300" dirty="0" smtClean="0"/>
              <a:t>       </a:t>
            </a:r>
            <a:r>
              <a:rPr lang="ro-RO" dirty="0" smtClean="0"/>
              <a:t>P</a:t>
            </a:r>
            <a:r>
              <a:rPr lang="en-US" dirty="0" err="1" smtClean="0"/>
              <a:t>oate</a:t>
            </a:r>
            <a:r>
              <a:rPr lang="en-US" dirty="0" smtClean="0"/>
              <a:t> </a:t>
            </a:r>
            <a:r>
              <a:rPr lang="en-US" dirty="0"/>
              <a:t>fi </a:t>
            </a:r>
            <a:r>
              <a:rPr lang="en-US" dirty="0" err="1"/>
              <a:t>cuantificat</a:t>
            </a:r>
            <a:r>
              <a:rPr lang="en-US" dirty="0"/>
              <a:t> ca o </a:t>
            </a:r>
            <a:r>
              <a:rPr lang="en-US" dirty="0" err="1" smtClean="0"/>
              <a:t>frecven</a:t>
            </a:r>
            <a:r>
              <a:rPr lang="ro-RO" dirty="0" smtClean="0"/>
              <a:t>ță.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21" y="2336142"/>
            <a:ext cx="2098475" cy="1892442"/>
          </a:xfrm>
          <a:prstGeom prst="rect">
            <a:avLst/>
          </a:prstGeom>
        </p:spPr>
      </p:pic>
      <p:sp>
        <p:nvSpPr>
          <p:cNvPr id="19" name="Google Shape;136;p27"/>
          <p:cNvSpPr txBox="1">
            <a:spLocks/>
          </p:cNvSpPr>
          <p:nvPr/>
        </p:nvSpPr>
        <p:spPr>
          <a:xfrm>
            <a:off x="661242" y="4433286"/>
            <a:ext cx="3186858" cy="61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algn="l"/>
            <a:endParaRPr lang="ro-RO" sz="1100" dirty="0" smtClean="0"/>
          </a:p>
        </p:txBody>
      </p:sp>
      <p:sp>
        <p:nvSpPr>
          <p:cNvPr id="20" name="Google Shape;136;p27"/>
          <p:cNvSpPr txBox="1">
            <a:spLocks/>
          </p:cNvSpPr>
          <p:nvPr/>
        </p:nvSpPr>
        <p:spPr>
          <a:xfrm>
            <a:off x="379086" y="967978"/>
            <a:ext cx="8178174" cy="108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algn="l">
              <a:buFont typeface="Wingdings" panose="05000000000000000000" pitchFamily="2" charset="2"/>
              <a:buChar char="§"/>
            </a:pPr>
            <a:r>
              <a:rPr lang="ro-RO" sz="1300" u="sng" dirty="0" smtClean="0"/>
              <a:t>Tabulatura</a:t>
            </a:r>
            <a:r>
              <a:rPr lang="ro-RO" sz="1300" dirty="0" smtClean="0"/>
              <a:t> -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/>
              <a:t>o </a:t>
            </a:r>
            <a:r>
              <a:rPr lang="en-US" dirty="0" err="1"/>
              <a:t>notaţie</a:t>
            </a:r>
            <a:r>
              <a:rPr lang="en-US" dirty="0"/>
              <a:t> </a:t>
            </a:r>
            <a:r>
              <a:rPr lang="en-US" dirty="0" err="1"/>
              <a:t>muzicală</a:t>
            </a:r>
            <a:r>
              <a:rPr lang="en-US" dirty="0"/>
              <a:t> </a:t>
            </a:r>
            <a:r>
              <a:rPr lang="en-US" dirty="0" err="1"/>
              <a:t>simplificată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 smtClean="0"/>
              <a:t>chitar</a:t>
            </a:r>
            <a:r>
              <a:rPr lang="ro-RO" dirty="0" smtClean="0"/>
              <a:t>ă</a:t>
            </a:r>
            <a:r>
              <a:rPr lang="en-US" dirty="0" smtClean="0"/>
              <a:t>. </a:t>
            </a:r>
            <a:endParaRPr lang="ro-RO" sz="1300" dirty="0" smtClean="0"/>
          </a:p>
        </p:txBody>
      </p:sp>
      <p:sp>
        <p:nvSpPr>
          <p:cNvPr id="8" name="Google Shape;174;p30"/>
          <p:cNvSpPr txBox="1">
            <a:spLocks noGrp="1"/>
          </p:cNvSpPr>
          <p:nvPr>
            <p:ph type="title"/>
          </p:nvPr>
        </p:nvSpPr>
        <p:spPr>
          <a:xfrm>
            <a:off x="1514759" y="30480"/>
            <a:ext cx="5818515" cy="10105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 dirty="0" smtClean="0"/>
              <a:t>NO</a:t>
            </a:r>
            <a:r>
              <a:rPr lang="ro-RO" sz="3000" dirty="0" smtClean="0"/>
              <a:t>Ț</a:t>
            </a:r>
            <a:r>
              <a:rPr lang="ro-RO" sz="3200" dirty="0" smtClean="0"/>
              <a:t>IUNI INTRODUCTIVE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27690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35;p27"/>
          <p:cNvSpPr txBox="1">
            <a:spLocks noGrp="1"/>
          </p:cNvSpPr>
          <p:nvPr>
            <p:ph type="title"/>
          </p:nvPr>
        </p:nvSpPr>
        <p:spPr>
          <a:xfrm>
            <a:off x="4700756" y="739337"/>
            <a:ext cx="4518602" cy="7391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 smtClean="0"/>
              <a:t>- Transformata Fourier pe termen scurt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ro-RO" sz="1800" dirty="0" smtClean="0"/>
              <a:t>- </a:t>
            </a:r>
            <a:r>
              <a:rPr lang="en-US" sz="1800" dirty="0" smtClean="0"/>
              <a:t>Tran</a:t>
            </a:r>
            <a:r>
              <a:rPr lang="ro-RO" sz="1800" dirty="0" smtClean="0"/>
              <a:t>s</a:t>
            </a:r>
            <a:r>
              <a:rPr lang="en-US" sz="1800" dirty="0" err="1" smtClean="0"/>
              <a:t>formata</a:t>
            </a:r>
            <a:r>
              <a:rPr lang="en-US" sz="1800" dirty="0" smtClean="0"/>
              <a:t> Q Constant</a:t>
            </a:r>
            <a:r>
              <a:rPr lang="ro-RO" sz="1800" dirty="0" smtClean="0"/>
              <a:t>ă</a:t>
            </a:r>
            <a:endParaRPr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708" y="1439290"/>
            <a:ext cx="3486150" cy="2440305"/>
          </a:xfrm>
          <a:prstGeom prst="rect">
            <a:avLst/>
          </a:prstGeom>
        </p:spPr>
      </p:pic>
      <p:sp>
        <p:nvSpPr>
          <p:cNvPr id="13" name="Google Shape;136;p27"/>
          <p:cNvSpPr txBox="1">
            <a:spLocks/>
          </p:cNvSpPr>
          <p:nvPr/>
        </p:nvSpPr>
        <p:spPr>
          <a:xfrm>
            <a:off x="4298950" y="4120737"/>
            <a:ext cx="4094908" cy="384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algn="l"/>
            <a:r>
              <a:rPr lang="ro-RO" sz="1100" dirty="0" smtClean="0"/>
              <a:t>	</a:t>
            </a:r>
          </a:p>
        </p:txBody>
      </p:sp>
      <p:sp>
        <p:nvSpPr>
          <p:cNvPr id="9" name="Google Shape;174;p30"/>
          <p:cNvSpPr txBox="1">
            <a:spLocks/>
          </p:cNvSpPr>
          <p:nvPr/>
        </p:nvSpPr>
        <p:spPr>
          <a:xfrm>
            <a:off x="330200" y="0"/>
            <a:ext cx="85598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ctr"/>
            <a:r>
              <a:rPr lang="ro-RO" sz="3200" dirty="0" smtClean="0"/>
              <a:t>METODE DE PROCESARE ALE SEMNALULUI SONOR</a:t>
            </a:r>
            <a:endParaRPr lang="ro-RO" sz="3200" dirty="0"/>
          </a:p>
        </p:txBody>
      </p:sp>
      <p:cxnSp>
        <p:nvCxnSpPr>
          <p:cNvPr id="14" name="Google Shape;130;p26"/>
          <p:cNvCxnSpPr/>
          <p:nvPr/>
        </p:nvCxnSpPr>
        <p:spPr>
          <a:xfrm>
            <a:off x="4638136" y="805378"/>
            <a:ext cx="0" cy="3699661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5" name="Google Shape;135;p27"/>
          <p:cNvSpPr txBox="1">
            <a:spLocks/>
          </p:cNvSpPr>
          <p:nvPr/>
        </p:nvSpPr>
        <p:spPr>
          <a:xfrm>
            <a:off x="277808" y="622627"/>
            <a:ext cx="4518602" cy="73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ro-RO" sz="2000" dirty="0" smtClean="0"/>
              <a:t>Chromagrama</a:t>
            </a:r>
            <a:endParaRPr lang="ro-RO" sz="2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01" y="2265778"/>
            <a:ext cx="4089621" cy="2035175"/>
          </a:xfrm>
          <a:prstGeom prst="rect">
            <a:avLst/>
          </a:prstGeom>
        </p:spPr>
      </p:pic>
      <p:sp>
        <p:nvSpPr>
          <p:cNvPr id="17" name="Google Shape;136;p27"/>
          <p:cNvSpPr txBox="1">
            <a:spLocks/>
          </p:cNvSpPr>
          <p:nvPr/>
        </p:nvSpPr>
        <p:spPr>
          <a:xfrm>
            <a:off x="110586" y="1181781"/>
            <a:ext cx="4527550" cy="97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algn="l">
              <a:buFont typeface="Wingdings" panose="05000000000000000000" pitchFamily="2" charset="2"/>
              <a:buChar char="§"/>
            </a:pPr>
            <a:r>
              <a:rPr lang="en-US" dirty="0" err="1"/>
              <a:t>Chromagrama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reprezentarea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grup</a:t>
            </a:r>
            <a:r>
              <a:rPr lang="en-US" dirty="0"/>
              <a:t> de </a:t>
            </a:r>
            <a:r>
              <a:rPr lang="en-US" dirty="0" err="1"/>
              <a:t>caracteristici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care un program </a:t>
            </a:r>
            <a:r>
              <a:rPr lang="en-US" dirty="0" err="1"/>
              <a:t>ce</a:t>
            </a:r>
            <a:r>
              <a:rPr lang="en-US" dirty="0"/>
              <a:t> are </a:t>
            </a:r>
            <a:r>
              <a:rPr lang="en-US" dirty="0" smtClean="0"/>
              <a:t>la</a:t>
            </a:r>
            <a:r>
              <a:rPr lang="ro-RO" dirty="0" smtClean="0"/>
              <a:t> </a:t>
            </a:r>
            <a:r>
              <a:rPr lang="en-US" dirty="0" err="1" smtClean="0"/>
              <a:t>baz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/>
              <a:t>unul</a:t>
            </a:r>
            <a:r>
              <a:rPr lang="en-US" dirty="0"/>
              <a:t> din </a:t>
            </a:r>
            <a:r>
              <a:rPr lang="en-US" dirty="0" err="1"/>
              <a:t>algoritmii</a:t>
            </a:r>
            <a:r>
              <a:rPr lang="en-US" dirty="0"/>
              <a:t> de </a:t>
            </a:r>
            <a:r>
              <a:rPr lang="en-US" dirty="0" err="1"/>
              <a:t>procesare</a:t>
            </a:r>
            <a:r>
              <a:rPr lang="en-US" dirty="0"/>
              <a:t> audio, </a:t>
            </a:r>
            <a:r>
              <a:rPr lang="ro-RO" dirty="0"/>
              <a:t>î</a:t>
            </a:r>
            <a:r>
              <a:rPr lang="en-US" dirty="0" smtClean="0"/>
              <a:t>l </a:t>
            </a:r>
            <a:r>
              <a:rPr lang="en-US" dirty="0" err="1"/>
              <a:t>extrage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-un </a:t>
            </a:r>
            <a:r>
              <a:rPr lang="en-US" dirty="0" err="1"/>
              <a:t>semnal</a:t>
            </a:r>
            <a:r>
              <a:rPr lang="en-US" dirty="0"/>
              <a:t> </a:t>
            </a:r>
            <a:r>
              <a:rPr lang="en-US" dirty="0" smtClean="0"/>
              <a:t>audio</a:t>
            </a:r>
            <a:r>
              <a:rPr lang="ro-RO" dirty="0"/>
              <a:t>.</a:t>
            </a:r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297143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36;p27"/>
          <p:cNvSpPr txBox="1">
            <a:spLocks/>
          </p:cNvSpPr>
          <p:nvPr/>
        </p:nvSpPr>
        <p:spPr>
          <a:xfrm>
            <a:off x="-47129" y="1594963"/>
            <a:ext cx="4451235" cy="1764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algn="l">
              <a:buFont typeface="Wingdings" panose="05000000000000000000" pitchFamily="2" charset="2"/>
              <a:buChar char="§"/>
            </a:pPr>
            <a:r>
              <a:rPr lang="ro-RO" dirty="0" smtClean="0"/>
              <a:t>Abordările algoritmilor sunt structurate după obiectivul lor de învățare</a:t>
            </a:r>
            <a:r>
              <a:rPr lang="en-US" dirty="0" smtClean="0"/>
              <a:t>:</a:t>
            </a:r>
          </a:p>
          <a:p>
            <a:pPr marL="152400" indent="0" algn="l"/>
            <a:r>
              <a:rPr lang="ro-RO" dirty="0"/>
              <a:t> </a:t>
            </a:r>
            <a:r>
              <a:rPr lang="ro-RO" dirty="0" smtClean="0"/>
              <a:t>          </a:t>
            </a:r>
            <a:r>
              <a:rPr lang="en-US" dirty="0" smtClean="0"/>
              <a:t>1. </a:t>
            </a:r>
            <a:r>
              <a:rPr lang="ro-RO" dirty="0" smtClean="0"/>
              <a:t>Învățare supervizată</a:t>
            </a:r>
            <a:r>
              <a:rPr lang="en-US" dirty="0" smtClean="0"/>
              <a:t>:</a:t>
            </a:r>
          </a:p>
          <a:p>
            <a:pPr marL="1352550" lvl="2" indent="-285750" algn="l">
              <a:buFontTx/>
              <a:buChar char="-"/>
            </a:pPr>
            <a:r>
              <a:rPr lang="en-US" sz="1400" dirty="0" err="1" smtClean="0"/>
              <a:t>Modele</a:t>
            </a:r>
            <a:r>
              <a:rPr lang="en-US" sz="1400" dirty="0" smtClean="0"/>
              <a:t> Markov cu </a:t>
            </a:r>
            <a:r>
              <a:rPr lang="en-US" sz="1400" dirty="0" err="1" smtClean="0"/>
              <a:t>st</a:t>
            </a:r>
            <a:r>
              <a:rPr lang="ro-RO" sz="1400" dirty="0" smtClean="0"/>
              <a:t>ări ascunde (HMMs)</a:t>
            </a:r>
          </a:p>
          <a:p>
            <a:pPr marL="1352550" lvl="2" indent="-285750" algn="l">
              <a:buFontTx/>
              <a:buChar char="-"/>
            </a:pPr>
            <a:r>
              <a:rPr lang="ro-RO" sz="1400" dirty="0" smtClean="0"/>
              <a:t>Rețele neuronale artificiale</a:t>
            </a:r>
          </a:p>
          <a:p>
            <a:pPr marL="1352550" lvl="2" indent="-285750" algn="l">
              <a:buFontTx/>
              <a:buChar char="-"/>
            </a:pPr>
            <a:r>
              <a:rPr lang="ro-RO" sz="1400" b="1" dirty="0" smtClean="0"/>
              <a:t>Rețetele neuronale profunde</a:t>
            </a:r>
          </a:p>
          <a:p>
            <a:pPr marL="1524000" lvl="3" indent="0" algn="l"/>
            <a:r>
              <a:rPr lang="ro-RO" sz="1400" b="1" dirty="0" smtClean="0"/>
              <a:t>-  Rețele neuronale convoluționale</a:t>
            </a:r>
            <a:r>
              <a:rPr lang="en-US" sz="1400" b="1" dirty="0" smtClean="0"/>
              <a:t> </a:t>
            </a:r>
            <a:r>
              <a:rPr lang="ro-RO" sz="1400" b="1" dirty="0" smtClean="0"/>
              <a:t>(CNN)</a:t>
            </a:r>
          </a:p>
          <a:p>
            <a:pPr marL="609600" lvl="1" indent="0" algn="l"/>
            <a:r>
              <a:rPr lang="ro-RO" sz="1400" dirty="0" smtClean="0"/>
              <a:t>2. Învățare nesupervizată</a:t>
            </a:r>
          </a:p>
          <a:p>
            <a:pPr marL="609600" lvl="1" indent="0" algn="l"/>
            <a:r>
              <a:rPr lang="ro-RO" sz="1400" dirty="0" smtClean="0"/>
              <a:t>3. Învățare semi-supervizată</a:t>
            </a:r>
          </a:p>
          <a:p>
            <a:pPr marL="609600" lvl="1" indent="0" algn="l"/>
            <a:r>
              <a:rPr lang="ro-RO" sz="1400" dirty="0" smtClean="0"/>
              <a:t>4. Învățare prin întărire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106" y="1686079"/>
            <a:ext cx="4638294" cy="1673129"/>
          </a:xfrm>
          <a:prstGeom prst="rect">
            <a:avLst/>
          </a:prstGeom>
        </p:spPr>
      </p:pic>
      <p:sp>
        <p:nvSpPr>
          <p:cNvPr id="14" name="Google Shape;136;p27"/>
          <p:cNvSpPr txBox="1">
            <a:spLocks/>
          </p:cNvSpPr>
          <p:nvPr/>
        </p:nvSpPr>
        <p:spPr>
          <a:xfrm>
            <a:off x="3663950" y="1943399"/>
            <a:ext cx="4767229" cy="1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algn="l"/>
            <a:r>
              <a:rPr lang="ro-RO" sz="1100" dirty="0" smtClean="0"/>
              <a:t>	</a:t>
            </a:r>
          </a:p>
        </p:txBody>
      </p:sp>
      <p:sp>
        <p:nvSpPr>
          <p:cNvPr id="8" name="Google Shape;174;p30"/>
          <p:cNvSpPr txBox="1">
            <a:spLocks/>
          </p:cNvSpPr>
          <p:nvPr/>
        </p:nvSpPr>
        <p:spPr>
          <a:xfrm>
            <a:off x="1279951" y="0"/>
            <a:ext cx="6341643" cy="886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ctr"/>
            <a:r>
              <a:rPr lang="ro-RO" sz="3200" dirty="0" smtClean="0"/>
              <a:t>METODE DE CLASIFICARE</a:t>
            </a:r>
            <a:endParaRPr lang="ro-RO" sz="3200" dirty="0"/>
          </a:p>
        </p:txBody>
      </p:sp>
    </p:spTree>
    <p:extLst>
      <p:ext uri="{BB962C8B-B14F-4D97-AF65-F5344CB8AC3E}">
        <p14:creationId xmlns:p14="http://schemas.microsoft.com/office/powerpoint/2010/main" val="339529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0;p25"/>
          <p:cNvSpPr txBox="1">
            <a:spLocks/>
          </p:cNvSpPr>
          <p:nvPr/>
        </p:nvSpPr>
        <p:spPr>
          <a:xfrm>
            <a:off x="366527" y="1886964"/>
            <a:ext cx="5534964" cy="2886918"/>
          </a:xfrm>
          <a:prstGeom prst="rect">
            <a:avLst/>
          </a:prstGeom>
          <a:solidFill>
            <a:srgbClr val="0C343D">
              <a:alpha val="56699"/>
            </a:srgbClr>
          </a:solidFill>
        </p:spPr>
        <p:txBody>
          <a:bodyPr spcFirstLastPara="1" wrap="square" lIns="234000" tIns="234000" rIns="234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8750"/>
            <a:r>
              <a:rPr lang="ro-RO" sz="1200" b="1" dirty="0" smtClean="0">
                <a:solidFill>
                  <a:schemeClr val="tx2"/>
                </a:solidFill>
                <a:latin typeface="Fira Sans Condensed Light" panose="020B0604020202020204" charset="0"/>
              </a:rPr>
              <a:t>Abordarea</a:t>
            </a:r>
          </a:p>
          <a:p>
            <a:pPr marL="158750"/>
            <a:r>
              <a:rPr lang="en-US" sz="1200" dirty="0" err="1" smtClean="0">
                <a:solidFill>
                  <a:schemeClr val="tx2"/>
                </a:solidFill>
                <a:latin typeface="Fira Sans Condensed Light" panose="020B0604020202020204" charset="0"/>
              </a:rPr>
              <a:t>Construirea</a:t>
            </a:r>
            <a:r>
              <a:rPr lang="en-US" sz="1200" dirty="0" smtClean="0">
                <a:solidFill>
                  <a:schemeClr val="tx2"/>
                </a:solidFill>
                <a:latin typeface="Fira Sans Condensed Light" panose="020B0604020202020204" charset="0"/>
              </a:rPr>
              <a:t>, </a:t>
            </a:r>
            <a:r>
              <a:rPr lang="en-US" sz="1200" dirty="0" err="1" smtClean="0">
                <a:solidFill>
                  <a:schemeClr val="tx2"/>
                </a:solidFill>
                <a:latin typeface="Fira Sans Condensed Light" panose="020B0604020202020204" charset="0"/>
              </a:rPr>
              <a:t>antren</a:t>
            </a:r>
            <a:r>
              <a:rPr lang="ro-RO" sz="1200" dirty="0" smtClean="0">
                <a:solidFill>
                  <a:schemeClr val="tx2"/>
                </a:solidFill>
                <a:latin typeface="Fira Sans Condensed Light" panose="020B0604020202020204" charset="0"/>
              </a:rPr>
              <a:t>a</a:t>
            </a:r>
            <a:r>
              <a:rPr lang="en-US" sz="1200" dirty="0" smtClean="0">
                <a:solidFill>
                  <a:schemeClr val="tx2"/>
                </a:solidFill>
                <a:latin typeface="Fira Sans Condensed Light" panose="020B0604020202020204" charset="0"/>
              </a:rPr>
              <a:t>rea </a:t>
            </a:r>
            <a:r>
              <a:rPr lang="ro-RO" sz="1200" dirty="0" smtClean="0">
                <a:solidFill>
                  <a:schemeClr val="tx2"/>
                </a:solidFill>
                <a:latin typeface="Fira Sans Condensed Light" panose="020B0604020202020204" charset="0"/>
              </a:rPr>
              <a:t>și evalarea unei </a:t>
            </a:r>
            <a:r>
              <a:rPr lang="ro-RO" sz="1200" b="1" dirty="0">
                <a:solidFill>
                  <a:schemeClr val="tx2"/>
                </a:solidFill>
                <a:latin typeface="Fira Sans Condensed Light" panose="020B0604020202020204" charset="0"/>
              </a:rPr>
              <a:t>r</a:t>
            </a:r>
            <a:r>
              <a:rPr lang="en-US" sz="1200" b="1" dirty="0" smtClean="0">
                <a:solidFill>
                  <a:schemeClr val="tx2"/>
                </a:solidFill>
                <a:latin typeface="Fira Sans Condensed Light" panose="020B0604020202020204" charset="0"/>
              </a:rPr>
              <a:t>e</a:t>
            </a:r>
            <a:r>
              <a:rPr lang="ro-RO" sz="1200" b="1" dirty="0" smtClean="0">
                <a:solidFill>
                  <a:schemeClr val="tx2"/>
                </a:solidFill>
                <a:latin typeface="Fira Sans Condensed Light" panose="020B0604020202020204" charset="0"/>
              </a:rPr>
              <a:t>țele neuronale convoluționale</a:t>
            </a:r>
            <a:r>
              <a:rPr lang="en-US" sz="1200" b="1" dirty="0" smtClean="0">
                <a:solidFill>
                  <a:schemeClr val="tx2"/>
                </a:solidFill>
                <a:latin typeface="Fira Sans Condensed Light" panose="020B0604020202020204" charset="0"/>
              </a:rPr>
              <a:t>.</a:t>
            </a:r>
            <a:endParaRPr lang="ro-RO" sz="1200" b="1" dirty="0" smtClean="0">
              <a:solidFill>
                <a:schemeClr val="tx2"/>
              </a:solidFill>
              <a:latin typeface="Fira Sans Condensed Light" panose="020B0604020202020204" charset="0"/>
            </a:endParaRPr>
          </a:p>
          <a:p>
            <a:pPr marL="158750"/>
            <a:r>
              <a:rPr lang="ro-RO" sz="1200" dirty="0" smtClean="0">
                <a:solidFill>
                  <a:schemeClr val="tx2"/>
                </a:solidFill>
                <a:latin typeface="Fira Sans Condensed Light" panose="020B0604020202020204" charset="0"/>
              </a:rPr>
              <a:t>Utilizarea unui algoritm de detecție a tranzițiilor muzicale</a:t>
            </a:r>
          </a:p>
          <a:p>
            <a:pPr marL="330200" indent="-171450">
              <a:buFontTx/>
              <a:buChar char="-"/>
            </a:pPr>
            <a:endParaRPr lang="ro-RO" sz="1200" dirty="0" smtClean="0">
              <a:solidFill>
                <a:schemeClr val="tx2"/>
              </a:solidFill>
              <a:latin typeface="Fira Sans Condensed Light" panose="020B0604020202020204" charset="0"/>
            </a:endParaRPr>
          </a:p>
          <a:p>
            <a:pPr marL="158750"/>
            <a:r>
              <a:rPr lang="ro-RO" sz="1200" b="1" dirty="0" smtClean="0">
                <a:solidFill>
                  <a:schemeClr val="tx2"/>
                </a:solidFill>
                <a:latin typeface="Fira Sans Condensed Light" panose="020B0604020202020204" charset="0"/>
              </a:rPr>
              <a:t>Setul de date</a:t>
            </a:r>
            <a:endParaRPr lang="ro-RO" sz="1200" b="1" dirty="0">
              <a:solidFill>
                <a:schemeClr val="tx2"/>
              </a:solidFill>
              <a:latin typeface="Fira Sans Condensed Light" panose="020B0604020202020204" charset="0"/>
            </a:endParaRPr>
          </a:p>
          <a:p>
            <a:pPr marL="158750"/>
            <a:r>
              <a:rPr lang="ro-RO" sz="1200" dirty="0" smtClean="0">
                <a:solidFill>
                  <a:schemeClr val="tx2"/>
                </a:solidFill>
                <a:latin typeface="Fira Sans Condensed Light" panose="020B0604020202020204" charset="0"/>
              </a:rPr>
              <a:t>Înregistrări audio de tip wav</a:t>
            </a:r>
            <a:r>
              <a:rPr lang="en-US" sz="1200" dirty="0" smtClean="0">
                <a:solidFill>
                  <a:schemeClr val="tx2"/>
                </a:solidFill>
                <a:latin typeface="Fira Sans Condensed Light" panose="020B0604020202020204" charset="0"/>
              </a:rPr>
              <a:t>: </a:t>
            </a:r>
            <a:r>
              <a:rPr lang="ro-RO" sz="1200" b="1" dirty="0" smtClean="0">
                <a:solidFill>
                  <a:schemeClr val="tx2"/>
                </a:solidFill>
                <a:latin typeface="Fira Sans Condensed Light" panose="020B0604020202020204" charset="0"/>
              </a:rPr>
              <a:t>58.577</a:t>
            </a:r>
          </a:p>
          <a:p>
            <a:pPr marL="158750"/>
            <a:endParaRPr lang="ro-RO" sz="1200" b="1" dirty="0" smtClean="0">
              <a:solidFill>
                <a:schemeClr val="tx2"/>
              </a:solidFill>
              <a:latin typeface="Fira Sans Condensed Light" panose="020B0604020202020204" charset="0"/>
            </a:endParaRPr>
          </a:p>
          <a:p>
            <a:pPr marL="158750"/>
            <a:r>
              <a:rPr lang="en-US" sz="1200" b="1" dirty="0" err="1" smtClean="0">
                <a:solidFill>
                  <a:schemeClr val="tx2"/>
                </a:solidFill>
                <a:latin typeface="Fira Sans Condensed Light" panose="020B0604020202020204" charset="0"/>
              </a:rPr>
              <a:t>Strategii</a:t>
            </a:r>
            <a:r>
              <a:rPr lang="en-US" sz="1200" b="1" dirty="0" smtClean="0">
                <a:solidFill>
                  <a:schemeClr val="tx2"/>
                </a:solidFill>
                <a:latin typeface="Fira Sans Condensed Light" panose="020B0604020202020204" charset="0"/>
              </a:rPr>
              <a:t> de </a:t>
            </a:r>
            <a:r>
              <a:rPr lang="en-US" sz="1200" b="1" dirty="0" err="1" smtClean="0">
                <a:solidFill>
                  <a:schemeClr val="tx2"/>
                </a:solidFill>
                <a:latin typeface="Fira Sans Condensed Light" panose="020B0604020202020204" charset="0"/>
              </a:rPr>
              <a:t>antrenare</a:t>
            </a:r>
            <a:r>
              <a:rPr lang="en-US" sz="1200" b="1" dirty="0" smtClean="0">
                <a:solidFill>
                  <a:schemeClr val="tx2"/>
                </a:solidFill>
                <a:latin typeface="Fira Sans Condensed Light" panose="020B0604020202020204" charset="0"/>
              </a:rPr>
              <a:t>/</a:t>
            </a:r>
            <a:r>
              <a:rPr lang="en-US" sz="1200" b="1" dirty="0" err="1" smtClean="0">
                <a:solidFill>
                  <a:schemeClr val="tx2"/>
                </a:solidFill>
                <a:latin typeface="Fira Sans Condensed Light" panose="020B0604020202020204" charset="0"/>
              </a:rPr>
              <a:t>testare</a:t>
            </a:r>
            <a:endParaRPr lang="ro-RO" sz="1200" b="1" dirty="0" smtClean="0">
              <a:solidFill>
                <a:schemeClr val="tx2"/>
              </a:solidFill>
              <a:latin typeface="Fira Sans Condensed Light" panose="020B0604020202020204" charset="0"/>
            </a:endParaRPr>
          </a:p>
          <a:p>
            <a:pPr marL="158750"/>
            <a:r>
              <a:rPr lang="en-US" sz="1200" dirty="0" err="1" smtClean="0">
                <a:solidFill>
                  <a:schemeClr val="tx2"/>
                </a:solidFill>
                <a:latin typeface="Fira Sans Condensed Light" panose="020B0604020202020204" charset="0"/>
              </a:rPr>
              <a:t>Strategia</a:t>
            </a:r>
            <a:r>
              <a:rPr lang="en-US" sz="1200" dirty="0" smtClean="0">
                <a:solidFill>
                  <a:schemeClr val="tx2"/>
                </a:solidFill>
                <a:latin typeface="Fira Sans Condensed Light" panose="020B0604020202020204" charset="0"/>
              </a:rPr>
              <a:t> 1: 80% </a:t>
            </a:r>
            <a:r>
              <a:rPr lang="en-US" sz="1200" dirty="0" err="1" smtClean="0">
                <a:solidFill>
                  <a:schemeClr val="tx2"/>
                </a:solidFill>
                <a:latin typeface="Fira Sans Condensed Light" panose="020B0604020202020204" charset="0"/>
              </a:rPr>
              <a:t>antrenare</a:t>
            </a:r>
            <a:r>
              <a:rPr lang="en-US" sz="1200" dirty="0" smtClean="0">
                <a:solidFill>
                  <a:schemeClr val="tx2"/>
                </a:solidFill>
                <a:latin typeface="Fira Sans Condensed Light" panose="020B0604020202020204" charset="0"/>
              </a:rPr>
              <a:t>, 20% </a:t>
            </a:r>
            <a:r>
              <a:rPr lang="en-US" sz="1200" dirty="0" err="1" smtClean="0">
                <a:solidFill>
                  <a:schemeClr val="tx2"/>
                </a:solidFill>
                <a:latin typeface="Fira Sans Condensed Light" panose="020B0604020202020204" charset="0"/>
              </a:rPr>
              <a:t>testare</a:t>
            </a:r>
            <a:r>
              <a:rPr lang="ro-RO" sz="1200" dirty="0" smtClean="0">
                <a:solidFill>
                  <a:schemeClr val="tx2"/>
                </a:solidFill>
                <a:latin typeface="Fira Sans Condensed Light" panose="020B0604020202020204" charset="0"/>
              </a:rPr>
              <a:t> (validare simplă)</a:t>
            </a:r>
            <a:endParaRPr lang="en-US" sz="1200" dirty="0" smtClean="0">
              <a:solidFill>
                <a:schemeClr val="tx2"/>
              </a:solidFill>
              <a:latin typeface="Fira Sans Condensed Light" panose="020B0604020202020204" charset="0"/>
            </a:endParaRPr>
          </a:p>
          <a:p>
            <a:pPr marL="158750"/>
            <a:r>
              <a:rPr lang="en-US" sz="1200" dirty="0" err="1" smtClean="0">
                <a:solidFill>
                  <a:schemeClr val="tx2"/>
                </a:solidFill>
                <a:latin typeface="Fira Sans Condensed Light" panose="020B0604020202020204" charset="0"/>
              </a:rPr>
              <a:t>Strategia</a:t>
            </a:r>
            <a:r>
              <a:rPr lang="en-US" sz="1200" dirty="0" smtClean="0">
                <a:solidFill>
                  <a:schemeClr val="tx2"/>
                </a:solidFill>
                <a:latin typeface="Fira Sans Condensed Light" panose="020B0604020202020204" charset="0"/>
              </a:rPr>
              <a:t> 2: </a:t>
            </a:r>
            <a:r>
              <a:rPr lang="ro-RO" sz="1200" dirty="0" smtClean="0">
                <a:solidFill>
                  <a:schemeClr val="tx2"/>
                </a:solidFill>
                <a:latin typeface="Fira Sans Condensed Light" panose="020B0604020202020204" charset="0"/>
              </a:rPr>
              <a:t>Validare </a:t>
            </a:r>
            <a:r>
              <a:rPr lang="ro-RO" sz="1200" dirty="0">
                <a:solidFill>
                  <a:schemeClr val="tx2"/>
                </a:solidFill>
                <a:latin typeface="Fira Sans Condensed Light" panose="020B0604020202020204" charset="0"/>
              </a:rPr>
              <a:t>încrucișată (k-fold </a:t>
            </a:r>
            <a:r>
              <a:rPr lang="ro-RO" sz="1200" dirty="0" smtClean="0">
                <a:solidFill>
                  <a:schemeClr val="tx2"/>
                </a:solidFill>
                <a:latin typeface="Fira Sans Condensed Light" panose="020B0604020202020204" charset="0"/>
              </a:rPr>
              <a:t>cross-validation) cu k = 5</a:t>
            </a:r>
            <a:endParaRPr lang="en-US" sz="1200" dirty="0" smtClean="0">
              <a:solidFill>
                <a:schemeClr val="tx2"/>
              </a:solidFill>
              <a:latin typeface="Fira Sans Condensed Light" panose="020B0604020202020204" charset="0"/>
            </a:endParaRPr>
          </a:p>
          <a:p>
            <a:pPr marL="158750"/>
            <a:endParaRPr lang="ro-RO" sz="1200" dirty="0" smtClean="0">
              <a:solidFill>
                <a:schemeClr val="tx2"/>
              </a:solidFill>
              <a:latin typeface="Fira Sans Condensed Light" panose="020B0604020202020204" charset="0"/>
            </a:endParaRPr>
          </a:p>
          <a:p>
            <a:pPr marL="158750"/>
            <a:r>
              <a:rPr lang="ro-RO" sz="1200" dirty="0" smtClean="0">
                <a:solidFill>
                  <a:schemeClr val="tx2"/>
                </a:solidFill>
                <a:latin typeface="Fira Sans Condensed Light" panose="020B0604020202020204" charset="0"/>
              </a:rPr>
              <a:t>Etichete</a:t>
            </a:r>
            <a:r>
              <a:rPr lang="en-US" sz="1200" dirty="0" smtClean="0">
                <a:solidFill>
                  <a:schemeClr val="tx2"/>
                </a:solidFill>
                <a:latin typeface="Fira Sans Condensed Light" panose="020B0604020202020204" charset="0"/>
              </a:rPr>
              <a:t>: 25 </a:t>
            </a:r>
            <a:r>
              <a:rPr lang="en-US" sz="1200" dirty="0" err="1" smtClean="0">
                <a:solidFill>
                  <a:schemeClr val="tx2"/>
                </a:solidFill>
                <a:latin typeface="Fira Sans Condensed Light" panose="020B0604020202020204" charset="0"/>
              </a:rPr>
              <a:t>acorduri</a:t>
            </a:r>
            <a:r>
              <a:rPr lang="en-US" sz="1200" dirty="0" smtClean="0">
                <a:solidFill>
                  <a:schemeClr val="tx2"/>
                </a:solidFill>
                <a:latin typeface="Fira Sans Condensed Light" panose="020B0604020202020204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Fira Sans Condensed Light" panose="020B0604020202020204" charset="0"/>
              </a:rPr>
              <a:t>recunoscute</a:t>
            </a:r>
            <a:r>
              <a:rPr lang="en-US" sz="1200" dirty="0" smtClean="0">
                <a:solidFill>
                  <a:schemeClr val="tx2"/>
                </a:solidFill>
                <a:latin typeface="Fira Sans Condensed Light" panose="020B0604020202020204" charset="0"/>
              </a:rPr>
              <a:t> (24+1)</a:t>
            </a:r>
          </a:p>
          <a:p>
            <a:pPr marL="158750"/>
            <a:r>
              <a:rPr lang="en-US" sz="1200" dirty="0" err="1" smtClean="0">
                <a:solidFill>
                  <a:schemeClr val="tx2"/>
                </a:solidFill>
                <a:latin typeface="Fira Sans Condensed Light" panose="020B0604020202020204" charset="0"/>
              </a:rPr>
              <a:t>Parametrii</a:t>
            </a:r>
            <a:r>
              <a:rPr lang="en-US" sz="1200" dirty="0" smtClean="0">
                <a:solidFill>
                  <a:schemeClr val="tx2"/>
                </a:solidFill>
                <a:latin typeface="Fira Sans Condensed Light" panose="020B0604020202020204" charset="0"/>
              </a:rPr>
              <a:t>: </a:t>
            </a:r>
            <a:r>
              <a:rPr lang="ro-RO" sz="1200" dirty="0" smtClean="0">
                <a:solidFill>
                  <a:schemeClr val="tx2"/>
                </a:solidFill>
                <a:latin typeface="Fira Sans Condensed Light" panose="020B0604020202020204" charset="0"/>
              </a:rPr>
              <a:t>Entropi</a:t>
            </a:r>
            <a:r>
              <a:rPr lang="en-US" sz="1200" dirty="0" smtClean="0">
                <a:solidFill>
                  <a:schemeClr val="tx2"/>
                </a:solidFill>
                <a:latin typeface="Fira Sans Condensed Light" panose="020B0604020202020204" charset="0"/>
              </a:rPr>
              <a:t>e</a:t>
            </a:r>
            <a:r>
              <a:rPr lang="ro-RO" sz="1200" dirty="0" smtClean="0">
                <a:solidFill>
                  <a:schemeClr val="tx2"/>
                </a:solidFill>
                <a:latin typeface="Fira Sans Condensed Light" panose="020B0604020202020204" charset="0"/>
              </a:rPr>
              <a:t> încrucișată</a:t>
            </a:r>
            <a:r>
              <a:rPr lang="en-US" sz="1200" dirty="0" smtClean="0">
                <a:solidFill>
                  <a:schemeClr val="tx2"/>
                </a:solidFill>
                <a:latin typeface="Fira Sans Condensed Light" panose="020B0604020202020204" charset="0"/>
              </a:rPr>
              <a:t>,</a:t>
            </a:r>
            <a:r>
              <a:rPr lang="ro-RO" sz="1200" dirty="0" smtClean="0">
                <a:solidFill>
                  <a:schemeClr val="tx2"/>
                </a:solidFill>
                <a:latin typeface="Fira Sans Condensed Light" panose="020B0604020202020204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latin typeface="Fira Sans Condensed Light" panose="020B0604020202020204" charset="0"/>
              </a:rPr>
              <a:t>o</a:t>
            </a:r>
            <a:r>
              <a:rPr lang="ro-RO" sz="1200" dirty="0" smtClean="0">
                <a:solidFill>
                  <a:schemeClr val="tx2"/>
                </a:solidFill>
                <a:latin typeface="Fira Sans Condensed Light" panose="020B0604020202020204" charset="0"/>
              </a:rPr>
              <a:t>ptimizare Adam</a:t>
            </a:r>
            <a:r>
              <a:rPr lang="en-US" sz="1200" dirty="0" smtClean="0">
                <a:solidFill>
                  <a:schemeClr val="tx2"/>
                </a:solidFill>
                <a:latin typeface="Fira Sans Condensed Light" panose="020B0604020202020204" charset="0"/>
              </a:rPr>
              <a:t>, </a:t>
            </a:r>
            <a:r>
              <a:rPr lang="en-US" sz="1200" dirty="0" err="1" smtClean="0">
                <a:solidFill>
                  <a:schemeClr val="tx2"/>
                </a:solidFill>
                <a:latin typeface="Fira Sans Condensed Light" panose="020B0604020202020204" charset="0"/>
              </a:rPr>
              <a:t>num</a:t>
            </a:r>
            <a:r>
              <a:rPr lang="ro-RO" sz="1200" dirty="0" smtClean="0">
                <a:solidFill>
                  <a:schemeClr val="tx2"/>
                </a:solidFill>
                <a:latin typeface="Fira Sans Condensed Light" panose="020B0604020202020204" charset="0"/>
              </a:rPr>
              <a:t>ăr de epoci</a:t>
            </a:r>
            <a:r>
              <a:rPr lang="en-US" sz="1200" dirty="0" smtClean="0">
                <a:solidFill>
                  <a:schemeClr val="tx2"/>
                </a:solidFill>
                <a:latin typeface="Fira Sans Condensed Light" panose="020B0604020202020204" charset="0"/>
              </a:rPr>
              <a:t> </a:t>
            </a:r>
            <a:r>
              <a:rPr lang="ro-RO" sz="1200" dirty="0" smtClean="0">
                <a:solidFill>
                  <a:schemeClr val="tx2"/>
                </a:solidFill>
                <a:latin typeface="Fira Sans Condensed Light" panose="020B0604020202020204" charset="0"/>
              </a:rPr>
              <a:t>– </a:t>
            </a:r>
            <a:r>
              <a:rPr lang="en-US" sz="1200" dirty="0" smtClean="0">
                <a:solidFill>
                  <a:schemeClr val="tx2"/>
                </a:solidFill>
                <a:latin typeface="Fira Sans Condensed Light" panose="020B0604020202020204" charset="0"/>
              </a:rPr>
              <a:t>25</a:t>
            </a:r>
            <a:r>
              <a:rPr lang="ro-RO" sz="1200" dirty="0" smtClean="0">
                <a:solidFill>
                  <a:schemeClr val="tx2"/>
                </a:solidFill>
                <a:latin typeface="Fira Sans Condensed Light" panose="020B0604020202020204" charset="0"/>
              </a:rPr>
              <a:t>, </a:t>
            </a:r>
            <a:r>
              <a:rPr lang="ro-RO" sz="1200" dirty="0">
                <a:solidFill>
                  <a:schemeClr val="tx2"/>
                </a:solidFill>
                <a:latin typeface="Fira Sans Condensed Light" panose="020B0604020202020204" charset="0"/>
              </a:rPr>
              <a:t>d</a:t>
            </a:r>
            <a:r>
              <a:rPr lang="ro-RO" sz="1200" dirty="0" smtClean="0">
                <a:solidFill>
                  <a:schemeClr val="tx2"/>
                </a:solidFill>
                <a:latin typeface="Fira Sans Condensed Light" panose="020B0604020202020204" charset="0"/>
              </a:rPr>
              <a:t>imensiunea unui bloc - </a:t>
            </a:r>
            <a:r>
              <a:rPr lang="en-US" sz="1200" dirty="0" smtClean="0">
                <a:solidFill>
                  <a:schemeClr val="tx2"/>
                </a:solidFill>
                <a:latin typeface="Fira Sans Condensed Light" panose="020B0604020202020204" charset="0"/>
              </a:rPr>
              <a:t>64</a:t>
            </a:r>
            <a:endParaRPr lang="it-IT" sz="1200" dirty="0">
              <a:solidFill>
                <a:schemeClr val="tx2"/>
              </a:solidFill>
              <a:latin typeface="Fira Sans Condensed Light" panose="020B0604020202020204" charset="0"/>
            </a:endParaRPr>
          </a:p>
          <a:p>
            <a:pPr marL="158750"/>
            <a:endParaRPr lang="it-IT" sz="1200" dirty="0" smtClean="0">
              <a:solidFill>
                <a:schemeClr val="tx2"/>
              </a:solidFill>
              <a:latin typeface="Fira Sans Condensed Light" panose="020B0604020202020204" charset="0"/>
            </a:endParaRPr>
          </a:p>
          <a:p>
            <a:pPr marL="158750"/>
            <a:endParaRPr lang="ro-RO" sz="1200" dirty="0" smtClean="0">
              <a:solidFill>
                <a:schemeClr val="tx2"/>
              </a:solidFill>
              <a:latin typeface="Fira Sans Condensed Light" panose="020B0604020202020204" charset="0"/>
            </a:endParaRPr>
          </a:p>
          <a:p>
            <a:pPr marL="158750"/>
            <a:endParaRPr lang="ro-RO" sz="1200" dirty="0" smtClean="0">
              <a:solidFill>
                <a:schemeClr val="tx2"/>
              </a:solidFill>
              <a:latin typeface="Fira Sans Condensed Light" panose="020B0604020202020204" charset="0"/>
            </a:endParaRPr>
          </a:p>
          <a:p>
            <a:pPr marL="158750"/>
            <a:endParaRPr lang="en-US" sz="1200" dirty="0">
              <a:solidFill>
                <a:schemeClr val="tx2"/>
              </a:solidFill>
              <a:latin typeface="Fira Sans Condensed Light" panose="020B060402020202020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401" y="801640"/>
            <a:ext cx="2967184" cy="3538005"/>
          </a:xfrm>
          <a:prstGeom prst="rect">
            <a:avLst/>
          </a:prstGeom>
        </p:spPr>
      </p:pic>
      <p:sp>
        <p:nvSpPr>
          <p:cNvPr id="13" name="Google Shape;174;p30"/>
          <p:cNvSpPr txBox="1">
            <a:spLocks noGrp="1"/>
          </p:cNvSpPr>
          <p:nvPr>
            <p:ph type="title"/>
          </p:nvPr>
        </p:nvSpPr>
        <p:spPr>
          <a:xfrm>
            <a:off x="866764" y="-34611"/>
            <a:ext cx="7400935" cy="7551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 dirty="0" smtClean="0"/>
              <a:t>REZULTATE EXPERIMENTALE</a:t>
            </a:r>
            <a:endParaRPr sz="3200" dirty="0"/>
          </a:p>
        </p:txBody>
      </p:sp>
      <p:sp>
        <p:nvSpPr>
          <p:cNvPr id="9" name="Google Shape;135;p27"/>
          <p:cNvSpPr txBox="1">
            <a:spLocks/>
          </p:cNvSpPr>
          <p:nvPr/>
        </p:nvSpPr>
        <p:spPr>
          <a:xfrm>
            <a:off x="537637" y="430165"/>
            <a:ext cx="4029594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ro-RO" sz="1800" dirty="0" smtClean="0"/>
              <a:t>Analiza procesului de recunoaștere</a:t>
            </a:r>
            <a:endParaRPr lang="en-US" sz="1800" dirty="0"/>
          </a:p>
        </p:txBody>
      </p:sp>
      <p:sp>
        <p:nvSpPr>
          <p:cNvPr id="10" name="Google Shape;136;p27"/>
          <p:cNvSpPr txBox="1">
            <a:spLocks/>
          </p:cNvSpPr>
          <p:nvPr/>
        </p:nvSpPr>
        <p:spPr>
          <a:xfrm>
            <a:off x="366527" y="926196"/>
            <a:ext cx="4853173" cy="960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algn="l">
              <a:buFont typeface="Wingdings" panose="05000000000000000000" pitchFamily="2" charset="2"/>
              <a:buChar char="§"/>
            </a:pPr>
            <a:r>
              <a:rPr lang="ro-RO" sz="1300" u="sng" dirty="0"/>
              <a:t>P</a:t>
            </a:r>
            <a:r>
              <a:rPr lang="pt-BR" sz="1300" u="sng" dirty="0" smtClean="0"/>
              <a:t>aradigm</a:t>
            </a:r>
            <a:r>
              <a:rPr lang="ro-RO" sz="1300" u="sng" dirty="0"/>
              <a:t>a</a:t>
            </a:r>
            <a:r>
              <a:rPr lang="pt-BR" sz="1300" u="sng" dirty="0" smtClean="0"/>
              <a:t> </a:t>
            </a:r>
            <a:r>
              <a:rPr lang="pt-BR" sz="1300" u="sng" dirty="0"/>
              <a:t>de </a:t>
            </a:r>
            <a:r>
              <a:rPr lang="pt-BR" sz="1300" u="sng" dirty="0" smtClean="0"/>
              <a:t>calcul </a:t>
            </a:r>
            <a:r>
              <a:rPr lang="pt-BR" sz="1300" dirty="0" smtClean="0"/>
              <a:t>implic</a:t>
            </a:r>
            <a:r>
              <a:rPr lang="ro-RO" sz="1300" dirty="0" smtClean="0"/>
              <a:t>ă</a:t>
            </a:r>
            <a:r>
              <a:rPr lang="pt-BR" sz="1300" dirty="0" smtClean="0"/>
              <a:t> dou</a:t>
            </a:r>
            <a:r>
              <a:rPr lang="ro-RO" sz="1300" dirty="0" smtClean="0"/>
              <a:t>ă</a:t>
            </a:r>
            <a:r>
              <a:rPr lang="pt-BR" sz="1300" dirty="0" smtClean="0"/>
              <a:t> </a:t>
            </a:r>
            <a:r>
              <a:rPr lang="pt-BR" sz="1300" dirty="0"/>
              <a:t>faze </a:t>
            </a:r>
            <a:r>
              <a:rPr lang="pt-BR" sz="1300" dirty="0" smtClean="0"/>
              <a:t>distincte</a:t>
            </a:r>
            <a:r>
              <a:rPr lang="en-US" sz="1300" dirty="0" smtClean="0"/>
              <a:t>:</a:t>
            </a:r>
          </a:p>
          <a:p>
            <a:pPr algn="l"/>
            <a:r>
              <a:rPr lang="ro-RO" sz="1300" dirty="0" smtClean="0"/>
              <a:t>	</a:t>
            </a:r>
            <a:r>
              <a:rPr lang="en-US" sz="1300" dirty="0" smtClean="0"/>
              <a:t>1. </a:t>
            </a:r>
            <a:r>
              <a:rPr lang="en-US" sz="1300" dirty="0" err="1" smtClean="0"/>
              <a:t>Extragerea</a:t>
            </a:r>
            <a:r>
              <a:rPr lang="en-US" sz="1300" dirty="0" smtClean="0"/>
              <a:t> </a:t>
            </a:r>
            <a:r>
              <a:rPr lang="en-US" sz="1300" dirty="0" err="1" smtClean="0"/>
              <a:t>tr</a:t>
            </a:r>
            <a:r>
              <a:rPr lang="ro-RO" sz="1300" dirty="0" smtClean="0"/>
              <a:t>ăsăturilor muzicale – obținerea </a:t>
            </a:r>
            <a:r>
              <a:rPr lang="ro-RO" sz="1300" u="sng" dirty="0" smtClean="0"/>
              <a:t>chromagramei</a:t>
            </a:r>
            <a:r>
              <a:rPr lang="en-US" sz="1300" u="sng" dirty="0" smtClean="0"/>
              <a:t>;</a:t>
            </a:r>
            <a:endParaRPr lang="ro-RO" sz="1300" u="sng" dirty="0" smtClean="0"/>
          </a:p>
          <a:p>
            <a:pPr algn="l"/>
            <a:r>
              <a:rPr lang="ro-RO" sz="1300" dirty="0" smtClean="0"/>
              <a:t>	2. </a:t>
            </a:r>
            <a:r>
              <a:rPr lang="en-US" sz="1300" dirty="0" err="1"/>
              <a:t>Clasificarea</a:t>
            </a:r>
            <a:r>
              <a:rPr lang="en-US" sz="1300" dirty="0"/>
              <a:t> </a:t>
            </a:r>
            <a:r>
              <a:rPr lang="en-US" sz="1300" dirty="0" err="1" smtClean="0"/>
              <a:t>acordurilor</a:t>
            </a:r>
            <a:r>
              <a:rPr lang="ro-RO" sz="1300" dirty="0" smtClean="0"/>
              <a:t> prin explorarea unei </a:t>
            </a:r>
            <a:r>
              <a:rPr lang="ro-RO" sz="1300" u="sng" dirty="0" smtClean="0"/>
              <a:t>metode de învățare automată</a:t>
            </a:r>
            <a:r>
              <a:rPr lang="en-US" sz="1300" u="sng" dirty="0" smtClean="0"/>
              <a:t>.</a:t>
            </a:r>
            <a:endParaRPr lang="en-US" sz="1300" u="sng" dirty="0"/>
          </a:p>
        </p:txBody>
      </p:sp>
    </p:spTree>
    <p:extLst>
      <p:ext uri="{BB962C8B-B14F-4D97-AF65-F5344CB8AC3E}">
        <p14:creationId xmlns:p14="http://schemas.microsoft.com/office/powerpoint/2010/main" val="111168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22037"/>
              </p:ext>
            </p:extLst>
          </p:nvPr>
        </p:nvGraphicFramePr>
        <p:xfrm>
          <a:off x="942200" y="1706881"/>
          <a:ext cx="6693040" cy="24765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38608">
                  <a:extLst>
                    <a:ext uri="{9D8B030D-6E8A-4147-A177-3AD203B41FA5}">
                      <a16:colId xmlns:a16="http://schemas.microsoft.com/office/drawing/2014/main" val="2605769436"/>
                    </a:ext>
                  </a:extLst>
                </a:gridCol>
                <a:gridCol w="1338608">
                  <a:extLst>
                    <a:ext uri="{9D8B030D-6E8A-4147-A177-3AD203B41FA5}">
                      <a16:colId xmlns:a16="http://schemas.microsoft.com/office/drawing/2014/main" val="164103451"/>
                    </a:ext>
                  </a:extLst>
                </a:gridCol>
                <a:gridCol w="1335526">
                  <a:extLst>
                    <a:ext uri="{9D8B030D-6E8A-4147-A177-3AD203B41FA5}">
                      <a16:colId xmlns:a16="http://schemas.microsoft.com/office/drawing/2014/main" val="3007631931"/>
                    </a:ext>
                  </a:extLst>
                </a:gridCol>
                <a:gridCol w="1341690">
                  <a:extLst>
                    <a:ext uri="{9D8B030D-6E8A-4147-A177-3AD203B41FA5}">
                      <a16:colId xmlns:a16="http://schemas.microsoft.com/office/drawing/2014/main" val="867625044"/>
                    </a:ext>
                  </a:extLst>
                </a:gridCol>
                <a:gridCol w="1338608">
                  <a:extLst>
                    <a:ext uri="{9D8B030D-6E8A-4147-A177-3AD203B41FA5}">
                      <a16:colId xmlns:a16="http://schemas.microsoft.com/office/drawing/2014/main" val="238489989"/>
                    </a:ext>
                  </a:extLst>
                </a:gridCol>
              </a:tblGrid>
              <a:tr h="8863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tx2"/>
                          </a:solidFill>
                          <a:latin typeface="Fira Sans Condensed" panose="020B0604020202020204" charset="0"/>
                          <a:cs typeface="Fira Sans Condensed" panose="020B0604020202020204" charset="0"/>
                        </a:rPr>
                        <a:t>Etap</a:t>
                      </a:r>
                      <a:r>
                        <a:rPr lang="ro-RO" sz="1800" dirty="0" smtClean="0">
                          <a:solidFill>
                            <a:schemeClr val="tx2"/>
                          </a:solidFill>
                          <a:latin typeface="Fira Sans Condensed" panose="020B0604020202020204" charset="0"/>
                          <a:cs typeface="Fira Sans Condensed" panose="020B0604020202020204" charset="0"/>
                        </a:rPr>
                        <a:t>ă</a:t>
                      </a:r>
                      <a:endParaRPr lang="en-US" sz="1800" b="1" dirty="0">
                        <a:solidFill>
                          <a:schemeClr val="tx2"/>
                        </a:solidFill>
                        <a:latin typeface="Fira Sans Condensed" panose="020B0604020202020204" charset="0"/>
                        <a:cs typeface="Fira Sans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u="none" strike="noStrike" cap="none" dirty="0" err="1" smtClean="0">
                          <a:solidFill>
                            <a:schemeClr val="tx2"/>
                          </a:solidFill>
                          <a:effectLst/>
                          <a:latin typeface="Fira Sans Condensed" panose="020B0604020202020204" charset="0"/>
                          <a:cs typeface="Fira Sans Condensed" panose="020B0604020202020204" charset="0"/>
                          <a:sym typeface="Arial"/>
                        </a:rPr>
                        <a:t>Acuratețe</a:t>
                      </a:r>
                      <a:endParaRPr lang="en-US" sz="1800" u="none" strike="noStrike" cap="none" dirty="0" smtClean="0">
                        <a:solidFill>
                          <a:schemeClr val="tx2"/>
                        </a:solidFill>
                        <a:effectLst/>
                        <a:latin typeface="Fira Sans Condensed" panose="020B0604020202020204" charset="0"/>
                        <a:cs typeface="Fira Sans Condensed" panose="020B0604020202020204" charset="0"/>
                        <a:sym typeface="Arial"/>
                      </a:endParaRPr>
                    </a:p>
                    <a:p>
                      <a:pPr algn="ctr"/>
                      <a:endParaRPr lang="en-US" sz="1800" b="1" dirty="0">
                        <a:solidFill>
                          <a:schemeClr val="tx2"/>
                        </a:solidFill>
                        <a:latin typeface="Fira Sans Condensed" panose="020B0604020202020204" charset="0"/>
                        <a:cs typeface="Fira Sans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u="none" strike="noStrike" cap="none" dirty="0" err="1" smtClean="0">
                          <a:solidFill>
                            <a:schemeClr val="tx2"/>
                          </a:solidFill>
                          <a:effectLst/>
                          <a:latin typeface="Fira Sans Condensed" panose="020B0604020202020204" charset="0"/>
                          <a:cs typeface="Fira Sans Condensed" panose="020B0604020202020204" charset="0"/>
                          <a:sym typeface="Arial"/>
                        </a:rPr>
                        <a:t>Precizie</a:t>
                      </a:r>
                      <a:endParaRPr lang="en-US" sz="1800" u="none" strike="noStrike" cap="none" dirty="0" smtClean="0">
                        <a:solidFill>
                          <a:schemeClr val="tx2"/>
                        </a:solidFill>
                        <a:effectLst/>
                        <a:latin typeface="Fira Sans Condensed" panose="020B0604020202020204" charset="0"/>
                        <a:cs typeface="Fira Sans Condensed" panose="020B0604020202020204" charset="0"/>
                        <a:sym typeface="Arial"/>
                      </a:endParaRPr>
                    </a:p>
                    <a:p>
                      <a:pPr algn="ctr"/>
                      <a:endParaRPr lang="en-US" sz="1800" b="1" dirty="0">
                        <a:solidFill>
                          <a:schemeClr val="tx2"/>
                        </a:solidFill>
                        <a:latin typeface="Fira Sans Condensed" panose="020B0604020202020204" charset="0"/>
                        <a:cs typeface="Fira Sans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u="none" strike="noStrike" cap="none" dirty="0" smtClean="0">
                          <a:solidFill>
                            <a:schemeClr val="tx2"/>
                          </a:solidFill>
                          <a:effectLst/>
                          <a:latin typeface="Fira Sans Condensed" panose="020B0604020202020204" charset="0"/>
                          <a:cs typeface="Fira Sans Condensed" panose="020B0604020202020204" charset="0"/>
                          <a:sym typeface="Arial"/>
                        </a:rPr>
                        <a:t>Recall</a:t>
                      </a:r>
                    </a:p>
                    <a:p>
                      <a:pPr algn="ctr"/>
                      <a:endParaRPr lang="en-US" sz="1800" b="1" dirty="0">
                        <a:solidFill>
                          <a:schemeClr val="tx2"/>
                        </a:solidFill>
                        <a:latin typeface="Fira Sans Condensed" panose="020B0604020202020204" charset="0"/>
                        <a:cs typeface="Fira Sans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dirty="0" smtClean="0">
                          <a:solidFill>
                            <a:schemeClr val="tx2"/>
                          </a:solidFill>
                          <a:latin typeface="Fira Sans Condensed" panose="020B0604020202020204" charset="0"/>
                          <a:cs typeface="Fira Sans Condensed" panose="020B0604020202020204" charset="0"/>
                        </a:rPr>
                        <a:t>Scor F1</a:t>
                      </a:r>
                      <a:endParaRPr lang="en-US" sz="1800" b="1" dirty="0">
                        <a:solidFill>
                          <a:schemeClr val="tx2"/>
                        </a:solidFill>
                        <a:latin typeface="Fira Sans Condensed" panose="020B0604020202020204" charset="0"/>
                        <a:cs typeface="Fira Sans Condense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99337"/>
                  </a:ext>
                </a:extLst>
              </a:tr>
              <a:tr h="7950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u="none" strike="noStrike" cap="none" dirty="0" err="1" smtClean="0">
                          <a:effectLst/>
                          <a:latin typeface="Fira Sans Condensed" panose="020B0604020202020204" charset="0"/>
                          <a:cs typeface="Fira Sans Condensed" panose="020B0604020202020204" charset="0"/>
                          <a:sym typeface="Arial"/>
                        </a:rPr>
                        <a:t>Antrenare</a:t>
                      </a:r>
                      <a:endParaRPr lang="en-US" sz="1800" b="1" i="0" u="none" strike="noStrike" cap="none" dirty="0" smtClean="0">
                        <a:solidFill>
                          <a:schemeClr val="tx2"/>
                        </a:solidFill>
                        <a:effectLst/>
                        <a:latin typeface="Fira Sans Condensed" panose="020B0604020202020204" charset="0"/>
                        <a:ea typeface="Arial"/>
                        <a:cs typeface="Fira Sans Condensed" panose="020B060402020202020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 smtClean="0">
                          <a:effectLst/>
                          <a:latin typeface="Fira Sans Condensed" panose="020B0604020202020204" charset="0"/>
                          <a:cs typeface="Fira Sans Condensed" panose="020B0604020202020204" charset="0"/>
                          <a:sym typeface="Arial"/>
                        </a:rPr>
                        <a:t>9</a:t>
                      </a:r>
                      <a:r>
                        <a:rPr lang="ro-RO" sz="1600" u="none" strike="noStrike" cap="none" dirty="0" smtClean="0">
                          <a:effectLst/>
                          <a:latin typeface="Fira Sans Condensed" panose="020B0604020202020204" charset="0"/>
                          <a:cs typeface="Fira Sans Condensed" panose="020B0604020202020204" charset="0"/>
                          <a:sym typeface="Arial"/>
                        </a:rPr>
                        <a:t>6</a:t>
                      </a:r>
                      <a:r>
                        <a:rPr lang="en-US" sz="1600" u="none" strike="noStrike" cap="none" dirty="0" smtClean="0">
                          <a:effectLst/>
                          <a:latin typeface="Fira Sans Condensed" panose="020B0604020202020204" charset="0"/>
                          <a:cs typeface="Fira Sans Condensed" panose="020B0604020202020204" charset="0"/>
                          <a:sym typeface="Arial"/>
                        </a:rPr>
                        <a:t>.</a:t>
                      </a:r>
                      <a:r>
                        <a:rPr lang="ro-RO" sz="1600" u="none" strike="noStrike" cap="none" dirty="0" smtClean="0">
                          <a:effectLst/>
                          <a:latin typeface="Fira Sans Condensed" panose="020B0604020202020204" charset="0"/>
                          <a:cs typeface="Fira Sans Condensed" panose="020B0604020202020204" charset="0"/>
                          <a:sym typeface="Arial"/>
                        </a:rPr>
                        <a:t>11%</a:t>
                      </a:r>
                      <a:endParaRPr lang="en-US" sz="1600" u="none" strike="noStrike" cap="none" dirty="0" smtClean="0">
                        <a:effectLst/>
                        <a:latin typeface="Fira Sans Condensed" panose="020B0604020202020204" charset="0"/>
                        <a:cs typeface="Fira Sans Condensed" panose="020B0604020202020204" charset="0"/>
                        <a:sym typeface="Arial"/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tx2"/>
                        </a:solidFill>
                        <a:latin typeface="Fira Sans Condensed" panose="020B0604020202020204" charset="0"/>
                        <a:cs typeface="Fira Sans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 smtClean="0">
                          <a:effectLst/>
                          <a:latin typeface="Fira Sans Condensed" panose="020B0604020202020204" charset="0"/>
                          <a:cs typeface="Fira Sans Condensed" panose="020B0604020202020204" charset="0"/>
                          <a:sym typeface="Arial"/>
                        </a:rPr>
                        <a:t>9</a:t>
                      </a:r>
                      <a:r>
                        <a:rPr lang="ro-RO" sz="1600" u="none" strike="noStrike" cap="none" dirty="0" smtClean="0">
                          <a:effectLst/>
                          <a:latin typeface="Fira Sans Condensed" panose="020B0604020202020204" charset="0"/>
                          <a:cs typeface="Fira Sans Condensed" panose="020B0604020202020204" charset="0"/>
                          <a:sym typeface="Arial"/>
                        </a:rPr>
                        <a:t>8</a:t>
                      </a:r>
                      <a:r>
                        <a:rPr lang="en-US" sz="1600" u="none" strike="noStrike" cap="none" dirty="0" smtClean="0">
                          <a:effectLst/>
                          <a:latin typeface="Fira Sans Condensed" panose="020B0604020202020204" charset="0"/>
                          <a:cs typeface="Fira Sans Condensed" panose="020B0604020202020204" charset="0"/>
                          <a:sym typeface="Arial"/>
                        </a:rPr>
                        <a:t>.0</a:t>
                      </a:r>
                      <a:r>
                        <a:rPr lang="ro-RO" sz="1600" u="none" strike="noStrike" cap="none" dirty="0" smtClean="0">
                          <a:effectLst/>
                          <a:latin typeface="Fira Sans Condensed" panose="020B0604020202020204" charset="0"/>
                          <a:cs typeface="Fira Sans Condensed" panose="020B0604020202020204" charset="0"/>
                          <a:sym typeface="Arial"/>
                        </a:rPr>
                        <a:t>3%</a:t>
                      </a:r>
                      <a:endParaRPr lang="en-US" sz="1600" u="none" strike="noStrike" cap="none" dirty="0" smtClean="0">
                        <a:effectLst/>
                        <a:latin typeface="Fira Sans Condensed" panose="020B0604020202020204" charset="0"/>
                        <a:cs typeface="Fira Sans Condensed" panose="020B0604020202020204" charset="0"/>
                        <a:sym typeface="Arial"/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tx2"/>
                        </a:solidFill>
                        <a:latin typeface="Fira Sans Condensed" panose="020B0604020202020204" charset="0"/>
                        <a:cs typeface="Fira Sans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 smtClean="0">
                          <a:effectLst/>
                          <a:latin typeface="Fira Sans Condensed" panose="020B0604020202020204" charset="0"/>
                          <a:cs typeface="Fira Sans Condensed" panose="020B0604020202020204" charset="0"/>
                          <a:sym typeface="Arial"/>
                        </a:rPr>
                        <a:t>9</a:t>
                      </a:r>
                      <a:r>
                        <a:rPr lang="ro-RO" sz="1600" u="none" strike="noStrike" cap="none" dirty="0" smtClean="0">
                          <a:effectLst/>
                          <a:latin typeface="Fira Sans Condensed" panose="020B0604020202020204" charset="0"/>
                          <a:cs typeface="Fira Sans Condensed" panose="020B0604020202020204" charset="0"/>
                          <a:sym typeface="Arial"/>
                        </a:rPr>
                        <a:t>3</a:t>
                      </a:r>
                      <a:r>
                        <a:rPr lang="en-US" sz="1600" u="none" strike="noStrike" cap="none" dirty="0" smtClean="0">
                          <a:effectLst/>
                          <a:latin typeface="Fira Sans Condensed" panose="020B0604020202020204" charset="0"/>
                          <a:cs typeface="Fira Sans Condensed" panose="020B0604020202020204" charset="0"/>
                          <a:sym typeface="Arial"/>
                        </a:rPr>
                        <a:t>.</a:t>
                      </a:r>
                      <a:r>
                        <a:rPr lang="ro-RO" sz="1600" u="none" strike="noStrike" cap="none" dirty="0" smtClean="0">
                          <a:effectLst/>
                          <a:latin typeface="Fira Sans Condensed" panose="020B0604020202020204" charset="0"/>
                          <a:cs typeface="Fira Sans Condensed" panose="020B0604020202020204" charset="0"/>
                          <a:sym typeface="Arial"/>
                        </a:rPr>
                        <a:t>43%</a:t>
                      </a:r>
                      <a:endParaRPr lang="en-US" sz="1600" u="none" strike="noStrike" cap="none" dirty="0" smtClean="0">
                        <a:effectLst/>
                        <a:latin typeface="Fira Sans Condensed" panose="020B0604020202020204" charset="0"/>
                        <a:cs typeface="Fira Sans Condensed" panose="020B0604020202020204" charset="0"/>
                        <a:sym typeface="Arial"/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tx2"/>
                        </a:solidFill>
                        <a:latin typeface="Fira Sans Condensed" panose="020B0604020202020204" charset="0"/>
                        <a:cs typeface="Fira Sans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 smtClean="0">
                          <a:effectLst/>
                          <a:latin typeface="Fira Sans Condensed" panose="020B0604020202020204" charset="0"/>
                          <a:cs typeface="Fira Sans Condensed" panose="020B0604020202020204" charset="0"/>
                          <a:sym typeface="Arial"/>
                        </a:rPr>
                        <a:t>9</a:t>
                      </a:r>
                      <a:r>
                        <a:rPr lang="ro-RO" sz="1600" u="none" strike="noStrike" cap="none" dirty="0" smtClean="0">
                          <a:effectLst/>
                          <a:latin typeface="Fira Sans Condensed" panose="020B0604020202020204" charset="0"/>
                          <a:cs typeface="Fira Sans Condensed" panose="020B0604020202020204" charset="0"/>
                          <a:sym typeface="Arial"/>
                        </a:rPr>
                        <a:t>5</a:t>
                      </a:r>
                      <a:r>
                        <a:rPr lang="en-US" sz="1600" u="none" strike="noStrike" cap="none" dirty="0" smtClean="0">
                          <a:effectLst/>
                          <a:latin typeface="Fira Sans Condensed" panose="020B0604020202020204" charset="0"/>
                          <a:cs typeface="Fira Sans Condensed" panose="020B0604020202020204" charset="0"/>
                          <a:sym typeface="Arial"/>
                        </a:rPr>
                        <a:t>.</a:t>
                      </a:r>
                      <a:r>
                        <a:rPr lang="ro-RO" sz="1600" u="none" strike="noStrike" cap="none" dirty="0" smtClean="0">
                          <a:effectLst/>
                          <a:latin typeface="Fira Sans Condensed" panose="020B0604020202020204" charset="0"/>
                          <a:cs typeface="Fira Sans Condensed" panose="020B0604020202020204" charset="0"/>
                          <a:sym typeface="Arial"/>
                        </a:rPr>
                        <a:t>61%</a:t>
                      </a:r>
                    </a:p>
                    <a:p>
                      <a:pPr algn="ctr"/>
                      <a:endParaRPr lang="en-US" sz="1600" dirty="0">
                        <a:solidFill>
                          <a:schemeClr val="tx2"/>
                        </a:solidFill>
                        <a:latin typeface="Fira Sans Condensed" panose="020B0604020202020204" charset="0"/>
                        <a:cs typeface="Fira Sans Condense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453086"/>
                  </a:ext>
                </a:extLst>
              </a:tr>
              <a:tr h="7950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u="none" strike="noStrike" cap="none" dirty="0" err="1" smtClean="0">
                          <a:effectLst/>
                          <a:latin typeface="Fira Sans Condensed" panose="020B0604020202020204" charset="0"/>
                          <a:cs typeface="Fira Sans Condensed" panose="020B0604020202020204" charset="0"/>
                          <a:sym typeface="Arial"/>
                        </a:rPr>
                        <a:t>Testare</a:t>
                      </a:r>
                      <a:endParaRPr lang="en-US" sz="1800" b="1" i="0" u="none" strike="noStrike" cap="none" dirty="0" smtClean="0">
                        <a:solidFill>
                          <a:schemeClr val="tx2"/>
                        </a:solidFill>
                        <a:effectLst/>
                        <a:latin typeface="Fira Sans Condensed" panose="020B0604020202020204" charset="0"/>
                        <a:ea typeface="Arial"/>
                        <a:cs typeface="Fira Sans Condensed" panose="020B060402020202020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o-RO" sz="1600" u="none" strike="noStrike" cap="none" dirty="0" smtClean="0">
                          <a:effectLst/>
                          <a:latin typeface="Fira Sans Condensed" panose="020B0604020202020204" charset="0"/>
                          <a:cs typeface="Fira Sans Condensed" panose="020B0604020202020204" charset="0"/>
                          <a:sym typeface="Arial"/>
                        </a:rPr>
                        <a:t>91</a:t>
                      </a:r>
                      <a:r>
                        <a:rPr lang="en-US" sz="1600" u="none" strike="noStrike" cap="none" dirty="0" smtClean="0">
                          <a:effectLst/>
                          <a:latin typeface="Fira Sans Condensed" panose="020B0604020202020204" charset="0"/>
                          <a:cs typeface="Fira Sans Condensed" panose="020B0604020202020204" charset="0"/>
                          <a:sym typeface="Arial"/>
                        </a:rPr>
                        <a:t>.</a:t>
                      </a:r>
                      <a:r>
                        <a:rPr lang="ro-RO" sz="1600" u="none" strike="noStrike" cap="none" dirty="0" smtClean="0">
                          <a:effectLst/>
                          <a:latin typeface="Fira Sans Condensed" panose="020B0604020202020204" charset="0"/>
                          <a:cs typeface="Fira Sans Condensed" panose="020B0604020202020204" charset="0"/>
                          <a:sym typeface="Arial"/>
                        </a:rPr>
                        <a:t>61%</a:t>
                      </a:r>
                      <a:endParaRPr lang="en-US" sz="1600" u="none" strike="noStrike" cap="none" dirty="0" smtClean="0">
                        <a:effectLst/>
                        <a:latin typeface="Fira Sans Condensed" panose="020B0604020202020204" charset="0"/>
                        <a:cs typeface="Fira Sans Condensed" panose="020B0604020202020204" charset="0"/>
                        <a:sym typeface="Arial"/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tx2"/>
                        </a:solidFill>
                        <a:latin typeface="Fira Sans Condensed" panose="020B0604020202020204" charset="0"/>
                        <a:cs typeface="Fira Sans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 smtClean="0">
                          <a:effectLst/>
                          <a:latin typeface="Fira Sans Condensed" panose="020B0604020202020204" charset="0"/>
                          <a:cs typeface="Fira Sans Condensed" panose="020B0604020202020204" charset="0"/>
                          <a:sym typeface="Arial"/>
                        </a:rPr>
                        <a:t>9</a:t>
                      </a:r>
                      <a:r>
                        <a:rPr lang="ro-RO" sz="1600" u="none" strike="noStrike" cap="none" dirty="0" smtClean="0">
                          <a:effectLst/>
                          <a:latin typeface="Fira Sans Condensed" panose="020B0604020202020204" charset="0"/>
                          <a:cs typeface="Fira Sans Condensed" panose="020B0604020202020204" charset="0"/>
                          <a:sym typeface="Arial"/>
                        </a:rPr>
                        <a:t>5</a:t>
                      </a:r>
                      <a:r>
                        <a:rPr lang="en-US" sz="1600" u="none" strike="noStrike" cap="none" dirty="0" smtClean="0">
                          <a:effectLst/>
                          <a:latin typeface="Fira Sans Condensed" panose="020B0604020202020204" charset="0"/>
                          <a:cs typeface="Fira Sans Condensed" panose="020B0604020202020204" charset="0"/>
                          <a:sym typeface="Arial"/>
                        </a:rPr>
                        <a:t>.</a:t>
                      </a:r>
                      <a:r>
                        <a:rPr lang="ro-RO" sz="1600" u="none" strike="noStrike" cap="none" dirty="0" smtClean="0">
                          <a:effectLst/>
                          <a:latin typeface="Fira Sans Condensed" panose="020B0604020202020204" charset="0"/>
                          <a:cs typeface="Fira Sans Condensed" panose="020B0604020202020204" charset="0"/>
                          <a:sym typeface="Arial"/>
                        </a:rPr>
                        <a:t>43%</a:t>
                      </a:r>
                      <a:endParaRPr lang="en-US" sz="1600" u="none" strike="noStrike" cap="none" dirty="0" smtClean="0">
                        <a:effectLst/>
                        <a:latin typeface="Fira Sans Condensed" panose="020B0604020202020204" charset="0"/>
                        <a:cs typeface="Fira Sans Condensed" panose="020B0604020202020204" charset="0"/>
                        <a:sym typeface="Arial"/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tx2"/>
                        </a:solidFill>
                        <a:latin typeface="Fira Sans Condensed" panose="020B0604020202020204" charset="0"/>
                        <a:cs typeface="Fira Sans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 smtClean="0">
                          <a:effectLst/>
                          <a:latin typeface="Fira Sans Condensed" panose="020B0604020202020204" charset="0"/>
                          <a:cs typeface="Fira Sans Condensed" panose="020B0604020202020204" charset="0"/>
                          <a:sym typeface="Arial"/>
                        </a:rPr>
                        <a:t>8</a:t>
                      </a:r>
                      <a:r>
                        <a:rPr lang="ro-RO" sz="1600" u="none" strike="noStrike" cap="none" dirty="0" smtClean="0">
                          <a:effectLst/>
                          <a:latin typeface="Fira Sans Condensed" panose="020B0604020202020204" charset="0"/>
                          <a:cs typeface="Fira Sans Condensed" panose="020B0604020202020204" charset="0"/>
                          <a:sym typeface="Arial"/>
                        </a:rPr>
                        <a:t>8</a:t>
                      </a:r>
                      <a:r>
                        <a:rPr lang="en-US" sz="1600" u="none" strike="noStrike" cap="none" dirty="0" smtClean="0">
                          <a:effectLst/>
                          <a:latin typeface="Fira Sans Condensed" panose="020B0604020202020204" charset="0"/>
                          <a:cs typeface="Fira Sans Condensed" panose="020B0604020202020204" charset="0"/>
                          <a:sym typeface="Arial"/>
                        </a:rPr>
                        <a:t>.</a:t>
                      </a:r>
                      <a:r>
                        <a:rPr lang="ro-RO" sz="1600" u="none" strike="noStrike" cap="none" dirty="0" smtClean="0">
                          <a:effectLst/>
                          <a:latin typeface="Fira Sans Condensed" panose="020B0604020202020204" charset="0"/>
                          <a:cs typeface="Fira Sans Condensed" panose="020B0604020202020204" charset="0"/>
                          <a:sym typeface="Arial"/>
                        </a:rPr>
                        <a:t>25%</a:t>
                      </a:r>
                      <a:endParaRPr lang="en-US" sz="1600" u="none" strike="noStrike" cap="none" dirty="0" smtClean="0">
                        <a:effectLst/>
                        <a:latin typeface="Fira Sans Condensed" panose="020B0604020202020204" charset="0"/>
                        <a:cs typeface="Fira Sans Condensed" panose="020B0604020202020204" charset="0"/>
                        <a:sym typeface="Arial"/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tx2"/>
                        </a:solidFill>
                        <a:latin typeface="Fira Sans Condensed" panose="020B0604020202020204" charset="0"/>
                        <a:cs typeface="Fira Sans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600" u="none" strike="noStrike" cap="none" dirty="0" smtClean="0">
                          <a:effectLst/>
                          <a:latin typeface="Fira Sans Condensed" panose="020B0604020202020204" charset="0"/>
                          <a:cs typeface="Fira Sans Condensed" panose="020B0604020202020204" charset="0"/>
                          <a:sym typeface="Arial"/>
                        </a:rPr>
                        <a:t>91</a:t>
                      </a:r>
                      <a:r>
                        <a:rPr lang="en-US" sz="1600" u="none" strike="noStrike" cap="none" dirty="0" smtClean="0">
                          <a:effectLst/>
                          <a:latin typeface="Fira Sans Condensed" panose="020B0604020202020204" charset="0"/>
                          <a:cs typeface="Fira Sans Condensed" panose="020B0604020202020204" charset="0"/>
                          <a:sym typeface="Arial"/>
                        </a:rPr>
                        <a:t>.6</a:t>
                      </a:r>
                      <a:r>
                        <a:rPr lang="ro-RO" sz="1600" u="none" strike="noStrike" cap="none" dirty="0" smtClean="0">
                          <a:effectLst/>
                          <a:latin typeface="Fira Sans Condensed" panose="020B0604020202020204" charset="0"/>
                          <a:cs typeface="Fira Sans Condensed" panose="020B0604020202020204" charset="0"/>
                          <a:sym typeface="Arial"/>
                        </a:rPr>
                        <a:t>4%</a:t>
                      </a:r>
                      <a:endParaRPr lang="en-US" sz="1600" b="0" i="0" u="none" strike="noStrike" cap="none" dirty="0">
                        <a:solidFill>
                          <a:schemeClr val="tx2"/>
                        </a:solidFill>
                        <a:effectLst/>
                        <a:latin typeface="Fira Sans Condensed" panose="020B0604020202020204" charset="0"/>
                        <a:ea typeface="Arial"/>
                        <a:cs typeface="Fira Sans Condensed" panose="020B060402020202020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970477"/>
                  </a:ext>
                </a:extLst>
              </a:tr>
            </a:tbl>
          </a:graphicData>
        </a:graphic>
      </p:graphicFrame>
      <p:sp>
        <p:nvSpPr>
          <p:cNvPr id="7" name="Google Shape;136;p27"/>
          <p:cNvSpPr txBox="1">
            <a:spLocks/>
          </p:cNvSpPr>
          <p:nvPr/>
        </p:nvSpPr>
        <p:spPr>
          <a:xfrm>
            <a:off x="714716" y="1105593"/>
            <a:ext cx="6257584" cy="44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algn="l"/>
            <a:r>
              <a:rPr lang="en-US" sz="1800" b="1" dirty="0" err="1" smtClean="0"/>
              <a:t>Rezultatele</a:t>
            </a:r>
            <a:r>
              <a:rPr lang="en-US" sz="1800" b="1" dirty="0" smtClean="0"/>
              <a:t> </a:t>
            </a:r>
            <a:r>
              <a:rPr lang="en-US" sz="1800" b="1" dirty="0"/>
              <a:t>determinate </a:t>
            </a:r>
            <a:r>
              <a:rPr lang="en-US" sz="1800" b="1" dirty="0" err="1"/>
              <a:t>prin</a:t>
            </a:r>
            <a:r>
              <a:rPr lang="en-US" sz="1800" b="1" dirty="0"/>
              <a:t> </a:t>
            </a:r>
            <a:r>
              <a:rPr lang="en-US" sz="1800" b="1" dirty="0" err="1"/>
              <a:t>aplicarea</a:t>
            </a:r>
            <a:r>
              <a:rPr lang="en-US" sz="1800" b="1" dirty="0"/>
              <a:t> </a:t>
            </a:r>
            <a:r>
              <a:rPr lang="en-US" sz="1800" b="1" dirty="0" smtClean="0"/>
              <a:t>valid</a:t>
            </a:r>
            <a:r>
              <a:rPr lang="ro-RO" sz="1800" b="1" dirty="0"/>
              <a:t>ă</a:t>
            </a:r>
            <a:r>
              <a:rPr lang="en-US" sz="1800" b="1" dirty="0" err="1" smtClean="0"/>
              <a:t>rii</a:t>
            </a:r>
            <a:r>
              <a:rPr lang="en-US" sz="1800" b="1" dirty="0" smtClean="0"/>
              <a:t> </a:t>
            </a:r>
            <a:r>
              <a:rPr lang="ro-RO" sz="1800" b="1" dirty="0"/>
              <a:t>î</a:t>
            </a:r>
            <a:r>
              <a:rPr lang="en-US" sz="1800" b="1" dirty="0" err="1" smtClean="0"/>
              <a:t>ncruci</a:t>
            </a:r>
            <a:r>
              <a:rPr lang="ro-RO" sz="1800" b="1" dirty="0" smtClean="0"/>
              <a:t>ș</a:t>
            </a:r>
            <a:r>
              <a:rPr lang="en-US" sz="1800" b="1" dirty="0" smtClean="0"/>
              <a:t>ate</a:t>
            </a:r>
            <a:r>
              <a:rPr lang="en-US" sz="1800" b="1" dirty="0"/>
              <a:t>.</a:t>
            </a:r>
            <a:endParaRPr lang="ro-RO" sz="1800" b="1" dirty="0" smtClean="0"/>
          </a:p>
        </p:txBody>
      </p:sp>
      <p:sp>
        <p:nvSpPr>
          <p:cNvPr id="9" name="Google Shape;174;p30"/>
          <p:cNvSpPr txBox="1">
            <a:spLocks noGrp="1"/>
          </p:cNvSpPr>
          <p:nvPr>
            <p:ph type="title"/>
          </p:nvPr>
        </p:nvSpPr>
        <p:spPr>
          <a:xfrm>
            <a:off x="866764" y="-34611"/>
            <a:ext cx="7400935" cy="7551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 dirty="0" smtClean="0"/>
              <a:t>REZULTATE EXPERIMENTALE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76504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98" y="909269"/>
            <a:ext cx="2926315" cy="3047437"/>
          </a:xfrm>
          <a:prstGeom prst="rect">
            <a:avLst/>
          </a:prstGeom>
        </p:spPr>
      </p:pic>
      <p:sp>
        <p:nvSpPr>
          <p:cNvPr id="10" name="Google Shape;136;p27"/>
          <p:cNvSpPr txBox="1">
            <a:spLocks/>
          </p:cNvSpPr>
          <p:nvPr/>
        </p:nvSpPr>
        <p:spPr>
          <a:xfrm>
            <a:off x="3474684" y="2450918"/>
            <a:ext cx="616585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algn="l">
              <a:buFont typeface="Wingdings" panose="05000000000000000000" pitchFamily="2" charset="2"/>
              <a:buChar char="§"/>
            </a:pPr>
            <a:r>
              <a:rPr lang="en-US" dirty="0" smtClean="0"/>
              <a:t>Back-end: Python, </a:t>
            </a:r>
            <a:r>
              <a:rPr lang="en-US" dirty="0" err="1" smtClean="0"/>
              <a:t>TensorFlow</a:t>
            </a:r>
            <a:r>
              <a:rPr lang="en-US" dirty="0" smtClean="0"/>
              <a:t>, </a:t>
            </a:r>
            <a:r>
              <a:rPr lang="en-US" dirty="0" err="1" smtClean="0"/>
              <a:t>Keras</a:t>
            </a:r>
            <a:r>
              <a:rPr lang="en-US" dirty="0" smtClean="0"/>
              <a:t>, </a:t>
            </a:r>
            <a:r>
              <a:rPr lang="en-US" dirty="0" err="1" smtClean="0"/>
              <a:t>Librosa</a:t>
            </a:r>
            <a:endParaRPr lang="en-US" dirty="0" smtClean="0"/>
          </a:p>
          <a:p>
            <a:pPr algn="l">
              <a:buFont typeface="Wingdings" panose="05000000000000000000" pitchFamily="2" charset="2"/>
              <a:buChar char="§"/>
            </a:pPr>
            <a:r>
              <a:rPr lang="en-US" dirty="0" smtClean="0"/>
              <a:t>Front-end: </a:t>
            </a:r>
            <a:r>
              <a:rPr lang="en-US" dirty="0" err="1" smtClean="0"/>
              <a:t>Kotlin</a:t>
            </a:r>
            <a:endParaRPr lang="ro-RO" dirty="0" smtClean="0"/>
          </a:p>
        </p:txBody>
      </p:sp>
      <p:sp>
        <p:nvSpPr>
          <p:cNvPr id="11" name="Google Shape;135;p27"/>
          <p:cNvSpPr txBox="1">
            <a:spLocks/>
          </p:cNvSpPr>
          <p:nvPr/>
        </p:nvSpPr>
        <p:spPr>
          <a:xfrm>
            <a:off x="3944209" y="1997978"/>
            <a:ext cx="4518602" cy="73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2000" dirty="0" err="1" smtClean="0"/>
              <a:t>Tehnologii</a:t>
            </a:r>
            <a:endParaRPr lang="fr-FR" sz="2000" dirty="0"/>
          </a:p>
        </p:txBody>
      </p:sp>
      <p:sp>
        <p:nvSpPr>
          <p:cNvPr id="14" name="Google Shape;136;p27"/>
          <p:cNvSpPr txBox="1">
            <a:spLocks/>
          </p:cNvSpPr>
          <p:nvPr/>
        </p:nvSpPr>
        <p:spPr>
          <a:xfrm>
            <a:off x="287826" y="3836667"/>
            <a:ext cx="3186858" cy="61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algn="l"/>
            <a:r>
              <a:rPr lang="en-US" sz="1200" dirty="0" smtClean="0"/>
              <a:t>	</a:t>
            </a:r>
            <a:r>
              <a:rPr lang="en-US" sz="1200" dirty="0" err="1" smtClean="0"/>
              <a:t>Diagrama</a:t>
            </a:r>
            <a:r>
              <a:rPr lang="en-US" sz="1200" dirty="0" smtClean="0"/>
              <a:t> </a:t>
            </a:r>
            <a:r>
              <a:rPr lang="en-US" sz="1200" dirty="0" err="1" smtClean="0"/>
              <a:t>cazurilor</a:t>
            </a:r>
            <a:r>
              <a:rPr lang="en-US" sz="1200" dirty="0" smtClean="0"/>
              <a:t> de </a:t>
            </a:r>
            <a:r>
              <a:rPr lang="en-US" sz="1200" dirty="0" err="1" smtClean="0"/>
              <a:t>utilizare</a:t>
            </a:r>
            <a:endParaRPr lang="ro-RO" sz="1200" dirty="0" smtClean="0"/>
          </a:p>
        </p:txBody>
      </p:sp>
      <p:sp>
        <p:nvSpPr>
          <p:cNvPr id="16" name="Google Shape;174;p30"/>
          <p:cNvSpPr txBox="1">
            <a:spLocks noGrp="1"/>
          </p:cNvSpPr>
          <p:nvPr>
            <p:ph type="title"/>
          </p:nvPr>
        </p:nvSpPr>
        <p:spPr>
          <a:xfrm>
            <a:off x="1144046" y="40823"/>
            <a:ext cx="6700744" cy="7265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APLICA</a:t>
            </a:r>
            <a:r>
              <a:rPr lang="ro-RO" sz="3000" dirty="0" smtClean="0"/>
              <a:t>Ț</a:t>
            </a:r>
            <a:r>
              <a:rPr lang="ro-RO" sz="3200" dirty="0" smtClean="0"/>
              <a:t>IA</a:t>
            </a:r>
            <a:endParaRPr sz="3200" dirty="0"/>
          </a:p>
        </p:txBody>
      </p:sp>
      <p:sp>
        <p:nvSpPr>
          <p:cNvPr id="18" name="Google Shape;136;p27"/>
          <p:cNvSpPr txBox="1">
            <a:spLocks/>
          </p:cNvSpPr>
          <p:nvPr/>
        </p:nvSpPr>
        <p:spPr>
          <a:xfrm>
            <a:off x="3044153" y="1097205"/>
            <a:ext cx="4888267" cy="82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lvl="1" algn="l">
              <a:buFont typeface="Wingdings" panose="05000000000000000000" pitchFamily="2" charset="2"/>
              <a:buChar char="§"/>
            </a:pPr>
            <a:r>
              <a:rPr lang="ro-RO" sz="1400" dirty="0" smtClean="0"/>
              <a:t>Aplicația realizată este o </a:t>
            </a:r>
            <a:r>
              <a:rPr lang="ro-RO" sz="1400" u="sng" dirty="0" smtClean="0"/>
              <a:t>platformă mobile</a:t>
            </a:r>
            <a:r>
              <a:rPr lang="ro-RO" sz="1400" dirty="0" smtClean="0"/>
              <a:t> ce are ca funționalitate principală recunoașterea partiturilor muzicale acustice</a:t>
            </a:r>
            <a:r>
              <a:rPr lang="en-US" sz="1400" dirty="0" smtClean="0"/>
              <a:t> </a:t>
            </a:r>
            <a:r>
              <a:rPr lang="ro-RO" sz="1400" dirty="0" smtClean="0"/>
              <a:t>și transpunerea acestor într-o reprezentare sugestivă instrumentelor cu corzi, și anume tabulatura.</a:t>
            </a:r>
          </a:p>
        </p:txBody>
      </p:sp>
      <p:sp>
        <p:nvSpPr>
          <p:cNvPr id="19" name="Google Shape;136;p27"/>
          <p:cNvSpPr txBox="1">
            <a:spLocks/>
          </p:cNvSpPr>
          <p:nvPr/>
        </p:nvSpPr>
        <p:spPr>
          <a:xfrm>
            <a:off x="3474684" y="3412359"/>
            <a:ext cx="5338363" cy="66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438150" indent="-285750" algn="l">
              <a:buFont typeface="Wingdings" panose="05000000000000000000" pitchFamily="2" charset="2"/>
              <a:buChar char="§"/>
            </a:pPr>
            <a:r>
              <a:rPr lang="ro-RO" dirty="0" smtClean="0"/>
              <a:t>Șablonul MVVM</a:t>
            </a:r>
          </a:p>
        </p:txBody>
      </p:sp>
      <p:sp>
        <p:nvSpPr>
          <p:cNvPr id="20" name="Google Shape;135;p27"/>
          <p:cNvSpPr txBox="1">
            <a:spLocks/>
          </p:cNvSpPr>
          <p:nvPr/>
        </p:nvSpPr>
        <p:spPr>
          <a:xfrm>
            <a:off x="3944209" y="3003964"/>
            <a:ext cx="4518602" cy="73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ro-RO" sz="2000" dirty="0" smtClean="0"/>
              <a:t>Arhitectura aplicației mobile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55228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8181</TotalTime>
  <Words>656</Words>
  <Application>Microsoft Office PowerPoint</Application>
  <PresentationFormat>On-screen Show (16:9)</PresentationFormat>
  <Paragraphs>124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Fira Sans Condensed Light</vt:lpstr>
      <vt:lpstr>Josefin Slab</vt:lpstr>
      <vt:lpstr>Advent Pro Light</vt:lpstr>
      <vt:lpstr>Arial</vt:lpstr>
      <vt:lpstr>Fira Sans Condensed</vt:lpstr>
      <vt:lpstr>Wingdings</vt:lpstr>
      <vt:lpstr>Anton</vt:lpstr>
      <vt:lpstr>Rajdhani</vt:lpstr>
      <vt:lpstr>Ai Tech Agency by Slidesgo</vt:lpstr>
      <vt:lpstr>RECUNOAȘTEREA AUTOMATĂ A PARTITURILOR MUZICALE  Absolvent: Răzvan Cosmin Linca Conducător ștințiific:  Conf. univ. dr. Grigoreta Sofia Cojocar</vt:lpstr>
      <vt:lpstr>INTRODUCERE</vt:lpstr>
      <vt:lpstr>PowerPoint Presentation</vt:lpstr>
      <vt:lpstr>NOȚIUNI INTRODUCTIVE</vt:lpstr>
      <vt:lpstr>- Transformata Fourier pe termen scurt - Transformata Q Constantă</vt:lpstr>
      <vt:lpstr>PowerPoint Presentation</vt:lpstr>
      <vt:lpstr>REZULTATE EXPERIMENTALE</vt:lpstr>
      <vt:lpstr>REZULTATE EXPERIMENTALE</vt:lpstr>
      <vt:lpstr>APLICAȚIA</vt:lpstr>
      <vt:lpstr>PowerPoint Presentation</vt:lpstr>
      <vt:lpstr>ABORDĂRI EXISTENTE</vt:lpstr>
      <vt:lpstr>CONCLUZII</vt:lpstr>
      <vt:lpstr>MULȚUMESC PENTRU ATENȚIE!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RECUNOAȘTEREA AUTOMATĂ A ACORDURILOR MUZICALE ACUSTICE</dc:title>
  <cp:lastModifiedBy>Razvan Linca</cp:lastModifiedBy>
  <cp:revision>237</cp:revision>
  <dcterms:modified xsi:type="dcterms:W3CDTF">2020-06-28T20:12:39Z</dcterms:modified>
</cp:coreProperties>
</file>