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57" d="100"/>
          <a:sy n="157" d="100"/>
        </p:scale>
        <p:origin x="-22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Project Proposition </a:t>
            </a:r>
            <a:br>
              <a:rPr lang="en-US" dirty="0" smtClean="0"/>
            </a:br>
            <a:r>
              <a:rPr lang="en-US" dirty="0" smtClean="0"/>
              <a:t>Technical Stack</a:t>
            </a:r>
            <a:endParaRPr lang="en-US" dirty="0"/>
          </a:p>
        </p:txBody>
      </p:sp>
      <p:pic>
        <p:nvPicPr>
          <p:cNvPr id="1028" name="Picture 4"/>
          <p:cNvPicPr>
            <a:picLocks noChangeAspect="1" noChangeArrowheads="1"/>
          </p:cNvPicPr>
          <p:nvPr/>
        </p:nvPicPr>
        <p:blipFill>
          <a:blip r:embed="rId2"/>
          <a:srcRect/>
          <a:stretch>
            <a:fillRect/>
          </a:stretch>
        </p:blipFill>
        <p:spPr bwMode="auto">
          <a:xfrm>
            <a:off x="18330" y="0"/>
            <a:ext cx="912567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Future Roadmap and Enhancements</a:t>
            </a:r>
            <a:br>
              <a:rPr lang="en-US" sz="3200" dirty="0" smtClean="0"/>
            </a:br>
            <a:r>
              <a:rPr lang="en-US" sz="3200" dirty="0" smtClean="0"/>
              <a:t/>
            </a:r>
            <a:br>
              <a:rPr lang="en-US" sz="3200" dirty="0" smtClean="0"/>
            </a:br>
            <a:endParaRPr lang="en-US" sz="3200" dirty="0"/>
          </a:p>
        </p:txBody>
      </p:sp>
      <p:sp>
        <p:nvSpPr>
          <p:cNvPr id="10" name="TextBox 9"/>
          <p:cNvSpPr txBox="1"/>
          <p:nvPr/>
        </p:nvSpPr>
        <p:spPr>
          <a:xfrm>
            <a:off x="457200" y="1676400"/>
            <a:ext cx="3810000" cy="4185761"/>
          </a:xfrm>
          <a:prstGeom prst="rect">
            <a:avLst/>
          </a:prstGeom>
          <a:noFill/>
        </p:spPr>
        <p:txBody>
          <a:bodyPr wrap="square" rtlCol="0">
            <a:spAutoFit/>
          </a:bodyPr>
          <a:lstStyle/>
          <a:p>
            <a:r>
              <a:rPr lang="en-US" sz="1400" b="1" dirty="0" smtClean="0"/>
              <a:t>Enhanced AD Filtering:</a:t>
            </a:r>
            <a:r>
              <a:rPr lang="en-US" sz="1400" dirty="0" smtClean="0"/>
              <a:t> Implementation of granular Active Directory filtering to enable targeted user selection and optimized form routing.</a:t>
            </a:r>
          </a:p>
          <a:p>
            <a:endParaRPr lang="en-US" sz="1400" dirty="0" smtClean="0"/>
          </a:p>
          <a:p>
            <a:r>
              <a:rPr lang="en-US" sz="1400" b="1" dirty="0" smtClean="0"/>
              <a:t>Advanced Lookup Capabilities:</a:t>
            </a:r>
            <a:r>
              <a:rPr lang="en-US" sz="1400" dirty="0" smtClean="0"/>
              <a:t> Dynamic lookups linked to specific organizational datasets, simulating enterprise-grade workflow platforms like K2.</a:t>
            </a:r>
          </a:p>
          <a:p>
            <a:endParaRPr lang="en-US" sz="1400" dirty="0" smtClean="0"/>
          </a:p>
          <a:p>
            <a:r>
              <a:rPr lang="en-US" sz="1400" b="1" dirty="0" smtClean="0"/>
              <a:t>Custom Approval Chains:</a:t>
            </a:r>
            <a:r>
              <a:rPr lang="en-US" sz="1400" dirty="0" smtClean="0"/>
              <a:t> Flexibility to define multi-tiered approval workflows beyond the default manager model, supporting complex governance.</a:t>
            </a:r>
          </a:p>
          <a:p>
            <a:endParaRPr lang="en-US" sz="1400" dirty="0" smtClean="0"/>
          </a:p>
          <a:p>
            <a:r>
              <a:rPr lang="en-US" sz="1400" b="1" dirty="0" smtClean="0"/>
              <a:t>Cross-Platform Expansion:</a:t>
            </a:r>
            <a:r>
              <a:rPr lang="en-US" sz="1400" dirty="0" smtClean="0"/>
              <a:t> Plans to extend </a:t>
            </a:r>
            <a:r>
              <a:rPr lang="en-US" sz="1400" dirty="0" err="1" smtClean="0"/>
              <a:t>OmniForms</a:t>
            </a:r>
            <a:r>
              <a:rPr lang="en-US" sz="1400" dirty="0" smtClean="0"/>
              <a:t>’ accessibility via mobile-first design and deeper integration with Microsoft Teams and Slack.</a:t>
            </a:r>
            <a:endParaRPr lang="en-US" sz="1400" dirty="0"/>
          </a:p>
        </p:txBody>
      </p:sp>
      <p:pic>
        <p:nvPicPr>
          <p:cNvPr id="7" name="Picture 6" descr="assagasgasdhasdh.PNG"/>
          <p:cNvPicPr>
            <a:picLocks noChangeAspect="1"/>
          </p:cNvPicPr>
          <p:nvPr/>
        </p:nvPicPr>
        <p:blipFill>
          <a:blip r:embed="rId2"/>
          <a:stretch>
            <a:fillRect/>
          </a:stretch>
        </p:blipFill>
        <p:spPr>
          <a:xfrm>
            <a:off x="4572000" y="2438400"/>
            <a:ext cx="4067687" cy="2243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Project Introduction: </a:t>
            </a:r>
            <a:r>
              <a:rPr lang="en-US" sz="3200" dirty="0" err="1" smtClean="0"/>
              <a:t>OmniForms</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solidFill>
                  <a:schemeClr val="bg1">
                    <a:lumMod val="50000"/>
                  </a:schemeClr>
                </a:solidFill>
              </a:rPr>
              <a:t>Introducing a Lightweight, Secure, and Scalable Platform</a:t>
            </a:r>
          </a:p>
          <a:p>
            <a:pPr>
              <a:buNone/>
            </a:pPr>
            <a:endParaRPr lang="en-US" sz="1800" dirty="0" smtClean="0">
              <a:solidFill>
                <a:schemeClr val="bg1">
                  <a:lumMod val="50000"/>
                </a:schemeClr>
              </a:solidFill>
            </a:endParaRPr>
          </a:p>
        </p:txBody>
      </p:sp>
      <p:sp>
        <p:nvSpPr>
          <p:cNvPr id="4" name="TextBox 3"/>
          <p:cNvSpPr txBox="1"/>
          <p:nvPr/>
        </p:nvSpPr>
        <p:spPr>
          <a:xfrm>
            <a:off x="304800" y="2971800"/>
            <a:ext cx="2743200" cy="1477328"/>
          </a:xfrm>
          <a:prstGeom prst="rect">
            <a:avLst/>
          </a:prstGeom>
          <a:noFill/>
        </p:spPr>
        <p:txBody>
          <a:bodyPr wrap="square" rtlCol="0">
            <a:spAutoFit/>
          </a:bodyPr>
          <a:lstStyle/>
          <a:p>
            <a:r>
              <a:rPr lang="en-US" sz="1600" b="1" dirty="0" smtClean="0"/>
              <a:t/>
            </a:r>
            <a:br>
              <a:rPr lang="en-US" sz="1600" b="1" dirty="0" smtClean="0"/>
            </a:br>
            <a:r>
              <a:rPr lang="en-US" sz="1600" b="1" dirty="0" smtClean="0"/>
              <a:t>Single Sign-On Integration</a:t>
            </a:r>
          </a:p>
          <a:p>
            <a:r>
              <a:rPr lang="en-US" sz="1400" dirty="0" smtClean="0"/>
              <a:t>Seamlessly connects with Azure Active Directory for streamlined authentication and authorization with encrypted communication</a:t>
            </a:r>
            <a:r>
              <a:rPr lang="en-US" sz="1600" dirty="0" smtClean="0"/>
              <a:t>.</a:t>
            </a:r>
            <a:endParaRPr lang="en-US" sz="1600" dirty="0"/>
          </a:p>
        </p:txBody>
      </p:sp>
      <p:pic>
        <p:nvPicPr>
          <p:cNvPr id="6" name="Picture 5" descr="userrrr.PNG"/>
          <p:cNvPicPr>
            <a:picLocks noChangeAspect="1"/>
          </p:cNvPicPr>
          <p:nvPr/>
        </p:nvPicPr>
        <p:blipFill>
          <a:blip r:embed="rId2"/>
          <a:stretch>
            <a:fillRect/>
          </a:stretch>
        </p:blipFill>
        <p:spPr>
          <a:xfrm>
            <a:off x="1143000" y="2438400"/>
            <a:ext cx="745556" cy="619190"/>
          </a:xfrm>
          <a:prstGeom prst="rect">
            <a:avLst/>
          </a:prstGeom>
        </p:spPr>
      </p:pic>
      <p:sp>
        <p:nvSpPr>
          <p:cNvPr id="7" name="TextBox 6"/>
          <p:cNvSpPr txBox="1"/>
          <p:nvPr/>
        </p:nvSpPr>
        <p:spPr>
          <a:xfrm>
            <a:off x="3124200" y="2971800"/>
            <a:ext cx="2743200" cy="1446550"/>
          </a:xfrm>
          <a:prstGeom prst="rect">
            <a:avLst/>
          </a:prstGeom>
          <a:noFill/>
        </p:spPr>
        <p:txBody>
          <a:bodyPr wrap="square" rtlCol="0">
            <a:spAutoFit/>
          </a:bodyPr>
          <a:lstStyle/>
          <a:p>
            <a:endParaRPr lang="en-US" sz="1600" b="1" dirty="0" smtClean="0"/>
          </a:p>
          <a:p>
            <a:r>
              <a:rPr lang="en-US" sz="1600" b="1" dirty="0" smtClean="0"/>
              <a:t>Dynamic Form Builder</a:t>
            </a:r>
          </a:p>
          <a:p>
            <a:r>
              <a:rPr lang="en-US" sz="1400" dirty="0" smtClean="0"/>
              <a:t>Supports multiple question types with rich customization, including conditional visibility and draft-saving capabilities.</a:t>
            </a:r>
            <a:endParaRPr lang="en-US" sz="1600" dirty="0"/>
          </a:p>
        </p:txBody>
      </p:sp>
      <p:sp>
        <p:nvSpPr>
          <p:cNvPr id="8" name="TextBox 7"/>
          <p:cNvSpPr txBox="1"/>
          <p:nvPr/>
        </p:nvSpPr>
        <p:spPr>
          <a:xfrm>
            <a:off x="6096000" y="2971800"/>
            <a:ext cx="2743200" cy="1446550"/>
          </a:xfrm>
          <a:prstGeom prst="rect">
            <a:avLst/>
          </a:prstGeom>
          <a:noFill/>
        </p:spPr>
        <p:txBody>
          <a:bodyPr wrap="square" rtlCol="0">
            <a:spAutoFit/>
          </a:bodyPr>
          <a:lstStyle/>
          <a:p>
            <a:endParaRPr lang="en-US" sz="1600" b="1" dirty="0" smtClean="0"/>
          </a:p>
          <a:p>
            <a:r>
              <a:rPr lang="en-US" sz="1600" b="1" dirty="0" smtClean="0"/>
              <a:t>Robust Approval Flow</a:t>
            </a:r>
          </a:p>
          <a:p>
            <a:r>
              <a:rPr lang="en-US" sz="1400" dirty="0" smtClean="0"/>
              <a:t>Automated assignment of requests to AD managers, with intuitive approve/reject flows enhancing operational efficiency.</a:t>
            </a:r>
            <a:endParaRPr lang="en-US" sz="1600" dirty="0"/>
          </a:p>
        </p:txBody>
      </p:sp>
      <p:pic>
        <p:nvPicPr>
          <p:cNvPr id="9" name="Picture 8" descr="editt.PNG"/>
          <p:cNvPicPr>
            <a:picLocks noChangeAspect="1"/>
          </p:cNvPicPr>
          <p:nvPr/>
        </p:nvPicPr>
        <p:blipFill>
          <a:blip r:embed="rId3"/>
          <a:stretch>
            <a:fillRect/>
          </a:stretch>
        </p:blipFill>
        <p:spPr>
          <a:xfrm>
            <a:off x="3886200" y="2438400"/>
            <a:ext cx="824504" cy="609717"/>
          </a:xfrm>
          <a:prstGeom prst="rect">
            <a:avLst/>
          </a:prstGeom>
        </p:spPr>
      </p:pic>
      <p:pic>
        <p:nvPicPr>
          <p:cNvPr id="10" name="Picture 9" descr="listtt.PNG"/>
          <p:cNvPicPr>
            <a:picLocks noChangeAspect="1"/>
          </p:cNvPicPr>
          <p:nvPr/>
        </p:nvPicPr>
        <p:blipFill>
          <a:blip r:embed="rId4"/>
          <a:stretch>
            <a:fillRect/>
          </a:stretch>
        </p:blipFill>
        <p:spPr>
          <a:xfrm>
            <a:off x="6934200" y="2438400"/>
            <a:ext cx="565409" cy="5716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Frontend Schema</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0" y="2133600"/>
            <a:ext cx="9075542"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OmniForms</a:t>
            </a:r>
            <a:r>
              <a:rPr lang="en-US" sz="3200" dirty="0" smtClean="0"/>
              <a:t> Technical Architecture</a:t>
            </a:r>
            <a:br>
              <a:rPr lang="en-US" sz="3200" dirty="0" smtClean="0"/>
            </a:b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solidFill>
                  <a:schemeClr val="bg1">
                    <a:lumMod val="50000"/>
                  </a:schemeClr>
                </a:solidFill>
              </a:rPr>
              <a:t>A Modular, Cloud-Native System Design</a:t>
            </a:r>
          </a:p>
          <a:p>
            <a:pPr>
              <a:buNone/>
            </a:pPr>
            <a:r>
              <a:rPr lang="en-US" sz="1800" dirty="0" smtClean="0">
                <a:solidFill>
                  <a:schemeClr val="bg1">
                    <a:lumMod val="50000"/>
                  </a:schemeClr>
                </a:solidFill>
              </a:rPr>
              <a:t/>
            </a:r>
            <a:br>
              <a:rPr lang="en-US" sz="1800" dirty="0" smtClean="0">
                <a:solidFill>
                  <a:schemeClr val="bg1">
                    <a:lumMod val="50000"/>
                  </a:schemeClr>
                </a:solidFill>
              </a:rPr>
            </a:br>
            <a:endParaRPr lang="en-US" sz="1800" dirty="0" smtClean="0">
              <a:solidFill>
                <a:schemeClr val="bg1">
                  <a:lumMod val="50000"/>
                </a:schemeClr>
              </a:solidFill>
            </a:endParaRPr>
          </a:p>
        </p:txBody>
      </p:sp>
      <p:sp>
        <p:nvSpPr>
          <p:cNvPr id="4" name="TextBox 3"/>
          <p:cNvSpPr txBox="1"/>
          <p:nvPr/>
        </p:nvSpPr>
        <p:spPr>
          <a:xfrm>
            <a:off x="304800" y="2667000"/>
            <a:ext cx="4419600" cy="1446550"/>
          </a:xfrm>
          <a:prstGeom prst="rect">
            <a:avLst/>
          </a:prstGeom>
          <a:noFill/>
        </p:spPr>
        <p:txBody>
          <a:bodyPr wrap="square" rtlCol="0">
            <a:spAutoFit/>
          </a:bodyPr>
          <a:lstStyle/>
          <a:p>
            <a:endParaRPr lang="en-US" sz="1600" b="1" dirty="0" smtClean="0"/>
          </a:p>
          <a:p>
            <a:r>
              <a:rPr lang="en-US" sz="1600" b="1" dirty="0" smtClean="0"/>
              <a:t>Cloud-Native Infrastructure</a:t>
            </a:r>
          </a:p>
          <a:p>
            <a:r>
              <a:rPr lang="en-US" sz="1400" dirty="0" smtClean="0"/>
              <a:t>Built on Azure cloud services with </a:t>
            </a:r>
            <a:r>
              <a:rPr lang="en-US" sz="1400" dirty="0" err="1" smtClean="0"/>
              <a:t>Kubernetes</a:t>
            </a:r>
            <a:r>
              <a:rPr lang="en-US" sz="1400" dirty="0" smtClean="0"/>
              <a:t> orchestration, ensuring high availability, auto-scaling, and resilience. (Code is integrated into </a:t>
            </a:r>
            <a:r>
              <a:rPr lang="en-US" sz="1400" dirty="0" err="1" smtClean="0"/>
              <a:t>Docker</a:t>
            </a:r>
            <a:r>
              <a:rPr lang="en-US" sz="1400" dirty="0" smtClean="0"/>
              <a:t> images for easy deployment and versioning)</a:t>
            </a:r>
          </a:p>
        </p:txBody>
      </p:sp>
      <p:sp>
        <p:nvSpPr>
          <p:cNvPr id="7" name="TextBox 6"/>
          <p:cNvSpPr txBox="1"/>
          <p:nvPr/>
        </p:nvSpPr>
        <p:spPr>
          <a:xfrm>
            <a:off x="4876800" y="2590800"/>
            <a:ext cx="4114800" cy="1231106"/>
          </a:xfrm>
          <a:prstGeom prst="rect">
            <a:avLst/>
          </a:prstGeom>
          <a:noFill/>
        </p:spPr>
        <p:txBody>
          <a:bodyPr wrap="square" rtlCol="0">
            <a:spAutoFit/>
          </a:bodyPr>
          <a:lstStyle/>
          <a:p>
            <a:endParaRPr lang="en-US" sz="1600" b="1" dirty="0" smtClean="0"/>
          </a:p>
          <a:p>
            <a:r>
              <a:rPr lang="en-US" sz="1600" b="1" dirty="0" err="1" smtClean="0"/>
              <a:t>RESTful</a:t>
            </a:r>
            <a:r>
              <a:rPr lang="en-US" sz="1600" b="1" dirty="0" smtClean="0"/>
              <a:t> API Layer</a:t>
            </a:r>
          </a:p>
          <a:p>
            <a:r>
              <a:rPr lang="en-US" sz="1400" dirty="0" smtClean="0"/>
              <a:t>Exposes well-documented endpoints for form submissions, approvals, and reporting; ensures integration flexibility.</a:t>
            </a:r>
          </a:p>
        </p:txBody>
      </p:sp>
      <p:sp>
        <p:nvSpPr>
          <p:cNvPr id="8" name="TextBox 7"/>
          <p:cNvSpPr txBox="1"/>
          <p:nvPr/>
        </p:nvSpPr>
        <p:spPr>
          <a:xfrm>
            <a:off x="457200" y="4572000"/>
            <a:ext cx="8382000" cy="1676400"/>
          </a:xfrm>
          <a:prstGeom prst="rect">
            <a:avLst/>
          </a:prstGeom>
          <a:noFill/>
        </p:spPr>
        <p:txBody>
          <a:bodyPr wrap="square" rtlCol="0">
            <a:spAutoFit/>
          </a:bodyPr>
          <a:lstStyle/>
          <a:p>
            <a:endParaRPr lang="en-US" sz="1600" b="1" dirty="0" smtClean="0"/>
          </a:p>
          <a:p>
            <a:r>
              <a:rPr lang="en-US" sz="1600" b="1" dirty="0" smtClean="0"/>
              <a:t>Secure Data Storage (Azure </a:t>
            </a:r>
            <a:r>
              <a:rPr lang="en-US" sz="1600" b="1" dirty="0" err="1" smtClean="0"/>
              <a:t>CosmosDB</a:t>
            </a:r>
            <a:r>
              <a:rPr lang="en-US" sz="1600" b="1" dirty="0" smtClean="0"/>
              <a:t>)</a:t>
            </a:r>
          </a:p>
          <a:p>
            <a:r>
              <a:rPr lang="en-US" sz="1400" dirty="0" smtClean="0"/>
              <a:t>Implements encrypted </a:t>
            </a:r>
            <a:r>
              <a:rPr lang="en-US" sz="1400" dirty="0" err="1" smtClean="0"/>
              <a:t>NoSQL</a:t>
            </a:r>
            <a:r>
              <a:rPr lang="en-US" sz="1400" dirty="0" smtClean="0"/>
              <a:t> databases for handling sensitive form data.</a:t>
            </a:r>
          </a:p>
          <a:p>
            <a:endParaRPr lang="en-US" sz="1400" dirty="0" smtClean="0"/>
          </a:p>
          <a:p>
            <a:r>
              <a:rPr lang="en-US" sz="1400" dirty="0" smtClean="0"/>
              <a:t>Using </a:t>
            </a:r>
            <a:r>
              <a:rPr lang="en-US" sz="1400" dirty="0" err="1" smtClean="0"/>
              <a:t>NoSQL</a:t>
            </a:r>
            <a:r>
              <a:rPr lang="en-US" sz="1400" dirty="0" smtClean="0"/>
              <a:t> and dynamic fields not only allows us to keep the historical requests as they were, but also reducing document sizes given that fields do not have to be present at all times. Data coherence is done with Reflection at Code level.</a:t>
            </a:r>
          </a:p>
        </p:txBody>
      </p:sp>
      <p:pic>
        <p:nvPicPr>
          <p:cNvPr id="11" name="Picture 10" descr="cloud.PNG"/>
          <p:cNvPicPr>
            <a:picLocks noChangeAspect="1"/>
          </p:cNvPicPr>
          <p:nvPr/>
        </p:nvPicPr>
        <p:blipFill>
          <a:blip r:embed="rId2"/>
          <a:stretch>
            <a:fillRect/>
          </a:stretch>
        </p:blipFill>
        <p:spPr>
          <a:xfrm>
            <a:off x="1905000" y="2362200"/>
            <a:ext cx="523991" cy="379442"/>
          </a:xfrm>
          <a:prstGeom prst="rect">
            <a:avLst/>
          </a:prstGeom>
        </p:spPr>
      </p:pic>
      <p:pic>
        <p:nvPicPr>
          <p:cNvPr id="12" name="Picture 11" descr="restapi.PNG"/>
          <p:cNvPicPr>
            <a:picLocks noChangeAspect="1"/>
          </p:cNvPicPr>
          <p:nvPr/>
        </p:nvPicPr>
        <p:blipFill>
          <a:blip r:embed="rId3"/>
          <a:stretch>
            <a:fillRect/>
          </a:stretch>
        </p:blipFill>
        <p:spPr>
          <a:xfrm>
            <a:off x="6400800" y="2286000"/>
            <a:ext cx="542990" cy="487584"/>
          </a:xfrm>
          <a:prstGeom prst="rect">
            <a:avLst/>
          </a:prstGeom>
        </p:spPr>
      </p:pic>
      <p:pic>
        <p:nvPicPr>
          <p:cNvPr id="13" name="Picture 12" descr="nosql.PNG"/>
          <p:cNvPicPr>
            <a:picLocks noChangeAspect="1"/>
          </p:cNvPicPr>
          <p:nvPr/>
        </p:nvPicPr>
        <p:blipFill>
          <a:blip r:embed="rId4"/>
          <a:stretch>
            <a:fillRect/>
          </a:stretch>
        </p:blipFill>
        <p:spPr>
          <a:xfrm>
            <a:off x="4114800" y="4343400"/>
            <a:ext cx="457328" cy="3715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1676400"/>
            <a:ext cx="8268964" cy="501015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dirty="0" smtClean="0"/>
              <a:t>Infrastructure Schema</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Key Benefits and Value Proposition</a:t>
            </a:r>
            <a:br>
              <a:rPr lang="en-US" sz="3200" dirty="0" smtClean="0"/>
            </a:b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solidFill>
                  <a:schemeClr val="bg1">
                    <a:lumMod val="50000"/>
                  </a:schemeClr>
                </a:solidFill>
              </a:rPr>
              <a:t>Empowering Users and Streamlining Administration</a:t>
            </a:r>
            <a:br>
              <a:rPr lang="en-US" sz="1800" dirty="0" smtClean="0">
                <a:solidFill>
                  <a:schemeClr val="bg1">
                    <a:lumMod val="50000"/>
                  </a:schemeClr>
                </a:solidFill>
              </a:rPr>
            </a:br>
            <a:r>
              <a:rPr lang="en-US" sz="1800" dirty="0" smtClean="0">
                <a:solidFill>
                  <a:schemeClr val="bg1">
                    <a:lumMod val="50000"/>
                  </a:schemeClr>
                </a:solidFill>
              </a:rPr>
              <a:t> </a:t>
            </a:r>
            <a:br>
              <a:rPr lang="en-US" sz="1800" dirty="0" smtClean="0">
                <a:solidFill>
                  <a:schemeClr val="bg1">
                    <a:lumMod val="50000"/>
                  </a:schemeClr>
                </a:solidFill>
              </a:rPr>
            </a:br>
            <a:endParaRPr lang="en-US" sz="1800" dirty="0" smtClean="0">
              <a:solidFill>
                <a:schemeClr val="bg1">
                  <a:lumMod val="50000"/>
                </a:schemeClr>
              </a:solidFill>
            </a:endParaRPr>
          </a:p>
        </p:txBody>
      </p:sp>
      <p:sp>
        <p:nvSpPr>
          <p:cNvPr id="10" name="TextBox 9"/>
          <p:cNvSpPr txBox="1"/>
          <p:nvPr/>
        </p:nvSpPr>
        <p:spPr>
          <a:xfrm>
            <a:off x="533400" y="2209801"/>
            <a:ext cx="3810000" cy="2800767"/>
          </a:xfrm>
          <a:prstGeom prst="rect">
            <a:avLst/>
          </a:prstGeom>
          <a:noFill/>
        </p:spPr>
        <p:txBody>
          <a:bodyPr wrap="square" rtlCol="0">
            <a:spAutoFit/>
          </a:bodyPr>
          <a:lstStyle/>
          <a:p>
            <a:r>
              <a:rPr lang="en-US" sz="1600" b="1" dirty="0" smtClean="0"/>
              <a:t>Enhanced User Experience:</a:t>
            </a:r>
            <a:r>
              <a:rPr lang="en-US" sz="1600" dirty="0" smtClean="0"/>
              <a:t> Intuitive interfaces and real-time feedback ensure high form completion rates and user satisfaction.</a:t>
            </a:r>
          </a:p>
          <a:p>
            <a:endParaRPr lang="en-US" sz="1600" dirty="0" smtClean="0"/>
          </a:p>
          <a:p>
            <a:r>
              <a:rPr lang="en-US" sz="1600" b="1" dirty="0" smtClean="0"/>
              <a:t>Operational Efficiency:</a:t>
            </a:r>
            <a:r>
              <a:rPr lang="en-US" sz="1600" dirty="0" smtClean="0"/>
              <a:t> Automated workflows and integrated reporting tools drastically reduce manual administrative tasks.</a:t>
            </a:r>
          </a:p>
          <a:p>
            <a:endParaRPr lang="en-US" sz="1600" dirty="0" smtClean="0"/>
          </a:p>
          <a:p>
            <a:endParaRPr lang="en-US" sz="1600" dirty="0"/>
          </a:p>
        </p:txBody>
      </p:sp>
      <p:sp>
        <p:nvSpPr>
          <p:cNvPr id="15" name="TextBox 14"/>
          <p:cNvSpPr txBox="1"/>
          <p:nvPr/>
        </p:nvSpPr>
        <p:spPr>
          <a:xfrm>
            <a:off x="457200" y="4800600"/>
            <a:ext cx="8382000" cy="1569660"/>
          </a:xfrm>
          <a:prstGeom prst="rect">
            <a:avLst/>
          </a:prstGeom>
          <a:noFill/>
        </p:spPr>
        <p:txBody>
          <a:bodyPr wrap="square" rtlCol="0">
            <a:spAutoFit/>
          </a:bodyPr>
          <a:lstStyle/>
          <a:p>
            <a:r>
              <a:rPr lang="en-US" sz="1600" b="1" dirty="0" smtClean="0"/>
              <a:t>Compliance and </a:t>
            </a:r>
            <a:r>
              <a:rPr lang="en-US" sz="1600" b="1" dirty="0" err="1" smtClean="0"/>
              <a:t>Auditability</a:t>
            </a:r>
            <a:r>
              <a:rPr lang="en-US" sz="1600" b="1" dirty="0" smtClean="0"/>
              <a:t>, and Event Systems</a:t>
            </a:r>
            <a:r>
              <a:rPr lang="en-US" sz="1600" dirty="0" smtClean="0"/>
              <a:t> </a:t>
            </a:r>
          </a:p>
          <a:p>
            <a:r>
              <a:rPr lang="en-US" sz="1600" dirty="0" smtClean="0"/>
              <a:t>Built-in logging and audit trails provide full visibility, supporting compliance with data protection regulations.</a:t>
            </a:r>
            <a:br>
              <a:rPr lang="en-US" sz="1600" dirty="0" smtClean="0"/>
            </a:br>
            <a:r>
              <a:rPr lang="en-US" sz="1600" dirty="0" smtClean="0"/>
              <a:t>The application is also equipped with an Event bus (In memory or using the Azure Event bus) that makes easy to keep track of actions, notifications and ramifications.</a:t>
            </a:r>
          </a:p>
          <a:p>
            <a:endParaRPr lang="en-US" sz="1600" dirty="0"/>
          </a:p>
        </p:txBody>
      </p:sp>
      <p:pic>
        <p:nvPicPr>
          <p:cNvPr id="7" name="Picture 6" descr="aaaaa.PNG"/>
          <p:cNvPicPr>
            <a:picLocks noChangeAspect="1"/>
          </p:cNvPicPr>
          <p:nvPr/>
        </p:nvPicPr>
        <p:blipFill>
          <a:blip r:embed="rId2" cstate="print"/>
          <a:stretch>
            <a:fillRect/>
          </a:stretch>
        </p:blipFill>
        <p:spPr>
          <a:xfrm>
            <a:off x="4191000" y="2133600"/>
            <a:ext cx="4879927" cy="24151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Security Architecture</a:t>
            </a:r>
            <a:br>
              <a:rPr lang="en-US" sz="3200" dirty="0" smtClean="0"/>
            </a:b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solidFill>
                  <a:schemeClr val="bg1">
                    <a:lumMod val="50000"/>
                  </a:schemeClr>
                </a:solidFill>
              </a:rPr>
              <a:t>Enterprise-Grade Security Model</a:t>
            </a:r>
          </a:p>
          <a:p>
            <a:pPr>
              <a:buNone/>
            </a:pPr>
            <a:r>
              <a:rPr lang="en-US" sz="1800" dirty="0" smtClean="0">
                <a:solidFill>
                  <a:schemeClr val="bg1">
                    <a:lumMod val="50000"/>
                  </a:schemeClr>
                </a:solidFill>
              </a:rPr>
              <a:t/>
            </a:r>
            <a:br>
              <a:rPr lang="en-US" sz="1800" dirty="0" smtClean="0">
                <a:solidFill>
                  <a:schemeClr val="bg1">
                    <a:lumMod val="50000"/>
                  </a:schemeClr>
                </a:solidFill>
              </a:rPr>
            </a:br>
            <a:endParaRPr lang="en-US" sz="1800" dirty="0" smtClean="0">
              <a:solidFill>
                <a:schemeClr val="bg1">
                  <a:lumMod val="50000"/>
                </a:schemeClr>
              </a:solidFill>
            </a:endParaRPr>
          </a:p>
        </p:txBody>
      </p:sp>
      <p:sp>
        <p:nvSpPr>
          <p:cNvPr id="10" name="TextBox 9"/>
          <p:cNvSpPr txBox="1"/>
          <p:nvPr/>
        </p:nvSpPr>
        <p:spPr>
          <a:xfrm>
            <a:off x="533400" y="2209800"/>
            <a:ext cx="3810000" cy="3754874"/>
          </a:xfrm>
          <a:prstGeom prst="rect">
            <a:avLst/>
          </a:prstGeom>
          <a:noFill/>
        </p:spPr>
        <p:txBody>
          <a:bodyPr wrap="square" rtlCol="0">
            <a:spAutoFit/>
          </a:bodyPr>
          <a:lstStyle/>
          <a:p>
            <a:r>
              <a:rPr lang="en-US" sz="1400" b="1" dirty="0" smtClean="0"/>
              <a:t>Azure AD Integration:</a:t>
            </a:r>
            <a:r>
              <a:rPr lang="en-US" sz="1400" dirty="0" smtClean="0"/>
              <a:t> Leverages Azure Active Directory for seamless Single Sign-On (SSO), ensuring enterprise-wide authentication and authorization.</a:t>
            </a:r>
          </a:p>
          <a:p>
            <a:endParaRPr lang="en-US" sz="1400" dirty="0" smtClean="0"/>
          </a:p>
          <a:p>
            <a:r>
              <a:rPr lang="en-US" sz="1400" b="1" dirty="0" smtClean="0"/>
              <a:t>JWT Token Security:</a:t>
            </a:r>
            <a:r>
              <a:rPr lang="en-US" sz="1400" dirty="0" smtClean="0"/>
              <a:t> Utilizes Azure-issued JWT tokens to authenticate every request, supporting stateless and highly secure communication.</a:t>
            </a:r>
          </a:p>
          <a:p>
            <a:endParaRPr lang="en-US" sz="1400" dirty="0" smtClean="0"/>
          </a:p>
          <a:p>
            <a:r>
              <a:rPr lang="en-US" sz="1400" b="1" dirty="0" smtClean="0"/>
              <a:t>End-to-End Encryption:</a:t>
            </a:r>
            <a:r>
              <a:rPr lang="en-US" sz="1400" dirty="0" smtClean="0"/>
              <a:t> All data in transit is encrypted using TLS 1.3, ensuring confidentiality and integrity between client and server.</a:t>
            </a:r>
          </a:p>
          <a:p>
            <a:endParaRPr lang="en-US" sz="1400" dirty="0" smtClean="0"/>
          </a:p>
          <a:p>
            <a:r>
              <a:rPr lang="en-US" sz="1400" b="1" dirty="0" smtClean="0"/>
              <a:t>Secure Coding Standards:</a:t>
            </a:r>
            <a:r>
              <a:rPr lang="en-US" sz="1400" dirty="0" smtClean="0"/>
              <a:t> Implements strict .NET 8 security best practices including input validation, CSRF protection, and role-based access control.</a:t>
            </a:r>
            <a:endParaRPr lang="en-US" sz="1400" dirty="0"/>
          </a:p>
        </p:txBody>
      </p:sp>
      <p:pic>
        <p:nvPicPr>
          <p:cNvPr id="7" name="Picture 6" descr="bbbb.PNG"/>
          <p:cNvPicPr>
            <a:picLocks noChangeAspect="1"/>
          </p:cNvPicPr>
          <p:nvPr/>
        </p:nvPicPr>
        <p:blipFill>
          <a:blip r:embed="rId2"/>
          <a:stretch>
            <a:fillRect/>
          </a:stretch>
        </p:blipFill>
        <p:spPr>
          <a:xfrm>
            <a:off x="4495800" y="1905000"/>
            <a:ext cx="4328328" cy="3510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Caching and Performance Optimization</a:t>
            </a:r>
            <a:br>
              <a:rPr lang="en-US" sz="3200" dirty="0" smtClean="0"/>
            </a:b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solidFill>
                  <a:schemeClr val="bg1">
                    <a:lumMod val="50000"/>
                  </a:schemeClr>
                </a:solidFill>
              </a:rPr>
              <a:t>Accelerating </a:t>
            </a:r>
            <a:r>
              <a:rPr lang="en-US" sz="1800" dirty="0" err="1" smtClean="0">
                <a:solidFill>
                  <a:schemeClr val="bg1">
                    <a:lumMod val="50000"/>
                  </a:schemeClr>
                </a:solidFill>
              </a:rPr>
              <a:t>OmniForms</a:t>
            </a:r>
            <a:endParaRPr lang="en-US" sz="1800" dirty="0" smtClean="0">
              <a:solidFill>
                <a:schemeClr val="bg1">
                  <a:lumMod val="50000"/>
                </a:schemeClr>
              </a:solidFill>
            </a:endParaRPr>
          </a:p>
          <a:p>
            <a:pPr>
              <a:buNone/>
            </a:pPr>
            <a:r>
              <a:rPr lang="en-US" sz="1800" dirty="0" smtClean="0">
                <a:solidFill>
                  <a:schemeClr val="bg1">
                    <a:lumMod val="50000"/>
                  </a:schemeClr>
                </a:solidFill>
              </a:rPr>
              <a:t/>
            </a:r>
            <a:br>
              <a:rPr lang="en-US" sz="1800" dirty="0" smtClean="0">
                <a:solidFill>
                  <a:schemeClr val="bg1">
                    <a:lumMod val="50000"/>
                  </a:schemeClr>
                </a:solidFill>
              </a:rPr>
            </a:br>
            <a:endParaRPr lang="en-US" sz="1800" dirty="0" smtClean="0">
              <a:solidFill>
                <a:schemeClr val="bg1">
                  <a:lumMod val="50000"/>
                </a:schemeClr>
              </a:solidFill>
            </a:endParaRPr>
          </a:p>
        </p:txBody>
      </p:sp>
      <p:sp>
        <p:nvSpPr>
          <p:cNvPr id="10" name="TextBox 9"/>
          <p:cNvSpPr txBox="1"/>
          <p:nvPr/>
        </p:nvSpPr>
        <p:spPr>
          <a:xfrm>
            <a:off x="533400" y="2209800"/>
            <a:ext cx="8077200" cy="2246769"/>
          </a:xfrm>
          <a:prstGeom prst="rect">
            <a:avLst/>
          </a:prstGeom>
          <a:noFill/>
        </p:spPr>
        <p:txBody>
          <a:bodyPr wrap="square" rtlCol="0">
            <a:spAutoFit/>
          </a:bodyPr>
          <a:lstStyle/>
          <a:p>
            <a:r>
              <a:rPr lang="en-US" sz="1400" b="1" dirty="0" err="1" smtClean="0"/>
              <a:t>Redis</a:t>
            </a:r>
            <a:r>
              <a:rPr lang="en-US" sz="1400" b="1" dirty="0" smtClean="0"/>
              <a:t> or </a:t>
            </a:r>
            <a:r>
              <a:rPr lang="en-US" sz="1400" b="1" dirty="0" err="1" smtClean="0"/>
              <a:t>inMemory</a:t>
            </a:r>
            <a:r>
              <a:rPr lang="en-US" sz="1400" b="1" dirty="0" smtClean="0"/>
              <a:t> Caching Layer:</a:t>
            </a:r>
            <a:r>
              <a:rPr lang="en-US" sz="1400" dirty="0" smtClean="0"/>
              <a:t> Employs </a:t>
            </a:r>
            <a:r>
              <a:rPr lang="en-US" sz="1400" dirty="0" err="1" smtClean="0"/>
              <a:t>Redis</a:t>
            </a:r>
            <a:r>
              <a:rPr lang="en-US" sz="1400" dirty="0" smtClean="0"/>
              <a:t> or </a:t>
            </a:r>
            <a:r>
              <a:rPr lang="en-US" sz="1400" dirty="0" err="1" smtClean="0"/>
              <a:t>InMemory</a:t>
            </a:r>
            <a:r>
              <a:rPr lang="en-US" sz="1400" dirty="0" smtClean="0"/>
              <a:t> Cache to reduce database load and deliver ultra-fast response times across high-traffic scenarios.</a:t>
            </a:r>
          </a:p>
          <a:p>
            <a:endParaRPr lang="en-US" sz="1400" dirty="0" smtClean="0"/>
          </a:p>
          <a:p>
            <a:r>
              <a:rPr lang="en-US" sz="1400" dirty="0" smtClean="0"/>
              <a:t>The cache is divided into 3 layers, each with an invalidation policy. </a:t>
            </a:r>
          </a:p>
          <a:p>
            <a:pPr marL="342900" indent="-342900">
              <a:buAutoNum type="arabicPeriod"/>
            </a:pPr>
            <a:r>
              <a:rPr lang="en-US" sz="1400" dirty="0" smtClean="0"/>
              <a:t>All Requests</a:t>
            </a:r>
          </a:p>
          <a:p>
            <a:pPr marL="342900" indent="-342900">
              <a:buAutoNum type="arabicPeriod"/>
            </a:pPr>
            <a:r>
              <a:rPr lang="en-US" sz="1400" dirty="0" smtClean="0"/>
              <a:t>Owned Requests</a:t>
            </a:r>
          </a:p>
          <a:p>
            <a:pPr marL="342900" indent="-342900">
              <a:buAutoNum type="arabicPeriod"/>
            </a:pPr>
            <a:r>
              <a:rPr lang="en-US" sz="1400" dirty="0" smtClean="0"/>
              <a:t>Id Requests (Which also have Owner as an extra key)</a:t>
            </a:r>
          </a:p>
          <a:p>
            <a:endParaRPr lang="en-US" sz="1400" dirty="0" smtClean="0"/>
          </a:p>
          <a:p>
            <a:r>
              <a:rPr lang="en-US" sz="1400" b="1" dirty="0" smtClean="0"/>
              <a:t>Asynchronous Processing:</a:t>
            </a:r>
            <a:r>
              <a:rPr lang="en-US" sz="1400" dirty="0" smtClean="0"/>
              <a:t> Implements background event queues for non-blocking operations, enhancing responsiveness during heavy workloads.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Custom Form Builder Features</a:t>
            </a:r>
            <a:br>
              <a:rPr lang="en-US" sz="3200" dirty="0" smtClean="0"/>
            </a:br>
            <a:endParaRPr lang="en-US" sz="3200" dirty="0"/>
          </a:p>
        </p:txBody>
      </p:sp>
      <p:sp>
        <p:nvSpPr>
          <p:cNvPr id="10" name="TextBox 9"/>
          <p:cNvSpPr txBox="1"/>
          <p:nvPr/>
        </p:nvSpPr>
        <p:spPr>
          <a:xfrm>
            <a:off x="533400" y="1295400"/>
            <a:ext cx="3810000" cy="3877985"/>
          </a:xfrm>
          <a:prstGeom prst="rect">
            <a:avLst/>
          </a:prstGeom>
          <a:noFill/>
        </p:spPr>
        <p:txBody>
          <a:bodyPr wrap="square" rtlCol="0">
            <a:spAutoFit/>
          </a:bodyPr>
          <a:lstStyle/>
          <a:p>
            <a:r>
              <a:rPr lang="en-US" sz="1400" b="1" dirty="0" smtClean="0"/>
              <a:t>Drag-and-Drop Interface:</a:t>
            </a:r>
            <a:r>
              <a:rPr lang="en-US" sz="1400" dirty="0" smtClean="0"/>
              <a:t> Intuitive UI allowing users to create forms with diverse field types, custom colors and layouts without coding.</a:t>
            </a:r>
          </a:p>
          <a:p>
            <a:r>
              <a:rPr lang="en-US" sz="1100" dirty="0" smtClean="0">
                <a:solidFill>
                  <a:schemeClr val="bg1">
                    <a:lumMod val="50000"/>
                  </a:schemeClr>
                </a:solidFill>
              </a:rPr>
              <a:t>(Single Choice, Multi Choice, Text, </a:t>
            </a:r>
            <a:r>
              <a:rPr lang="en-US" sz="1100" dirty="0" err="1" smtClean="0">
                <a:solidFill>
                  <a:schemeClr val="bg1">
                    <a:lumMod val="50000"/>
                  </a:schemeClr>
                </a:solidFill>
              </a:rPr>
              <a:t>YesNo</a:t>
            </a:r>
            <a:r>
              <a:rPr lang="en-US" sz="1100" dirty="0" smtClean="0">
                <a:solidFill>
                  <a:schemeClr val="bg1">
                    <a:lumMod val="50000"/>
                  </a:schemeClr>
                </a:solidFill>
              </a:rPr>
              <a:t>, Number, Date and AD (Gives choices from Active Directory)</a:t>
            </a:r>
          </a:p>
          <a:p>
            <a:endParaRPr lang="en-US" sz="1400" dirty="0" smtClean="0"/>
          </a:p>
          <a:p>
            <a:r>
              <a:rPr lang="en-US" sz="1400" b="1" dirty="0" smtClean="0"/>
              <a:t>Advanced Field Logic:</a:t>
            </a:r>
            <a:r>
              <a:rPr lang="en-US" sz="1400" dirty="0" smtClean="0"/>
              <a:t> Supports conditional visibility, validation rules, and dynamic calculations to adapt forms in real-time.</a:t>
            </a:r>
          </a:p>
          <a:p>
            <a:endParaRPr lang="en-US" sz="1400" dirty="0" smtClean="0"/>
          </a:p>
          <a:p>
            <a:r>
              <a:rPr lang="en-US" sz="1400" b="1" dirty="0" smtClean="0"/>
              <a:t>Draft Logic:</a:t>
            </a:r>
            <a:r>
              <a:rPr lang="en-US" sz="1400" dirty="0" smtClean="0"/>
              <a:t> Offers option to save requests as draft which can also extend into a template functionality to reuse requests with </a:t>
            </a:r>
            <a:r>
              <a:rPr lang="en-US" sz="1400" dirty="0" err="1" smtClean="0"/>
              <a:t>precompleted</a:t>
            </a:r>
            <a:r>
              <a:rPr lang="en-US" sz="1400" dirty="0" smtClean="0"/>
              <a:t> fields.</a:t>
            </a:r>
          </a:p>
          <a:p>
            <a:endParaRPr lang="en-US" sz="1400" dirty="0" smtClean="0"/>
          </a:p>
          <a:p>
            <a:r>
              <a:rPr lang="en-US" sz="1400" b="1" dirty="0" smtClean="0"/>
              <a:t>Responsive Design:</a:t>
            </a:r>
            <a:r>
              <a:rPr lang="en-US" sz="1400" dirty="0" smtClean="0"/>
              <a:t> Forms are mobile-optimized and fully responsive to ensure usability across all devices.</a:t>
            </a:r>
            <a:endParaRPr lang="en-US" sz="1400" dirty="0"/>
          </a:p>
        </p:txBody>
      </p:sp>
      <p:pic>
        <p:nvPicPr>
          <p:cNvPr id="5" name="Picture 4" descr="adsasgsag.PNG"/>
          <p:cNvPicPr>
            <a:picLocks noChangeAspect="1"/>
          </p:cNvPicPr>
          <p:nvPr/>
        </p:nvPicPr>
        <p:blipFill>
          <a:blip r:embed="rId2" cstate="print"/>
          <a:stretch>
            <a:fillRect/>
          </a:stretch>
        </p:blipFill>
        <p:spPr>
          <a:xfrm>
            <a:off x="4343400" y="1447800"/>
            <a:ext cx="4571999" cy="2385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237</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Introduction: OmniForms</vt:lpstr>
      <vt:lpstr>Frontend Schema</vt:lpstr>
      <vt:lpstr>OmniForms Technical Architecture </vt:lpstr>
      <vt:lpstr>Infrastructure Schema</vt:lpstr>
      <vt:lpstr>Key Benefits and Value Proposition </vt:lpstr>
      <vt:lpstr>Security Architecture </vt:lpstr>
      <vt:lpstr>Caching and Performance Optimization </vt:lpstr>
      <vt:lpstr>Custom Form Builder Features </vt:lpstr>
      <vt:lpstr>Future Roadmap and Enhancements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Cosmin</dc:creator>
  <cp:lastModifiedBy>Cosmin</cp:lastModifiedBy>
  <cp:revision>29</cp:revision>
  <dcterms:created xsi:type="dcterms:W3CDTF">2006-08-16T00:00:00Z</dcterms:created>
  <dcterms:modified xsi:type="dcterms:W3CDTF">2025-05-07T05:26:23Z</dcterms:modified>
</cp:coreProperties>
</file>