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0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joda.org/2018/09/do-not-fall-into-oracles-java-11-trap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r.openjdk.java.net/~briangoetz/amber/datum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jeps/406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ctfassets.net/oxjq45e8ilak/5QM86VAnN9XJ9HUIs2er5v/8240f681da10461f7d63a83429c90e4c/JPoint2021Loom.pdf" TargetMode="External"/><Relationship Id="rId2" Type="http://schemas.openxmlformats.org/officeDocument/2006/relationships/hyperlink" Target="http://jdk.java.net/lo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rldea/panama4newbie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46CB-3085-4067-B06E-C338FFF3E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LIFE AFTER JAVA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396BC-D594-4A64-9B63-F219A0684E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Popescu Ionut Cosmin – Ericsson Romania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798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A288-F014-43B5-940E-16BAB724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11 -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2E836-4817-4120-895A-66A901542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 09/2018</a:t>
            </a:r>
          </a:p>
          <a:p>
            <a:r>
              <a:rPr lang="en-US" dirty="0"/>
              <a:t>Long live the new LTS after Java 8</a:t>
            </a:r>
          </a:p>
          <a:p>
            <a:r>
              <a:rPr lang="en-US" dirty="0"/>
              <a:t>Java 11(Oracle JDK) trap (</a:t>
            </a:r>
            <a:r>
              <a:rPr lang="en-US" dirty="0">
                <a:hlinkClick r:id="rId2"/>
              </a:rPr>
              <a:t>https://blog.joda.org/2018/09/do-not-fall-into-oracles-java-11-trap.html</a:t>
            </a:r>
            <a:r>
              <a:rPr lang="en-US" dirty="0"/>
              <a:t>)</a:t>
            </a:r>
          </a:p>
          <a:p>
            <a:r>
              <a:rPr lang="en-US" dirty="0"/>
              <a:t>Our old friend, HTTP client from JDK 9 is standard now. Production ready</a:t>
            </a:r>
          </a:p>
          <a:p>
            <a:r>
              <a:rPr lang="en-US" dirty="0"/>
              <a:t>Local-Variable Syntax for Lambda Parameters (</a:t>
            </a:r>
            <a:r>
              <a:rPr lang="pt-BR" dirty="0">
                <a:latin typeface="Consolas" panose="020B0609020204030204" pitchFamily="49" charset="0"/>
              </a:rPr>
              <a:t>(var s1, var s2) -&gt; s1 + s2</a:t>
            </a:r>
            <a:r>
              <a:rPr lang="en-US" dirty="0"/>
              <a:t>). </a:t>
            </a:r>
            <a:r>
              <a:rPr lang="en-US" dirty="0">
                <a:cs typeface="Arial" panose="020B0604020202020204" pitchFamily="34" charset="0"/>
              </a:rPr>
              <a:t>We can use also type annotations 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01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2908-9165-412C-ADD5-4C2011BA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JDK 11 -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D3BF9-1085-423B-8310-AB877AAAE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Launch Single-File Source-Code Programs – launch a java program like a script, like python or php script</a:t>
            </a:r>
          </a:p>
          <a:p>
            <a:r>
              <a:rPr lang="en-US" sz="1600" dirty="0" err="1"/>
              <a:t>chmod</a:t>
            </a:r>
            <a:r>
              <a:rPr lang="en-US" sz="1600" dirty="0"/>
              <a:t> +x MyProgram.java</a:t>
            </a:r>
          </a:p>
          <a:p>
            <a:r>
              <a:rPr lang="en-US" sz="1600" dirty="0"/>
              <a:t>./</a:t>
            </a:r>
            <a:r>
              <a:rPr lang="en-US" sz="1600" dirty="0" err="1"/>
              <a:t>MyProgram</a:t>
            </a:r>
            <a:r>
              <a:rPr lang="en-US" sz="1600" dirty="0"/>
              <a:t> 1 2 3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039B19-9BED-4B4B-90A5-CEC3E9F5F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956" y="2862214"/>
            <a:ext cx="6158802" cy="289463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4428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CC65-900D-479B-A27D-C30CCF07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11 -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B1849-C232-4438-998D-CDDBFE4BB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Unicode 10</a:t>
            </a:r>
          </a:p>
          <a:p>
            <a:r>
              <a:rPr lang="en-US" dirty="0"/>
              <a:t>Deprecate the </a:t>
            </a:r>
            <a:r>
              <a:rPr lang="en-US" dirty="0" err="1"/>
              <a:t>Nashorn</a:t>
            </a:r>
            <a:r>
              <a:rPr lang="en-US" dirty="0"/>
              <a:t> JavaScript Engine</a:t>
            </a:r>
          </a:p>
          <a:p>
            <a:r>
              <a:rPr lang="en-US" dirty="0"/>
              <a:t>New cryptographic algorithms (</a:t>
            </a:r>
            <a:r>
              <a:rPr lang="en-US" dirty="0">
                <a:cs typeface="Arial" panose="020B0604020202020204" pitchFamily="34" charset="0"/>
              </a:rPr>
              <a:t>ChaCha20 and Poly1305</a:t>
            </a:r>
            <a:r>
              <a:rPr lang="en-US" dirty="0"/>
              <a:t>)</a:t>
            </a:r>
          </a:p>
          <a:p>
            <a:r>
              <a:rPr lang="en-US" dirty="0"/>
              <a:t>TLS 1.3</a:t>
            </a:r>
          </a:p>
          <a:p>
            <a:r>
              <a:rPr lang="en-US" dirty="0">
                <a:effectLst/>
                <a:cs typeface="Arial" panose="020B0604020202020204" pitchFamily="34" charset="0"/>
              </a:rPr>
              <a:t>ZGC: Experimental low-latency garbage collector and Epsilon garbage collector</a:t>
            </a:r>
          </a:p>
          <a:p>
            <a:r>
              <a:rPr lang="en-US" dirty="0"/>
              <a:t>Flight Recorder</a:t>
            </a:r>
          </a:p>
          <a:p>
            <a:r>
              <a:rPr lang="en-US" dirty="0"/>
              <a:t>Remove the Java EE and CORBA Modules – careful with the update. No more JAXB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216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14EB-43BE-40FF-9143-D9CE8E61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11 -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B2041-59C5-4129-8391-40B5D4F30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APIs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Optional.isEmpty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String.isBlank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effectLst/>
                <a:latin typeface="Consolas" panose="020B0609020204030204" pitchFamily="49" charset="0"/>
              </a:rPr>
              <a:t>String.repeat</a:t>
            </a:r>
            <a:r>
              <a:rPr lang="en-US" dirty="0">
                <a:effectLst/>
                <a:latin typeface="Consolas" panose="020B0609020204030204" pitchFamily="49" charset="0"/>
              </a:rPr>
              <a:t>(int)</a:t>
            </a:r>
          </a:p>
          <a:p>
            <a:pPr lvl="1"/>
            <a:r>
              <a:rPr lang="en-US" dirty="0">
                <a:effectLst/>
                <a:latin typeface="Consolas" panose="020B0609020204030204" pitchFamily="49" charset="0"/>
              </a:rPr>
              <a:t>String strip()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effectLst/>
                <a:latin typeface="Consolas" panose="020B0609020204030204" pitchFamily="49" charset="0"/>
              </a:rPr>
              <a:t>String </a:t>
            </a:r>
            <a:r>
              <a:rPr lang="en-US" dirty="0" err="1">
                <a:effectLst/>
                <a:latin typeface="Consolas" panose="020B0609020204030204" pitchFamily="49" charset="0"/>
              </a:rPr>
              <a:t>stripLeading</a:t>
            </a:r>
            <a:r>
              <a:rPr lang="en-US" dirty="0">
                <a:effectLst/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>
                <a:effectLst/>
                <a:latin typeface="Consolas" panose="020B0609020204030204" pitchFamily="49" charset="0"/>
              </a:rPr>
              <a:t>String </a:t>
            </a:r>
            <a:r>
              <a:rPr lang="en-US" dirty="0" err="1">
                <a:effectLst/>
                <a:latin typeface="Consolas" panose="020B0609020204030204" pitchFamily="49" charset="0"/>
              </a:rPr>
              <a:t>stripTrailing</a:t>
            </a:r>
            <a:r>
              <a:rPr lang="en-US" dirty="0">
                <a:effectLst/>
                <a:latin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effectLst/>
                <a:latin typeface="Consolas" panose="020B0609020204030204" pitchFamily="49" charset="0"/>
              </a:rPr>
              <a:t>Predicate not(Predicate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67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2382-90B7-466A-AB4D-63C550FC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JDK 12 -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26721-7C80-4B01-B027-F90573138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397313" cy="3416300"/>
          </a:xfrm>
        </p:spPr>
        <p:txBody>
          <a:bodyPr anchor="ctr">
            <a:normAutofit/>
          </a:bodyPr>
          <a:lstStyle/>
          <a:p>
            <a:r>
              <a:rPr lang="en-US" dirty="0"/>
              <a:t>03/2019</a:t>
            </a:r>
          </a:p>
          <a:p>
            <a:r>
              <a:rPr lang="en-US" dirty="0">
                <a:cs typeface="Arial" panose="020B0604020202020204" pitchFamily="34" charset="0"/>
              </a:rPr>
              <a:t>Shenandoah: A Low-Pause-Time Garbage Collector (Experimental)</a:t>
            </a:r>
          </a:p>
          <a:p>
            <a:r>
              <a:rPr lang="en-US" dirty="0"/>
              <a:t>Switch Expressions (Preview)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effectLst/>
              </a:rPr>
              <a:t> </a:t>
            </a:r>
            <a:r>
              <a:rPr lang="en-US" dirty="0">
                <a:effectLst/>
                <a:cs typeface="Arial" panose="020B0604020202020204" pitchFamily="34" charset="0"/>
              </a:rPr>
              <a:t>Not included in the Java SE standard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	</a:t>
            </a:r>
            <a:r>
              <a:rPr lang="en-US" dirty="0">
                <a:effectLst/>
                <a:cs typeface="Arial" panose="020B0604020202020204" pitchFamily="34" charset="0"/>
              </a:rPr>
              <a:t> Preview features require use of ––enable–preview flag</a:t>
            </a:r>
          </a:p>
          <a:p>
            <a:pPr marL="0" indent="0">
              <a:buNone/>
            </a:pPr>
            <a:r>
              <a:rPr lang="en-US" dirty="0">
                <a:cs typeface="Arial" panose="020B0604020202020204" pitchFamily="34" charset="0"/>
              </a:rPr>
              <a:t>	In JDK 13, it will be in the second preview</a:t>
            </a:r>
            <a:endParaRPr lang="en-US" dirty="0">
              <a:effectLst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57B48E-6748-4F8E-B03D-ED806A9A5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972" b="4"/>
          <a:stretch/>
        </p:blipFill>
        <p:spPr>
          <a:xfrm>
            <a:off x="8020571" y="2775951"/>
            <a:ext cx="3080048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6211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CCA5-A3A7-4A5B-9057-AEE2F201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JDK 12 -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5CA0B-4EFC-4F99-A878-D74A9D52E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397313" cy="3416300"/>
          </a:xfrm>
        </p:spPr>
        <p:txBody>
          <a:bodyPr anchor="ctr">
            <a:normAutofit/>
          </a:bodyPr>
          <a:lstStyle/>
          <a:p>
            <a:r>
              <a:rPr lang="en-US" dirty="0"/>
              <a:t>Stream API gets a new collector – teeing (https://blog.frankel.ch/teeing-java-api/)</a:t>
            </a:r>
          </a:p>
          <a:p>
            <a:pPr marL="457200" lvl="1" indent="0">
              <a:buNone/>
            </a:pPr>
            <a:r>
              <a:rPr lang="en-US" dirty="0">
                <a:effectLst/>
                <a:latin typeface="Courier New" panose="02070309020205020404" pitchFamily="49" charset="0"/>
              </a:rPr>
              <a:t>teeing(Collector, Collector, </a:t>
            </a:r>
            <a:r>
              <a:rPr lang="en-US" dirty="0" err="1">
                <a:effectLst/>
                <a:latin typeface="Courier New" panose="02070309020205020404" pitchFamily="49" charset="0"/>
              </a:rPr>
              <a:t>BiFunction</a:t>
            </a:r>
            <a:r>
              <a:rPr lang="en-US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effectLst/>
              </a:rPr>
              <a:t>Collect a stream using two collectors</a:t>
            </a:r>
          </a:p>
          <a:p>
            <a:pPr marL="457200" lvl="1" indent="0">
              <a:buNone/>
            </a:pPr>
            <a:r>
              <a:rPr lang="en-US" dirty="0">
                <a:effectLst/>
              </a:rPr>
              <a:t>Use a </a:t>
            </a:r>
            <a:r>
              <a:rPr lang="en-US" dirty="0" err="1">
                <a:effectLst/>
              </a:rPr>
              <a:t>BiFunction</a:t>
            </a:r>
            <a:r>
              <a:rPr lang="en-US" dirty="0">
                <a:effectLst/>
              </a:rPr>
              <a:t> to merge the two collections</a:t>
            </a:r>
          </a:p>
          <a:p>
            <a:pPr marL="457200" lvl="1" indent="0">
              <a:buNone/>
            </a:pPr>
            <a:r>
              <a:rPr lang="en-US" dirty="0"/>
              <a:t>tee is a Linux command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>
              <a:effectLst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CED55-2F84-4A70-B59C-F56C500F8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571" y="3893726"/>
            <a:ext cx="3080048" cy="8316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1241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6EDF-7421-4B91-8334-DDD6E8F8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13 -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833B0-EF86-428B-BB81-DCE11B254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09/2019</a:t>
            </a:r>
          </a:p>
          <a:p>
            <a:r>
              <a:rPr lang="en-US" dirty="0"/>
              <a:t>Only 5 JEPs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Switch expressions (Second preview)</a:t>
            </a:r>
          </a:p>
          <a:p>
            <a:r>
              <a:rPr lang="en-US" dirty="0">
                <a:sym typeface="Wingdings" panose="05000000000000000000" pitchFamily="2" charset="2"/>
              </a:rPr>
              <a:t>Text blocks (preview)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String html = """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             &lt;html&gt;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                 &lt;body&gt;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                     &lt;p&gt;Hello, world&lt;/p&gt;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                 &lt;/body&gt;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             &lt;/html&gt;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             """;</a:t>
            </a:r>
          </a:p>
        </p:txBody>
      </p:sp>
    </p:spTree>
    <p:extLst>
      <p:ext uri="{BB962C8B-B14F-4D97-AF65-F5344CB8AC3E}">
        <p14:creationId xmlns:p14="http://schemas.microsoft.com/office/powerpoint/2010/main" val="3441826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0B57-BE82-441C-B2FA-8B07CB0F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13 -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2C4DD-8CF5-4BED-BF51-D0FF970AD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Reimplement the Legacy Socket API – easy to adopt to work with Project Loom</a:t>
            </a:r>
          </a:p>
        </p:txBody>
      </p:sp>
    </p:spTree>
    <p:extLst>
      <p:ext uri="{BB962C8B-B14F-4D97-AF65-F5344CB8AC3E}">
        <p14:creationId xmlns:p14="http://schemas.microsoft.com/office/powerpoint/2010/main" val="2089837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8DC5-3B6C-416E-ACAD-57EDD563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14 -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A6BA5-734A-4AE4-BDFE-50397CBA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03/2020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/>
              <a:t>Pattern Matching for </a:t>
            </a:r>
            <a:r>
              <a:rPr lang="en-US" dirty="0" err="1"/>
              <a:t>instanceof</a:t>
            </a:r>
            <a:r>
              <a:rPr lang="en-US" dirty="0"/>
              <a:t> (Preview) – and pattern matching is in Scala, C#, Haskell. It allows the desired 'shape' of an object to be expressed concisely (the </a:t>
            </a:r>
            <a:r>
              <a:rPr lang="en-US" i="1" dirty="0"/>
              <a:t>pattern</a:t>
            </a:r>
            <a:r>
              <a:rPr lang="en-US" dirty="0"/>
              <a:t>), and for various statements and expressions to test that 'shape' against their input (the </a:t>
            </a:r>
            <a:r>
              <a:rPr lang="en-US" i="1" dirty="0"/>
              <a:t>matching</a:t>
            </a:r>
            <a:r>
              <a:rPr lang="en-US" dirty="0"/>
              <a:t>).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if (obj </a:t>
            </a:r>
            <a:r>
              <a:rPr lang="en-US" dirty="0" err="1">
                <a:latin typeface="Consolas" panose="020B0609020204030204" pitchFamily="49" charset="0"/>
              </a:rPr>
              <a:t>instanceof</a:t>
            </a:r>
            <a:r>
              <a:rPr lang="en-US" dirty="0">
                <a:latin typeface="Consolas" panose="020B0609020204030204" pitchFamily="49" charset="0"/>
              </a:rPr>
              <a:t> String s)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// can use s here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 else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// can't use s here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45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3642A-6EBC-4909-9D39-718187B70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14 -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51C0C-5818-471E-9237-8216D5BAA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Helpful </a:t>
            </a:r>
            <a:r>
              <a:rPr lang="en-US" dirty="0" err="1">
                <a:cs typeface="Arial" panose="020B0604020202020204" pitchFamily="34" charset="0"/>
              </a:rPr>
              <a:t>NullPointerExceptions</a:t>
            </a:r>
            <a:r>
              <a:rPr lang="en-US" dirty="0">
                <a:cs typeface="Arial" panose="020B0604020202020204" pitchFamily="34" charset="0"/>
              </a:rPr>
              <a:t> - improve the usability of </a:t>
            </a:r>
            <a:r>
              <a:rPr lang="en-US" dirty="0" err="1">
                <a:cs typeface="Arial" panose="020B0604020202020204" pitchFamily="34" charset="0"/>
              </a:rPr>
              <a:t>NullPointerExceptions</a:t>
            </a:r>
            <a:r>
              <a:rPr lang="en-US" dirty="0">
                <a:cs typeface="Arial" panose="020B0604020202020204" pitchFamily="34" charset="0"/>
              </a:rPr>
              <a:t> generated by the JVM by describing precisely which variable was null.</a:t>
            </a:r>
          </a:p>
          <a:p>
            <a:r>
              <a:rPr lang="en-US" dirty="0">
                <a:cs typeface="Arial" panose="020B0604020202020204" pitchFamily="34" charset="0"/>
              </a:rPr>
              <a:t>Records – Java will have it first. In Kotlin – data class.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Compact syntax for declaring classes which are transparent holders for shallowly immutable data</a:t>
            </a:r>
            <a:r>
              <a:rPr lang="en-US" dirty="0"/>
              <a:t>. </a:t>
            </a: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dirty="0">
                <a:latin typeface="Consolas" panose="020B0609020204030204" pitchFamily="49" charset="0"/>
                <a:cs typeface="Arial" panose="020B0604020202020204" pitchFamily="34" charset="0"/>
              </a:rPr>
              <a:t>record Point(</a:t>
            </a:r>
            <a:r>
              <a:rPr lang="fr-FR" dirty="0" err="1"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fr-FR" dirty="0">
                <a:latin typeface="Consolas" panose="020B0609020204030204" pitchFamily="49" charset="0"/>
                <a:cs typeface="Arial" panose="020B0604020202020204" pitchFamily="34" charset="0"/>
              </a:rPr>
              <a:t> x, </a:t>
            </a:r>
            <a:r>
              <a:rPr lang="fr-FR" dirty="0" err="1"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fr-FR" dirty="0">
                <a:latin typeface="Consolas" panose="020B0609020204030204" pitchFamily="49" charset="0"/>
                <a:cs typeface="Arial" panose="020B0604020202020204" pitchFamily="34" charset="0"/>
              </a:rPr>
              <a:t> y) {} // the compiler </a:t>
            </a:r>
            <a:r>
              <a:rPr lang="fr-FR" dirty="0" err="1">
                <a:latin typeface="Consolas" panose="020B0609020204030204" pitchFamily="49" charset="0"/>
                <a:cs typeface="Arial" panose="020B0604020202020204" pitchFamily="34" charset="0"/>
              </a:rPr>
              <a:t>takes</a:t>
            </a:r>
            <a:r>
              <a:rPr lang="fr-FR" dirty="0">
                <a:latin typeface="Consolas" panose="020B0609020204030204" pitchFamily="49" charset="0"/>
                <a:cs typeface="Arial" panose="020B0604020202020204" pitchFamily="34" charset="0"/>
              </a:rPr>
              <a:t> care of 	</a:t>
            </a:r>
            <a:r>
              <a:rPr lang="fr-FR" dirty="0" err="1">
                <a:latin typeface="Consolas" panose="020B0609020204030204" pitchFamily="49" charset="0"/>
                <a:cs typeface="Arial" panose="020B0604020202020204" pitchFamily="34" charset="0"/>
              </a:rPr>
              <a:t>everything</a:t>
            </a:r>
            <a:endParaRPr lang="fr-FR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61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C46D-F2EA-4F7B-A04F-04FBA56B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 RECAP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4495E-2924-404C-B330-342637F74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10 years</a:t>
            </a:r>
          </a:p>
          <a:p>
            <a:r>
              <a:rPr lang="en-US" dirty="0"/>
              <a:t>Still strong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4DB71-1C6E-4AAD-B51B-E14FB2006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83" y="3429000"/>
            <a:ext cx="2975764" cy="20441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CECF63-2F33-449C-82FC-88AFBE21A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776" y="3585793"/>
            <a:ext cx="3575096" cy="216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15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5470-5710-40CA-A633-3AFC7A80F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14 -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CF131-1DA1-47D9-9768-BF7AB7053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9763"/>
            <a:ext cx="8825659" cy="3416300"/>
          </a:xfrm>
        </p:spPr>
        <p:txBody>
          <a:bodyPr>
            <a:normAutofit/>
          </a:bodyPr>
          <a:lstStyle/>
          <a:p>
            <a:r>
              <a:rPr lang="en-US" dirty="0"/>
              <a:t>Text Blocks (Second Preview) – two new escape sequences</a:t>
            </a:r>
          </a:p>
          <a:p>
            <a:r>
              <a:rPr lang="en-US" dirty="0"/>
              <a:t>Foreign-Memory Access API (Incubator) - allow Java programs to safely and efficiently access foreign memory outside of the Java heap.</a:t>
            </a:r>
          </a:p>
          <a:p>
            <a:r>
              <a:rPr lang="en-US" dirty="0"/>
              <a:t>Packaging Tool (Incubator) – package the applications as a </a:t>
            </a:r>
            <a:r>
              <a:rPr lang="en-US" dirty="0" err="1"/>
              <a:t>msi</a:t>
            </a:r>
            <a:r>
              <a:rPr lang="en-US" dirty="0"/>
              <a:t> or exe, deb, rpm</a:t>
            </a:r>
          </a:p>
          <a:p>
            <a:r>
              <a:rPr lang="en-US" dirty="0"/>
              <a:t>Deprecations</a:t>
            </a:r>
          </a:p>
          <a:p>
            <a:pPr lvl="1"/>
            <a:r>
              <a:rPr lang="en-US" dirty="0"/>
              <a:t>Solaris and SPARC Ports</a:t>
            </a:r>
          </a:p>
          <a:p>
            <a:pPr lvl="1"/>
            <a:r>
              <a:rPr lang="en-US" dirty="0"/>
              <a:t>Pack200 Tools and API</a:t>
            </a:r>
          </a:p>
          <a:p>
            <a:pPr lvl="1"/>
            <a:r>
              <a:rPr lang="en-US" dirty="0" err="1"/>
              <a:t>ParallelScavenge</a:t>
            </a:r>
            <a:r>
              <a:rPr lang="en-US" dirty="0"/>
              <a:t> + </a:t>
            </a:r>
            <a:r>
              <a:rPr lang="en-US" dirty="0" err="1"/>
              <a:t>SerialOld</a:t>
            </a:r>
            <a:r>
              <a:rPr lang="en-US" dirty="0"/>
              <a:t> GC Combination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9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EF04-1A9B-488E-AC2E-35BAA473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15 -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1D4BF-D659-41DB-AD02-C819A8AB1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09/2020</a:t>
            </a:r>
          </a:p>
          <a:p>
            <a:r>
              <a:rPr lang="en-US" dirty="0">
                <a:cs typeface="Arial" panose="020B0604020202020204" pitchFamily="34" charset="0"/>
              </a:rPr>
              <a:t>Sealed Classes (Preview)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/>
              <a:t>Enhance the Java programming language with </a:t>
            </a:r>
            <a:r>
              <a:rPr lang="en-US" i="1" dirty="0">
                <a:hlinkClick r:id="rId2"/>
              </a:rPr>
              <a:t>sealed classes and interfaces</a:t>
            </a:r>
            <a:r>
              <a:rPr lang="en-US" dirty="0"/>
              <a:t>. Sealed classes and interfaces restrict which other classes or interfaces may extend or implement them.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package 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com.example.geometry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public abstract sealed class Shape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   permits Circle, Rectangle, Square {...}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338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EFCC-147D-402C-8C73-631B952B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15 -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85238-6195-488C-B265-686320E00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Pattern Matching for </a:t>
            </a:r>
            <a:r>
              <a:rPr lang="en-US" dirty="0" err="1">
                <a:cs typeface="Arial" panose="020B0604020202020204" pitchFamily="34" charset="0"/>
              </a:rPr>
              <a:t>instanceof</a:t>
            </a:r>
            <a:r>
              <a:rPr lang="en-US" dirty="0">
                <a:cs typeface="Arial" panose="020B0604020202020204" pitchFamily="34" charset="0"/>
              </a:rPr>
              <a:t> (Second Preview)</a:t>
            </a:r>
          </a:p>
          <a:p>
            <a:r>
              <a:rPr lang="en-US" dirty="0">
                <a:cs typeface="Arial" panose="020B0604020202020204" pitchFamily="34" charset="0"/>
              </a:rPr>
              <a:t>Shenandoah: A Low-Pause-Time Garbage Collector (Production) – from experimental to </a:t>
            </a:r>
            <a:r>
              <a:rPr lang="en-US" dirty="0" err="1">
                <a:cs typeface="Arial" panose="020B0604020202020204" pitchFamily="34" charset="0"/>
              </a:rPr>
              <a:t>profuction</a:t>
            </a:r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Records (Second Preview) – local records, annotations on records</a:t>
            </a:r>
          </a:p>
          <a:p>
            <a:r>
              <a:rPr lang="en-US" dirty="0">
                <a:cs typeface="Arial" panose="020B0604020202020204" pitchFamily="34" charset="0"/>
              </a:rPr>
              <a:t>Foreign-Memory Access API (Second Incubator) – refinements</a:t>
            </a:r>
          </a:p>
          <a:p>
            <a:r>
              <a:rPr lang="en-US" dirty="0">
                <a:cs typeface="Arial" panose="020B0604020202020204" pitchFamily="34" charset="0"/>
              </a:rPr>
              <a:t>ZGC (Production)</a:t>
            </a:r>
          </a:p>
          <a:p>
            <a:r>
              <a:rPr lang="en-US" dirty="0"/>
              <a:t>Remove the </a:t>
            </a:r>
            <a:r>
              <a:rPr lang="en-US" dirty="0" err="1"/>
              <a:t>Nashorn</a:t>
            </a:r>
            <a:r>
              <a:rPr lang="en-US" dirty="0"/>
              <a:t> JavaScript Engine</a:t>
            </a:r>
          </a:p>
          <a:p>
            <a:r>
              <a:rPr lang="en-US" dirty="0"/>
              <a:t>Reimplement the Legacy </a:t>
            </a:r>
            <a:r>
              <a:rPr lang="en-US" dirty="0" err="1"/>
              <a:t>DatagramSocket</a:t>
            </a:r>
            <a:r>
              <a:rPr lang="en-US" dirty="0"/>
              <a:t> API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17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B2E4-0CE3-4D95-B0F2-0918C5E4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16 -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C459D-BA7D-4AF4-B628-3494BB838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03/2021</a:t>
            </a:r>
          </a:p>
          <a:p>
            <a:r>
              <a:rPr lang="en-US" dirty="0"/>
              <a:t>Records and pattern matching for </a:t>
            </a:r>
            <a:r>
              <a:rPr lang="en-US" dirty="0" err="1"/>
              <a:t>instanceof</a:t>
            </a:r>
            <a:r>
              <a:rPr lang="en-US" dirty="0"/>
              <a:t> are final in this JDK</a:t>
            </a:r>
          </a:p>
          <a:p>
            <a:r>
              <a:rPr lang="en-US" dirty="0"/>
              <a:t>Sealed classes (second preview)</a:t>
            </a:r>
          </a:p>
          <a:p>
            <a:r>
              <a:rPr lang="en-US" dirty="0"/>
              <a:t>Vector API (Incubator) </a:t>
            </a:r>
            <a:r>
              <a:rPr lang="en-US" b="1" dirty="0"/>
              <a:t>– </a:t>
            </a:r>
            <a:r>
              <a:rPr lang="en-US" dirty="0"/>
              <a:t>vector computations to use hardware instructions on supported CPU architectures</a:t>
            </a:r>
          </a:p>
          <a:p>
            <a:r>
              <a:rPr lang="en-US" dirty="0"/>
              <a:t>Ports for Alpine Linux and Windows/AArch64</a:t>
            </a:r>
          </a:p>
          <a:p>
            <a:r>
              <a:rPr lang="en-US" dirty="0"/>
              <a:t>Unix-Domain Socket Channels (https://www.morling.dev/blog/talking-to-postgres-through-java-16-unix-domain-socket-channels/)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00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57E-DEE0-455C-8688-B5604F11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17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A99C7-35DA-47D9-B5BA-1B5DA04D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09/2021</a:t>
            </a:r>
          </a:p>
          <a:p>
            <a:r>
              <a:rPr lang="en-US" dirty="0"/>
              <a:t>Long live again the new LTS </a:t>
            </a:r>
          </a:p>
          <a:p>
            <a:r>
              <a:rPr lang="en-US" dirty="0"/>
              <a:t>Oracle JDK – free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Sealed Classes – delivered</a:t>
            </a:r>
          </a:p>
          <a:p>
            <a:r>
              <a:rPr lang="en-US" b="1" dirty="0"/>
              <a:t> </a:t>
            </a:r>
            <a:r>
              <a:rPr lang="en-US" dirty="0"/>
              <a:t>Pattern Matching for switch (Preview) - </a:t>
            </a:r>
            <a:r>
              <a:rPr lang="en-US" dirty="0">
                <a:hlinkClick r:id="rId2"/>
              </a:rPr>
              <a:t>https://openjdk.java.net/jeps/406</a:t>
            </a:r>
            <a:endParaRPr lang="en-US" dirty="0"/>
          </a:p>
          <a:p>
            <a:r>
              <a:rPr lang="en-US" dirty="0"/>
              <a:t>Strongly Encapsulate JDK Internals – developers should use standard </a:t>
            </a:r>
            <a:r>
              <a:rPr lang="en-US" dirty="0" err="1"/>
              <a:t>apis</a:t>
            </a:r>
            <a:r>
              <a:rPr lang="en-US" dirty="0"/>
              <a:t> for increased security and maintainability.</a:t>
            </a:r>
          </a:p>
          <a:p>
            <a:r>
              <a:rPr lang="en-US" dirty="0"/>
              <a:t>Sealed Classes – no changes from JDK 16</a:t>
            </a:r>
          </a:p>
          <a:p>
            <a:r>
              <a:rPr lang="en-US" dirty="0"/>
              <a:t>macOS/AArch64 Port – Port for the new Apple M1</a:t>
            </a:r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6355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D0A8-B073-41B1-9E20-0E0A7370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17 -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53645-EC1A-4000-95BF-EFF4854C6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 API (Second Incubator)</a:t>
            </a:r>
          </a:p>
          <a:p>
            <a:r>
              <a:rPr lang="en-US" dirty="0"/>
              <a:t>Foreign Function &amp; Memory API (Incubator)</a:t>
            </a:r>
          </a:p>
          <a:p>
            <a:r>
              <a:rPr lang="en-US" dirty="0"/>
              <a:t>Deprecate the Security Manager for Removal</a:t>
            </a:r>
          </a:p>
          <a:p>
            <a:r>
              <a:rPr lang="en-US" dirty="0"/>
              <a:t>Deprecate the Applet API for Removal – will be removed for sure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48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2A6B-D907-4C2B-A312-93045AB2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to follow in Java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9C5EA-26DF-4DF6-AD0A-82A40204F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Besides the new shiny JEPs there are many projects in OpenJDK world for further improving the language</a:t>
            </a:r>
          </a:p>
          <a:p>
            <a:r>
              <a:rPr lang="en-US" dirty="0"/>
              <a:t>Project Loom</a:t>
            </a:r>
          </a:p>
          <a:p>
            <a:r>
              <a:rPr lang="en-US" dirty="0"/>
              <a:t>Project Valhalla</a:t>
            </a:r>
          </a:p>
          <a:p>
            <a:r>
              <a:rPr lang="en-US" dirty="0" err="1"/>
              <a:t>GraalVM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50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1FBB-C014-46C1-909C-5D15E6A6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EB078-FBD4-4DC2-BF9C-F4937CED5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Easy-to-use, high-throughput lightweight concurrency and new programming models on the Java platform</a:t>
            </a:r>
          </a:p>
          <a:p>
            <a:r>
              <a:rPr lang="en-US" dirty="0"/>
              <a:t>Virtual threads (Go has goroutines) – threads managed by JVM</a:t>
            </a:r>
          </a:p>
          <a:p>
            <a:r>
              <a:rPr lang="en-US" dirty="0"/>
              <a:t>Delimited continuations</a:t>
            </a:r>
          </a:p>
          <a:p>
            <a:r>
              <a:rPr lang="en-US" dirty="0"/>
              <a:t>Tail-call elimination</a:t>
            </a:r>
          </a:p>
          <a:p>
            <a:r>
              <a:rPr lang="en-US" dirty="0"/>
              <a:t>There are builds - </a:t>
            </a:r>
            <a:r>
              <a:rPr lang="en-US" dirty="0">
                <a:hlinkClick r:id="rId2"/>
              </a:rPr>
              <a:t>http://jdk.java.net/loom/</a:t>
            </a:r>
            <a:r>
              <a:rPr lang="en-US" dirty="0"/>
              <a:t> - based on incomplete versions of JDKs</a:t>
            </a:r>
          </a:p>
          <a:p>
            <a:r>
              <a:rPr lang="en-US" dirty="0"/>
              <a:t>A nice </a:t>
            </a:r>
            <a:r>
              <a:rPr lang="en-US" dirty="0">
                <a:hlinkClick r:id="rId3"/>
              </a:rPr>
              <a:t>presentation</a:t>
            </a:r>
            <a:r>
              <a:rPr lang="en-US" dirty="0"/>
              <a:t> about green threads</a:t>
            </a:r>
          </a:p>
        </p:txBody>
      </p:sp>
    </p:spTree>
    <p:extLst>
      <p:ext uri="{BB962C8B-B14F-4D97-AF65-F5344CB8AC3E}">
        <p14:creationId xmlns:p14="http://schemas.microsoft.com/office/powerpoint/2010/main" val="1777979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FF47-E05D-4B8E-80E5-16781376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Valhalla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6EEA-70E8-4DED-8AC2-C7D43839F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Inline types - </a:t>
            </a:r>
            <a:r>
              <a:rPr lang="en-US" i="1" dirty="0"/>
              <a:t>Codes like a class, works like an int!</a:t>
            </a:r>
          </a:p>
          <a:p>
            <a:r>
              <a:rPr lang="en-US" dirty="0"/>
              <a:t>Immutable and not nullable, have a default value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inline public class Point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public int x;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public int y;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public Point(int x, int y)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this.x</a:t>
            </a:r>
            <a:r>
              <a:rPr lang="en-US" dirty="0">
                <a:latin typeface="Consolas" panose="020B0609020204030204" pitchFamily="49" charset="0"/>
              </a:rPr>
              <a:t> = x;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this.y</a:t>
            </a:r>
            <a:r>
              <a:rPr lang="en-US" dirty="0">
                <a:latin typeface="Consolas" panose="020B0609020204030204" pitchFamily="49" charset="0"/>
              </a:rPr>
              <a:t> = y;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685694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E88E-9B80-4AEF-B8F9-003B210F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Valhalla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1B2B7-BF98-4B11-9CA8-8A6EFDABC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 over Primitive Types – </a:t>
            </a:r>
            <a:r>
              <a:rPr lang="en-US" dirty="0">
                <a:latin typeface="Consolas" panose="020B0609020204030204" pitchFamily="49" charset="0"/>
              </a:rPr>
              <a:t>List&lt;Integer&gt; </a:t>
            </a:r>
            <a:r>
              <a:rPr lang="en-US" dirty="0"/>
              <a:t>vs </a:t>
            </a:r>
            <a:r>
              <a:rPr lang="en-US" dirty="0">
                <a:latin typeface="Consolas" panose="020B0609020204030204" pitchFamily="49" charset="0"/>
              </a:rPr>
              <a:t>List&lt;int&gt;</a:t>
            </a:r>
          </a:p>
          <a:p>
            <a:r>
              <a:rPr lang="en-US" dirty="0"/>
              <a:t>No one knows when will be finished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18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26D4-2B14-4424-B41F-20546867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 RECAP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C1B77-9828-4347-A900-2E4D5CD53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609763"/>
            <a:ext cx="8825659" cy="3416300"/>
          </a:xfrm>
        </p:spPr>
        <p:txBody>
          <a:bodyPr/>
          <a:lstStyle/>
          <a:p>
            <a:r>
              <a:rPr lang="en-US" dirty="0"/>
              <a:t>Version that modernized the language </a:t>
            </a:r>
          </a:p>
          <a:p>
            <a:r>
              <a:rPr lang="en-US" dirty="0"/>
              <a:t>Streams API (map, filter, </a:t>
            </a:r>
            <a:r>
              <a:rPr lang="en-US" dirty="0" err="1"/>
              <a:t>flatMap</a:t>
            </a:r>
            <a:r>
              <a:rPr lang="en-US" dirty="0"/>
              <a:t>, collect, </a:t>
            </a:r>
            <a:r>
              <a:rPr lang="en-US" dirty="0" err="1"/>
              <a:t>anyMatch</a:t>
            </a:r>
            <a:r>
              <a:rPr lang="en-US" dirty="0"/>
              <a:t>)</a:t>
            </a:r>
          </a:p>
          <a:p>
            <a:r>
              <a:rPr lang="en-US" dirty="0"/>
              <a:t>Lambda expressions (C# had them since 3.0)</a:t>
            </a:r>
          </a:p>
          <a:p>
            <a:r>
              <a:rPr lang="en-US" dirty="0"/>
              <a:t>New API for date and time ()</a:t>
            </a:r>
          </a:p>
          <a:p>
            <a:r>
              <a:rPr lang="en-US" dirty="0"/>
              <a:t>Default methods in interfaces (C# will have it 5years later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57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89EE-2B5D-4DA7-9DE5-4103E0FF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Panama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C5529-F81E-4FD7-97C8-E4C3C8A80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Interconnecting JVM and native code</a:t>
            </a:r>
          </a:p>
          <a:p>
            <a:r>
              <a:rPr lang="en-US" dirty="0"/>
              <a:t>The Foreign-Memory Access API </a:t>
            </a:r>
          </a:p>
          <a:p>
            <a:r>
              <a:rPr lang="en-US" dirty="0"/>
              <a:t>The Foreign Linker API</a:t>
            </a:r>
          </a:p>
          <a:p>
            <a:r>
              <a:rPr lang="en-US" dirty="0"/>
              <a:t>The Vector API</a:t>
            </a:r>
          </a:p>
          <a:p>
            <a:r>
              <a:rPr lang="en-US" dirty="0">
                <a:hlinkClick r:id="rId2"/>
              </a:rPr>
              <a:t>https://github.com/carldea/panama4newbies</a:t>
            </a:r>
            <a:r>
              <a:rPr lang="en-US" dirty="0"/>
              <a:t> - explore the project </a:t>
            </a:r>
          </a:p>
        </p:txBody>
      </p:sp>
    </p:spTree>
    <p:extLst>
      <p:ext uri="{BB962C8B-B14F-4D97-AF65-F5344CB8AC3E}">
        <p14:creationId xmlns:p14="http://schemas.microsoft.com/office/powerpoint/2010/main" val="3714772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E140-86EB-4624-BC96-FEC3C5E5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for cloud,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B7B2-1E0C-4762-A1BA-6F711B32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Yeah, Java can do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Spring Boot</a:t>
            </a:r>
          </a:p>
          <a:p>
            <a:r>
              <a:rPr lang="en-US" dirty="0">
                <a:sym typeface="Wingdings" panose="05000000000000000000" pitchFamily="2" charset="2"/>
              </a:rPr>
              <a:t> Quarkus, Micronaut</a:t>
            </a:r>
          </a:p>
          <a:p>
            <a:r>
              <a:rPr lang="en-US" dirty="0">
                <a:sym typeface="Wingdings" panose="05000000000000000000" pitchFamily="2" charset="2"/>
              </a:rPr>
              <a:t>Docker, K8S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02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A8D8-8903-4872-B9A5-B9794925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33E6F-6BFC-410F-9BF5-B5D4C6511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Java a bad language – NO</a:t>
            </a:r>
          </a:p>
          <a:p>
            <a:r>
              <a:rPr lang="en-US" dirty="0"/>
              <a:t>Is Java sometimes too verbose – </a:t>
            </a:r>
            <a:r>
              <a:rPr lang="en-US" dirty="0" err="1"/>
              <a:t>mmmmmyeah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Is &lt;</a:t>
            </a:r>
            <a:r>
              <a:rPr lang="en-US" dirty="0" err="1">
                <a:sym typeface="Wingdings" panose="05000000000000000000" pitchFamily="2" charset="2"/>
              </a:rPr>
              <a:t>insert_your_favourite_language</a:t>
            </a:r>
            <a:r>
              <a:rPr lang="en-US" dirty="0">
                <a:sym typeface="Wingdings" panose="05000000000000000000" pitchFamily="2" charset="2"/>
              </a:rPr>
              <a:t>&gt; better than Java – Some ideas can be better executed. 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93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864E-ECC2-4F04-B13F-A590F6AA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01AC9-D721-4900-A755-4BEC349A7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marL="3657600" lvl="8" indent="0">
              <a:buNone/>
            </a:pPr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24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26EA-9654-4E6A-A91D-6B87CCE8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81EB73-74A3-401A-8EB4-BE989BAEF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554" y="2603500"/>
            <a:ext cx="7325204" cy="3416300"/>
          </a:xfrm>
        </p:spPr>
      </p:pic>
    </p:spTree>
    <p:extLst>
      <p:ext uri="{BB962C8B-B14F-4D97-AF65-F5344CB8AC3E}">
        <p14:creationId xmlns:p14="http://schemas.microsoft.com/office/powerpoint/2010/main" val="87198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1D90-ECF7-4A6E-A266-57495E51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9 - 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B07A-D5C9-49A6-A7C8-65459054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Big And Small Changes</a:t>
            </a:r>
          </a:p>
          <a:p>
            <a:r>
              <a:rPr lang="en-US" dirty="0"/>
              <a:t>Java platform module system(some </a:t>
            </a:r>
            <a:r>
              <a:rPr lang="en-US" dirty="0" err="1"/>
              <a:t>devs</a:t>
            </a:r>
            <a:r>
              <a:rPr lang="en-US" dirty="0"/>
              <a:t> hate them.) </a:t>
            </a:r>
          </a:p>
          <a:p>
            <a:r>
              <a:rPr lang="en-US" dirty="0" err="1">
                <a:cs typeface="Arial" panose="020B0604020202020204" pitchFamily="34" charset="0"/>
              </a:rPr>
              <a:t>j</a:t>
            </a:r>
            <a:r>
              <a:rPr lang="en-US" dirty="0" err="1">
                <a:effectLst/>
                <a:cs typeface="Arial" panose="020B0604020202020204" pitchFamily="34" charset="0"/>
              </a:rPr>
              <a:t>link</a:t>
            </a:r>
            <a:r>
              <a:rPr lang="en-US" dirty="0">
                <a:effectLst/>
                <a:cs typeface="Arial" panose="020B0604020202020204" pitchFamily="34" charset="0"/>
              </a:rPr>
              <a:t> – generate custom java runtime image with the necessary modules and dependencies to run the application. </a:t>
            </a:r>
          </a:p>
          <a:p>
            <a:r>
              <a:rPr lang="en-US" dirty="0" err="1">
                <a:cs typeface="Arial" panose="020B0604020202020204" pitchFamily="34" charset="0"/>
              </a:rPr>
              <a:t>Jshell</a:t>
            </a:r>
            <a:r>
              <a:rPr lang="en-US" dirty="0">
                <a:cs typeface="Arial" panose="020B0604020202020204" pitchFamily="34" charset="0"/>
              </a:rPr>
              <a:t> – REPL shell for running Java code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3E3D06-7CD3-4F70-8108-2E9A56F4C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31" y="4535183"/>
            <a:ext cx="4593379" cy="115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78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775DE-4508-49F9-A533-1A52338EF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9 -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131C7-7DEA-4592-B57F-DB2C6BCBA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HTTP/2 Client (Incubator) </a:t>
            </a:r>
            <a:r>
              <a:rPr lang="en-US" b="1" dirty="0">
                <a:cs typeface="Arial" panose="020B0604020202020204" pitchFamily="34" charset="0"/>
              </a:rPr>
              <a:t>– </a:t>
            </a:r>
            <a:r>
              <a:rPr lang="en-US" dirty="0">
                <a:cs typeface="Arial" panose="020B0604020202020204" pitchFamily="34" charset="0"/>
              </a:rPr>
              <a:t>HTTP2 support, </a:t>
            </a:r>
            <a:r>
              <a:rPr lang="en-US" dirty="0" err="1">
                <a:cs typeface="Arial" panose="020B0604020202020204" pitchFamily="34" charset="0"/>
              </a:rPr>
              <a:t>WebSockets</a:t>
            </a:r>
            <a:endParaRPr lang="en-US" dirty="0"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Support for Unicode 7 and 8</a:t>
            </a:r>
          </a:p>
          <a:p>
            <a:r>
              <a:rPr lang="en-US" dirty="0">
                <a:cs typeface="Arial" panose="020B0604020202020204" pitchFamily="34" charset="0"/>
              </a:rPr>
              <a:t>Convenience Factory Methods for Collections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Set&lt;Integer&gt; 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mySet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Set.of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(1, 2, 3);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	List&lt;Integer&gt; 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myList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List.of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(1, 2, 3);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	Map&lt;String, Integer&gt; 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myMap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Map.of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("one", 1, "two", 2);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74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CC2D-FCB4-4156-9644-CD7C9813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9 -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E546F-5437-4FCC-9922-810DA6FD5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methods in Streams API (</a:t>
            </a:r>
            <a:r>
              <a:rPr lang="en-US" dirty="0" err="1"/>
              <a:t>dropWhile</a:t>
            </a:r>
            <a:r>
              <a:rPr lang="en-US" dirty="0"/>
              <a:t>, </a:t>
            </a:r>
            <a:r>
              <a:rPr lang="en-US" dirty="0" err="1"/>
              <a:t>takeWhile</a:t>
            </a:r>
            <a:r>
              <a:rPr lang="en-US" dirty="0"/>
              <a:t>, iterate, </a:t>
            </a:r>
            <a:r>
              <a:rPr lang="en-US" dirty="0" err="1"/>
              <a:t>ofNullable</a:t>
            </a:r>
            <a:r>
              <a:rPr lang="en-US" dirty="0"/>
              <a:t>)</a:t>
            </a:r>
          </a:p>
          <a:p>
            <a:r>
              <a:rPr lang="en-US" dirty="0"/>
              <a:t>Reactive Streams publish-subscribe framework – interface level. Implementations are provided by </a:t>
            </a:r>
            <a:r>
              <a:rPr lang="en-US" dirty="0" err="1"/>
              <a:t>RxJava</a:t>
            </a:r>
            <a:r>
              <a:rPr lang="en-US" dirty="0"/>
              <a:t> for example</a:t>
            </a:r>
          </a:p>
          <a:p>
            <a:r>
              <a:rPr lang="en-US" dirty="0" err="1"/>
              <a:t>Arrays.mismatch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The great cleanup starts (deprecate Applet API , </a:t>
            </a:r>
            <a:r>
              <a:rPr lang="en-US" dirty="0"/>
              <a:t>Concurrent Mark Sweep Garbage Collector, </a:t>
            </a:r>
            <a:r>
              <a:rPr lang="en-US" dirty="0" err="1"/>
              <a:t>Object.finalize</a:t>
            </a:r>
            <a:r>
              <a:rPr lang="en-US" dirty="0"/>
              <a:t>()</a:t>
            </a:r>
            <a:r>
              <a:rPr lang="en-US" dirty="0">
                <a:sym typeface="Wingdings" panose="05000000000000000000" pitchFamily="2" charset="2"/>
              </a:rPr>
              <a:t>). This work will be carried on by the future JDKs. </a:t>
            </a:r>
          </a:p>
          <a:p>
            <a:r>
              <a:rPr lang="en-US" dirty="0">
                <a:cs typeface="Arial" panose="020B0604020202020204" pitchFamily="34" charset="0"/>
              </a:rPr>
              <a:t>Encapsulate Most Internal APIs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effectLst/>
                <a:latin typeface="Courier New" panose="02070309020205020404" pitchFamily="49" charset="0"/>
              </a:rPr>
              <a:t>sun.misc.Unsafe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31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CC60-D277-4FC2-B4D9-07B17C7B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10 -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AA3C5-848B-4107-8373-F8BD3B2F3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March 2018</a:t>
            </a:r>
          </a:p>
          <a:p>
            <a:r>
              <a:rPr lang="en-US" dirty="0"/>
              <a:t>Something amazing is happening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effectLst/>
                <a:cs typeface="Arial" panose="020B0604020202020204" pitchFamily="34" charset="0"/>
              </a:rPr>
              <a:t>Java gets var (C# has it since 2007 </a:t>
            </a:r>
            <a:r>
              <a:rPr lang="en-US" dirty="0">
                <a:effectLst/>
                <a:cs typeface="Arial" panose="020B0604020202020204" pitchFamily="34" charset="0"/>
                <a:sym typeface="Wingdings" panose="05000000000000000000" pitchFamily="2" charset="2"/>
              </a:rPr>
              <a:t> </a:t>
            </a:r>
            <a:r>
              <a:rPr lang="en-US" dirty="0">
                <a:effectLst/>
                <a:cs typeface="Arial" panose="020B0604020202020204" pitchFamily="34" charset="0"/>
              </a:rPr>
              <a:t>)</a:t>
            </a:r>
            <a:endParaRPr lang="en-US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en-US" dirty="0">
                <a:effectLst/>
                <a:latin typeface="Courier New" panose="02070309020205020404" pitchFamily="49" charset="0"/>
              </a:rPr>
              <a:t>var </a:t>
            </a:r>
            <a:r>
              <a:rPr lang="en-US" dirty="0" err="1">
                <a:effectLst/>
                <a:latin typeface="Courier New" panose="02070309020205020404" pitchFamily="49" charset="0"/>
              </a:rPr>
              <a:t>userList</a:t>
            </a:r>
            <a:r>
              <a:rPr lang="en-US" dirty="0">
                <a:effectLst/>
                <a:latin typeface="Courier New" panose="02070309020205020404" pitchFamily="49" charset="0"/>
              </a:rPr>
              <a:t> = new </a:t>
            </a:r>
            <a:r>
              <a:rPr lang="en-US" dirty="0" err="1">
                <a:effectLst/>
                <a:latin typeface="Courier New" panose="02070309020205020404" pitchFamily="49" charset="0"/>
              </a:rPr>
              <a:t>ArrayList</a:t>
            </a:r>
            <a:r>
              <a:rPr lang="en-US" dirty="0">
                <a:effectLst/>
                <a:latin typeface="Courier New" panose="02070309020205020404" pitchFamily="49" charset="0"/>
              </a:rPr>
              <a:t>&lt;String&gt;(); // infers </a:t>
            </a:r>
            <a:r>
              <a:rPr lang="en-US" dirty="0" err="1">
                <a:effectLst/>
                <a:latin typeface="Courier New" panose="02070309020205020404" pitchFamily="49" charset="0"/>
              </a:rPr>
              <a:t>ArrayList</a:t>
            </a:r>
            <a:r>
              <a:rPr lang="en-US" dirty="0">
                <a:effectLst/>
                <a:latin typeface="Courier New" panose="02070309020205020404" pitchFamily="49" charset="0"/>
              </a:rPr>
              <a:t>&lt;String&gt;</a:t>
            </a:r>
            <a:br>
              <a:rPr lang="en-US" dirty="0"/>
            </a:br>
            <a:r>
              <a:rPr lang="en-US" dirty="0">
                <a:effectLst/>
                <a:latin typeface="Courier New" panose="02070309020205020404" pitchFamily="49" charset="0"/>
              </a:rPr>
              <a:t>var stream = </a:t>
            </a:r>
            <a:r>
              <a:rPr lang="en-US" dirty="0" err="1">
                <a:effectLst/>
                <a:latin typeface="Courier New" panose="02070309020205020404" pitchFamily="49" charset="0"/>
              </a:rPr>
              <a:t>list.stream</a:t>
            </a:r>
            <a:r>
              <a:rPr lang="en-US" dirty="0">
                <a:effectLst/>
                <a:latin typeface="Courier New" panose="02070309020205020404" pitchFamily="49" charset="0"/>
              </a:rPr>
              <a:t>(); // infers Stream&lt;String&gt;</a:t>
            </a:r>
          </a:p>
          <a:p>
            <a:pPr marL="400050" lvl="1" indent="0">
              <a:buNone/>
            </a:pPr>
            <a:r>
              <a:rPr lang="en-US" dirty="0">
                <a:cs typeface="Arial" panose="020B0604020202020204" pitchFamily="34" charset="0"/>
              </a:rPr>
              <a:t>Verbosity will gradually start to reduce. </a:t>
            </a:r>
          </a:p>
        </p:txBody>
      </p:sp>
    </p:spTree>
    <p:extLst>
      <p:ext uri="{BB962C8B-B14F-4D97-AF65-F5344CB8AC3E}">
        <p14:creationId xmlns:p14="http://schemas.microsoft.com/office/powerpoint/2010/main" val="119250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B5C7-B486-42F5-8BD1-2F4F0970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10 -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708AB-0883-42DC-B240-88D98DA3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Application Class-Data Sharing – improving startup footprint</a:t>
            </a:r>
          </a:p>
          <a:p>
            <a:r>
              <a:rPr lang="en-US" dirty="0">
                <a:cs typeface="Arial" panose="020B0604020202020204" pitchFamily="34" charset="0"/>
              </a:rPr>
              <a:t>New APIs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effectLst/>
                <a:latin typeface="Courier New" panose="02070309020205020404" pitchFamily="49" charset="0"/>
              </a:rPr>
              <a:t>List</a:t>
            </a:r>
            <a:r>
              <a:rPr lang="en-US" dirty="0">
                <a:effectLst/>
                <a:latin typeface="Arial" panose="020B0604020202020204" pitchFamily="34" charset="0"/>
              </a:rPr>
              <a:t>, </a:t>
            </a:r>
            <a:r>
              <a:rPr lang="en-US" dirty="0">
                <a:effectLst/>
                <a:latin typeface="Courier New" panose="02070309020205020404" pitchFamily="49" charset="0"/>
              </a:rPr>
              <a:t>Set</a:t>
            </a:r>
            <a:r>
              <a:rPr lang="en-US" dirty="0">
                <a:effectLst/>
                <a:latin typeface="Arial" panose="020B0604020202020204" pitchFamily="34" charset="0"/>
              </a:rPr>
              <a:t>, </a:t>
            </a:r>
            <a:r>
              <a:rPr lang="en-US" dirty="0" err="1">
                <a:effectLst/>
                <a:latin typeface="Courier New" panose="02070309020205020404" pitchFamily="49" charset="0"/>
              </a:rPr>
              <a:t>Map.copyOf</a:t>
            </a:r>
            <a:r>
              <a:rPr lang="en-US" dirty="0">
                <a:effectLst/>
                <a:latin typeface="Courier New" panose="02070309020205020404" pitchFamily="49" charset="0"/>
              </a:rPr>
              <a:t>(Collection), </a:t>
            </a:r>
            <a:r>
              <a:rPr lang="en-US" dirty="0" err="1">
                <a:effectLst/>
                <a:latin typeface="Courier New" panose="02070309020205020404" pitchFamily="49" charset="0"/>
              </a:rPr>
              <a:t>Optional.orElseThrow</a:t>
            </a:r>
            <a:r>
              <a:rPr lang="en-US" dirty="0">
                <a:effectLst/>
                <a:latin typeface="Courier New" panose="02070309020205020404" pitchFamily="49" charset="0"/>
              </a:rPr>
              <a:t>(), Collectors. </a:t>
            </a:r>
            <a:r>
              <a:rPr lang="en-US" dirty="0" err="1">
                <a:effectLst/>
                <a:latin typeface="Courier New" panose="02070309020205020404" pitchFamily="49" charset="0"/>
              </a:rPr>
              <a:t>toUnmodifiable</a:t>
            </a:r>
            <a:r>
              <a:rPr lang="en-US" dirty="0">
                <a:effectLst/>
                <a:latin typeface="Courier New" panose="02070309020205020404" pitchFamily="49" charset="0"/>
              </a:rPr>
              <a:t>/List/Map/Set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cs typeface="Arial" panose="020B0604020202020204" pitchFamily="34" charset="0"/>
              </a:rPr>
              <a:t>New Java release cycle. Two versions per years. Usually, spring and autumn.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422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968</TotalTime>
  <Words>1549</Words>
  <Application>Microsoft Office PowerPoint</Application>
  <PresentationFormat>Widescreen</PresentationFormat>
  <Paragraphs>203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Century Gothic</vt:lpstr>
      <vt:lpstr>Consolas</vt:lpstr>
      <vt:lpstr>Courier New</vt:lpstr>
      <vt:lpstr>Wingdings 3</vt:lpstr>
      <vt:lpstr>Ion Boardroom</vt:lpstr>
      <vt:lpstr>LIFE AFTER JAVA 8</vt:lpstr>
      <vt:lpstr>JAVA 8 RECAP I</vt:lpstr>
      <vt:lpstr>JAVA 8 RECAP II</vt:lpstr>
      <vt:lpstr>JDK 9</vt:lpstr>
      <vt:lpstr>JDK 9 - I </vt:lpstr>
      <vt:lpstr>JDK 9 - II</vt:lpstr>
      <vt:lpstr>JDK 9 - III</vt:lpstr>
      <vt:lpstr>JDK 10 - I</vt:lpstr>
      <vt:lpstr>JDK 10 - II</vt:lpstr>
      <vt:lpstr>JDK 11 - I</vt:lpstr>
      <vt:lpstr>JDK 11 - II</vt:lpstr>
      <vt:lpstr>JDK 11 - III</vt:lpstr>
      <vt:lpstr>JDK 11 - IV</vt:lpstr>
      <vt:lpstr>JDK 12 - I</vt:lpstr>
      <vt:lpstr>JDK 12 - II</vt:lpstr>
      <vt:lpstr>JDK 13 - I</vt:lpstr>
      <vt:lpstr>JDK 13 - II</vt:lpstr>
      <vt:lpstr>JDK 14 - I</vt:lpstr>
      <vt:lpstr>JDK 14 - II</vt:lpstr>
      <vt:lpstr>JDK 14 - III</vt:lpstr>
      <vt:lpstr>JDK 15 - I</vt:lpstr>
      <vt:lpstr>JDK 15 - II</vt:lpstr>
      <vt:lpstr>JDK 16 - I</vt:lpstr>
      <vt:lpstr>JDK 17 I</vt:lpstr>
      <vt:lpstr>JDK 17 - II</vt:lpstr>
      <vt:lpstr>Project to follow in Java world</vt:lpstr>
      <vt:lpstr>Project Loom</vt:lpstr>
      <vt:lpstr>Project Valhalla - I</vt:lpstr>
      <vt:lpstr>Project Valhalla - II</vt:lpstr>
      <vt:lpstr>Project Panama</vt:lpstr>
      <vt:lpstr>Java for cloud, microservices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AFTER JAVA 8</dc:title>
  <dc:creator>cosmin popescu</dc:creator>
  <cp:lastModifiedBy>cosmin popescu</cp:lastModifiedBy>
  <cp:revision>59</cp:revision>
  <dcterms:created xsi:type="dcterms:W3CDTF">2021-11-07T14:40:57Z</dcterms:created>
  <dcterms:modified xsi:type="dcterms:W3CDTF">2021-11-09T19:14:06Z</dcterms:modified>
</cp:coreProperties>
</file>