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9" r:id="rId20"/>
    <p:sldId id="278" r:id="rId21"/>
    <p:sldId id="276" r:id="rId22"/>
    <p:sldId id="277" r:id="rId23"/>
    <p:sldId id="274" r:id="rId24"/>
    <p:sldId id="275" r:id="rId2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02458-4079-48D0-8EEE-8809CA837C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9"/>
            <p14:sldId id="270"/>
            <p14:sldId id="268"/>
            <p14:sldId id="271"/>
            <p14:sldId id="272"/>
            <p14:sldId id="273"/>
            <p14:sldId id="279"/>
            <p14:sldId id="278"/>
            <p14:sldId id="276"/>
            <p14:sldId id="27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2426" autoAdjust="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EEFA-3F44-46B1-AE59-01F5A96A51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69B5E6C-0DDC-4F8A-BCCB-E480FC266E57}">
      <dgm:prSet/>
      <dgm:spPr/>
      <dgm:t>
        <a:bodyPr/>
        <a:lstStyle/>
        <a:p>
          <a:pPr rtl="0"/>
          <a:r>
            <a:rPr lang="ro-RO" dirty="0" smtClean="0"/>
            <a:t>Access Layer implementation with specific APIs</a:t>
          </a:r>
          <a:endParaRPr lang="ro-RO" dirty="0"/>
        </a:p>
      </dgm:t>
    </dgm:pt>
    <dgm:pt modelId="{177ACB11-663B-4048-BAE8-761F3D98A54F}" type="parTrans" cxnId="{EBAF1306-8AF4-4096-A8EA-065F56B6F883}">
      <dgm:prSet/>
      <dgm:spPr/>
      <dgm:t>
        <a:bodyPr/>
        <a:lstStyle/>
        <a:p>
          <a:endParaRPr lang="ro-RO"/>
        </a:p>
      </dgm:t>
    </dgm:pt>
    <dgm:pt modelId="{422C2E5F-0223-4FB0-8578-F26F79BF4F99}" type="sibTrans" cxnId="{EBAF1306-8AF4-4096-A8EA-065F56B6F883}">
      <dgm:prSet/>
      <dgm:spPr/>
      <dgm:t>
        <a:bodyPr/>
        <a:lstStyle/>
        <a:p>
          <a:endParaRPr lang="ro-RO"/>
        </a:p>
      </dgm:t>
    </dgm:pt>
    <dgm:pt modelId="{4FE8A236-F8DA-4B60-9F3F-12BE279A83A4}">
      <dgm:prSet/>
      <dgm:spPr/>
      <dgm:t>
        <a:bodyPr/>
        <a:lstStyle/>
        <a:p>
          <a:pPr rtl="0"/>
          <a:r>
            <a:rPr lang="ro-RO" dirty="0" smtClean="0"/>
            <a:t>A lot of ways for implementing DAOs</a:t>
          </a:r>
          <a:endParaRPr lang="ro-RO" dirty="0"/>
        </a:p>
      </dgm:t>
    </dgm:pt>
    <dgm:pt modelId="{219DEFF1-972F-4086-8870-0637BF894306}" type="parTrans" cxnId="{64D16D93-F27D-4FA2-B341-92D9F2BD9CB7}">
      <dgm:prSet/>
      <dgm:spPr/>
      <dgm:t>
        <a:bodyPr/>
        <a:lstStyle/>
        <a:p>
          <a:endParaRPr lang="ro-RO"/>
        </a:p>
      </dgm:t>
    </dgm:pt>
    <dgm:pt modelId="{DF2A2D41-6B1C-4726-AC5B-AD6939A056EC}" type="sibTrans" cxnId="{64D16D93-F27D-4FA2-B341-92D9F2BD9CB7}">
      <dgm:prSet/>
      <dgm:spPr/>
      <dgm:t>
        <a:bodyPr/>
        <a:lstStyle/>
        <a:p>
          <a:endParaRPr lang="ro-RO"/>
        </a:p>
      </dgm:t>
    </dgm:pt>
    <dgm:pt modelId="{768E4A4A-A5AB-47FE-B994-C942B925C2A4}" type="pres">
      <dgm:prSet presAssocID="{D7BEEEFA-3F44-46B1-AE59-01F5A96A51C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5B6F7D7A-FB6E-4E0F-9CF3-FD3070635E20}" type="pres">
      <dgm:prSet presAssocID="{D7BEEEFA-3F44-46B1-AE59-01F5A96A51C0}" presName="arrow" presStyleLbl="bgShp" presStyleIdx="0" presStyleCnt="1" custScaleX="117647" custLinFactNeighborX="-716"/>
      <dgm:spPr/>
    </dgm:pt>
    <dgm:pt modelId="{815669DA-26CB-4472-B022-7DA76760935A}" type="pres">
      <dgm:prSet presAssocID="{D7BEEEFA-3F44-46B1-AE59-01F5A96A51C0}" presName="linearProcess" presStyleCnt="0"/>
      <dgm:spPr/>
    </dgm:pt>
    <dgm:pt modelId="{B07EF7D4-7229-4A23-AFBA-A36BAA52019D}" type="pres">
      <dgm:prSet presAssocID="{B69B5E6C-0DDC-4F8A-BCCB-E480FC266E57}" presName="textNode" presStyleLbl="node1" presStyleIdx="0" presStyleCnt="2" custLinFactX="-24656" custLinFactNeighborX="-10000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33223FC-6C12-403A-A023-CE8FDA3CDE99}" type="pres">
      <dgm:prSet presAssocID="{422C2E5F-0223-4FB0-8578-F26F79BF4F99}" presName="sibTrans" presStyleCnt="0"/>
      <dgm:spPr/>
    </dgm:pt>
    <dgm:pt modelId="{F40E7619-B182-49EB-9C81-683B39B874A8}" type="pres">
      <dgm:prSet presAssocID="{4FE8A236-F8DA-4B60-9F3F-12BE279A83A4}" presName="textNode" presStyleLbl="node1" presStyleIdx="1" presStyleCnt="2" custScaleX="66830" custLinFactNeighborX="-36207" custLinFactNeighborY="-8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0C5C3F63-05DB-4765-8FE9-A110C6310895}" type="presOf" srcId="{4FE8A236-F8DA-4B60-9F3F-12BE279A83A4}" destId="{F40E7619-B182-49EB-9C81-683B39B874A8}" srcOrd="0" destOrd="0" presId="urn:microsoft.com/office/officeart/2005/8/layout/hProcess9"/>
    <dgm:cxn modelId="{72A189CF-6105-4DCF-91DE-0088CE925DD7}" type="presOf" srcId="{D7BEEEFA-3F44-46B1-AE59-01F5A96A51C0}" destId="{768E4A4A-A5AB-47FE-B994-C942B925C2A4}" srcOrd="0" destOrd="0" presId="urn:microsoft.com/office/officeart/2005/8/layout/hProcess9"/>
    <dgm:cxn modelId="{EBAF1306-8AF4-4096-A8EA-065F56B6F883}" srcId="{D7BEEEFA-3F44-46B1-AE59-01F5A96A51C0}" destId="{B69B5E6C-0DDC-4F8A-BCCB-E480FC266E57}" srcOrd="0" destOrd="0" parTransId="{177ACB11-663B-4048-BAE8-761F3D98A54F}" sibTransId="{422C2E5F-0223-4FB0-8578-F26F79BF4F99}"/>
    <dgm:cxn modelId="{42D6B223-78D5-4AF5-BDE2-0FAAFF994D68}" type="presOf" srcId="{B69B5E6C-0DDC-4F8A-BCCB-E480FC266E57}" destId="{B07EF7D4-7229-4A23-AFBA-A36BAA52019D}" srcOrd="0" destOrd="0" presId="urn:microsoft.com/office/officeart/2005/8/layout/hProcess9"/>
    <dgm:cxn modelId="{64D16D93-F27D-4FA2-B341-92D9F2BD9CB7}" srcId="{D7BEEEFA-3F44-46B1-AE59-01F5A96A51C0}" destId="{4FE8A236-F8DA-4B60-9F3F-12BE279A83A4}" srcOrd="1" destOrd="0" parTransId="{219DEFF1-972F-4086-8870-0637BF894306}" sibTransId="{DF2A2D41-6B1C-4726-AC5B-AD6939A056EC}"/>
    <dgm:cxn modelId="{B57F05A3-DA88-4920-A279-565F50CB7F36}" type="presParOf" srcId="{768E4A4A-A5AB-47FE-B994-C942B925C2A4}" destId="{5B6F7D7A-FB6E-4E0F-9CF3-FD3070635E20}" srcOrd="0" destOrd="0" presId="urn:microsoft.com/office/officeart/2005/8/layout/hProcess9"/>
    <dgm:cxn modelId="{A84A0267-7C1F-4440-9886-87CEE7035C18}" type="presParOf" srcId="{768E4A4A-A5AB-47FE-B994-C942B925C2A4}" destId="{815669DA-26CB-4472-B022-7DA76760935A}" srcOrd="1" destOrd="0" presId="urn:microsoft.com/office/officeart/2005/8/layout/hProcess9"/>
    <dgm:cxn modelId="{8D3D982B-547D-4F50-BA91-2DB70F163C6B}" type="presParOf" srcId="{815669DA-26CB-4472-B022-7DA76760935A}" destId="{B07EF7D4-7229-4A23-AFBA-A36BAA52019D}" srcOrd="0" destOrd="0" presId="urn:microsoft.com/office/officeart/2005/8/layout/hProcess9"/>
    <dgm:cxn modelId="{C6C0D7DC-2ED4-48DE-8A71-32F26B36F097}" type="presParOf" srcId="{815669DA-26CB-4472-B022-7DA76760935A}" destId="{033223FC-6C12-403A-A023-CE8FDA3CDE99}" srcOrd="1" destOrd="0" presId="urn:microsoft.com/office/officeart/2005/8/layout/hProcess9"/>
    <dgm:cxn modelId="{C7F194BE-6794-4B0E-960C-B0B950D1AA17}" type="presParOf" srcId="{815669DA-26CB-4472-B022-7DA76760935A}" destId="{F40E7619-B182-49EB-9C81-683B39B874A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7D7A-FB6E-4E0F-9CF3-FD3070635E20}">
      <dsp:nvSpPr>
        <dsp:cNvPr id="0" name=""/>
        <dsp:cNvSpPr/>
      </dsp:nvSpPr>
      <dsp:spPr>
        <a:xfrm>
          <a:off x="0" y="0"/>
          <a:ext cx="6533318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F7D4-7229-4A23-AFBA-A36BAA52019D}">
      <dsp:nvSpPr>
        <dsp:cNvPr id="0" name=""/>
        <dsp:cNvSpPr/>
      </dsp:nvSpPr>
      <dsp:spPr>
        <a:xfrm>
          <a:off x="110807" y="1164231"/>
          <a:ext cx="265671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Access Layer implementation with specific APIs</a:t>
          </a:r>
          <a:endParaRPr lang="ro-RO" sz="1800" kern="1200" dirty="0"/>
        </a:p>
      </dsp:txBody>
      <dsp:txXfrm>
        <a:off x="186584" y="1240008"/>
        <a:ext cx="2505160" cy="1400755"/>
      </dsp:txXfrm>
    </dsp:sp>
    <dsp:sp modelId="{F40E7619-B182-49EB-9C81-683B39B874A8}">
      <dsp:nvSpPr>
        <dsp:cNvPr id="0" name=""/>
        <dsp:cNvSpPr/>
      </dsp:nvSpPr>
      <dsp:spPr>
        <a:xfrm>
          <a:off x="3733457" y="1150990"/>
          <a:ext cx="177548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 lot of ways for implementing DAOs</a:t>
          </a:r>
          <a:endParaRPr lang="ro-RO" sz="1800" kern="1200" dirty="0"/>
        </a:p>
      </dsp:txBody>
      <dsp:txXfrm>
        <a:off x="3809234" y="1226767"/>
        <a:ext cx="1623928" cy="140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5301-4AE1-475E-B50A-DBFF93DBE1B2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9C14-DAC0-4AC6-AA52-941D1F0466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Despre mine</a:t>
            </a:r>
            <a:r>
              <a:rPr lang="ro-RO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Lucrez cu Java din 2012. Am facut si ABAP development in SAP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Acum lucrez la Yonder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061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14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77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Creare </a:t>
            </a:r>
            <a:r>
              <a:rPr lang="ro-RO" dirty="0" smtClean="0"/>
              <a:t>de query-uri dupa</a:t>
            </a:r>
            <a:r>
              <a:rPr lang="ro-RO" baseline="0" dirty="0" smtClean="0"/>
              <a:t> numele metodelor are avantajele ei dar si </a:t>
            </a:r>
            <a:r>
              <a:rPr lang="ro-RO" baseline="0" dirty="0" smtClean="0"/>
              <a:t>slabiciuni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Avem adnotarea query la dispozitie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Se preteaza in situatii cand avem join-uri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930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Named queries</a:t>
            </a:r>
          </a:p>
          <a:p>
            <a:pPr marL="628650" lvl="1" indent="-171450">
              <a:buFontTx/>
              <a:buChar char="-"/>
            </a:pPr>
            <a:r>
              <a:rPr lang="ro-RO" dirty="0" smtClean="0"/>
              <a:t>In fisiere</a:t>
            </a:r>
            <a:r>
              <a:rPr lang="ro-RO" baseline="0" dirty="0" smtClean="0"/>
              <a:t> de propr, adnotare (@NamedQuery in your entity)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Orm.xml – fisierul contine configurari de mapare intre POJO si DB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Apoi se adauga in interfata doar numele dat mai sus si stie direct query-ul ce trebuie facut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3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Keyword:</a:t>
            </a:r>
            <a:r>
              <a:rPr lang="ro-RO" baseline="0" dirty="0" smtClean="0"/>
              <a:t> OrderByAgeDescNameAsc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New Sort(Direction, property)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Exteding P&amp;sortRepo este metoda findAll(sort)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baseline="0" dirty="0" smtClean="0"/>
              <a:t>Paginarea se face prin interfata pageable, clasa pagerequest unde se dau ca parametri dimensiunea paginii si numarul lor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6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poate chiar aveti nevoie sa implementati o metoda prin hibernate sau JDBC sau altceva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Creati o interfata customrepository cu metodele necesare, faceti implementarea lor si adnotati clasa cu @repository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Extindeti din repo „principal” interfata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41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Care e principalul</a:t>
            </a:r>
            <a:r>
              <a:rPr lang="ro-RO" baseline="0" dirty="0" smtClean="0"/>
              <a:t> dezavantaj pana acum ? – Nu suport dynamic queries (nu au un nr constant de conditii)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In repository</a:t>
            </a:r>
            <a:r>
              <a:rPr lang="ro-RO" baseline="0" dirty="0" smtClean="0"/>
              <a:t> custom putem folosi Criteria API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 aplic existenta (cu Criteria) poate fi mai usor migrata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Criteria – standard way de creare dynamic queris in JPA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Are o problema mare – e foarte greu sa implementezi queriuri complexe – si mai greu sa le citesti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616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Furnizeaza support pentru auditare (cine a create sau</a:t>
            </a:r>
            <a:r>
              <a:rPr lang="ro-RO" baseline="0" dirty="0" smtClean="0"/>
              <a:t> modificat o entitate si timpul cand a avut loc) – sunt necesare ceva config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Daca aveti deja spring security in place, se face integrare foarte rapid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20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68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Foarte multe query-uri care fac join-uri si trebuie sa scrii mai mult</a:t>
            </a:r>
            <a:r>
              <a:rPr lang="ro-RO" baseline="0" dirty="0" smtClean="0"/>
              <a:t> HQL sau SQL decat sa beneficiezi de avantajele sale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 exemplu entry-urile din tabele sunt versionate si nu poti folosi FK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 legaturile sunt versionate in alte tabele separate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Cand nici create-ul</a:t>
            </a:r>
            <a:r>
              <a:rPr lang="ro-RO" baseline="0" dirty="0" smtClean="0"/>
              <a:t> nu mai e ce-a fost ... De exemplu trebuie sa indexezi intr`un elastic search la save sau update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Sau sa faci remove din elastic search la delete</a:t>
            </a:r>
          </a:p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55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ro-RO" dirty="0" smtClean="0"/>
              <a:t>Implementarea</a:t>
            </a:r>
            <a:r>
              <a:rPr lang="ro-RO" baseline="0" dirty="0" smtClean="0"/>
              <a:t> access layerului se face cu api-uri specifice tehnologiilor iar uneori nu sunt chiar usor de folosit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Foarte multe modalitati de implementare a DAO-ului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Toate astea conduc la Boilerplate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Cred ca e imposibil ca in viata vostra de programatori sa nu fi avut treaba cu Hibernate code, urat lung complicat</a:t>
            </a:r>
            <a:r>
              <a:rPr lang="ro-RO" baseline="0" dirty="0" smtClean="0"/>
              <a:t>.</a:t>
            </a:r>
            <a:endParaRPr lang="ro-RO" baseline="0" dirty="0" smtClean="0"/>
          </a:p>
          <a:p>
            <a:pPr marL="228600" indent="-228600">
              <a:buAutoNum type="alphaLcPeriod"/>
            </a:pPr>
            <a:r>
              <a:rPr lang="ro-RO" baseline="0" dirty="0" smtClean="0"/>
              <a:t>Setarea asteptarilor – 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Introduction to spring data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Cand ar trebui sa folosim si cand nu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Limits and capabilities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3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Cei dinainte + eu =</a:t>
            </a:r>
            <a:r>
              <a:rPr lang="ro-RO" baseline="0" dirty="0" smtClean="0"/>
              <a:t> n+1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8783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Spring</a:t>
            </a:r>
            <a:r>
              <a:rPr lang="ro-RO" baseline="0" dirty="0" smtClean="0"/>
              <a:t> data bineinteles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Ofera o cale mai simpla de a dezvolta aplicatii folosind BD relationale sau chiar tehnologii mai noi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Nu e limitat la JPA. Are suport pentru MongoDB, Redis, Solr, REST si multe altele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39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Cum aveti</a:t>
            </a:r>
            <a:r>
              <a:rPr lang="ro-RO" baseline="0" dirty="0" smtClean="0"/>
              <a:t> implementat acum layerul de DAO in proiectul curent? Ce tehnologii folositi sau ati folosit ? Va place cum arata ?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EJB – heavyweight, configurari</a:t>
            </a:r>
            <a:r>
              <a:rPr lang="ro-RO" baseline="0" dirty="0" smtClean="0"/>
              <a:t> XML complicate, foarte multe boilerplate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JDBC API – deployable in orice servlet container – dar foarte mult boilerplate – tranfer domain model in query si rezultatele din nou in domain model (prepared statements etc)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ORM – Hibernate – o alegere buna pt ca ne scapa de scris cod JDBC, dar f mult boilerplate (JPQL, HQL, Criteria API)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JPA - Mecanism standard pt layerul de persistenta in BD relationale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46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Primul </a:t>
            </a:r>
            <a:r>
              <a:rPr lang="ro-RO" sz="100" baseline="0" dirty="0" smtClean="0"/>
              <a:t>release a fost in 2010 la </a:t>
            </a:r>
            <a:r>
              <a:rPr lang="ro-RO" sz="100" baseline="0" dirty="0" smtClean="0"/>
              <a:t>SpringOne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Ne </a:t>
            </a:r>
            <a:r>
              <a:rPr lang="ro-RO" sz="100" baseline="0" dirty="0" smtClean="0"/>
              <a:t>construim aplicatii si apoi avem nevoie sa ne stocam informatiile. O facem in mod normal in DB relationale sau NoSQL. Apoi aplicatia trebuie sa acceseze acele date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Aici e sweet spot-ul Spring Data –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Este un produs matur, se adauga module imediat cum apar alte tipuri de data stores.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o abordare simpla si consistenta care usureaza modalitatea de lucru cu persistenta datelor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Reduce efortul necesar pentru a avea persistence layerul in place (JDBC, prepared statements, open/closing connections etc)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Da predictibilitate codului, dupa cum ve-ti vedea</a:t>
            </a:r>
          </a:p>
          <a:p>
            <a:pPr marL="0" indent="0">
              <a:buFontTx/>
              <a:buNone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05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Interfata</a:t>
            </a:r>
            <a:r>
              <a:rPr lang="ro-RO" baseline="0" dirty="0" smtClean="0"/>
              <a:t> centrala in abstractizarea repository-ului este ... Repository </a:t>
            </a:r>
            <a:r>
              <a:rPr lang="ro-RO" baseline="0" dirty="0" smtClean="0">
                <a:sym typeface="Wingdings" panose="05000000000000000000" pitchFamily="2" charset="2"/>
              </a:rPr>
              <a:t>...nu cred ca e asa mare surpriza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Actioneaza mai mult ca un marker interface care este extinsa pentru a putea face „discover” interfetelor care o </a:t>
            </a:r>
            <a:r>
              <a:rPr lang="ro-RO" baseline="0" dirty="0" smtClean="0">
                <a:sym typeface="Wingdings" panose="05000000000000000000" pitchFamily="2" charset="2"/>
              </a:rPr>
              <a:t>extind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D from SOLID – DI principle – depend upon abstractions and not upon concretions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556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Deasemeni exista si mongorepository</a:t>
            </a:r>
            <a:r>
              <a:rPr lang="ro-RO" baseline="0" dirty="0" smtClean="0"/>
              <a:t> in modulul pt mongodb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SimpleJpaRepository – default implementation pentru JpaRepository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QueryDslJpaRepository – QueryDSL specific extension pentru SimpleJpa care adauga support pentru predicate QueryDSL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2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Cat de multe metode out of the box sunt aici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Cat de mult v-ar lua sa le implementati toate cu Hibernate ?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2-3 exemple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Dar cu JDBC ?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Doar cu un simplu extends. Cum arata interfata noastra ? Well ... goala. </a:t>
            </a:r>
            <a:r>
              <a:rPr lang="ro-RO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28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CRUD operations sunt nice, dar nu suficiente. Intr-o aplicatie cat de cat utila, nu ai ce face doar cu acestea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Stie sa se mapeze singur la entitate si sa creeze singur query-urile behind the scenes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Creezi query-uri doar din numele metodelor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vor deveni greu de citit si lungi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Depindem de parser-ul pt numele metodelor care ne spune ce putem si ce nu putem folosi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Toate keyword-urile disponibile pot fi gasite in Reference Documentation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39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6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9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87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03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1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3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1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9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81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3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4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spn/cc-apr-2016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sminspn/cc-apr-2016/tree/master/source/spring-data-exampl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613" y="368701"/>
            <a:ext cx="8033077" cy="1646302"/>
          </a:xfrm>
        </p:spPr>
        <p:txBody>
          <a:bodyPr/>
          <a:lstStyle/>
          <a:p>
            <a:r>
              <a:rPr lang="ro-RO" dirty="0" smtClean="0"/>
              <a:t>Spring Data: Get rid of boilerplate DAOs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12" y="4447397"/>
            <a:ext cx="8033077" cy="1096899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Cosmin Alexandru SP</a:t>
            </a:r>
            <a:r>
              <a:rPr lang="en-GB" dirty="0" smtClean="0"/>
              <a:t>Î</a:t>
            </a:r>
            <a:r>
              <a:rPr lang="ro-RO" dirty="0" smtClean="0"/>
              <a:t>NU</a:t>
            </a:r>
          </a:p>
          <a:p>
            <a:r>
              <a:rPr lang="ro-RO" dirty="0" smtClean="0"/>
              <a:t>Software Developer @ TSS-Yonder</a:t>
            </a:r>
          </a:p>
          <a:p>
            <a:r>
              <a:rPr lang="ro-RO" dirty="0" smtClean="0"/>
              <a:t>CodeCamp, apr. 2016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398428" cy="1077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496"/>
            <a:ext cx="8398428" cy="1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9" y="1497102"/>
            <a:ext cx="7871382" cy="51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Query methods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findBy, getBy, queryBy, removeBy, deleteBy, countBy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findDistinctBy, findFirst3, findTop3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findByFirstNameAndLastNameOrderByAgeDesc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findByDocumentDocumentDate, findByDocument_DocumentDate</a:t>
            </a:r>
          </a:p>
          <a:p>
            <a:pPr lvl="1"/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466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89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</a:t>
            </a:r>
            <a:r>
              <a:rPr lang="ro-RO" sz="2000" dirty="0" smtClean="0"/>
              <a:t>&gt;, Stream&lt;T&gt;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4022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queryAnnotation();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@Query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Supports both, JPQL and SQL queries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It overrides the query method behaviour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82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namedQuery();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Named Queries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Define them in properties files, annotation (@NamedQuery , @NamedNativeQuery) or orm.xml file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CodeCamper.findByEmailNamed=„...” in a property file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&lt;named-query&gt; or &lt;named-native-query&gt; in orm.xml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646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sortPage();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Keyword: OrderBy</a:t>
            </a:r>
          </a:p>
          <a:p>
            <a:endParaRPr lang="ro-RO" sz="2000" dirty="0" smtClean="0"/>
          </a:p>
          <a:p>
            <a:r>
              <a:rPr lang="ro-RO" sz="2800" dirty="0" smtClean="0"/>
              <a:t>For @Query you can use ORDER BY in the query string</a:t>
            </a:r>
          </a:p>
          <a:p>
            <a:endParaRPr lang="ro-RO" sz="2800" dirty="0" smtClean="0"/>
          </a:p>
          <a:p>
            <a:r>
              <a:rPr lang="ro-RO" sz="2800" dirty="0" smtClean="0"/>
              <a:t>Sort Class</a:t>
            </a:r>
          </a:p>
          <a:p>
            <a:endParaRPr lang="ro-RO" sz="2800" dirty="0"/>
          </a:p>
          <a:p>
            <a:r>
              <a:rPr lang="ro-RO" sz="2800" dirty="0" smtClean="0"/>
              <a:t>Extend PagingAndSortingRepository</a:t>
            </a:r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customRepo();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Create an interface CustomRepository</a:t>
            </a:r>
          </a:p>
          <a:p>
            <a:endParaRPr lang="ro-RO" sz="2800" dirty="0"/>
          </a:p>
          <a:p>
            <a:r>
              <a:rPr lang="ro-RO" sz="2800" dirty="0" smtClean="0"/>
              <a:t>Implement the interface needed methods in CustomRepositoryImpl and annotate it with @Repository</a:t>
            </a:r>
          </a:p>
          <a:p>
            <a:endParaRPr lang="ro-RO" sz="2800" dirty="0"/>
          </a:p>
          <a:p>
            <a:r>
              <a:rPr lang="ro-RO" sz="2800" dirty="0" smtClean="0"/>
              <a:t>In your main repository extend the CustomRepository</a:t>
            </a:r>
          </a:p>
          <a:p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advanced();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Supports also Criteria API in Custom repos</a:t>
            </a:r>
          </a:p>
          <a:p>
            <a:endParaRPr lang="ro-RO" sz="2800" dirty="0" smtClean="0"/>
          </a:p>
          <a:p>
            <a:r>
              <a:rPr lang="ro-RO" sz="2800" dirty="0" smtClean="0"/>
              <a:t>Dynamic queries (Criteria API - the standard way in JPA)</a:t>
            </a:r>
          </a:p>
          <a:p>
            <a:endParaRPr lang="ro-RO" sz="2800" dirty="0"/>
          </a:p>
          <a:p>
            <a:r>
              <a:rPr lang="ro-RO" sz="2800" dirty="0" smtClean="0"/>
              <a:t>Supports advanced quering with QueryDSL </a:t>
            </a:r>
          </a:p>
          <a:p>
            <a:pPr lvl="1"/>
            <a:r>
              <a:rPr lang="ro-RO" sz="2000" dirty="0"/>
              <a:t>o</a:t>
            </a:r>
            <a:r>
              <a:rPr lang="ro-RO" sz="2000" dirty="0" smtClean="0"/>
              <a:t>fc instead of Criteria API </a:t>
            </a:r>
            <a:r>
              <a:rPr lang="ro-RO" sz="2000" dirty="0" smtClean="0">
                <a:sym typeface="Wingdings" panose="05000000000000000000" pitchFamily="2" charset="2"/>
              </a:rPr>
              <a:t></a:t>
            </a:r>
            <a:endParaRPr lang="ro-RO" sz="2000" dirty="0" smtClean="0"/>
          </a:p>
          <a:p>
            <a:endParaRPr lang="ro-RO" sz="2800" dirty="0"/>
          </a:p>
          <a:p>
            <a:endParaRPr lang="ro-RO" sz="2800" dirty="0" smtClean="0"/>
          </a:p>
          <a:p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48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meetAudience();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What brings you here ?</a:t>
            </a:r>
          </a:p>
          <a:p>
            <a:endParaRPr lang="ro-RO" sz="2800" dirty="0" smtClean="0"/>
          </a:p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8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/>
              <a:t>a</a:t>
            </a:r>
            <a:r>
              <a:rPr lang="ro-RO" sz="4800" dirty="0" smtClean="0"/>
              <a:t>udit();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@CreatedBy , @LastModifiedBy – who ?</a:t>
            </a:r>
          </a:p>
          <a:p>
            <a:endParaRPr lang="ro-RO" sz="2800" dirty="0" smtClean="0"/>
          </a:p>
          <a:p>
            <a:r>
              <a:rPr lang="ro-RO" sz="2800" dirty="0" smtClean="0"/>
              <a:t>@CreatedDate, @LastModifiedDate – when ?</a:t>
            </a:r>
          </a:p>
          <a:p>
            <a:endParaRPr lang="ro-RO" sz="2800" dirty="0"/>
          </a:p>
          <a:p>
            <a:r>
              <a:rPr lang="ro-RO" sz="2800" dirty="0" smtClean="0"/>
              <a:t>Spring Security integration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435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demo();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hlinkClick r:id="rId3"/>
              </a:rPr>
              <a:t>https</a:t>
            </a:r>
            <a:r>
              <a:rPr lang="ro-RO" sz="2800" dirty="0">
                <a:hlinkClick r:id="rId3"/>
              </a:rPr>
              <a:t>://github.com/cosminspn/cc-apr-2016</a:t>
            </a:r>
            <a:r>
              <a:rPr lang="ro-RO" sz="2800" dirty="0" smtClean="0">
                <a:hlinkClick r:id="rId3"/>
              </a:rPr>
              <a:t>/</a:t>
            </a:r>
            <a:endParaRPr lang="ro-RO" sz="2800" dirty="0" smtClean="0"/>
          </a:p>
          <a:p>
            <a:pPr marL="0" indent="0">
              <a:buNone/>
            </a:pPr>
            <a:endParaRPr lang="ro-RO" sz="2800" dirty="0">
              <a:hlinkClick r:id="rId4"/>
            </a:endParaRPr>
          </a:p>
          <a:p>
            <a:pPr marL="0" indent="0">
              <a:buNone/>
            </a:pPr>
            <a:r>
              <a:rPr lang="ro-RO" sz="2800" dirty="0" smtClean="0">
                <a:hlinkClick r:id="rId4"/>
              </a:rPr>
              <a:t>https</a:t>
            </a:r>
            <a:r>
              <a:rPr lang="ro-RO" sz="2800" dirty="0">
                <a:hlinkClick r:id="rId4"/>
              </a:rPr>
              <a:t>://</a:t>
            </a:r>
            <a:r>
              <a:rPr lang="ro-RO" sz="2800" dirty="0" smtClean="0">
                <a:hlinkClick r:id="rId4"/>
              </a:rPr>
              <a:t>github.com/cosminspn/cc-apr-2016/tree/master/source/spring-data-example</a:t>
            </a:r>
            <a:r>
              <a:rPr lang="ro-RO" sz="2800" dirty="0" smtClean="0"/>
              <a:t> </a:t>
            </a:r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removeFromTheProject();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When Spring Data does not bring value ?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 lot of JOIN queries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DB which do not use FKs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When even the CRUD methods should be overriden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May be other situations ...</a:t>
            </a:r>
          </a:p>
          <a:p>
            <a:pPr lvl="1"/>
            <a:endParaRPr lang="ro-RO" sz="2000" dirty="0" smtClean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57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hopeForTheBest();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61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thankYou();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10000" dirty="0" smtClean="0"/>
              <a:t>THANK YOU !</a:t>
            </a:r>
          </a:p>
          <a:p>
            <a:pPr marL="0" indent="0" algn="ctr">
              <a:buNone/>
            </a:pPr>
            <a:r>
              <a:rPr lang="ro-RO" sz="10000" dirty="0" smtClean="0"/>
              <a:t>QUESTIONS ?</a:t>
            </a:r>
            <a:endParaRPr lang="ro-RO" sz="10000" dirty="0"/>
          </a:p>
        </p:txBody>
      </p:sp>
    </p:spTree>
    <p:extLst>
      <p:ext uri="{BB962C8B-B14F-4D97-AF65-F5344CB8AC3E}">
        <p14:creationId xmlns:p14="http://schemas.microsoft.com/office/powerpoint/2010/main" val="2492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w</a:t>
            </a:r>
            <a:r>
              <a:rPr lang="ro-RO" sz="4800" dirty="0" smtClean="0"/>
              <a:t>hy();</a:t>
            </a:r>
            <a:endParaRPr lang="ro-RO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3449"/>
              </p:ext>
            </p:extLst>
          </p:nvPr>
        </p:nvGraphicFramePr>
        <p:xfrm>
          <a:off x="477079" y="2160589"/>
          <a:ext cx="65333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95929" y="3385071"/>
            <a:ext cx="2078073" cy="143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/>
              <a:t>Boilerplate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8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searchSolution();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Spring Data JPA ofc</a:t>
            </a:r>
          </a:p>
          <a:p>
            <a:endParaRPr lang="ro-RO" sz="2800" dirty="0" smtClean="0"/>
          </a:p>
          <a:p>
            <a:r>
              <a:rPr lang="ro-RO" sz="2800" dirty="0" smtClean="0"/>
              <a:t>Easier way to develop apps using RDB or newer technologies</a:t>
            </a:r>
          </a:p>
          <a:p>
            <a:endParaRPr lang="ro-RO" sz="2800" dirty="0" smtClean="0"/>
          </a:p>
          <a:p>
            <a:r>
              <a:rPr lang="ro-RO" sz="2800" dirty="0" smtClean="0"/>
              <a:t>JPA, MongoDB, Redis, Solr, REST, Cassandra, ElasticSearch and many others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19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printCurrentWay();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Persistence mechanism from EJB</a:t>
            </a:r>
          </a:p>
          <a:p>
            <a:endParaRPr lang="ro-RO" sz="2800" dirty="0" smtClean="0"/>
          </a:p>
          <a:p>
            <a:r>
              <a:rPr lang="ro-RO" sz="2800" dirty="0" smtClean="0"/>
              <a:t>JDBC API</a:t>
            </a:r>
          </a:p>
          <a:p>
            <a:endParaRPr lang="ro-RO" sz="2800" dirty="0" smtClean="0"/>
          </a:p>
          <a:p>
            <a:r>
              <a:rPr lang="ro-RO" sz="2800" dirty="0" smtClean="0"/>
              <a:t>ORM – Hibernate</a:t>
            </a:r>
          </a:p>
          <a:p>
            <a:endParaRPr lang="ro-RO" sz="2800" dirty="0" smtClean="0"/>
          </a:p>
          <a:p>
            <a:r>
              <a:rPr lang="ro-RO" sz="2800" dirty="0" smtClean="0"/>
              <a:t>JPA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Data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First release @ SpringOne 2010</a:t>
            </a:r>
          </a:p>
          <a:p>
            <a:pPr lvl="1"/>
            <a:r>
              <a:rPr lang="ro-RO" sz="2000" dirty="0" smtClean="0"/>
              <a:t>Provides a simple and consistent approach for working with data persistence</a:t>
            </a:r>
          </a:p>
          <a:p>
            <a:pPr lvl="1"/>
            <a:r>
              <a:rPr lang="ro-RO" sz="2000" dirty="0" smtClean="0"/>
              <a:t>Reduces the necessary effort for having the persistence layer in place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ro-RO" sz="2800" i="1" dirty="0"/>
              <a:t>The goal of Spring Data repository abstraction is to significantly reduce the amount of boilerplate code required to implement data access layers for various persistence stores</a:t>
            </a:r>
            <a:r>
              <a:rPr lang="ro-RO" sz="2800" i="1" dirty="0" smtClean="0"/>
              <a:t>.</a:t>
            </a:r>
            <a:r>
              <a:rPr lang="ro-RO" sz="2800" dirty="0" smtClean="0"/>
              <a:t> </a:t>
            </a:r>
          </a:p>
          <a:p>
            <a:pPr marL="0" lvl="1" indent="0">
              <a:buNone/>
            </a:pPr>
            <a:r>
              <a:rPr lang="ro-RO" sz="2800" dirty="0" smtClean="0"/>
              <a:t>			– </a:t>
            </a:r>
            <a:r>
              <a:rPr lang="ro-RO" sz="2000" dirty="0"/>
              <a:t>This is what Spring officialy says</a:t>
            </a:r>
            <a:r>
              <a:rPr lang="ro-RO" sz="2000" dirty="0" smtClean="0"/>
              <a:t>.</a:t>
            </a:r>
            <a:endParaRPr lang="ro-RO" sz="2800" dirty="0" smtClean="0"/>
          </a:p>
          <a:p>
            <a:pPr marL="342900" lvl="1" indent="-342900"/>
            <a:r>
              <a:rPr lang="ro-RO" sz="2800" dirty="0" smtClean="0"/>
              <a:t>The central interface for repository abstraction is ... Repository </a:t>
            </a:r>
            <a:r>
              <a:rPr lang="ro-RO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97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0676"/>
            <a:ext cx="8968149" cy="2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Configuration ?</a:t>
            </a:r>
          </a:p>
          <a:p>
            <a:pPr marL="457200" lvl="1" indent="0">
              <a:buNone/>
            </a:pPr>
            <a:endParaRPr lang="ro-RO" i="1" dirty="0" smtClean="0"/>
          </a:p>
          <a:p>
            <a:pPr lvl="1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7" y="2996151"/>
            <a:ext cx="5997586" cy="5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6" y="4100975"/>
            <a:ext cx="5997587" cy="4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411</TotalTime>
  <Words>1435</Words>
  <Application>Microsoft Office PowerPoint</Application>
  <PresentationFormat>Widescreen</PresentationFormat>
  <Paragraphs>231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Spring Data: Get rid of boilerplate DAOs</vt:lpstr>
      <vt:lpstr>meetAudience();</vt:lpstr>
      <vt:lpstr>why();</vt:lpstr>
      <vt:lpstr>searchSolution();</vt:lpstr>
      <vt:lpstr>printCurrentWay();</vt:lpstr>
      <vt:lpstr>printNextWay();</vt:lpstr>
      <vt:lpstr>getRepository();</vt:lpstr>
      <vt:lpstr>getRepository();</vt:lpstr>
      <vt:lpstr>getRepository();</vt:lpstr>
      <vt:lpstr>getRepository();</vt:lpstr>
      <vt:lpstr>getRepository();</vt:lpstr>
      <vt:lpstr>findBySomething();</vt:lpstr>
      <vt:lpstr>findBySomething();</vt:lpstr>
      <vt:lpstr>findBySomething();</vt:lpstr>
      <vt:lpstr>queryAnnotation();</vt:lpstr>
      <vt:lpstr>namedQuery();</vt:lpstr>
      <vt:lpstr>sortPage();</vt:lpstr>
      <vt:lpstr>customRepo();</vt:lpstr>
      <vt:lpstr>advanced();</vt:lpstr>
      <vt:lpstr>audit();</vt:lpstr>
      <vt:lpstr>demo();</vt:lpstr>
      <vt:lpstr>removeFromTheProject();</vt:lpstr>
      <vt:lpstr>hopeForTheBest();</vt:lpstr>
      <vt:lpstr>thankYou();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Spinu</dc:creator>
  <cp:lastModifiedBy>Cosmin Spinu</cp:lastModifiedBy>
  <cp:revision>36</cp:revision>
  <dcterms:created xsi:type="dcterms:W3CDTF">2016-04-09T07:10:04Z</dcterms:created>
  <dcterms:modified xsi:type="dcterms:W3CDTF">2016-04-17T09:41:57Z</dcterms:modified>
</cp:coreProperties>
</file>