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1" r:id="rId2"/>
    <p:sldId id="282" r:id="rId3"/>
    <p:sldId id="283" r:id="rId4"/>
    <p:sldId id="256" r:id="rId5"/>
    <p:sldId id="257" r:id="rId6"/>
    <p:sldId id="258" r:id="rId7"/>
    <p:sldId id="259" r:id="rId8"/>
    <p:sldId id="260" r:id="rId9"/>
    <p:sldId id="280" r:id="rId10"/>
    <p:sldId id="261" r:id="rId11"/>
    <p:sldId id="262" r:id="rId12"/>
    <p:sldId id="263" r:id="rId13"/>
    <p:sldId id="266" r:id="rId14"/>
    <p:sldId id="264" r:id="rId15"/>
    <p:sldId id="265" r:id="rId16"/>
    <p:sldId id="267" r:id="rId17"/>
    <p:sldId id="269" r:id="rId18"/>
    <p:sldId id="268" r:id="rId19"/>
    <p:sldId id="271" r:id="rId20"/>
    <p:sldId id="272" r:id="rId21"/>
    <p:sldId id="273" r:id="rId22"/>
    <p:sldId id="279" r:id="rId23"/>
    <p:sldId id="278" r:id="rId24"/>
    <p:sldId id="276" r:id="rId25"/>
    <p:sldId id="277" r:id="rId26"/>
    <p:sldId id="274" r:id="rId27"/>
    <p:sldId id="275" r:id="rId28"/>
    <p:sldId id="284" r:id="rId29"/>
    <p:sldId id="285" r:id="rId3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02458-4079-48D0-8EEE-8809CA837C05}">
          <p14:sldIdLst>
            <p14:sldId id="281"/>
            <p14:sldId id="282"/>
            <p14:sldId id="283"/>
            <p14:sldId id="256"/>
            <p14:sldId id="257"/>
            <p14:sldId id="258"/>
            <p14:sldId id="259"/>
            <p14:sldId id="260"/>
            <p14:sldId id="280"/>
            <p14:sldId id="261"/>
            <p14:sldId id="262"/>
            <p14:sldId id="263"/>
            <p14:sldId id="266"/>
            <p14:sldId id="264"/>
            <p14:sldId id="265"/>
            <p14:sldId id="267"/>
            <p14:sldId id="269"/>
            <p14:sldId id="268"/>
            <p14:sldId id="271"/>
            <p14:sldId id="272"/>
            <p14:sldId id="273"/>
            <p14:sldId id="279"/>
            <p14:sldId id="278"/>
            <p14:sldId id="276"/>
            <p14:sldId id="277"/>
            <p14:sldId id="274"/>
            <p14:sldId id="275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2426" autoAdjust="0"/>
  </p:normalViewPr>
  <p:slideViewPr>
    <p:cSldViewPr snapToGrid="0">
      <p:cViewPr varScale="1">
        <p:scale>
          <a:sx n="64" d="100"/>
          <a:sy n="64" d="100"/>
        </p:scale>
        <p:origin x="142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EEEFA-3F44-46B1-AE59-01F5A96A51C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B69B5E6C-0DDC-4F8A-BCCB-E480FC266E57}">
      <dgm:prSet/>
      <dgm:spPr/>
      <dgm:t>
        <a:bodyPr/>
        <a:lstStyle/>
        <a:p>
          <a:pPr rtl="0"/>
          <a:r>
            <a:rPr lang="ro-RO" dirty="0" smtClean="0"/>
            <a:t>Access Layer implementation with specific APIs</a:t>
          </a:r>
          <a:endParaRPr lang="ro-RO" dirty="0"/>
        </a:p>
      </dgm:t>
    </dgm:pt>
    <dgm:pt modelId="{177ACB11-663B-4048-BAE8-761F3D98A54F}" type="parTrans" cxnId="{EBAF1306-8AF4-4096-A8EA-065F56B6F883}">
      <dgm:prSet/>
      <dgm:spPr/>
      <dgm:t>
        <a:bodyPr/>
        <a:lstStyle/>
        <a:p>
          <a:endParaRPr lang="ro-RO"/>
        </a:p>
      </dgm:t>
    </dgm:pt>
    <dgm:pt modelId="{422C2E5F-0223-4FB0-8578-F26F79BF4F99}" type="sibTrans" cxnId="{EBAF1306-8AF4-4096-A8EA-065F56B6F883}">
      <dgm:prSet/>
      <dgm:spPr/>
      <dgm:t>
        <a:bodyPr/>
        <a:lstStyle/>
        <a:p>
          <a:endParaRPr lang="ro-RO"/>
        </a:p>
      </dgm:t>
    </dgm:pt>
    <dgm:pt modelId="{4FE8A236-F8DA-4B60-9F3F-12BE279A83A4}">
      <dgm:prSet/>
      <dgm:spPr/>
      <dgm:t>
        <a:bodyPr/>
        <a:lstStyle/>
        <a:p>
          <a:pPr rtl="0"/>
          <a:r>
            <a:rPr lang="ro-RO" dirty="0" smtClean="0"/>
            <a:t>A lot of ways for implementing DAOs</a:t>
          </a:r>
          <a:endParaRPr lang="ro-RO" dirty="0"/>
        </a:p>
      </dgm:t>
    </dgm:pt>
    <dgm:pt modelId="{219DEFF1-972F-4086-8870-0637BF894306}" type="parTrans" cxnId="{64D16D93-F27D-4FA2-B341-92D9F2BD9CB7}">
      <dgm:prSet/>
      <dgm:spPr/>
      <dgm:t>
        <a:bodyPr/>
        <a:lstStyle/>
        <a:p>
          <a:endParaRPr lang="ro-RO"/>
        </a:p>
      </dgm:t>
    </dgm:pt>
    <dgm:pt modelId="{DF2A2D41-6B1C-4726-AC5B-AD6939A056EC}" type="sibTrans" cxnId="{64D16D93-F27D-4FA2-B341-92D9F2BD9CB7}">
      <dgm:prSet/>
      <dgm:spPr/>
      <dgm:t>
        <a:bodyPr/>
        <a:lstStyle/>
        <a:p>
          <a:endParaRPr lang="ro-RO"/>
        </a:p>
      </dgm:t>
    </dgm:pt>
    <dgm:pt modelId="{768E4A4A-A5AB-47FE-B994-C942B925C2A4}" type="pres">
      <dgm:prSet presAssocID="{D7BEEEFA-3F44-46B1-AE59-01F5A96A51C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5B6F7D7A-FB6E-4E0F-9CF3-FD3070635E20}" type="pres">
      <dgm:prSet presAssocID="{D7BEEEFA-3F44-46B1-AE59-01F5A96A51C0}" presName="arrow" presStyleLbl="bgShp" presStyleIdx="0" presStyleCnt="1" custScaleX="117647" custLinFactNeighborX="-716"/>
      <dgm:spPr/>
    </dgm:pt>
    <dgm:pt modelId="{815669DA-26CB-4472-B022-7DA76760935A}" type="pres">
      <dgm:prSet presAssocID="{D7BEEEFA-3F44-46B1-AE59-01F5A96A51C0}" presName="linearProcess" presStyleCnt="0"/>
      <dgm:spPr/>
    </dgm:pt>
    <dgm:pt modelId="{B07EF7D4-7229-4A23-AFBA-A36BAA52019D}" type="pres">
      <dgm:prSet presAssocID="{B69B5E6C-0DDC-4F8A-BCCB-E480FC266E57}" presName="textNode" presStyleLbl="node1" presStyleIdx="0" presStyleCnt="2" custLinFactX="-24656" custLinFactNeighborX="-10000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033223FC-6C12-403A-A023-CE8FDA3CDE99}" type="pres">
      <dgm:prSet presAssocID="{422C2E5F-0223-4FB0-8578-F26F79BF4F99}" presName="sibTrans" presStyleCnt="0"/>
      <dgm:spPr/>
    </dgm:pt>
    <dgm:pt modelId="{F40E7619-B182-49EB-9C81-683B39B874A8}" type="pres">
      <dgm:prSet presAssocID="{4FE8A236-F8DA-4B60-9F3F-12BE279A83A4}" presName="textNode" presStyleLbl="node1" presStyleIdx="1" presStyleCnt="2" custScaleX="66830" custLinFactNeighborX="-36207" custLinFactNeighborY="-85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0C5C3F63-05DB-4765-8FE9-A110C6310895}" type="presOf" srcId="{4FE8A236-F8DA-4B60-9F3F-12BE279A83A4}" destId="{F40E7619-B182-49EB-9C81-683B39B874A8}" srcOrd="0" destOrd="0" presId="urn:microsoft.com/office/officeart/2005/8/layout/hProcess9"/>
    <dgm:cxn modelId="{72A189CF-6105-4DCF-91DE-0088CE925DD7}" type="presOf" srcId="{D7BEEEFA-3F44-46B1-AE59-01F5A96A51C0}" destId="{768E4A4A-A5AB-47FE-B994-C942B925C2A4}" srcOrd="0" destOrd="0" presId="urn:microsoft.com/office/officeart/2005/8/layout/hProcess9"/>
    <dgm:cxn modelId="{EBAF1306-8AF4-4096-A8EA-065F56B6F883}" srcId="{D7BEEEFA-3F44-46B1-AE59-01F5A96A51C0}" destId="{B69B5E6C-0DDC-4F8A-BCCB-E480FC266E57}" srcOrd="0" destOrd="0" parTransId="{177ACB11-663B-4048-BAE8-761F3D98A54F}" sibTransId="{422C2E5F-0223-4FB0-8578-F26F79BF4F99}"/>
    <dgm:cxn modelId="{64D16D93-F27D-4FA2-B341-92D9F2BD9CB7}" srcId="{D7BEEEFA-3F44-46B1-AE59-01F5A96A51C0}" destId="{4FE8A236-F8DA-4B60-9F3F-12BE279A83A4}" srcOrd="1" destOrd="0" parTransId="{219DEFF1-972F-4086-8870-0637BF894306}" sibTransId="{DF2A2D41-6B1C-4726-AC5B-AD6939A056EC}"/>
    <dgm:cxn modelId="{42D6B223-78D5-4AF5-BDE2-0FAAFF994D68}" type="presOf" srcId="{B69B5E6C-0DDC-4F8A-BCCB-E480FC266E57}" destId="{B07EF7D4-7229-4A23-AFBA-A36BAA52019D}" srcOrd="0" destOrd="0" presId="urn:microsoft.com/office/officeart/2005/8/layout/hProcess9"/>
    <dgm:cxn modelId="{B57F05A3-DA88-4920-A279-565F50CB7F36}" type="presParOf" srcId="{768E4A4A-A5AB-47FE-B994-C942B925C2A4}" destId="{5B6F7D7A-FB6E-4E0F-9CF3-FD3070635E20}" srcOrd="0" destOrd="0" presId="urn:microsoft.com/office/officeart/2005/8/layout/hProcess9"/>
    <dgm:cxn modelId="{A84A0267-7C1F-4440-9886-87CEE7035C18}" type="presParOf" srcId="{768E4A4A-A5AB-47FE-B994-C942B925C2A4}" destId="{815669DA-26CB-4472-B022-7DA76760935A}" srcOrd="1" destOrd="0" presId="urn:microsoft.com/office/officeart/2005/8/layout/hProcess9"/>
    <dgm:cxn modelId="{8D3D982B-547D-4F50-BA91-2DB70F163C6B}" type="presParOf" srcId="{815669DA-26CB-4472-B022-7DA76760935A}" destId="{B07EF7D4-7229-4A23-AFBA-A36BAA52019D}" srcOrd="0" destOrd="0" presId="urn:microsoft.com/office/officeart/2005/8/layout/hProcess9"/>
    <dgm:cxn modelId="{C6C0D7DC-2ED4-48DE-8A71-32F26B36F097}" type="presParOf" srcId="{815669DA-26CB-4472-B022-7DA76760935A}" destId="{033223FC-6C12-403A-A023-CE8FDA3CDE99}" srcOrd="1" destOrd="0" presId="urn:microsoft.com/office/officeart/2005/8/layout/hProcess9"/>
    <dgm:cxn modelId="{C7F194BE-6794-4B0E-960C-B0B950D1AA17}" type="presParOf" srcId="{815669DA-26CB-4472-B022-7DA76760935A}" destId="{F40E7619-B182-49EB-9C81-683B39B874A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7D7A-FB6E-4E0F-9CF3-FD3070635E20}">
      <dsp:nvSpPr>
        <dsp:cNvPr id="0" name=""/>
        <dsp:cNvSpPr/>
      </dsp:nvSpPr>
      <dsp:spPr>
        <a:xfrm>
          <a:off x="0" y="0"/>
          <a:ext cx="6533318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EF7D4-7229-4A23-AFBA-A36BAA52019D}">
      <dsp:nvSpPr>
        <dsp:cNvPr id="0" name=""/>
        <dsp:cNvSpPr/>
      </dsp:nvSpPr>
      <dsp:spPr>
        <a:xfrm>
          <a:off x="110807" y="1164231"/>
          <a:ext cx="265671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Access Layer implementation with specific APIs</a:t>
          </a:r>
          <a:endParaRPr lang="ro-RO" sz="1800" kern="1200" dirty="0"/>
        </a:p>
      </dsp:txBody>
      <dsp:txXfrm>
        <a:off x="186584" y="1240008"/>
        <a:ext cx="2505160" cy="1400755"/>
      </dsp:txXfrm>
    </dsp:sp>
    <dsp:sp modelId="{F40E7619-B182-49EB-9C81-683B39B874A8}">
      <dsp:nvSpPr>
        <dsp:cNvPr id="0" name=""/>
        <dsp:cNvSpPr/>
      </dsp:nvSpPr>
      <dsp:spPr>
        <a:xfrm>
          <a:off x="3733457" y="1150990"/>
          <a:ext cx="177548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 lot of ways for implementing DAOs</a:t>
          </a:r>
          <a:endParaRPr lang="ro-RO" sz="1800" kern="1200" dirty="0"/>
        </a:p>
      </dsp:txBody>
      <dsp:txXfrm>
        <a:off x="3809234" y="1226767"/>
        <a:ext cx="1623928" cy="1400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5301-4AE1-475E-B50A-DBFF93DBE1B2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9C14-DAC0-4AC6-AA52-941D1F0466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07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605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556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62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288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4390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814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3930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3932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60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41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616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8556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202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680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6550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8783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38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099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592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061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39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46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61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05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664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7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95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587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03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11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32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9123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060849"/>
            <a:ext cx="9753600" cy="2595025"/>
          </a:xfrm>
        </p:spPr>
        <p:txBody>
          <a:bodyPr>
            <a:normAutofit/>
          </a:bodyPr>
          <a:lstStyle>
            <a:lvl1pPr>
              <a:defRPr sz="4800" b="0">
                <a:solidFill>
                  <a:srgbClr val="008E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25144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3AB-3FE0-4473-B620-99C472A58C78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F138D-1D7F-46DD-84B7-3723973342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83017" y="5949280"/>
            <a:ext cx="9753600" cy="576262"/>
          </a:xfrm>
        </p:spPr>
        <p:txBody>
          <a:bodyPr>
            <a:normAutofit/>
          </a:bodyPr>
          <a:lstStyle>
            <a:lvl1pPr marL="4572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B749"/>
              </a:buClr>
              <a:buSzTx/>
              <a:buFont typeface="Wingdings" charset="2"/>
              <a:buNone/>
              <a:tabLst/>
              <a:defRPr sz="2400" b="0">
                <a:solidFill>
                  <a:srgbClr val="27AAE5"/>
                </a:solidFill>
              </a:defRPr>
            </a:lvl1pPr>
          </a:lstStyle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B749"/>
              </a:buClr>
              <a:buSzTx/>
              <a:buFont typeface="Wingdings" charset="2"/>
              <a:buNone/>
              <a:tabLst/>
              <a:defRPr/>
            </a:pPr>
            <a:r>
              <a:rPr lang="en-US" sz="1800" baseline="0" dirty="0">
                <a:solidFill>
                  <a:srgbClr val="41B6E8"/>
                </a:solidFill>
              </a:rPr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5967" y="1505956"/>
            <a:ext cx="2480936" cy="4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1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49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55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81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3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1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28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4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inspn/cc-apr-2016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sminspn/cc-apr-2016/tree/master/source/spring-data-exampl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2992" y="453719"/>
            <a:ext cx="8846016" cy="6192688"/>
          </a:xfrm>
          <a:prstGeom prst="roundRect">
            <a:avLst>
              <a:gd name="adj" fmla="val 9392"/>
            </a:avLst>
          </a:prstGeom>
          <a:noFill/>
          <a:ln w="19050" cap="flat">
            <a:solidFill>
              <a:schemeClr val="accent3"/>
            </a:solidFill>
            <a:beve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2992" y="-21670"/>
            <a:ext cx="1860702" cy="475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12" y="581454"/>
            <a:ext cx="5998976" cy="5998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6355" y="6238"/>
            <a:ext cx="115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Sponsors</a:t>
            </a:r>
            <a:endParaRPr lang="ro-RO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Data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First release @ SpringOne 2010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Provides a simple and consistent approach for working with data persistence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Reduces the necessary effort for having the persistence layer in place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7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ro-RO" sz="2800" i="1" dirty="0"/>
              <a:t>The goal of Spring Data repository abstraction is to significantly reduce the amount of boilerplate code required to implement data access layers for various persistence stores</a:t>
            </a:r>
            <a:r>
              <a:rPr lang="ro-RO" sz="2800" i="1" dirty="0" smtClean="0"/>
              <a:t>.</a:t>
            </a:r>
            <a:r>
              <a:rPr lang="ro-RO" sz="2800" dirty="0" smtClean="0"/>
              <a:t> </a:t>
            </a:r>
          </a:p>
          <a:p>
            <a:pPr marL="0" lvl="1" indent="0">
              <a:buNone/>
            </a:pPr>
            <a:r>
              <a:rPr lang="ro-RO" sz="2800" dirty="0" smtClean="0"/>
              <a:t>			– </a:t>
            </a:r>
            <a:r>
              <a:rPr lang="ro-RO" sz="2000" dirty="0"/>
              <a:t>This is what Spring officialy says</a:t>
            </a:r>
            <a:r>
              <a:rPr lang="ro-RO" sz="2000" dirty="0" smtClean="0"/>
              <a:t>.</a:t>
            </a:r>
            <a:endParaRPr lang="ro-RO" sz="2800" dirty="0" smtClean="0"/>
          </a:p>
          <a:p>
            <a:pPr marL="342900" lvl="1" indent="-342900"/>
            <a:r>
              <a:rPr lang="ro-RO" sz="2800" dirty="0" smtClean="0"/>
              <a:t>The central interface for repository abstraction is ... Repository </a:t>
            </a:r>
            <a:r>
              <a:rPr lang="ro-RO" sz="2800" dirty="0" smtClean="0">
                <a:sym typeface="Wingdings" panose="05000000000000000000" pitchFamily="2" charset="2"/>
              </a:rPr>
              <a:t></a:t>
            </a:r>
            <a:endParaRPr lang="ro-RO" sz="2800" dirty="0" smtClean="0"/>
          </a:p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97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90676"/>
            <a:ext cx="8968149" cy="22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Configuration ?</a:t>
            </a:r>
          </a:p>
          <a:p>
            <a:pPr marL="457200" lvl="1" indent="0">
              <a:buNone/>
            </a:pPr>
            <a:endParaRPr lang="ro-RO" i="1" dirty="0" smtClean="0"/>
          </a:p>
          <a:p>
            <a:pPr lvl="1"/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7" y="2996151"/>
            <a:ext cx="5997586" cy="542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6" y="4100975"/>
            <a:ext cx="5997587" cy="4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398428" cy="10778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496"/>
            <a:ext cx="8398428" cy="17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9" y="1497102"/>
            <a:ext cx="7871382" cy="51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Query methods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findBy, getBy, queryBy, removeBy, deleteBy, countBy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findDistinctBy, findFirst3, findTop3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findByFirstNameAndLastNameOrderByAgeDesc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findByDocumentDocumentDate, findByDocument_DocumentDate</a:t>
            </a:r>
          </a:p>
          <a:p>
            <a:pPr lvl="1"/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34665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Keywords</a:t>
            </a:r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Return types</a:t>
            </a:r>
          </a:p>
          <a:p>
            <a:pPr lvl="1"/>
            <a:r>
              <a:rPr lang="ro-RO" sz="2000" dirty="0" smtClean="0"/>
              <a:t>Void, Primitives, Wrapper types, T, Iterator&lt;T&gt;, Collection&gt;T&gt;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89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queryAnnotation();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@Query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Supports both, JPQL and SQL queries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It overrides the query method behaviour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382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namedQuery();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800" dirty="0" smtClean="0"/>
              <a:t>Named Queries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Define them in properties files, annotation (@NamedQuery , @NamedNativeQuery) or orm.xml file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CodeCamper.findByEmailNamed=„...” in a property file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&lt;named-query&gt; or &lt;named-native-query&gt; in orm.xml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9646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2992" y="453719"/>
            <a:ext cx="8846016" cy="6192688"/>
          </a:xfrm>
          <a:prstGeom prst="roundRect">
            <a:avLst>
              <a:gd name="adj" fmla="val 939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2992" y="-21670"/>
            <a:ext cx="1860702" cy="4753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6355" y="6238"/>
            <a:ext cx="115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Sponsors</a:t>
            </a:r>
            <a:endParaRPr lang="ro-RO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30" y="593265"/>
            <a:ext cx="5348398" cy="60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sortAndPage();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Keyword: OrderBy</a:t>
            </a:r>
          </a:p>
          <a:p>
            <a:endParaRPr lang="ro-RO" sz="2000" dirty="0" smtClean="0"/>
          </a:p>
          <a:p>
            <a:r>
              <a:rPr lang="ro-RO" sz="2800" dirty="0" smtClean="0"/>
              <a:t>For @Query you can use ORDER BY in the query string</a:t>
            </a:r>
          </a:p>
          <a:p>
            <a:endParaRPr lang="ro-RO" sz="2800" dirty="0" smtClean="0"/>
          </a:p>
          <a:p>
            <a:r>
              <a:rPr lang="ro-RO" sz="2800" dirty="0" smtClean="0"/>
              <a:t>Sort Class</a:t>
            </a:r>
          </a:p>
          <a:p>
            <a:endParaRPr lang="ro-RO" sz="2800" dirty="0"/>
          </a:p>
          <a:p>
            <a:r>
              <a:rPr lang="ro-RO" sz="2800" dirty="0" smtClean="0"/>
              <a:t>Extend PagingAndSortingRepository</a:t>
            </a:r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6544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customRepo();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Create an interface CustomRepository</a:t>
            </a:r>
          </a:p>
          <a:p>
            <a:endParaRPr lang="ro-RO" sz="2800" dirty="0"/>
          </a:p>
          <a:p>
            <a:r>
              <a:rPr lang="ro-RO" sz="2800" dirty="0" smtClean="0"/>
              <a:t>Implement the interface needed methods in CustomRepositoryImpl and annotate it with @Repository</a:t>
            </a:r>
          </a:p>
          <a:p>
            <a:endParaRPr lang="ro-RO" sz="2800" dirty="0"/>
          </a:p>
          <a:p>
            <a:r>
              <a:rPr lang="ro-RO" sz="2800" dirty="0" smtClean="0"/>
              <a:t>In your main repository extend the CustomRepository</a:t>
            </a:r>
          </a:p>
          <a:p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334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advanced();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4933243"/>
          </a:xfrm>
        </p:spPr>
        <p:txBody>
          <a:bodyPr>
            <a:normAutofit lnSpcReduction="10000"/>
          </a:bodyPr>
          <a:lstStyle/>
          <a:p>
            <a:r>
              <a:rPr lang="ro-RO" sz="2800" dirty="0" smtClean="0"/>
              <a:t>Supports also Criteria API in Custom repos</a:t>
            </a:r>
          </a:p>
          <a:p>
            <a:endParaRPr lang="ro-RO" sz="2800" dirty="0" smtClean="0"/>
          </a:p>
          <a:p>
            <a:r>
              <a:rPr lang="ro-RO" sz="2800" dirty="0" smtClean="0"/>
              <a:t>Dynamic queries (Criteria API - the standard way in JPA)</a:t>
            </a:r>
          </a:p>
          <a:p>
            <a:endParaRPr lang="ro-RO" sz="2800" dirty="0"/>
          </a:p>
          <a:p>
            <a:r>
              <a:rPr lang="ro-RO" sz="2800" dirty="0" smtClean="0"/>
              <a:t>Supports advanced quering with QueryDSL </a:t>
            </a:r>
          </a:p>
          <a:p>
            <a:pPr lvl="1"/>
            <a:r>
              <a:rPr lang="ro-RO" sz="2000" dirty="0"/>
              <a:t>o</a:t>
            </a:r>
            <a:r>
              <a:rPr lang="ro-RO" sz="2000" dirty="0" smtClean="0"/>
              <a:t>fc instead of Criteria API </a:t>
            </a:r>
            <a:r>
              <a:rPr lang="ro-RO" sz="2000" dirty="0" smtClean="0">
                <a:sym typeface="Wingdings" panose="05000000000000000000" pitchFamily="2" charset="2"/>
              </a:rPr>
              <a:t></a:t>
            </a:r>
          </a:p>
          <a:p>
            <a:endParaRPr lang="ro-RO" sz="2200" dirty="0">
              <a:sym typeface="Wingdings" panose="05000000000000000000" pitchFamily="2" charset="2"/>
            </a:endParaRPr>
          </a:p>
          <a:p>
            <a:r>
              <a:rPr lang="ro-RO" sz="2800" dirty="0" smtClean="0"/>
              <a:t>Caching is </a:t>
            </a:r>
            <a:r>
              <a:rPr lang="ro-RO" sz="2800" smtClean="0"/>
              <a:t>configurable as </a:t>
            </a:r>
            <a:r>
              <a:rPr lang="ro-RO" sz="2800" dirty="0" smtClean="0"/>
              <a:t>in </a:t>
            </a:r>
            <a:r>
              <a:rPr lang="ro-RO" sz="2800" smtClean="0"/>
              <a:t>any other Spring/Hibernate </a:t>
            </a:r>
            <a:r>
              <a:rPr lang="ro-RO" sz="2800" dirty="0" smtClean="0"/>
              <a:t>project</a:t>
            </a:r>
          </a:p>
          <a:p>
            <a:endParaRPr lang="ro-RO" sz="2800" dirty="0"/>
          </a:p>
          <a:p>
            <a:endParaRPr lang="ro-RO" sz="2800" dirty="0" smtClean="0"/>
          </a:p>
          <a:p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048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/>
              <a:t>a</a:t>
            </a:r>
            <a:r>
              <a:rPr lang="ro-RO" sz="4800" dirty="0" smtClean="0"/>
              <a:t>udit();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@CreatedBy , @LastModifiedBy – who ?</a:t>
            </a:r>
          </a:p>
          <a:p>
            <a:endParaRPr lang="ro-RO" sz="2800" dirty="0" smtClean="0"/>
          </a:p>
          <a:p>
            <a:r>
              <a:rPr lang="ro-RO" sz="2800" dirty="0" smtClean="0"/>
              <a:t>@CreatedDate, @LastModifiedDate – when ?</a:t>
            </a:r>
          </a:p>
          <a:p>
            <a:endParaRPr lang="ro-RO" sz="2800" dirty="0"/>
          </a:p>
          <a:p>
            <a:r>
              <a:rPr lang="ro-RO" sz="2800" dirty="0" smtClean="0"/>
              <a:t>Spring Security integration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435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demo();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>
                <a:hlinkClick r:id="rId3"/>
              </a:rPr>
              <a:t>https</a:t>
            </a:r>
            <a:r>
              <a:rPr lang="ro-RO" sz="2800" dirty="0">
                <a:hlinkClick r:id="rId3"/>
              </a:rPr>
              <a:t>://github.com/cosminspn/cc-apr-2016</a:t>
            </a:r>
            <a:r>
              <a:rPr lang="ro-RO" sz="2800" dirty="0" smtClean="0">
                <a:hlinkClick r:id="rId3"/>
              </a:rPr>
              <a:t>/</a:t>
            </a:r>
            <a:endParaRPr lang="ro-RO" sz="2800" dirty="0" smtClean="0"/>
          </a:p>
          <a:p>
            <a:pPr marL="0" indent="0">
              <a:buNone/>
            </a:pPr>
            <a:endParaRPr lang="ro-RO" sz="2800" dirty="0">
              <a:hlinkClick r:id="rId4"/>
            </a:endParaRPr>
          </a:p>
          <a:p>
            <a:pPr marL="0" indent="0">
              <a:buNone/>
            </a:pPr>
            <a:r>
              <a:rPr lang="ro-RO" sz="2800" dirty="0" smtClean="0">
                <a:hlinkClick r:id="rId4"/>
              </a:rPr>
              <a:t>https</a:t>
            </a:r>
            <a:r>
              <a:rPr lang="ro-RO" sz="2800" dirty="0">
                <a:hlinkClick r:id="rId4"/>
              </a:rPr>
              <a:t>://</a:t>
            </a:r>
            <a:r>
              <a:rPr lang="ro-RO" sz="2800" dirty="0" smtClean="0">
                <a:hlinkClick r:id="rId4"/>
              </a:rPr>
              <a:t>github.com/cosminspn/cc-apr-2016/tree/master/source/spring-data-example</a:t>
            </a:r>
            <a:r>
              <a:rPr lang="ro-RO" sz="2800" dirty="0" smtClean="0"/>
              <a:t> </a:t>
            </a:r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9461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removeFromTheProject();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When Spring Data does not bring value ?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 lot of JOIN queries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DB which do not use FKs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When even the CRUD methods should be overriden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May be other situations ...</a:t>
            </a:r>
          </a:p>
          <a:p>
            <a:pPr lvl="1"/>
            <a:endParaRPr lang="ro-RO" sz="2000" dirty="0" smtClean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6574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hopeForTheBest();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618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thankYou();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10000" dirty="0" smtClean="0"/>
              <a:t>THANK YOU !</a:t>
            </a:r>
          </a:p>
          <a:p>
            <a:pPr marL="0" indent="0" algn="ctr">
              <a:buNone/>
            </a:pPr>
            <a:r>
              <a:rPr lang="ro-RO" sz="10000" dirty="0" smtClean="0"/>
              <a:t>QUESTIONS ?</a:t>
            </a:r>
            <a:endParaRPr lang="ro-RO" sz="10000" dirty="0"/>
          </a:p>
        </p:txBody>
      </p:sp>
    </p:spTree>
    <p:extLst>
      <p:ext uri="{BB962C8B-B14F-4D97-AF65-F5344CB8AC3E}">
        <p14:creationId xmlns:p14="http://schemas.microsoft.com/office/powerpoint/2010/main" val="2492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138238"/>
            <a:ext cx="4816475" cy="4535487"/>
          </a:xfrm>
        </p:spPr>
      </p:pic>
    </p:spTree>
    <p:extLst>
      <p:ext uri="{BB962C8B-B14F-4D97-AF65-F5344CB8AC3E}">
        <p14:creationId xmlns:p14="http://schemas.microsoft.com/office/powerpoint/2010/main" val="5154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t2.gstatic.com/images?q=tbn:ANd9GcQCrML1J9ChmE1l00tS7BeYX16QhkRF0XQ1d1VlCNzEK9VHl7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124745"/>
            <a:ext cx="1481747" cy="222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38400" y="3679607"/>
            <a:ext cx="739313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tx2"/>
                </a:solidFill>
                <a:latin typeface="Segoe UI Light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008E40"/>
                </a:solidFill>
              </a:rPr>
              <a:t>Please fill the online evaluation form after </a:t>
            </a:r>
            <a:r>
              <a:rPr lang="en-US" sz="3600" b="1" dirty="0" smtClean="0">
                <a:solidFill>
                  <a:srgbClr val="008E40"/>
                </a:solidFill>
              </a:rPr>
              <a:t>event</a:t>
            </a:r>
            <a:r>
              <a:rPr lang="ro-RO" sz="3600" b="1" dirty="0" smtClean="0">
                <a:solidFill>
                  <a:srgbClr val="008E40"/>
                </a:solidFill>
              </a:rPr>
              <a:t> </a:t>
            </a:r>
            <a:endParaRPr lang="en-US" sz="4000" b="1" dirty="0">
              <a:solidFill>
                <a:srgbClr val="008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1268760"/>
            <a:ext cx="6418050" cy="44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613" y="368701"/>
            <a:ext cx="8033077" cy="1646302"/>
          </a:xfrm>
        </p:spPr>
        <p:txBody>
          <a:bodyPr/>
          <a:lstStyle/>
          <a:p>
            <a:r>
              <a:rPr lang="ro-RO" dirty="0" smtClean="0"/>
              <a:t>Spring Data: Get rid of boilerplate DAOs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612" y="4447397"/>
            <a:ext cx="8033077" cy="1096899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Cosmin Alexandru SP</a:t>
            </a:r>
            <a:r>
              <a:rPr lang="en-GB" dirty="0" smtClean="0"/>
              <a:t>Î</a:t>
            </a:r>
            <a:r>
              <a:rPr lang="ro-RO" dirty="0" smtClean="0"/>
              <a:t>NU</a:t>
            </a:r>
          </a:p>
          <a:p>
            <a:r>
              <a:rPr lang="ro-RO" dirty="0" smtClean="0"/>
              <a:t>Software Developer @ TSS-Yonder</a:t>
            </a:r>
          </a:p>
          <a:p>
            <a:r>
              <a:rPr lang="ro-RO" dirty="0" smtClean="0"/>
              <a:t>CodeCamp, apr. 2016</a:t>
            </a:r>
            <a:endParaRPr lang="ro-RO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75323" y="2314224"/>
            <a:ext cx="8033077" cy="857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i="1" dirty="0" smtClean="0"/>
              <a:t>„Winners never quit &amp; quitters never win.”</a:t>
            </a:r>
          </a:p>
          <a:p>
            <a:r>
              <a:rPr lang="ro-RO" dirty="0" smtClean="0"/>
              <a:t>- Vince Lombardi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73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meetAudience();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What brings you here ?</a:t>
            </a:r>
          </a:p>
          <a:p>
            <a:endParaRPr lang="ro-RO" sz="2800" dirty="0" smtClean="0"/>
          </a:p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88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w</a:t>
            </a:r>
            <a:r>
              <a:rPr lang="ro-RO" sz="4800" dirty="0" smtClean="0"/>
              <a:t>hy();</a:t>
            </a:r>
            <a:endParaRPr lang="ro-RO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363449"/>
              </p:ext>
            </p:extLst>
          </p:nvPr>
        </p:nvGraphicFramePr>
        <p:xfrm>
          <a:off x="477079" y="2160589"/>
          <a:ext cx="65333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195929" y="3385071"/>
            <a:ext cx="2078073" cy="1431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/>
              <a:t>Boilerplate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283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searchSolution();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Spring Data JPA ofc</a:t>
            </a:r>
          </a:p>
          <a:p>
            <a:endParaRPr lang="ro-RO" sz="2800" dirty="0" smtClean="0"/>
          </a:p>
          <a:p>
            <a:r>
              <a:rPr lang="ro-RO" sz="2800" dirty="0" smtClean="0"/>
              <a:t>Easier way to develop apps using RDB or newer technologies</a:t>
            </a:r>
          </a:p>
          <a:p>
            <a:endParaRPr lang="ro-RO" sz="2800" dirty="0" smtClean="0"/>
          </a:p>
          <a:p>
            <a:r>
              <a:rPr lang="ro-RO" sz="2800" dirty="0" smtClean="0"/>
              <a:t>JPA, MongoDB, Redis, Solr, REST, Cassandra, ElasticSearch and many others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195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printCurrentWay();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Persistence mechanism from EJB</a:t>
            </a:r>
          </a:p>
          <a:p>
            <a:endParaRPr lang="ro-RO" sz="2800" dirty="0" smtClean="0"/>
          </a:p>
          <a:p>
            <a:r>
              <a:rPr lang="ro-RO" sz="2800" dirty="0" smtClean="0"/>
              <a:t>JDBC API</a:t>
            </a:r>
          </a:p>
          <a:p>
            <a:endParaRPr lang="ro-RO" sz="2800" dirty="0" smtClean="0"/>
          </a:p>
          <a:p>
            <a:r>
              <a:rPr lang="ro-RO" sz="2800" dirty="0" smtClean="0"/>
              <a:t>ORM – Hibernate</a:t>
            </a:r>
          </a:p>
          <a:p>
            <a:endParaRPr lang="ro-RO" sz="2800" dirty="0" smtClean="0"/>
          </a:p>
          <a:p>
            <a:r>
              <a:rPr lang="ro-RO" sz="2800" dirty="0" smtClean="0"/>
              <a:t>JPA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0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Framework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Provides sophisticated support for traditional data access techs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Simplified infrastructure setup and exception translation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The transactional mechanism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692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644</TotalTime>
  <Words>571</Words>
  <Application>Microsoft Office PowerPoint</Application>
  <PresentationFormat>Widescreen</PresentationFormat>
  <Paragraphs>173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Segoe UI Light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Spring Data: Get rid of boilerplate DAOs</vt:lpstr>
      <vt:lpstr>meetAudience();</vt:lpstr>
      <vt:lpstr>why();</vt:lpstr>
      <vt:lpstr>searchSolution();</vt:lpstr>
      <vt:lpstr>printCurrentWay();</vt:lpstr>
      <vt:lpstr>printNextWay();</vt:lpstr>
      <vt:lpstr>printNextWay();</vt:lpstr>
      <vt:lpstr>getRepository();</vt:lpstr>
      <vt:lpstr>getRepository();</vt:lpstr>
      <vt:lpstr>getRepository();</vt:lpstr>
      <vt:lpstr>getRepository();</vt:lpstr>
      <vt:lpstr>getRepository();</vt:lpstr>
      <vt:lpstr>findBySomething();</vt:lpstr>
      <vt:lpstr>findBySomething();</vt:lpstr>
      <vt:lpstr>queryAnnotation();</vt:lpstr>
      <vt:lpstr>namedQuery();</vt:lpstr>
      <vt:lpstr>sortAndPage();</vt:lpstr>
      <vt:lpstr>customRepo();</vt:lpstr>
      <vt:lpstr>advanced();</vt:lpstr>
      <vt:lpstr>audit();</vt:lpstr>
      <vt:lpstr>demo();</vt:lpstr>
      <vt:lpstr>removeFromTheProject();</vt:lpstr>
      <vt:lpstr>hopeForTheBest();</vt:lpstr>
      <vt:lpstr>thankYou();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Cosmin Spinu</dc:creator>
  <cp:lastModifiedBy>Cosmin Spinu</cp:lastModifiedBy>
  <cp:revision>48</cp:revision>
  <dcterms:created xsi:type="dcterms:W3CDTF">2016-04-09T07:10:04Z</dcterms:created>
  <dcterms:modified xsi:type="dcterms:W3CDTF">2016-04-21T17:02:14Z</dcterms:modified>
</cp:coreProperties>
</file>