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1" r:id="rId5"/>
    <p:sldMasterId id="2147483730" r:id="rId6"/>
  </p:sldMasterIdLst>
  <p:notesMasterIdLst>
    <p:notesMasterId r:id="rId57"/>
  </p:notesMasterIdLst>
  <p:handoutMasterIdLst>
    <p:handoutMasterId r:id="rId58"/>
  </p:handoutMasterIdLst>
  <p:sldIdLst>
    <p:sldId id="257" r:id="rId7"/>
    <p:sldId id="1364" r:id="rId8"/>
    <p:sldId id="1394" r:id="rId9"/>
    <p:sldId id="1393" r:id="rId10"/>
    <p:sldId id="1365" r:id="rId11"/>
    <p:sldId id="1366" r:id="rId12"/>
    <p:sldId id="1367" r:id="rId13"/>
    <p:sldId id="1427" r:id="rId14"/>
    <p:sldId id="1377" r:id="rId15"/>
    <p:sldId id="1397" r:id="rId16"/>
    <p:sldId id="1400" r:id="rId17"/>
    <p:sldId id="1399" r:id="rId18"/>
    <p:sldId id="1398" r:id="rId19"/>
    <p:sldId id="1392" r:id="rId20"/>
    <p:sldId id="1395" r:id="rId21"/>
    <p:sldId id="1401" r:id="rId22"/>
    <p:sldId id="1387" r:id="rId23"/>
    <p:sldId id="1423" r:id="rId24"/>
    <p:sldId id="1378" r:id="rId25"/>
    <p:sldId id="1422" r:id="rId26"/>
    <p:sldId id="1424" r:id="rId27"/>
    <p:sldId id="1428" r:id="rId28"/>
    <p:sldId id="1430" r:id="rId29"/>
    <p:sldId id="1425" r:id="rId30"/>
    <p:sldId id="1426" r:id="rId31"/>
    <p:sldId id="1406" r:id="rId32"/>
    <p:sldId id="1379" r:id="rId33"/>
    <p:sldId id="1381" r:id="rId34"/>
    <p:sldId id="1382" r:id="rId35"/>
    <p:sldId id="1383" r:id="rId36"/>
    <p:sldId id="1415" r:id="rId37"/>
    <p:sldId id="1416" r:id="rId38"/>
    <p:sldId id="1417" r:id="rId39"/>
    <p:sldId id="1418" r:id="rId40"/>
    <p:sldId id="1419" r:id="rId41"/>
    <p:sldId id="1420" r:id="rId42"/>
    <p:sldId id="1404" r:id="rId43"/>
    <p:sldId id="1436" r:id="rId44"/>
    <p:sldId id="1437" r:id="rId45"/>
    <p:sldId id="1421" r:id="rId46"/>
    <p:sldId id="1431" r:id="rId47"/>
    <p:sldId id="1432" r:id="rId48"/>
    <p:sldId id="1433" r:id="rId49"/>
    <p:sldId id="1434" r:id="rId50"/>
    <p:sldId id="1435" r:id="rId51"/>
    <p:sldId id="1389" r:id="rId52"/>
    <p:sldId id="1438" r:id="rId53"/>
    <p:sldId id="1439" r:id="rId54"/>
    <p:sldId id="1440" r:id="rId55"/>
    <p:sldId id="1363" r:id="rId5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ion, Dragos" initials="SD" lastIdx="1" clrIdx="0">
    <p:extLst>
      <p:ext uri="{19B8F6BF-5375-455C-9EA6-DF929625EA0E}">
        <p15:presenceInfo xmlns:p15="http://schemas.microsoft.com/office/powerpoint/2012/main" userId="S-1-5-21-1593605659-2053881664-943301801-1319" providerId="AD"/>
      </p:ext>
    </p:extLst>
  </p:cmAuthor>
  <p:cmAuthor id="2" name="Silion, Dragos" initials="SD [2]" lastIdx="1" clrIdx="1">
    <p:extLst>
      <p:ext uri="{19B8F6BF-5375-455C-9EA6-DF929625EA0E}">
        <p15:presenceInfo xmlns:p15="http://schemas.microsoft.com/office/powerpoint/2012/main" userId="S::dragos.silion@centric.eu::d4908d5e-5dd0-4f43-9742-4cd60a3a31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8687"/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68331" autoAdjust="0"/>
  </p:normalViewPr>
  <p:slideViewPr>
    <p:cSldViewPr snapToGrid="0">
      <p:cViewPr varScale="1">
        <p:scale>
          <a:sx n="56" d="100"/>
          <a:sy n="56" d="100"/>
        </p:scale>
        <p:origin x="1934" y="38"/>
      </p:cViewPr>
      <p:guideLst>
        <p:guide orient="horz" pos="3740"/>
        <p:guide orient="horz" pos="298"/>
        <p:guide orient="horz" pos="881"/>
        <p:guide pos="3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4/20/2019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cwe.mitre.org/top25/index.html#CWE-78" TargetMode="External"/><Relationship Id="rId3" Type="http://schemas.openxmlformats.org/officeDocument/2006/relationships/hyperlink" Target="https://cve.mitre.org/" TargetMode="External"/><Relationship Id="rId7" Type="http://schemas.openxmlformats.org/officeDocument/2006/relationships/hyperlink" Target="http://cwe.mitre.org/top25/index.html#CWE-89" TargetMode="External"/><Relationship Id="rId12" Type="http://schemas.openxmlformats.org/officeDocument/2006/relationships/hyperlink" Target="http://cwe.mitre.org/top25/index.html#CWE-601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sans.org/top25-software-errors#cat3" TargetMode="External"/><Relationship Id="rId11" Type="http://schemas.openxmlformats.org/officeDocument/2006/relationships/hyperlink" Target="http://cwe.mitre.org/top25/index.html#CWE-352" TargetMode="External"/><Relationship Id="rId5" Type="http://schemas.openxmlformats.org/officeDocument/2006/relationships/hyperlink" Target="https://www.sans.org/top25-software-errors#cat2" TargetMode="External"/><Relationship Id="rId10" Type="http://schemas.openxmlformats.org/officeDocument/2006/relationships/hyperlink" Target="http://cwe.mitre.org/top25/index.html#CWE-434" TargetMode="External"/><Relationship Id="rId4" Type="http://schemas.openxmlformats.org/officeDocument/2006/relationships/hyperlink" Target="https://www.sans.org/top25-software-errors#cat1" TargetMode="External"/><Relationship Id="rId9" Type="http://schemas.openxmlformats.org/officeDocument/2006/relationships/hyperlink" Target="http://cwe.mitre.org/top25/index.html#CWE-79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bliki/CanaryRelease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9630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B1139D-5AC7-4B0B-A715-E40E0591EF82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650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8394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Build Maintainable Software 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4570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 Code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level code smells (methods)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 comment code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code  in comments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 code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long identifier names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Magic constants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Badly handled exceptions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180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8079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LCOM =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Lack of Cohesion Of Methods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6832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Common Vulnerability and Exposure (CVE)</a:t>
            </a:r>
            <a:endParaRPr lang="en-US" dirty="0"/>
          </a:p>
          <a:p>
            <a:endParaRPr lang="en-US" dirty="0"/>
          </a:p>
          <a:p>
            <a:r>
              <a:rPr lang="en-US" dirty="0"/>
              <a:t>SANS </a:t>
            </a:r>
            <a:r>
              <a:rPr lang="en-US" dirty="0" err="1"/>
              <a:t>Intitute</a:t>
            </a:r>
            <a:r>
              <a:rPr lang="en-US" dirty="0"/>
              <a:t> 25 top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Software Error Category: Insecure Interaction Between Components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(6 errors)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Software Error Category: Risky Resource Management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(8 errors)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Software Error Category: Porous Defenses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(11 errors)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CWE-89</a:t>
            </a:r>
            <a:r>
              <a:rPr lang="en-US" dirty="0">
                <a:effectLst/>
              </a:rPr>
              <a:t>Improper Neutralization of Special Elements used in an SQL Command ('SQL Injection</a:t>
            </a:r>
            <a:r>
              <a:rPr lang="en-US" dirty="0">
                <a:effectLst/>
                <a:hlinkClick r:id="rId8"/>
              </a:rPr>
              <a:t>’</a:t>
            </a:r>
            <a:r>
              <a:rPr lang="en-US" dirty="0">
                <a:effectLst/>
              </a:rPr>
              <a:t>)</a:t>
            </a:r>
          </a:p>
          <a:p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CWE-78</a:t>
            </a:r>
            <a:r>
              <a:rPr lang="en-US" dirty="0">
                <a:effectLst/>
              </a:rPr>
              <a:t>Improper Neutralization of Special Elements used in an OS Command ('OS Command Injection</a:t>
            </a:r>
            <a:r>
              <a:rPr lang="en-US" dirty="0">
                <a:effectLst/>
                <a:hlinkClick r:id="rId9"/>
              </a:rPr>
              <a:t>’</a:t>
            </a:r>
            <a:r>
              <a:rPr lang="en-US" dirty="0">
                <a:effectLst/>
              </a:rPr>
              <a:t>)</a:t>
            </a:r>
          </a:p>
          <a:p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CWE-79</a:t>
            </a:r>
            <a:r>
              <a:rPr lang="en-US" dirty="0">
                <a:effectLst/>
              </a:rPr>
              <a:t>Improper Neutralization of Input During Web Page Generation ('Cross-site Scripting</a:t>
            </a:r>
            <a:r>
              <a:rPr lang="en-US" dirty="0">
                <a:effectLst/>
                <a:hlinkClick r:id="rId10"/>
              </a:rPr>
              <a:t>’</a:t>
            </a:r>
            <a:r>
              <a:rPr lang="en-US" dirty="0">
                <a:effectLst/>
              </a:rPr>
              <a:t>)</a:t>
            </a:r>
          </a:p>
          <a:p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CWE-434</a:t>
            </a:r>
            <a:r>
              <a:rPr lang="en-US" dirty="0">
                <a:effectLst/>
              </a:rPr>
              <a:t>Unrestricted Upload of File with Dangerous Type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CWE-352</a:t>
            </a:r>
            <a:r>
              <a:rPr lang="en-US" dirty="0">
                <a:effectLst/>
              </a:rPr>
              <a:t>Cross-Site Request Forgery (CSRF)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CWE-601</a:t>
            </a:r>
            <a:r>
              <a:rPr lang="en-US" dirty="0">
                <a:effectLst/>
              </a:rPr>
              <a:t>URL Redirection to Untrusted Site ('Open Redirect’)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6172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430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7727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6402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Build </a:t>
            </a:r>
            <a:r>
              <a:rPr lang="en-US"/>
              <a:t>Evolutionary Architectures 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1985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2166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1478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1349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0007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Modularity and coupling -&gt;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ability to separate components along well defined boundaries has obvious benefit if a developer wants to make a non-breaking change</a:t>
            </a:r>
          </a:p>
          <a:p>
            <a:pPr lvl="1"/>
            <a:r>
              <a:rPr lang="en-US" dirty="0"/>
              <a:t>Aim for low coupling</a:t>
            </a:r>
          </a:p>
          <a:p>
            <a:pPr lvl="1"/>
            <a:r>
              <a:rPr lang="en-US" dirty="0"/>
              <a:t>Components should have an appropriate size based on problem context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Organized Around Business Capabilities -&gt; applications partitioned by domain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Conway law -&gt; Inverse Conway law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Experimentation -&gt; Operationally inexpensive trivial change to applications allows common Continuous Delivery practices like A/B testing,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 Canary Releases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biggest impediment are the operations that are hard to control (manual steps) -&gt; not able to deploy easily hampered feedback cycle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2276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7309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presenter NAME</a:t>
            </a:r>
          </a:p>
          <a:p>
            <a:r>
              <a:rPr lang="en-US" dirty="0"/>
              <a:t>FUNCTION</a:t>
            </a:r>
            <a:br>
              <a:rPr lang="en-US" dirty="0"/>
            </a:br>
            <a:r>
              <a:rPr lang="en-US" dirty="0"/>
              <a:t>BUSINESS UNIT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7CDC6D7-F721-684B-B8C9-FEFA78B76E0C}" type="datetime4">
              <a:rPr lang="en-US" smtClean="0"/>
              <a:pPr/>
              <a:t>April 20, 2019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20A2-5FFC-CE4A-9835-F3EC403B91D3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TITLE PRESENTATION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01686857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0164398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6378673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5311843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7653745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9448537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9032701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21255307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5790530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2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E667-967D-3A4A-BF6F-AB77B79EAF13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TITLE PRESENTATION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570568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461772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9955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5448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8164461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892429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105603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6850603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9504417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54300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581508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5356662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4356357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1980470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7520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6223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4926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9370784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7520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6223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4926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3978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631748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8874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1" y="1268759"/>
            <a:ext cx="1764195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93478" y="1268759"/>
            <a:ext cx="1764195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60078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59834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85801" y="4980566"/>
            <a:ext cx="377483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693479" y="4980566"/>
            <a:ext cx="376472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89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3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03878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83380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5421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2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96144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560285"/>
            <a:ext cx="3811588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96144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560285"/>
            <a:ext cx="3813174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7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9228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803371"/>
            <a:ext cx="3811588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9228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03371"/>
            <a:ext cx="3813174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497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90265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39728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3636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86762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73524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860286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286762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573524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860286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647013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28229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6457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484686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312914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828229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656457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484686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312914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828229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656457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484686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312914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08129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521562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3124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64685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607808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086247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521562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043124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564685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7607808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086247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1521562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3043124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564685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7607808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086247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1521562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3043124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4564685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607808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6086247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28159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589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10952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6E4B-0F15-D24C-93AA-2172DA0233B5}" type="datetime4">
              <a:rPr lang="en-US" smtClean="0"/>
              <a:t>April 20, 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/>
              <a:t>TITLE PRESENTATION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924125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961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166732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152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781449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56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328019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087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369285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1536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BC1B-8654-8443-A298-9A13A56CCAA4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TITLE PRESENTATION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0414295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54309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222315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195298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040928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907669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342314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151887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72883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6207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603C-696B-2946-8D70-906C0B20EE9E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TITLE PRESENTATION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89219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750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1126917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078727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383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740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314513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1120810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6018261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3945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E6F2-DD9D-FA4C-8DBC-4030AEFC154F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TITLE PRESENTATION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3876310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4227979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4539332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5043264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6418697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7520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6223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4926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2326319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7520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6223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4926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957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6515724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931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1" y="1268759"/>
            <a:ext cx="1764195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93478" y="1268759"/>
            <a:ext cx="1764195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60078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59834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85801" y="4980566"/>
            <a:ext cx="377483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693479" y="4980566"/>
            <a:ext cx="376472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2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A745-1F9F-4B44-AE4F-BF0F5DB3FF85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TITLE PRESENTATION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355288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8132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5664027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15301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5548658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7265732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8798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96144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560285"/>
            <a:ext cx="3811588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96144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560285"/>
            <a:ext cx="3813174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410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9228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803371"/>
            <a:ext cx="3811588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9228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03371"/>
            <a:ext cx="3813174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5217663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669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1BB8-4B2F-814D-B9CD-150D7913B5D4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TITLE PRESENTATION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568974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65494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86762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73524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860286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286762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573524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860286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6415769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28229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6457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484686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312914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828229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656457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484686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312914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828229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656457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484686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312914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1257184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521562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3124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64685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607808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086247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521562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043124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564685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7607808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086247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1521562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3043124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564685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7607808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086247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1521562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3043124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4564685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607808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6086247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4239009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708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317403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8814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50738909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8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9793-BFBC-7240-9BA9-811177108773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TITLE PRESENTATION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1804369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8254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3602988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6802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0446515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4464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4626502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481407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6035592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586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7.xml"/><Relationship Id="rId26" Type="http://schemas.openxmlformats.org/officeDocument/2006/relationships/slideLayout" Target="../slideLayouts/slideLayout95.xml"/><Relationship Id="rId39" Type="http://schemas.openxmlformats.org/officeDocument/2006/relationships/slideLayout" Target="../slideLayouts/slideLayout108.xml"/><Relationship Id="rId21" Type="http://schemas.openxmlformats.org/officeDocument/2006/relationships/slideLayout" Target="../slideLayouts/slideLayout90.xml"/><Relationship Id="rId34" Type="http://schemas.openxmlformats.org/officeDocument/2006/relationships/slideLayout" Target="../slideLayouts/slideLayout103.xml"/><Relationship Id="rId42" Type="http://schemas.openxmlformats.org/officeDocument/2006/relationships/slideLayout" Target="../slideLayouts/slideLayout111.xml"/><Relationship Id="rId47" Type="http://schemas.openxmlformats.org/officeDocument/2006/relationships/slideLayout" Target="../slideLayouts/slideLayout116.xml"/><Relationship Id="rId50" Type="http://schemas.openxmlformats.org/officeDocument/2006/relationships/slideLayout" Target="../slideLayouts/slideLayout119.xml"/><Relationship Id="rId55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5" Type="http://schemas.openxmlformats.org/officeDocument/2006/relationships/slideLayout" Target="../slideLayouts/slideLayout94.xml"/><Relationship Id="rId33" Type="http://schemas.openxmlformats.org/officeDocument/2006/relationships/slideLayout" Target="../slideLayouts/slideLayout102.xml"/><Relationship Id="rId38" Type="http://schemas.openxmlformats.org/officeDocument/2006/relationships/slideLayout" Target="../slideLayouts/slideLayout107.xml"/><Relationship Id="rId46" Type="http://schemas.openxmlformats.org/officeDocument/2006/relationships/slideLayout" Target="../slideLayouts/slideLayout115.xml"/><Relationship Id="rId59" Type="http://schemas.openxmlformats.org/officeDocument/2006/relationships/theme" Target="../theme/theme3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20" Type="http://schemas.openxmlformats.org/officeDocument/2006/relationships/slideLayout" Target="../slideLayouts/slideLayout89.xml"/><Relationship Id="rId29" Type="http://schemas.openxmlformats.org/officeDocument/2006/relationships/slideLayout" Target="../slideLayouts/slideLayout98.xml"/><Relationship Id="rId41" Type="http://schemas.openxmlformats.org/officeDocument/2006/relationships/slideLayout" Target="../slideLayouts/slideLayout110.xml"/><Relationship Id="rId54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24" Type="http://schemas.openxmlformats.org/officeDocument/2006/relationships/slideLayout" Target="../slideLayouts/slideLayout93.xml"/><Relationship Id="rId32" Type="http://schemas.openxmlformats.org/officeDocument/2006/relationships/slideLayout" Target="../slideLayouts/slideLayout101.xml"/><Relationship Id="rId37" Type="http://schemas.openxmlformats.org/officeDocument/2006/relationships/slideLayout" Target="../slideLayouts/slideLayout106.xml"/><Relationship Id="rId40" Type="http://schemas.openxmlformats.org/officeDocument/2006/relationships/slideLayout" Target="../slideLayouts/slideLayout109.xml"/><Relationship Id="rId45" Type="http://schemas.openxmlformats.org/officeDocument/2006/relationships/slideLayout" Target="../slideLayouts/slideLayout114.xml"/><Relationship Id="rId53" Type="http://schemas.openxmlformats.org/officeDocument/2006/relationships/slideLayout" Target="../slideLayouts/slideLayout122.xml"/><Relationship Id="rId58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23" Type="http://schemas.openxmlformats.org/officeDocument/2006/relationships/slideLayout" Target="../slideLayouts/slideLayout92.xml"/><Relationship Id="rId28" Type="http://schemas.openxmlformats.org/officeDocument/2006/relationships/slideLayout" Target="../slideLayouts/slideLayout97.xml"/><Relationship Id="rId36" Type="http://schemas.openxmlformats.org/officeDocument/2006/relationships/slideLayout" Target="../slideLayouts/slideLayout105.xml"/><Relationship Id="rId49" Type="http://schemas.openxmlformats.org/officeDocument/2006/relationships/slideLayout" Target="../slideLayouts/slideLayout118.xml"/><Relationship Id="rId57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8.xml"/><Relationship Id="rId31" Type="http://schemas.openxmlformats.org/officeDocument/2006/relationships/slideLayout" Target="../slideLayouts/slideLayout100.xml"/><Relationship Id="rId44" Type="http://schemas.openxmlformats.org/officeDocument/2006/relationships/slideLayout" Target="../slideLayouts/slideLayout113.xml"/><Relationship Id="rId52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Relationship Id="rId22" Type="http://schemas.openxmlformats.org/officeDocument/2006/relationships/slideLayout" Target="../slideLayouts/slideLayout91.xml"/><Relationship Id="rId27" Type="http://schemas.openxmlformats.org/officeDocument/2006/relationships/slideLayout" Target="../slideLayouts/slideLayout96.xml"/><Relationship Id="rId30" Type="http://schemas.openxmlformats.org/officeDocument/2006/relationships/slideLayout" Target="../slideLayouts/slideLayout99.xml"/><Relationship Id="rId35" Type="http://schemas.openxmlformats.org/officeDocument/2006/relationships/slideLayout" Target="../slideLayouts/slideLayout104.xml"/><Relationship Id="rId43" Type="http://schemas.openxmlformats.org/officeDocument/2006/relationships/slideLayout" Target="../slideLayouts/slideLayout112.xml"/><Relationship Id="rId48" Type="http://schemas.openxmlformats.org/officeDocument/2006/relationships/slideLayout" Target="../slideLayouts/slideLayout117.xml"/><Relationship Id="rId56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77.xml"/><Relationship Id="rId51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8A1C3CD-8B3B-0740-B261-196A2BE82F57}" type="datetime4">
              <a:rPr lang="en-US" smtClean="0"/>
              <a:t>April 20, 2019</a:t>
            </a:fld>
            <a:r>
              <a:rPr lang="en-US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dirty="0"/>
              <a:t>TITLE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19201"/>
            <a:ext cx="77724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6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698" r:id="rId27"/>
    <p:sldLayoutId id="2147483699" r:id="rId28"/>
    <p:sldLayoutId id="2147483700" r:id="rId29"/>
    <p:sldLayoutId id="2147483701" r:id="rId30"/>
    <p:sldLayoutId id="2147483702" r:id="rId31"/>
    <p:sldLayoutId id="2147483703" r:id="rId32"/>
    <p:sldLayoutId id="2147483704" r:id="rId33"/>
    <p:sldLayoutId id="2147483705" r:id="rId34"/>
    <p:sldLayoutId id="2147483706" r:id="rId35"/>
    <p:sldLayoutId id="2147483707" r:id="rId36"/>
    <p:sldLayoutId id="2147483708" r:id="rId37"/>
    <p:sldLayoutId id="2147483709" r:id="rId38"/>
    <p:sldLayoutId id="2147483710" r:id="rId39"/>
    <p:sldLayoutId id="2147483711" r:id="rId40"/>
    <p:sldLayoutId id="2147483712" r:id="rId41"/>
    <p:sldLayoutId id="2147483713" r:id="rId42"/>
    <p:sldLayoutId id="2147483714" r:id="rId43"/>
    <p:sldLayoutId id="2147483715" r:id="rId44"/>
    <p:sldLayoutId id="2147483716" r:id="rId45"/>
    <p:sldLayoutId id="2147483717" r:id="rId46"/>
    <p:sldLayoutId id="2147483718" r:id="rId47"/>
    <p:sldLayoutId id="2147483719" r:id="rId48"/>
    <p:sldLayoutId id="2147483720" r:id="rId49"/>
    <p:sldLayoutId id="2147483721" r:id="rId50"/>
    <p:sldLayoutId id="2147483722" r:id="rId51"/>
    <p:sldLayoutId id="2147483723" r:id="rId52"/>
    <p:sldLayoutId id="2147483724" r:id="rId53"/>
    <p:sldLayoutId id="2147483725" r:id="rId54"/>
    <p:sldLayoutId id="2147483726" r:id="rId55"/>
    <p:sldLayoutId id="2147483727" r:id="rId56"/>
    <p:sldLayoutId id="2147483728" r:id="rId57"/>
    <p:sldLayoutId id="2147483729" r:id="rId58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19201"/>
            <a:ext cx="77724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0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  <p:sldLayoutId id="2147483750" r:id="rId20"/>
    <p:sldLayoutId id="2147483751" r:id="rId21"/>
    <p:sldLayoutId id="2147483752" r:id="rId22"/>
    <p:sldLayoutId id="2147483753" r:id="rId23"/>
    <p:sldLayoutId id="2147483754" r:id="rId24"/>
    <p:sldLayoutId id="2147483755" r:id="rId25"/>
    <p:sldLayoutId id="2147483756" r:id="rId26"/>
    <p:sldLayoutId id="2147483757" r:id="rId27"/>
    <p:sldLayoutId id="2147483758" r:id="rId28"/>
    <p:sldLayoutId id="2147483759" r:id="rId29"/>
    <p:sldLayoutId id="2147483760" r:id="rId30"/>
    <p:sldLayoutId id="2147483761" r:id="rId31"/>
    <p:sldLayoutId id="2147483762" r:id="rId32"/>
    <p:sldLayoutId id="2147483763" r:id="rId33"/>
    <p:sldLayoutId id="2147483764" r:id="rId34"/>
    <p:sldLayoutId id="2147483765" r:id="rId35"/>
    <p:sldLayoutId id="2147483766" r:id="rId36"/>
    <p:sldLayoutId id="2147483767" r:id="rId37"/>
    <p:sldLayoutId id="2147483768" r:id="rId38"/>
    <p:sldLayoutId id="2147483769" r:id="rId39"/>
    <p:sldLayoutId id="2147483770" r:id="rId40"/>
    <p:sldLayoutId id="2147483771" r:id="rId41"/>
    <p:sldLayoutId id="2147483772" r:id="rId42"/>
    <p:sldLayoutId id="2147483773" r:id="rId43"/>
    <p:sldLayoutId id="2147483774" r:id="rId44"/>
    <p:sldLayoutId id="2147483775" r:id="rId45"/>
    <p:sldLayoutId id="2147483776" r:id="rId46"/>
    <p:sldLayoutId id="2147483777" r:id="rId47"/>
    <p:sldLayoutId id="2147483778" r:id="rId48"/>
    <p:sldLayoutId id="2147483779" r:id="rId49"/>
    <p:sldLayoutId id="2147483780" r:id="rId50"/>
    <p:sldLayoutId id="2147483781" r:id="rId51"/>
    <p:sldLayoutId id="2147483782" r:id="rId52"/>
    <p:sldLayoutId id="2147483783" r:id="rId53"/>
    <p:sldLayoutId id="2147483784" r:id="rId54"/>
    <p:sldLayoutId id="2147483785" r:id="rId55"/>
    <p:sldLayoutId id="2147483786" r:id="rId56"/>
    <p:sldLayoutId id="2147483787" r:id="rId57"/>
    <p:sldLayoutId id="2147483788" r:id="rId58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>
          <a:xfrm>
            <a:off x="685800" y="2405923"/>
            <a:ext cx="7772400" cy="1023077"/>
          </a:xfrm>
        </p:spPr>
        <p:txBody>
          <a:bodyPr/>
          <a:lstStyle/>
          <a:p>
            <a:pPr algn="ctr"/>
            <a:r>
              <a:rPr lang="en-US" dirty="0"/>
              <a:t>Building Architectures that deliver in Practice</a:t>
            </a:r>
            <a:endParaRPr lang="nl-NL" sz="44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cap="none" dirty="0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BC345-73D0-4EC4-997B-6874FBFA7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F67FC-74D2-46D0-9400-18307AD5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Fitness function</a:t>
            </a:r>
          </a:p>
          <a:p>
            <a:pPr marL="265113" lvl="1" indent="0">
              <a:buNone/>
            </a:pPr>
            <a:r>
              <a:rPr lang="en-US" sz="2800" dirty="0"/>
              <a:t>	A particular type of objective function that is 	used to summarize how close a given 	design solution is to achieving the set aim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41C11-389E-44BD-AC3E-7434B8B35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2542B-8A5B-40A5-9AE5-167957A1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544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BC345-73D0-4EC4-997B-6874FBFA7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F67FC-74D2-46D0-9400-18307AD5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Define relevant fitness functions to cover the key and relevant quality attributes of the system</a:t>
            </a:r>
            <a:endParaRPr lang="en-US" sz="2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41C11-389E-44BD-AC3E-7434B8B35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2542B-8A5B-40A5-9AE5-167957A1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13086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A628C-A485-439F-988D-7EFA2D6E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47BF0-4502-4807-84BC-1405D5BDB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Small scope change (development)</a:t>
            </a:r>
          </a:p>
          <a:p>
            <a:r>
              <a:rPr lang="en-US" sz="2600"/>
              <a:t>Level of modularity </a:t>
            </a:r>
            <a:r>
              <a:rPr lang="en-US" sz="2600" dirty="0"/>
              <a:t>and decoupling for business features(deployment)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4F726-224C-40C0-8C3C-FA5DC58F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716F4-09CF-4366-AFE5-17253638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0406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B490-B10D-4D32-AD3A-589A9E20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3957E-397D-45A5-AE61-D10A386B1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048" y="1218379"/>
            <a:ext cx="8163164" cy="2265414"/>
          </a:xfrm>
        </p:spPr>
        <p:txBody>
          <a:bodyPr/>
          <a:lstStyle/>
          <a:p>
            <a:r>
              <a:rPr lang="en-US" sz="2800" dirty="0"/>
              <a:t>Dimensions</a:t>
            </a:r>
          </a:p>
          <a:p>
            <a:pPr lvl="1"/>
            <a:r>
              <a:rPr lang="en-US" sz="2800" dirty="0"/>
              <a:t>Technical</a:t>
            </a:r>
          </a:p>
          <a:p>
            <a:pPr lvl="1"/>
            <a:r>
              <a:rPr lang="en-US" sz="2800" dirty="0"/>
              <a:t>Data</a:t>
            </a:r>
          </a:p>
          <a:p>
            <a:pPr lvl="1"/>
            <a:r>
              <a:rPr lang="en-US" sz="2800" dirty="0"/>
              <a:t>Security</a:t>
            </a:r>
          </a:p>
          <a:p>
            <a:pPr lvl="1"/>
            <a:r>
              <a:rPr lang="en-US" sz="2800" dirty="0"/>
              <a:t>Operation/System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0536C-B9E2-4BFC-8D66-9BCC90F1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90FD-7E91-4697-A923-77186948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  <p:pic>
        <p:nvPicPr>
          <p:cNvPr id="2050" name="Picture 2" descr="https://learning.oreilly.com/library/view/building-evolutionary-architectures/9781491986356/assets/evar_0103.png">
            <a:extLst>
              <a:ext uri="{FF2B5EF4-FFF2-40B4-BE49-F238E27FC236}">
                <a16:creationId xmlns:a16="http://schemas.microsoft.com/office/drawing/2014/main" id="{5C0033BE-17A0-425E-B69C-6E8286E3F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467" y="1669692"/>
            <a:ext cx="4813777" cy="392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6D71A8-6133-473F-9F7E-50228BC16903}"/>
              </a:ext>
            </a:extLst>
          </p:cNvPr>
          <p:cNvSpPr txBox="1"/>
          <p:nvPr/>
        </p:nvSpPr>
        <p:spPr>
          <a:xfrm>
            <a:off x="4359630" y="5591195"/>
            <a:ext cx="433253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Image Source: Building Evolutionary Architectures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46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D89A-0F63-4E17-9ECD-FC7F8078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an evolutionary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8F942-A383-4067-B30D-961F1EECB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Modularity and coupling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Organized around business capabilities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Fast feedback loops allow experimentation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28877-7F4C-4FA4-89DD-17609B2A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A15B3-CF48-4843-BA58-38383FB8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8244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23BD-A944-4C0B-842C-6122BBBF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Evolutionary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953C0-FC34-4874-A036-DC9776E3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Identify Dimensions Affected by Evolution</a:t>
            </a:r>
          </a:p>
          <a:p>
            <a:endParaRPr lang="en-US" sz="2800" dirty="0"/>
          </a:p>
          <a:p>
            <a:r>
              <a:rPr lang="en-US" sz="2800" dirty="0"/>
              <a:t>Define Fitness Functions for Each Dimension</a:t>
            </a:r>
          </a:p>
          <a:p>
            <a:endParaRPr lang="en-US" sz="2800" dirty="0"/>
          </a:p>
          <a:p>
            <a:r>
              <a:rPr lang="en-US" sz="2800" dirty="0"/>
              <a:t>Use Deployment Pipelines to Automate Fitness Functions </a:t>
            </a:r>
          </a:p>
          <a:p>
            <a:endParaRPr lang="en-US" sz="2800" dirty="0"/>
          </a:p>
          <a:p>
            <a:pPr marL="265113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E190A-4B3E-4289-ADC9-F46A5F45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A94B5-E9E0-4472-9C49-3A19C128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62802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68549-5300-4D05-A1E0-2144CAB2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eSHOP</a:t>
            </a:r>
            <a:r>
              <a:rPr lang="en-US" dirty="0"/>
              <a:t> On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CB05C-881F-4525-8DD1-B7096C072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Reference microservice and container based application</a:t>
            </a:r>
          </a:p>
          <a:p>
            <a:endParaRPr lang="en-US" sz="2800" dirty="0"/>
          </a:p>
          <a:p>
            <a:r>
              <a:rPr lang="en-US" sz="2800" dirty="0" err="1"/>
              <a:t>eSHOP</a:t>
            </a:r>
            <a:r>
              <a:rPr lang="en-US" sz="2800" dirty="0"/>
              <a:t> with mobile and web frontend, implemented using microservices behind an API Gateway </a:t>
            </a:r>
          </a:p>
          <a:p>
            <a:endParaRPr lang="en-US" dirty="0"/>
          </a:p>
          <a:p>
            <a:endParaRPr lang="en-US" dirty="0"/>
          </a:p>
          <a:p>
            <a:pPr marL="265113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235ED-A768-4B5C-A3EF-FAAEE3BB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A1376-C8FA-4790-B80D-7440A1A6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2332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74288-158F-45B8-97E5-2AF8186F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5B558-30AA-48F9-BF48-264A511C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  <p:pic>
        <p:nvPicPr>
          <p:cNvPr id="1026" name="Picture 2" descr="https://user-images.githubusercontent.com/1712635/38758862-d4b42498-3f27-11e8-8dad-db60b0fa05d3.png">
            <a:extLst>
              <a:ext uri="{FF2B5EF4-FFF2-40B4-BE49-F238E27FC236}">
                <a16:creationId xmlns:a16="http://schemas.microsoft.com/office/drawing/2014/main" id="{8B310E6D-59DC-46DF-923E-BF4ADA2F9E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20" y="636999"/>
            <a:ext cx="8162925" cy="433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65017D-68A6-4C81-8877-777B792AD410}"/>
              </a:ext>
            </a:extLst>
          </p:cNvPr>
          <p:cNvSpPr/>
          <p:nvPr/>
        </p:nvSpPr>
        <p:spPr>
          <a:xfrm>
            <a:off x="1613161" y="5431728"/>
            <a:ext cx="7683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chttps://github.com/dotnet-architecture/eShopOnContainers</a:t>
            </a:r>
          </a:p>
        </p:txBody>
      </p:sp>
    </p:spTree>
    <p:extLst>
      <p:ext uri="{BB962C8B-B14F-4D97-AF65-F5344CB8AC3E}">
        <p14:creationId xmlns:p14="http://schemas.microsoft.com/office/powerpoint/2010/main" val="4188461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3A7C-7CCF-4213-B0B3-91F15F38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E95F4-BE43-4AAE-BEA3-A0F6A44F5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 to VM in Azure</a:t>
            </a:r>
          </a:p>
          <a:p>
            <a:endParaRPr lang="en-US" dirty="0"/>
          </a:p>
          <a:p>
            <a:r>
              <a:rPr lang="en-US" dirty="0"/>
              <a:t>Check Visual Studio and source files</a:t>
            </a:r>
          </a:p>
          <a:p>
            <a:endParaRPr lang="en-US" dirty="0"/>
          </a:p>
          <a:p>
            <a:r>
              <a:rPr lang="en-US" dirty="0"/>
              <a:t>Open SonarQube</a:t>
            </a:r>
          </a:p>
          <a:p>
            <a:endParaRPr lang="en-US" dirty="0"/>
          </a:p>
          <a:p>
            <a:r>
              <a:rPr lang="en-US" dirty="0"/>
              <a:t>Open </a:t>
            </a:r>
            <a:r>
              <a:rPr lang="en-US" dirty="0" err="1"/>
              <a:t>AzureDev</a:t>
            </a:r>
            <a:r>
              <a:rPr lang="en-US" dirty="0"/>
              <a:t> ops</a:t>
            </a:r>
          </a:p>
          <a:p>
            <a:endParaRPr lang="en-US" dirty="0"/>
          </a:p>
          <a:p>
            <a:r>
              <a:rPr lang="en-US" dirty="0"/>
              <a:t>Install NDepend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4943B-5FE2-489E-BAED-73BD43A6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6AE0E-AC71-43DC-A1F0-444E20B9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7469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28666-EB4B-4CA8-B557-1B6389BF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14B680-E159-ED46-B89B-60C427FC4DF1}" type="datetime4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April 20, 2019</a:t>
            </a:fld>
            <a:endParaRPr kumimoji="0" lang="nl-NL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C89D8-0933-4641-B14D-5A751A7CF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TITLE PRESENTATION</a:t>
            </a:r>
            <a:endParaRPr kumimoji="0" lang="nl-NL" sz="9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2CF967-FBFA-4BA2-944C-1AEF8D46B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438"/>
            <a:ext cx="9540716" cy="271795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112BE1E-AFE4-44C7-99E7-ABF3CFFB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</p:spPr>
        <p:txBody>
          <a:bodyPr/>
          <a:lstStyle/>
          <a:p>
            <a:r>
              <a:rPr lang="en-US" dirty="0"/>
              <a:t>CI / CD Pipeline</a:t>
            </a:r>
          </a:p>
        </p:txBody>
      </p:sp>
    </p:spTree>
    <p:extLst>
      <p:ext uri="{BB962C8B-B14F-4D97-AF65-F5344CB8AC3E}">
        <p14:creationId xmlns:p14="http://schemas.microsoft.com/office/powerpoint/2010/main" val="373561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40FB-0505-4332-8021-FF9CA18F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E7BA5-5941-4E24-9388-1FEDEAC69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Tudor Teodoru</a:t>
            </a:r>
          </a:p>
          <a:p>
            <a:pPr marL="265113" lvl="1" indent="0">
              <a:buNone/>
            </a:pPr>
            <a:r>
              <a:rPr lang="en-US" sz="2800" dirty="0"/>
              <a:t>Software Architect @ Centric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Florin </a:t>
            </a:r>
            <a:r>
              <a:rPr lang="en-US" sz="2800" dirty="0" err="1"/>
              <a:t>Bîzgă</a:t>
            </a:r>
            <a:r>
              <a:rPr lang="en-US" sz="2800" dirty="0"/>
              <a:t> </a:t>
            </a:r>
          </a:p>
          <a:p>
            <a:pPr marL="265113" lvl="1" indent="0">
              <a:buNone/>
            </a:pPr>
            <a:r>
              <a:rPr lang="en-US" sz="2800" dirty="0"/>
              <a:t>Cloud Engineer @ Centric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3EF6B-7543-47D8-A27B-F4F194D6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932E7-AD19-4517-B4E2-7798F700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9237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2C06-7FF2-4937-BC71-EE3AE7A3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 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4FA3C-017B-40B5-82B2-ECD75D95E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5643F-C285-4D80-8EDC-2FF5437A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71423-87BA-4CEA-8ED3-6DF7DC00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9023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FB84-72EB-409A-8323-3BACD975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10C-A168-4FA7-BCFD-0D814BFA0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4127E-4AB8-490D-8ECA-4E0E7CF3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002B4-F1A1-4B4A-84C3-BE526005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1170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F27D-BD0E-4997-A527-C5DD8140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– 10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99AF0-0068-4DEA-8D15-02023DDEA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05FDC-ECAB-4423-822B-571BE54E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32129-5109-46FE-A984-7CB0F698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4243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73A8-0601-46D3-9AA1-ABC9508E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CE8F5-B7A3-4204-9386-F05B21E17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/>
              <a:t>Maintainability</a:t>
            </a:r>
          </a:p>
          <a:p>
            <a:pPr lvl="1"/>
            <a:r>
              <a:rPr lang="en-US" sz="2600" dirty="0"/>
              <a:t>Present the metrics 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SonarQube Overview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 err="1"/>
              <a:t>NDepend</a:t>
            </a:r>
            <a:r>
              <a:rPr lang="en-US" sz="2600" dirty="0"/>
              <a:t> Overview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 err="1"/>
              <a:t>Ndepened</a:t>
            </a:r>
            <a:r>
              <a:rPr lang="en-US" sz="2600" dirty="0"/>
              <a:t> </a:t>
            </a:r>
            <a:r>
              <a:rPr lang="en-US" sz="2600" dirty="0" err="1"/>
              <a:t>HandOn</a:t>
            </a:r>
            <a:endParaRPr lang="en-US" sz="2600" dirty="0"/>
          </a:p>
          <a:p>
            <a:pPr marL="265113" lvl="1" indent="0">
              <a:buNone/>
            </a:pPr>
            <a:endParaRPr lang="en-US" sz="2600" dirty="0"/>
          </a:p>
          <a:p>
            <a:r>
              <a:rPr lang="en-US" sz="2600" dirty="0"/>
              <a:t>Security</a:t>
            </a:r>
          </a:p>
          <a:p>
            <a:pPr lvl="1"/>
            <a:r>
              <a:rPr lang="en-US" sz="2600" dirty="0"/>
              <a:t>Present metrics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Tools </a:t>
            </a:r>
          </a:p>
          <a:p>
            <a:pPr marL="265113" lvl="1" indent="0">
              <a:buNone/>
            </a:pPr>
            <a:endParaRPr lang="en-US" sz="2600" dirty="0"/>
          </a:p>
          <a:p>
            <a:r>
              <a:rPr lang="en-US" sz="2600" dirty="0"/>
              <a:t>Break – 15 min (11:30)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65113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4151E-8A94-40AD-9BDE-4F08AC2C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F6A1D-E518-4453-9A46-5465B602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16331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1CD7-F1B8-49B9-AFCB-2E492507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Attributes / NFR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1469D-C2B6-4BD8-9213-249DBF7D7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Wikipedia: </a:t>
            </a:r>
          </a:p>
          <a:p>
            <a:pPr marL="265113" lvl="1" indent="0">
              <a:buNone/>
            </a:pPr>
            <a:r>
              <a:rPr lang="en-US" dirty="0"/>
              <a:t>“A </a:t>
            </a:r>
            <a:r>
              <a:rPr lang="en-US" b="1" dirty="0"/>
              <a:t>non-functional requirement</a:t>
            </a:r>
            <a:r>
              <a:rPr lang="en-US" dirty="0"/>
              <a:t> (NFR) is a requirement that specifies criteria that can be used to judge the operation of a system, rather than specific behaviors. They are contrasted with functional requirements that define specific behavior or functions. The plan for implementing </a:t>
            </a:r>
            <a:r>
              <a:rPr lang="en-US" i="1" dirty="0"/>
              <a:t>functional</a:t>
            </a:r>
            <a:r>
              <a:rPr lang="en-US" dirty="0"/>
              <a:t> requirements is detailed in the system </a:t>
            </a:r>
            <a:r>
              <a:rPr lang="en-US" i="1" dirty="0"/>
              <a:t>design</a:t>
            </a:r>
            <a:r>
              <a:rPr lang="en-US" dirty="0"/>
              <a:t>. The plan for implementing </a:t>
            </a:r>
            <a:r>
              <a:rPr lang="en-US" i="1" dirty="0"/>
              <a:t>non-functional</a:t>
            </a:r>
            <a:r>
              <a:rPr lang="en-US" dirty="0"/>
              <a:t> requirements is detailed in the system </a:t>
            </a:r>
            <a:r>
              <a:rPr lang="en-US" i="1" dirty="0"/>
              <a:t>architecture</a:t>
            </a:r>
            <a:r>
              <a:rPr lang="en-US" dirty="0"/>
              <a:t>, because they are usually architecturally significant requirements.”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3D691-2426-471A-A8B9-5717A2EC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66A32-5A69-4791-947F-97D6EF0B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5740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89BB-6DD7-4221-B309-8B0AD4FC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Architecturally significant </a:t>
            </a:r>
            <a:r>
              <a:rPr lang="en-US" dirty="0" err="1"/>
              <a:t>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5AD2-905D-46FB-B0AF-4218CDA63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Architecturally significant requirements are those requirements that have a measurable effect on a computer system’s architecture. This can comprise both software and hardware requirements. They are a subset of requirements, the subset that affects the architecture of a system in measurably identifiable ways.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03F14-D165-4B10-BB1C-27E086B81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6ABCF-B1B0-4B3A-8B4C-3E75E0AB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4090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06FC-FBD8-483B-ABCC-68CBFC0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25010 – Quality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DF4FB-D438-42B8-986F-67EEA530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03989-4C7D-42D0-8B5C-911BF81DF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  <p:pic>
        <p:nvPicPr>
          <p:cNvPr id="1026" name="Picture 2" descr="Quality Characterisctics of ISO 25010">
            <a:extLst>
              <a:ext uri="{FF2B5EF4-FFF2-40B4-BE49-F238E27FC236}">
                <a16:creationId xmlns:a16="http://schemas.microsoft.com/office/drawing/2014/main" id="{F8A0F419-50E9-41AB-AFB9-8055ADA0E0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56" y="1852465"/>
            <a:ext cx="8807687" cy="249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332578-35A0-4379-81CA-F0DA0BD87263}"/>
              </a:ext>
            </a:extLst>
          </p:cNvPr>
          <p:cNvSpPr txBox="1"/>
          <p:nvPr/>
        </p:nvSpPr>
        <p:spPr>
          <a:xfrm>
            <a:off x="7768333" y="5005535"/>
            <a:ext cx="1207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Iso25000.com</a:t>
            </a:r>
          </a:p>
        </p:txBody>
      </p:sp>
    </p:spTree>
    <p:extLst>
      <p:ext uri="{BB962C8B-B14F-4D97-AF65-F5344CB8AC3E}">
        <p14:creationId xmlns:p14="http://schemas.microsoft.com/office/powerpoint/2010/main" val="4217854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D5C0-7BC0-4B63-91D8-076B46FB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Fitness functions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C18BAC8-7402-42C0-A1BB-A5FF16506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0887"/>
            <a:ext cx="9247156" cy="264033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46218-E79F-46A8-9B34-FACF9FE2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65BA8-B160-4F87-80A1-10DDF186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60370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F07D-0FD1-42E6-A05C-5E50BED0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EF97C-AEFA-4CE6-A517-B0E972243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Code Analysis</a:t>
            </a:r>
          </a:p>
          <a:p>
            <a:pPr lvl="1"/>
            <a:endParaRPr lang="en-US" dirty="0"/>
          </a:p>
          <a:p>
            <a:r>
              <a:rPr lang="en-US" dirty="0"/>
              <a:t>Architecture Characteristics</a:t>
            </a:r>
          </a:p>
          <a:p>
            <a:pPr marL="265113" lvl="1" indent="0">
              <a:buNone/>
            </a:pPr>
            <a:r>
              <a:rPr lang="en-US" dirty="0"/>
              <a:t>	</a:t>
            </a:r>
          </a:p>
          <a:p>
            <a:pPr marL="265113" lvl="1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7FEB1-78A1-4D9E-8B95-721B36FA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B1F7F-1CEA-4D26-B8E4-20239333F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2A8669-99CA-4F0B-9947-496AF867F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069" y="428814"/>
            <a:ext cx="19621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60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F16F-9F0E-44A0-9B4C-03DD389D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Code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AC19-13A4-4528-A191-005532924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practices based on language (code smell)</a:t>
            </a:r>
          </a:p>
          <a:p>
            <a:r>
              <a:rPr lang="en-US" dirty="0"/>
              <a:t>Security Concerns (Top10 OAWSP, …)</a:t>
            </a:r>
          </a:p>
          <a:p>
            <a:r>
              <a:rPr lang="en-US" dirty="0"/>
              <a:t>Bugs (</a:t>
            </a:r>
            <a:r>
              <a:rPr lang="en-US" dirty="0" err="1"/>
              <a:t>DeadCode</a:t>
            </a:r>
            <a:r>
              <a:rPr lang="en-US" dirty="0"/>
              <a:t>….)</a:t>
            </a:r>
          </a:p>
          <a:p>
            <a:r>
              <a:rPr lang="en-US" dirty="0" err="1"/>
              <a:t>FxCop</a:t>
            </a:r>
            <a:r>
              <a:rPr lang="en-US" dirty="0"/>
              <a:t>, </a:t>
            </a:r>
            <a:r>
              <a:rPr lang="en-US" dirty="0" err="1"/>
              <a:t>RoslynAnalyzer</a:t>
            </a:r>
            <a:r>
              <a:rPr lang="en-US" dirty="0"/>
              <a:t>, ReSharper, SonarQube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D97FD-44C8-460D-BFDE-5B1504C6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1F302-DE0B-41BA-AF10-44E08C345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321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4158-F7DB-4501-8AB2-8B60AB77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Kahoot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539C-54CB-4F9B-90A6-D2C0B690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D0722-8B79-4517-849E-EEAB222D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95EF5-DADB-46C6-900C-2E06E6DA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6317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1986-CF01-487A-B276-AF43E849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Characteristic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82D2A-ED2D-4861-AF68-719E21329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12700">
              <a:buNone/>
            </a:pPr>
            <a:r>
              <a:rPr lang="en-US" sz="1900" dirty="0"/>
              <a:t>Short Methods </a:t>
            </a:r>
          </a:p>
          <a:p>
            <a:pPr marL="0" indent="-12700">
              <a:buNone/>
            </a:pPr>
            <a:r>
              <a:rPr lang="en-US" sz="1900" dirty="0"/>
              <a:t>			</a:t>
            </a:r>
          </a:p>
          <a:p>
            <a:pPr marL="0" indent="-12700">
              <a:buNone/>
            </a:pPr>
            <a:r>
              <a:rPr lang="en-US" sz="1900" dirty="0"/>
              <a:t>Simple Methods </a:t>
            </a:r>
          </a:p>
          <a:p>
            <a:pPr marL="0" indent="-12700">
              <a:buNone/>
            </a:pPr>
            <a:endParaRPr lang="en-US" sz="1900" dirty="0"/>
          </a:p>
          <a:p>
            <a:pPr marL="0" indent="-12700">
              <a:buNone/>
            </a:pPr>
            <a:r>
              <a:rPr lang="en-US" sz="1900" dirty="0"/>
              <a:t>Duplication (write code once)</a:t>
            </a:r>
          </a:p>
          <a:p>
            <a:pPr marL="0" indent="-12700">
              <a:buNone/>
            </a:pPr>
            <a:endParaRPr lang="en-US" sz="1900" dirty="0"/>
          </a:p>
          <a:p>
            <a:pPr marL="0" indent="-12700">
              <a:buNone/>
            </a:pPr>
            <a:r>
              <a:rPr lang="en-US" sz="1900" dirty="0"/>
              <a:t>Keep number of parameters for methods small</a:t>
            </a:r>
          </a:p>
          <a:p>
            <a:pPr marL="0" indent="-12700">
              <a:buNone/>
            </a:pPr>
            <a:r>
              <a:rPr lang="en-US" sz="1900" dirty="0"/>
              <a:t>	</a:t>
            </a:r>
          </a:p>
          <a:p>
            <a:pPr marL="0" indent="-12700">
              <a:buNone/>
            </a:pPr>
            <a:r>
              <a:rPr lang="en-US" sz="1900" dirty="0"/>
              <a:t>Separate Concerns in Classes </a:t>
            </a:r>
          </a:p>
          <a:p>
            <a:pPr marL="0" indent="-12700">
              <a:buNone/>
            </a:pPr>
            <a:endParaRPr lang="en-US" sz="1900" dirty="0"/>
          </a:p>
          <a:p>
            <a:pPr lvl="5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459C9-02C2-41AC-9095-DBB554E9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054F3-7889-4057-9D86-AC518597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1100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1986-CF01-487A-B276-AF43E849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Characteristic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82D2A-ED2D-4861-AF68-719E21329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12700">
              <a:buNone/>
            </a:pPr>
            <a:r>
              <a:rPr lang="en-US" sz="1900" dirty="0"/>
              <a:t>Components Loosely coupled</a:t>
            </a:r>
          </a:p>
          <a:p>
            <a:pPr marL="0" indent="-12700">
              <a:buNone/>
            </a:pPr>
            <a:endParaRPr lang="en-US" sz="1900" dirty="0"/>
          </a:p>
          <a:p>
            <a:pPr marL="0" indent="-12700">
              <a:buNone/>
            </a:pPr>
            <a:r>
              <a:rPr lang="en-US" sz="1900" dirty="0"/>
              <a:t>Components Balanced</a:t>
            </a:r>
          </a:p>
          <a:p>
            <a:pPr marL="0" indent="-12700">
              <a:buNone/>
            </a:pPr>
            <a:endParaRPr lang="en-US" sz="1900" dirty="0"/>
          </a:p>
          <a:p>
            <a:pPr marL="0" indent="-12700">
              <a:buNone/>
            </a:pPr>
            <a:r>
              <a:rPr lang="en-US" sz="1900" dirty="0"/>
              <a:t>Codebase Small</a:t>
            </a:r>
          </a:p>
          <a:p>
            <a:pPr marL="0" indent="-12700">
              <a:buNone/>
            </a:pPr>
            <a:endParaRPr lang="en-US" sz="1900" dirty="0"/>
          </a:p>
          <a:p>
            <a:pPr marL="0" indent="-12700">
              <a:buNone/>
            </a:pPr>
            <a:r>
              <a:rPr lang="en-US" sz="1900" dirty="0"/>
              <a:t>Automated Test</a:t>
            </a:r>
          </a:p>
          <a:p>
            <a:pPr marL="0" indent="-12700">
              <a:buNone/>
            </a:pPr>
            <a:endParaRPr lang="en-US" sz="1900" dirty="0"/>
          </a:p>
          <a:p>
            <a:pPr marL="0" indent="-12700">
              <a:buNone/>
            </a:pPr>
            <a:r>
              <a:rPr lang="en-US" sz="1900" dirty="0"/>
              <a:t>Clean Code</a:t>
            </a:r>
          </a:p>
          <a:p>
            <a:pPr lvl="5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459C9-02C2-41AC-9095-DBB554E9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054F3-7889-4057-9D86-AC518597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0916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D61C-8AA6-414A-BF8A-4D89BF6B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Maintainability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5085E17-DBF9-4D63-958A-7773C90002E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17536" y="1409700"/>
          <a:ext cx="8163163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9264">
                  <a:extLst>
                    <a:ext uri="{9D8B030D-6E8A-4147-A177-3AD203B41FA5}">
                      <a16:colId xmlns:a16="http://schemas.microsoft.com/office/drawing/2014/main" val="32554832"/>
                    </a:ext>
                  </a:extLst>
                </a:gridCol>
                <a:gridCol w="910336">
                  <a:extLst>
                    <a:ext uri="{9D8B030D-6E8A-4147-A177-3AD203B41FA5}">
                      <a16:colId xmlns:a16="http://schemas.microsoft.com/office/drawing/2014/main" val="4082029113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355868419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3727127724"/>
                    </a:ext>
                  </a:extLst>
                </a:gridCol>
                <a:gridCol w="1139952">
                  <a:extLst>
                    <a:ext uri="{9D8B030D-6E8A-4147-A177-3AD203B41FA5}">
                      <a16:colId xmlns:a16="http://schemas.microsoft.com/office/drawing/2014/main" val="107861125"/>
                    </a:ext>
                  </a:extLst>
                </a:gridCol>
                <a:gridCol w="959531">
                  <a:extLst>
                    <a:ext uri="{9D8B030D-6E8A-4147-A177-3AD203B41FA5}">
                      <a16:colId xmlns:a16="http://schemas.microsoft.com/office/drawing/2014/main" val="269841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Modularity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Analyzability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Modifiability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Testability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4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7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Simple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0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Duplication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172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/>
                        <a:t>No. of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10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91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Components loosely coupled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40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Components balanced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92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Codebase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713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Automated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9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Clean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86452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7D586-642D-4522-BD24-4A0667FE3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843AD-171A-4A70-834A-2CF90357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8671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8D42E-EC76-4266-8F00-BF721C30D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98" y="1112823"/>
            <a:ext cx="8163164" cy="435325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/>
              <a:t>Short units of code – limit methods to 15 lines</a:t>
            </a:r>
          </a:p>
          <a:p>
            <a:r>
              <a:rPr lang="en-US" sz="2800" dirty="0"/>
              <a:t>Simple units of code – cyclomatic complexity of a method equal to 5</a:t>
            </a:r>
          </a:p>
          <a:p>
            <a:r>
              <a:rPr lang="en-US" sz="2800" dirty="0"/>
              <a:t>Duplicate code less than 4%</a:t>
            </a:r>
          </a:p>
          <a:p>
            <a:r>
              <a:rPr lang="en-US" sz="2800" dirty="0"/>
              <a:t>Limit method parameters to 4</a:t>
            </a:r>
          </a:p>
          <a:p>
            <a:r>
              <a:rPr lang="en-US" sz="2800" dirty="0"/>
              <a:t>SRP -&gt; </a:t>
            </a:r>
            <a:r>
              <a:rPr lang="en-US" sz="2800" dirty="0" err="1"/>
              <a:t>Ndepend</a:t>
            </a:r>
            <a:r>
              <a:rPr lang="en-US" sz="2800" dirty="0"/>
              <a:t> Metrics -&gt; LCOM &lt; 0.8 and </a:t>
            </a:r>
            <a:r>
              <a:rPr lang="en-US" sz="2800" dirty="0" err="1"/>
              <a:t>NbFields</a:t>
            </a:r>
            <a:r>
              <a:rPr lang="en-US" sz="2800" dirty="0"/>
              <a:t> &lt; 10 and </a:t>
            </a:r>
            <a:r>
              <a:rPr lang="en-US" sz="2800" dirty="0" err="1"/>
              <a:t>NbMethods</a:t>
            </a:r>
            <a:r>
              <a:rPr lang="en-US" sz="2800" dirty="0"/>
              <a:t> &lt;10</a:t>
            </a:r>
          </a:p>
          <a:p>
            <a:pPr marL="541337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132EE-A6BF-4188-9DEC-1D839568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A25F2-1B61-499B-AEA4-F779290F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BBD12D6-AB40-4AD5-8C9A-A46545252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2332098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8D42E-EC76-4266-8F00-BF721C30D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98" y="1112823"/>
            <a:ext cx="8163164" cy="4353257"/>
          </a:xfrm>
        </p:spPr>
        <p:txBody>
          <a:bodyPr>
            <a:normAutofit/>
          </a:bodyPr>
          <a:lstStyle/>
          <a:p>
            <a:r>
              <a:rPr lang="en-US" sz="2800" dirty="0"/>
              <a:t>Components loosely coupled</a:t>
            </a:r>
          </a:p>
          <a:p>
            <a:r>
              <a:rPr lang="en-US" sz="2800" dirty="0"/>
              <a:t>Components balanced : 6-12 components</a:t>
            </a:r>
          </a:p>
          <a:p>
            <a:r>
              <a:rPr lang="en-US" sz="2800" dirty="0"/>
              <a:t>Codebase small: less than 160 000 </a:t>
            </a:r>
          </a:p>
          <a:p>
            <a:r>
              <a:rPr lang="en-US" sz="2800" dirty="0"/>
              <a:t>Test Automation: 80% unit test coverage</a:t>
            </a:r>
          </a:p>
          <a:p>
            <a:r>
              <a:rPr lang="en-US" sz="2800" dirty="0"/>
              <a:t>Static analysis in SonarQube with no blocker issues</a:t>
            </a:r>
          </a:p>
          <a:p>
            <a:pPr marL="541337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132EE-A6BF-4188-9DEC-1D839568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A25F2-1B61-499B-AEA4-F779290F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BBD12D6-AB40-4AD5-8C9A-A46545252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1334485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CCD6-1C0D-47EB-9BEC-68DD480C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SonarQUbe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5C24C-D5BB-424F-9894-63AE901EF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1DE7C-B6F1-4590-90BA-7D96B8CF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DE737-614C-49EF-B6A5-580D39E2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51120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95CE-C73D-4CC6-812F-6E5D8EDE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Ndepend</a:t>
            </a:r>
            <a:r>
              <a:rPr lang="en-US" dirty="0"/>
              <a:t> &amp;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8E8E8-2935-4EC2-9AE4-4958FFF95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NDpend</a:t>
            </a:r>
            <a:r>
              <a:rPr lang="en-US" dirty="0"/>
              <a:t> rule for defining components and count number of lines.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E25DC-A2D4-4B35-B3F8-E0B2E189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D0EA-22A5-44C6-BA8E-D5853950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83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749D-21ED-4A03-B97E-57D296C59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71962-03B8-4B70-88F6-325C00D6B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issues in SonarQube Security Reports for OWASP Top 10 and SANS Top 25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OWASP Zap tool should not identify any issue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Perform initial penetration test and regular 3 months evaluations</a:t>
            </a:r>
          </a:p>
          <a:p>
            <a:endParaRPr lang="en-US" dirty="0"/>
          </a:p>
          <a:p>
            <a:r>
              <a:rPr lang="en-US" dirty="0"/>
              <a:t>Use only approved </a:t>
            </a:r>
            <a:r>
              <a:rPr lang="en-US" dirty="0" err="1"/>
              <a:t>nuget</a:t>
            </a:r>
            <a:r>
              <a:rPr lang="en-US" dirty="0"/>
              <a:t> packages and </a:t>
            </a:r>
            <a:r>
              <a:rPr lang="en-US" dirty="0" err="1"/>
              <a:t>npm</a:t>
            </a:r>
            <a:r>
              <a:rPr lang="en-US" dirty="0"/>
              <a:t> packages </a:t>
            </a:r>
          </a:p>
          <a:p>
            <a:pPr marL="0" indent="0">
              <a:buNone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44D3A-DFAA-448E-AAB2-CE952F87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D2B65-72FB-44EB-ADF4-408F4AA8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982903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2AB5-596A-4E5E-B91C-165A9A2D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377ED-3FF4-4442-AF58-5C10FC72A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Dependency Checker</a:t>
            </a:r>
          </a:p>
          <a:p>
            <a:endParaRPr lang="en-US" dirty="0"/>
          </a:p>
          <a:p>
            <a:r>
              <a:rPr lang="en-US" dirty="0"/>
              <a:t>SonarQube Reports</a:t>
            </a:r>
          </a:p>
          <a:p>
            <a:pPr lvl="1"/>
            <a:r>
              <a:rPr lang="en-US" dirty="0"/>
              <a:t>OWASP 10 Ten</a:t>
            </a:r>
          </a:p>
          <a:p>
            <a:pPr lvl="1"/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SANS 25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r>
              <a:rPr lang="en-US" dirty="0"/>
              <a:t>OWASP Zap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07FF9-9327-44D6-BDA5-C446ACA5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C29B4-495E-4FA8-A5C5-312D30CB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40723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5EBE-8B32-4C7C-9FB5-FB3D8CA9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Depency</a:t>
            </a:r>
            <a:r>
              <a:rPr lang="en-US" dirty="0"/>
              <a:t> Checker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7A25F-E46C-4512-ADFB-20E3EEADD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A4905-0ACC-49B9-BFA8-8042058A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AF80F-B3B4-45E5-AAF6-C0105596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121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A7CA3-6CAD-4A46-BB41-CBD60B599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00" y="857045"/>
            <a:ext cx="8163164" cy="4530827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/>
              <a:t>Regardless of the application architecture, </a:t>
            </a:r>
          </a:p>
          <a:p>
            <a:pPr marL="0" indent="0" algn="ctr">
              <a:buNone/>
            </a:pPr>
            <a:r>
              <a:rPr lang="en-US" sz="2800" dirty="0"/>
              <a:t>an application that is delivered must comply</a:t>
            </a:r>
          </a:p>
          <a:p>
            <a:pPr marL="0" indent="0" algn="ctr">
              <a:buNone/>
            </a:pPr>
            <a:r>
              <a:rPr lang="en-US" sz="2800" dirty="0"/>
              <a:t> with requirements and quality characteristics </a:t>
            </a:r>
          </a:p>
          <a:p>
            <a:pPr marL="0" indent="0" algn="ctr">
              <a:buNone/>
            </a:pPr>
            <a:r>
              <a:rPr lang="en-US" sz="2800" dirty="0"/>
              <a:t>(performance, scalability, maintainability, etc.)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315F2-0809-4976-A237-8B92F18A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F7FA4-B3AA-44B0-8DA2-E0A8E97B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52475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C444-3CCF-4719-9C98-77F210C6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15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3F6B-67BE-4000-B30C-12A5A5E0F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F15DF-0560-4685-98D2-4C0053FB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B0EEC-9B7F-4CD2-B1C5-087AF980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76726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4A65-4E80-444D-A749-9CF22B0E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4F78D-5B51-4366-B533-2566D35F7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00" y="1409495"/>
            <a:ext cx="8163164" cy="4530827"/>
          </a:xfrm>
        </p:spPr>
        <p:txBody>
          <a:bodyPr/>
          <a:lstStyle/>
          <a:p>
            <a:r>
              <a:rPr lang="en-US" sz="2400" dirty="0"/>
              <a:t>Performance</a:t>
            </a:r>
          </a:p>
          <a:p>
            <a:pPr lvl="1"/>
            <a:r>
              <a:rPr lang="en-US" sz="2400" dirty="0"/>
              <a:t>Work in Teams </a:t>
            </a:r>
          </a:p>
          <a:p>
            <a:pPr lvl="2"/>
            <a:r>
              <a:rPr lang="en-US" sz="2400" dirty="0"/>
              <a:t>UI metrics</a:t>
            </a:r>
          </a:p>
          <a:p>
            <a:pPr lvl="2"/>
            <a:r>
              <a:rPr lang="en-US" sz="2400" dirty="0"/>
              <a:t>API metrics</a:t>
            </a:r>
          </a:p>
          <a:p>
            <a:pPr marL="541337" lvl="2" indent="0">
              <a:buNone/>
            </a:pPr>
            <a:endParaRPr lang="en-US" sz="2400" dirty="0"/>
          </a:p>
          <a:p>
            <a:pPr lvl="1"/>
            <a:r>
              <a:rPr lang="en-US" sz="2400" dirty="0"/>
              <a:t>Demo (load testing)</a:t>
            </a:r>
          </a:p>
          <a:p>
            <a:pPr marL="265113" lvl="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r>
              <a:rPr lang="en-US" sz="2400" dirty="0"/>
              <a:t>Resiliency</a:t>
            </a:r>
          </a:p>
          <a:p>
            <a:pPr lvl="1"/>
            <a:r>
              <a:rPr lang="en-US" sz="2400" dirty="0"/>
              <a:t>Metrics</a:t>
            </a:r>
          </a:p>
          <a:p>
            <a:pPr lvl="1"/>
            <a:r>
              <a:rPr lang="en-US" sz="2400" dirty="0"/>
              <a:t>Azure Application Insights Overview</a:t>
            </a:r>
          </a:p>
          <a:p>
            <a:pPr lvl="1"/>
            <a:r>
              <a:rPr lang="en-US" sz="2400" dirty="0"/>
              <a:t>Demo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5F89B-0E03-452D-A151-6ED0DB6A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86AC7-5B82-4384-95FA-96ECE2C7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13101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7A7E-FCCD-45E6-8E70-FD320F79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39480-B519-498F-9C91-F16BE502E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performance characteristics.</a:t>
            </a:r>
          </a:p>
          <a:p>
            <a:endParaRPr lang="en-US" dirty="0"/>
          </a:p>
          <a:p>
            <a:pPr lvl="1"/>
            <a:r>
              <a:rPr lang="en-US" dirty="0" err="1"/>
              <a:t>eShop</a:t>
            </a:r>
            <a:r>
              <a:rPr lang="en-US" dirty="0"/>
              <a:t> is an ecommerce application which aims a broad product line. Initially estimated users for the first year is about 1000 unique users per day. </a:t>
            </a:r>
          </a:p>
          <a:p>
            <a:pPr lvl="1"/>
            <a:endParaRPr lang="en-US" dirty="0"/>
          </a:p>
          <a:p>
            <a:pPr marL="265113" lvl="1" indent="0">
              <a:buNone/>
            </a:pPr>
            <a:r>
              <a:rPr lang="en-US" dirty="0"/>
              <a:t>   Platform should support at least 1000 unique concurrent users  with load page of max 1 sec.</a:t>
            </a:r>
          </a:p>
          <a:p>
            <a:pPr marL="265113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Work in 4 teams to define a set of metrics for these requirements</a:t>
            </a:r>
          </a:p>
          <a:p>
            <a:pPr marL="541337" lvl="2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B58F9-4B6E-4F65-B4DA-1E64611E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D812E-85BF-45ED-A606-7C58F86A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41031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5911-85BC-4A67-BDF0-B4E1D1E0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EAFA9-3DC3-48FF-AE2E-0CBF9217F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F4C50-C7C6-4466-80D4-69B407B6A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814CF-AA90-4A46-A1EB-B5D8B0DA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0084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86C3-DE0B-4928-9784-4BB81211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Load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ABC97-D9B5-459A-99D7-F483FBE33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7237-D6D7-4D1C-BAF6-13FD4C14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6C2FE-BD36-4184-A086-82B92D1D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38051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45DD-700A-4BE9-BCDA-AAFCB1E9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Lighthouse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CC373-890D-49BB-9759-D83D72443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BB7B0-FF31-4618-9BAF-2A8DCD6B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F60CD-92DB-44E7-9DE6-445E17DD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47947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9A91-D587-4697-BAB5-74957591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Realibility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36761-4BC5-4886-98A6-CDD1F7ED2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less than 1% error rate for new deployment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Avg Availability is 99 %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8BBCA-8E64-4C27-9727-B3B6F0B5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8FD66-4BB9-49D7-B366-A7480781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99936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0D0C-F439-4E2C-BB7E-2FE188F6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3C8E2-DE6E-4FF6-8816-A356EEE2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408C6-218B-4C84-A400-D3EF296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BE2C65-BE82-4F4D-8F57-488195446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545"/>
            <a:ext cx="9144000" cy="500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158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66A7-CA05-4385-A1EC-306653B5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EFC43-27F4-48F5-A2D6-41AA40A59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7AF2-4367-41AD-B0A0-E3D0996C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0EEB3-350B-4ADA-B520-E52A975E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420137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A87F-0342-4829-A4A6-7998F7D9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FeeDBack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3F757-5B92-45A0-9DCB-504EC96E0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2FB42-E807-456A-A3EE-BA6FE014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A885-A454-4A33-B92A-B894033F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6455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03A4-D816-4AE2-BC0E-D16B8085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-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E7065-8769-47A9-BE19-4EC2AA7E5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/>
              <a:t>Introduction </a:t>
            </a:r>
          </a:p>
          <a:p>
            <a:pPr lvl="1"/>
            <a:r>
              <a:rPr lang="en-US" sz="2600" dirty="0"/>
              <a:t>Evolutionary Architecture</a:t>
            </a:r>
          </a:p>
          <a:p>
            <a:pPr lvl="1"/>
            <a:r>
              <a:rPr lang="en-US" sz="2600" dirty="0"/>
              <a:t>Fitness functions</a:t>
            </a:r>
          </a:p>
          <a:p>
            <a:pPr marL="265113" lvl="1" indent="0">
              <a:buNone/>
            </a:pPr>
            <a:endParaRPr lang="en-US" sz="2600" dirty="0"/>
          </a:p>
          <a:p>
            <a:r>
              <a:rPr lang="en-US" sz="2600" dirty="0" err="1"/>
              <a:t>eShop</a:t>
            </a:r>
            <a:r>
              <a:rPr lang="en-US" sz="2600" dirty="0"/>
              <a:t> on containers</a:t>
            </a:r>
          </a:p>
          <a:p>
            <a:pPr lvl="1"/>
            <a:r>
              <a:rPr lang="en-US" sz="2600" dirty="0"/>
              <a:t>Overview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Environment overview</a:t>
            </a:r>
          </a:p>
          <a:p>
            <a:pPr lvl="1"/>
            <a:r>
              <a:rPr lang="en-US" sz="2600" dirty="0"/>
              <a:t>Developer machine</a:t>
            </a:r>
          </a:p>
          <a:p>
            <a:pPr marL="265113" lvl="1" indent="0">
              <a:buNone/>
            </a:pPr>
            <a:endParaRPr lang="en-US" sz="2600" dirty="0"/>
          </a:p>
          <a:p>
            <a:pPr lvl="1"/>
            <a:r>
              <a:rPr lang="en-US" sz="2600" dirty="0"/>
              <a:t>CI/CD pipeline</a:t>
            </a:r>
          </a:p>
          <a:p>
            <a:pPr marL="265113" lvl="1" indent="0">
              <a:buNone/>
            </a:pPr>
            <a:endParaRPr lang="en-US" sz="2600" dirty="0"/>
          </a:p>
          <a:p>
            <a:pPr lvl="1"/>
            <a:r>
              <a:rPr lang="en-US" sz="2600" dirty="0"/>
              <a:t>Environments (T &amp; A)</a:t>
            </a:r>
          </a:p>
          <a:p>
            <a:pPr marL="0" indent="0">
              <a:buNone/>
            </a:pPr>
            <a:endParaRPr lang="en-US" sz="2600" dirty="0"/>
          </a:p>
          <a:p>
            <a:pPr marL="265113" lvl="1" indent="0">
              <a:buNone/>
            </a:pPr>
            <a:endParaRPr lang="en-US" sz="2600" dirty="0"/>
          </a:p>
          <a:p>
            <a:r>
              <a:rPr lang="en-US" sz="2600" dirty="0"/>
              <a:t>10 min break (9:50)</a:t>
            </a:r>
          </a:p>
          <a:p>
            <a:pPr marL="265113" lvl="1" indent="0">
              <a:buNone/>
            </a:pPr>
            <a:endParaRPr lang="en-US" dirty="0"/>
          </a:p>
          <a:p>
            <a:pPr marL="265113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4DAC2-B3E7-4B62-8CB1-657D9316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36956-1702-4CA1-8ED0-C827D023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15848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thanks!</a:t>
            </a:r>
          </a:p>
        </p:txBody>
      </p:sp>
      <p:sp>
        <p:nvSpPr>
          <p:cNvPr id="5" name="Tijdelijke aanduiding voor datum 2">
            <a:extLst>
              <a:ext uri="{FF2B5EF4-FFF2-40B4-BE49-F238E27FC236}">
                <a16:creationId xmlns:a16="http://schemas.microsoft.com/office/drawing/2014/main" id="{858332C3-E3AD-4FF0-8049-E5701553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117" y="5808526"/>
            <a:ext cx="2133600" cy="592274"/>
          </a:xfrm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8457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73A8-0601-46D3-9AA1-ABC9508E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-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CE8F5-B7A3-4204-9386-F05B21E17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/>
              <a:t>Maintainability</a:t>
            </a:r>
          </a:p>
          <a:p>
            <a:pPr lvl="1"/>
            <a:r>
              <a:rPr lang="en-US" sz="2600" dirty="0"/>
              <a:t>Present the metrics 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SonarQube Overview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 err="1"/>
              <a:t>NDepend</a:t>
            </a:r>
            <a:r>
              <a:rPr lang="en-US" sz="2600" dirty="0"/>
              <a:t> Overview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 err="1"/>
              <a:t>Ndepened</a:t>
            </a:r>
            <a:r>
              <a:rPr lang="en-US" sz="2600" dirty="0"/>
              <a:t> </a:t>
            </a:r>
            <a:r>
              <a:rPr lang="en-US" sz="2600" dirty="0" err="1"/>
              <a:t>HandOn</a:t>
            </a:r>
            <a:endParaRPr lang="en-US" sz="2600" dirty="0"/>
          </a:p>
          <a:p>
            <a:pPr marL="265113" lvl="1" indent="0">
              <a:buNone/>
            </a:pPr>
            <a:endParaRPr lang="en-US" sz="2600" dirty="0"/>
          </a:p>
          <a:p>
            <a:r>
              <a:rPr lang="en-US" sz="2600" dirty="0"/>
              <a:t>Security</a:t>
            </a:r>
          </a:p>
          <a:p>
            <a:pPr lvl="1"/>
            <a:r>
              <a:rPr lang="en-US" sz="2600" dirty="0"/>
              <a:t>Present metrics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Tools </a:t>
            </a:r>
          </a:p>
          <a:p>
            <a:pPr marL="265113" lvl="1" indent="0">
              <a:buNone/>
            </a:pPr>
            <a:endParaRPr lang="en-US" sz="2600" dirty="0"/>
          </a:p>
          <a:p>
            <a:r>
              <a:rPr lang="en-US" sz="2600" dirty="0"/>
              <a:t>Break – 15 min (11:30)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65113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4151E-8A94-40AD-9BDE-4F08AC2C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F6A1D-E518-4453-9A46-5465B602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2058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2CA5-B8C6-4DE5-801E-7A381450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-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29B10-CF72-4204-83E4-E2EFA7D9B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Performance</a:t>
            </a:r>
          </a:p>
          <a:p>
            <a:pPr lvl="1"/>
            <a:r>
              <a:rPr lang="en-US" sz="2400" dirty="0"/>
              <a:t>Work in Teams </a:t>
            </a:r>
          </a:p>
          <a:p>
            <a:pPr lvl="2"/>
            <a:r>
              <a:rPr lang="en-US" sz="2400" dirty="0"/>
              <a:t>UI metrics</a:t>
            </a:r>
          </a:p>
          <a:p>
            <a:pPr lvl="2"/>
            <a:r>
              <a:rPr lang="en-US" sz="2400" dirty="0"/>
              <a:t>API metrics</a:t>
            </a:r>
          </a:p>
          <a:p>
            <a:pPr marL="541337" lvl="2" indent="0">
              <a:buNone/>
            </a:pPr>
            <a:endParaRPr lang="en-US" sz="2400" dirty="0"/>
          </a:p>
          <a:p>
            <a:pPr lvl="1"/>
            <a:r>
              <a:rPr lang="en-US" sz="2400" dirty="0"/>
              <a:t>Demo (load testing)</a:t>
            </a:r>
          </a:p>
          <a:p>
            <a:pPr marL="265113" lvl="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r>
              <a:rPr lang="en-US" sz="2400" dirty="0"/>
              <a:t>Resiliency</a:t>
            </a:r>
          </a:p>
          <a:p>
            <a:pPr lvl="1"/>
            <a:r>
              <a:rPr lang="en-US" sz="2400" dirty="0"/>
              <a:t>Metrics</a:t>
            </a:r>
          </a:p>
          <a:p>
            <a:pPr lvl="1"/>
            <a:r>
              <a:rPr lang="en-US" sz="2400" dirty="0"/>
              <a:t>Azure Application Insights Overview</a:t>
            </a:r>
          </a:p>
          <a:p>
            <a:pPr lvl="1"/>
            <a:r>
              <a:rPr lang="en-US" sz="2400" dirty="0"/>
              <a:t>Demo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A574E-ABB4-4FB9-99B1-F530448B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C1D69-AF01-4BA6-99AC-93219AC55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623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47BD-BDF6-4B44-995B-CE0A163B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59949-BD19-495A-BC97-CC2BD07D5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/>
              <a:t>Introduction </a:t>
            </a:r>
          </a:p>
          <a:p>
            <a:pPr lvl="1"/>
            <a:r>
              <a:rPr lang="en-US" sz="2600" dirty="0"/>
              <a:t>Evolutionary Architecture</a:t>
            </a:r>
          </a:p>
          <a:p>
            <a:pPr lvl="1"/>
            <a:r>
              <a:rPr lang="en-US" sz="2600" dirty="0"/>
              <a:t>Fitness functions</a:t>
            </a:r>
          </a:p>
          <a:p>
            <a:pPr marL="265113" lvl="1" indent="0">
              <a:buNone/>
            </a:pPr>
            <a:endParaRPr lang="en-US" sz="2600" dirty="0"/>
          </a:p>
          <a:p>
            <a:r>
              <a:rPr lang="en-US" sz="2600" dirty="0" err="1"/>
              <a:t>eShop</a:t>
            </a:r>
            <a:r>
              <a:rPr lang="en-US" sz="2600" dirty="0"/>
              <a:t> on containers</a:t>
            </a:r>
          </a:p>
          <a:p>
            <a:pPr lvl="1"/>
            <a:r>
              <a:rPr lang="en-US" sz="2600" dirty="0"/>
              <a:t>Overview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Environment overview</a:t>
            </a:r>
          </a:p>
          <a:p>
            <a:pPr lvl="1"/>
            <a:r>
              <a:rPr lang="en-US" sz="2600" dirty="0"/>
              <a:t>Developer machine</a:t>
            </a:r>
          </a:p>
          <a:p>
            <a:pPr marL="265113" lvl="1" indent="0">
              <a:buNone/>
            </a:pPr>
            <a:endParaRPr lang="en-US" sz="2600" dirty="0"/>
          </a:p>
          <a:p>
            <a:pPr lvl="1"/>
            <a:r>
              <a:rPr lang="en-US" sz="2600" dirty="0"/>
              <a:t>CI/CD pipeline</a:t>
            </a:r>
          </a:p>
          <a:p>
            <a:pPr marL="265113" lvl="1" indent="0">
              <a:buNone/>
            </a:pPr>
            <a:endParaRPr lang="en-US" sz="2600" dirty="0"/>
          </a:p>
          <a:p>
            <a:pPr lvl="1"/>
            <a:r>
              <a:rPr lang="en-US" sz="2600" dirty="0"/>
              <a:t>Environments (T &amp; A)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10E56-DF1C-464A-A675-BFD6E105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B76AB-8FAF-4F87-8BF0-4352E63B9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060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8865-8B0E-497D-985A-158CE171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36A94-C8FE-4B8C-B4B1-DB6F95AA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 evolutionary architecture supports</a:t>
            </a:r>
          </a:p>
          <a:p>
            <a:pPr marL="265113" lvl="1" indent="0">
              <a:buNone/>
            </a:pPr>
            <a:r>
              <a:rPr lang="en-US" sz="2800" dirty="0"/>
              <a:t>     guided, </a:t>
            </a:r>
          </a:p>
          <a:p>
            <a:pPr marL="265113" lvl="1" indent="0">
              <a:buNone/>
            </a:pPr>
            <a:r>
              <a:rPr lang="en-US" sz="2800" dirty="0"/>
              <a:t>     incremental change</a:t>
            </a:r>
          </a:p>
          <a:p>
            <a:pPr marL="265113" lvl="1" indent="0">
              <a:buNone/>
            </a:pPr>
            <a:r>
              <a:rPr lang="en-US" sz="2800" dirty="0"/>
              <a:t>     across multiple dimensions.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24766-77E5-43D1-A22E-FA34F328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April 20,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1EDCC-9F00-4658-8F80-802FB45E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923138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i9_Storm">
      <a:dk1>
        <a:srgbClr val="57565A"/>
      </a:dk1>
      <a:lt1>
        <a:sysClr val="window" lastClr="FFFFFF"/>
      </a:lt1>
      <a:dk2>
        <a:srgbClr val="193441"/>
      </a:dk2>
      <a:lt2>
        <a:srgbClr val="2C4A58"/>
      </a:lt2>
      <a:accent1>
        <a:srgbClr val="97AEA0"/>
      </a:accent1>
      <a:accent2>
        <a:srgbClr val="7D9892"/>
      </a:accent2>
      <a:accent3>
        <a:srgbClr val="688687"/>
      </a:accent3>
      <a:accent4>
        <a:srgbClr val="53737B"/>
      </a:accent4>
      <a:accent5>
        <a:srgbClr val="496A75"/>
      </a:accent5>
      <a:accent6>
        <a:srgbClr val="3E606F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i9_Storm">
      <a:dk1>
        <a:srgbClr val="57565A"/>
      </a:dk1>
      <a:lt1>
        <a:sysClr val="window" lastClr="FFFFFF"/>
      </a:lt1>
      <a:dk2>
        <a:srgbClr val="193441"/>
      </a:dk2>
      <a:lt2>
        <a:srgbClr val="2C4A58"/>
      </a:lt2>
      <a:accent1>
        <a:srgbClr val="97AEA0"/>
      </a:accent1>
      <a:accent2>
        <a:srgbClr val="7D9892"/>
      </a:accent2>
      <a:accent3>
        <a:srgbClr val="688687"/>
      </a:accent3>
      <a:accent4>
        <a:srgbClr val="53737B"/>
      </a:accent4>
      <a:accent5>
        <a:srgbClr val="496A75"/>
      </a:accent5>
      <a:accent6>
        <a:srgbClr val="3E606F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You_Exec_-_Carbon_-_Light_-_4x3_-_2-Builds.pptx" id="{015059C8-37FA-485E-9444-2E9D2DAAC002}" vid="{EAD00D56-728E-444E-A630-D7DA327BD412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0A3E1F-B2EC-4B36-9F71-3169FFDE4AE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175F035-B069-4F0E-ADC8-454931FDE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1035</Words>
  <Application>Microsoft Office PowerPoint</Application>
  <PresentationFormat>On-screen Show (4:3)</PresentationFormat>
  <Paragraphs>459</Paragraphs>
  <Slides>50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Open Sans</vt:lpstr>
      <vt:lpstr>Open Sans Light</vt:lpstr>
      <vt:lpstr>Kantoorthema</vt:lpstr>
      <vt:lpstr>1_Office Theme</vt:lpstr>
      <vt:lpstr>2_Office Theme</vt:lpstr>
      <vt:lpstr>Building Architectures that deliver in Practice</vt:lpstr>
      <vt:lpstr>ABOUT US</vt:lpstr>
      <vt:lpstr>Kahoot </vt:lpstr>
      <vt:lpstr>PowerPoint Presentation</vt:lpstr>
      <vt:lpstr>Summary - Part 1</vt:lpstr>
      <vt:lpstr>Summary - Part 2</vt:lpstr>
      <vt:lpstr>Summary - Part 3</vt:lpstr>
      <vt:lpstr>PART 1</vt:lpstr>
      <vt:lpstr>Evolutionary Architecture</vt:lpstr>
      <vt:lpstr>Guided change</vt:lpstr>
      <vt:lpstr>Guided change</vt:lpstr>
      <vt:lpstr>Incremental Change</vt:lpstr>
      <vt:lpstr>Multiple Dimensions</vt:lpstr>
      <vt:lpstr>Characteristics of an evolutionary architecture</vt:lpstr>
      <vt:lpstr>Building Evolutionary Architectures</vt:lpstr>
      <vt:lpstr>eSHOP On Containers</vt:lpstr>
      <vt:lpstr>PowerPoint Presentation</vt:lpstr>
      <vt:lpstr>Development Environment Setup</vt:lpstr>
      <vt:lpstr>CI / CD Pipeline</vt:lpstr>
      <vt:lpstr>AZURE Dev OPS</vt:lpstr>
      <vt:lpstr>AKS </vt:lpstr>
      <vt:lpstr>BREAK – 10 min</vt:lpstr>
      <vt:lpstr>Part 2</vt:lpstr>
      <vt:lpstr>Quality Attributes / NFR</vt:lpstr>
      <vt:lpstr>Architecturally significant REquirements</vt:lpstr>
      <vt:lpstr>ISO 25010 – Quality Model</vt:lpstr>
      <vt:lpstr>Atomic Fitness functions</vt:lpstr>
      <vt:lpstr>Maintainability</vt:lpstr>
      <vt:lpstr>Static Code Analysis</vt:lpstr>
      <vt:lpstr>Architecture Characteristic </vt:lpstr>
      <vt:lpstr>Architecture Characteristic </vt:lpstr>
      <vt:lpstr>Maintainability</vt:lpstr>
      <vt:lpstr>Maintainability</vt:lpstr>
      <vt:lpstr>Maintainability</vt:lpstr>
      <vt:lpstr>Demo SonarQUbe</vt:lpstr>
      <vt:lpstr>Demo Ndepend &amp; Activity</vt:lpstr>
      <vt:lpstr>Security</vt:lpstr>
      <vt:lpstr>Security</vt:lpstr>
      <vt:lpstr>Demo Depency Checker</vt:lpstr>
      <vt:lpstr>Break 15 min</vt:lpstr>
      <vt:lpstr>Part 3</vt:lpstr>
      <vt:lpstr>Performance</vt:lpstr>
      <vt:lpstr>Results</vt:lpstr>
      <vt:lpstr>Demo – Load Tests</vt:lpstr>
      <vt:lpstr>DEMO Lighthouse </vt:lpstr>
      <vt:lpstr>Realibility</vt:lpstr>
      <vt:lpstr>REALIBILITY</vt:lpstr>
      <vt:lpstr>ConcLusions</vt:lpstr>
      <vt:lpstr>FeeDBack</vt:lpstr>
      <vt:lpstr>thanks!</vt:lpstr>
    </vt:vector>
  </TitlesOfParts>
  <Manager>Erik Joosten</Manager>
  <Company>Ambitions | Ambitions.nl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Teodoru, Tudor</cp:lastModifiedBy>
  <cp:revision>328</cp:revision>
  <dcterms:created xsi:type="dcterms:W3CDTF">2013-07-23T12:22:34Z</dcterms:created>
  <dcterms:modified xsi:type="dcterms:W3CDTF">2019-04-20T11:59:35Z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  <property fmtid="{D5CDD505-2E9C-101B-9397-08002B2CF9AE}" pid="3" name="MSIP_Label_ce5dff0f-8f2b-4675-8791-acbc2e5505d9_Enabled">
    <vt:lpwstr>True</vt:lpwstr>
  </property>
  <property fmtid="{D5CDD505-2E9C-101B-9397-08002B2CF9AE}" pid="4" name="MSIP_Label_ce5dff0f-8f2b-4675-8791-acbc2e5505d9_SiteId">
    <vt:lpwstr>7e1792ae-4f1a-4ff7-b80b-57b69beb7168</vt:lpwstr>
  </property>
  <property fmtid="{D5CDD505-2E9C-101B-9397-08002B2CF9AE}" pid="5" name="MSIP_Label_ce5dff0f-8f2b-4675-8791-acbc2e5505d9_Owner">
    <vt:lpwstr>Tudor.Teodoru@centric.eu</vt:lpwstr>
  </property>
  <property fmtid="{D5CDD505-2E9C-101B-9397-08002B2CF9AE}" pid="6" name="MSIP_Label_ce5dff0f-8f2b-4675-8791-acbc2e5505d9_SetDate">
    <vt:lpwstr>2019-04-08T15:41:28.5547378Z</vt:lpwstr>
  </property>
  <property fmtid="{D5CDD505-2E9C-101B-9397-08002B2CF9AE}" pid="7" name="MSIP_Label_ce5dff0f-8f2b-4675-8791-acbc2e5505d9_Name">
    <vt:lpwstr>Public (V1)</vt:lpwstr>
  </property>
  <property fmtid="{D5CDD505-2E9C-101B-9397-08002B2CF9AE}" pid="8" name="MSIP_Label_ce5dff0f-8f2b-4675-8791-acbc2e5505d9_Application">
    <vt:lpwstr>Microsoft Azure Information Protection</vt:lpwstr>
  </property>
  <property fmtid="{D5CDD505-2E9C-101B-9397-08002B2CF9AE}" pid="9" name="MSIP_Label_ce5dff0f-8f2b-4675-8791-acbc2e5505d9_Extended_MSFT_Method">
    <vt:lpwstr>Manual</vt:lpwstr>
  </property>
  <property fmtid="{D5CDD505-2E9C-101B-9397-08002B2CF9AE}" pid="10" name="Sensitivity">
    <vt:lpwstr>Public (V1)</vt:lpwstr>
  </property>
</Properties>
</file>