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1" r:id="rId5"/>
    <p:sldId id="256" r:id="rId6"/>
    <p:sldId id="261" r:id="rId7"/>
    <p:sldId id="25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848C-E132-4028-A6A9-1F93B1245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D964-C744-4520-9F57-8EADA8521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445D-7415-4B8F-B103-1FBB07E8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57DA-6413-4F98-9B36-9C39534F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A1FA-676A-4993-9428-FF1F7577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7D8-C455-473F-9F48-BD06A26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BDED-54FA-47E3-A97B-0D8DA1779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F843-9C5F-4C26-BFA1-6A0CB374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5CE7-C411-4F49-A012-7D6285C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0641-EE4C-48DF-BDAB-8DABA4F4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B527-C546-469A-82FE-4A919F43D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85467-2B50-4B51-8832-5247FF302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6DFF-F6AC-4DBC-B6E3-FD0A7E56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3A3E-443A-46F9-A0F7-7BF99033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63B-F4B2-40C1-8616-28CFF449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EE19-B375-48E4-8523-ECF7CEC7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7F89-802A-44F7-A8D0-432F5C51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DB85-5970-4BB1-9099-A25BE995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45AE-8BC6-4E30-A1FD-3E442297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ED8D0-2023-4056-A847-B4B926E6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8BF1-BB99-47DD-95BE-66E0245D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F252-3689-4768-BCA2-EA6F3744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5C4D-8870-4039-9C0A-CA93544D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79314-1374-4D59-8B0F-CFF659CE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6EE3-8538-400C-B4C7-AEE05877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0230-8132-47E2-AA3D-C91E5E32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D1C2-7618-44D8-836B-03FD2FF44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712A3-F1D1-4060-BC91-F51A4F3B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DCEFA-E271-46BC-96B0-0CC1063E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EF858-DE6B-4B0D-8AF6-CCBD87E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00294-4000-433B-968D-90BC4924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E366-7890-4284-9BEF-127317A9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60386-7559-435A-BDA4-20C8B2A6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2E1F-80DB-47B3-9351-F187097D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A7AA4-89F5-427B-86A9-9A1B742B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DD2E5-2C1B-4395-95BF-9015B4E5E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A319B-180E-4D76-B1B0-56E9617D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C7574-4CD9-4613-8B73-A562A982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E01D9-449D-4C59-A9C6-C5FA3A41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0D8-74B4-4643-98C0-81BA1018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023D-41A8-45C9-86EA-27AF0A6B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3701-FD49-4791-85A4-41B432F7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EDB5D-37E6-4B11-8487-92FF7357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F8FA5-B3DF-40C8-864C-1FABFDFC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BC20E-C107-4996-AFF0-9314B6A0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A55B8-10D8-4F34-BE0E-893BDB01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0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5C8B-B199-41AE-B1F2-79311420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8F96-66B2-4E2C-A4ED-183A99A4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DB1DF-DDB5-449F-9D4B-CF4D94CF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AA11E-E0C0-4405-B4E2-45A0C542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78B35-6FD1-4CC9-A1DD-65BCF287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E3C0A-19D8-4633-91DB-61753624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C1C-6478-409B-A5D0-71AA3DF4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58BD9-732A-4D0F-B80D-2D622FAAC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6B19-5CE2-4875-A578-A41A05AE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2A19E-3F6B-427A-BF0F-7989EB64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A011A-9C5C-4F17-9A07-4B948F9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61003-94D3-46AE-92A5-4349A7C9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37B84-0778-4340-AFB3-B515E0AD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1793-10C8-43A9-98C6-73F3ABB6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65E7-1647-493C-BEE4-9510ACEF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A058-8E22-452F-AB2F-01AC288BD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F3B8-8182-4143-8480-9054B68A7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1903-5638-4C90-AB0A-CB207C6B8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AE5AE-988D-4A1D-ABEB-EAA6263C7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4169-1F8F-4AB6-8870-77F21354F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 of SaaS Flex to MAS 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7353-628A-49C6-A123-CBE1EDCA6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and Flows</a:t>
            </a:r>
          </a:p>
          <a:p>
            <a:r>
              <a:rPr lang="en-US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9460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FB699-12AC-4499-BA38-0B31271834B6}"/>
              </a:ext>
            </a:extLst>
          </p:cNvPr>
          <p:cNvSpPr/>
          <p:nvPr/>
        </p:nvSpPr>
        <p:spPr>
          <a:xfrm>
            <a:off x="2148838" y="1216478"/>
            <a:ext cx="2704012" cy="18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Run upgrade to 8.x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Export database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Send to MAS MS Environment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Timing from test two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9EF2F3-4FEF-43C9-9C7B-BD7DBB70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Autofit/>
          </a:bodyPr>
          <a:lstStyle/>
          <a:p>
            <a:r>
              <a:rPr lang="en-US" sz="3200" dirty="0"/>
              <a:t>SaaS Flex to MAS MS Migration – 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757E5-C97B-407C-90BD-24AAD8D48681}"/>
              </a:ext>
            </a:extLst>
          </p:cNvPr>
          <p:cNvSpPr/>
          <p:nvPr/>
        </p:nvSpPr>
        <p:spPr>
          <a:xfrm>
            <a:off x="2151639" y="4171370"/>
            <a:ext cx="2704012" cy="99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Send final delta’s of attachments, custom reports and other custom code to MAS MS environment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There should be only a small set of attachments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7B3816F-A85D-4F61-A073-36525B609142}"/>
              </a:ext>
            </a:extLst>
          </p:cNvPr>
          <p:cNvSpPr/>
          <p:nvPr/>
        </p:nvSpPr>
        <p:spPr>
          <a:xfrm>
            <a:off x="407435" y="3237411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Two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1B525-7B71-4813-81CB-8EEFC54E7FB7}"/>
              </a:ext>
            </a:extLst>
          </p:cNvPr>
          <p:cNvSpPr/>
          <p:nvPr/>
        </p:nvSpPr>
        <p:spPr>
          <a:xfrm>
            <a:off x="5508173" y="1256284"/>
            <a:ext cx="3235233" cy="179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Import database into MAS MS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Deploy custom files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Remediate technical differences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Some done by client / implementor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Some done by IBM MAS MS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Start Application and make it available to customer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Timing from test two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D03BB-3EA0-46AB-AF5E-607EC220404A}"/>
              </a:ext>
            </a:extLst>
          </p:cNvPr>
          <p:cNvSpPr/>
          <p:nvPr/>
        </p:nvSpPr>
        <p:spPr>
          <a:xfrm>
            <a:off x="7275388" y="4444134"/>
            <a:ext cx="2704012" cy="1453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Test application in new MAS MS environment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Report, trouble shoot and resolve issues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Client – checks to ensure things operational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IBM – as required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2BBDC902-9DCE-4434-87F8-3583EDC8D17A}"/>
              </a:ext>
            </a:extLst>
          </p:cNvPr>
          <p:cNvSpPr/>
          <p:nvPr/>
        </p:nvSpPr>
        <p:spPr>
          <a:xfrm>
            <a:off x="10179696" y="3237411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Complete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65AEBFE-2378-4A8F-8258-F07287A3AF5A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1774681" y="2149656"/>
            <a:ext cx="374157" cy="1279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45E370-6823-4EDE-A372-99A559A15A7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4855651" y="3047998"/>
            <a:ext cx="2270139" cy="1623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F10D41-2FE7-40DD-ABF9-477BD370188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852850" y="2149656"/>
            <a:ext cx="655323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599762-CA4D-4E7B-8282-A5E92FF07A20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8627394" y="2152141"/>
            <a:ext cx="116012" cy="2291993"/>
          </a:xfrm>
          <a:prstGeom prst="bentConnector4">
            <a:avLst>
              <a:gd name="adj1" fmla="val -197049"/>
              <a:gd name="adj2" fmla="val 69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1505C2-D322-4494-8B3C-D6EF7AF033B5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9979400" y="3429000"/>
            <a:ext cx="200296" cy="1741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9236638-9E82-428E-BA55-8E29C8D06D67}"/>
              </a:ext>
            </a:extLst>
          </p:cNvPr>
          <p:cNvCxnSpPr>
            <a:stCxn id="21" idx="3"/>
            <a:endCxn id="6" idx="1"/>
          </p:cNvCxnSpPr>
          <p:nvPr/>
        </p:nvCxnSpPr>
        <p:spPr>
          <a:xfrm>
            <a:off x="1774681" y="3429000"/>
            <a:ext cx="376958" cy="1242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DB95-3A39-4561-A37D-C47CF1D7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F44D-90F9-4427-A402-72F255D7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  <a:p>
            <a:r>
              <a:rPr lang="en-US" dirty="0"/>
              <a:t>Review flow diagram</a:t>
            </a:r>
          </a:p>
          <a:p>
            <a:r>
              <a:rPr lang="en-US" dirty="0"/>
              <a:t>Review sizing mechanism for migration of clients</a:t>
            </a:r>
          </a:p>
          <a:p>
            <a:r>
              <a:rPr lang="en-US" dirty="0"/>
              <a:t>Summary of existing clients</a:t>
            </a:r>
          </a:p>
          <a:p>
            <a:r>
              <a:rPr lang="en-US" dirty="0"/>
              <a:t>Review labor estimates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8164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DE40-EDEB-453B-806B-A689A00B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0F8-8F79-4E2F-A4FF-626726B8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move from SaaS Flex (or even on premise) to MAS MS is not just an upgrade – it is a migration of a customer’s application and data to a new data center account and / or new technologies</a:t>
            </a:r>
          </a:p>
          <a:p>
            <a:r>
              <a:rPr lang="en-US" sz="2400" dirty="0"/>
              <a:t>Clients will need to properly plan and account for this transition as part of their planning process.</a:t>
            </a:r>
          </a:p>
          <a:p>
            <a:r>
              <a:rPr lang="en-US" sz="2400" dirty="0"/>
              <a:t>Small customer will take 2-4 months elapsed time, medium 3-6, Large 5-12 and Extra large more than 10 months (up to 18).  These are guidelines only.</a:t>
            </a:r>
          </a:p>
          <a:p>
            <a:r>
              <a:rPr lang="en-US" sz="2400" dirty="0"/>
              <a:t>To ensure a smooth transition, it is critical that IBM (Sales, CSM, MAS MS) and the client work together early to identify the steps needed and build the correct plan.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88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8923D3-FE6E-8D4B-AFD3-BB0E934EE210}"/>
              </a:ext>
            </a:extLst>
          </p:cNvPr>
          <p:cNvSpPr txBox="1">
            <a:spLocks/>
          </p:cNvSpPr>
          <p:nvPr/>
        </p:nvSpPr>
        <p:spPr>
          <a:xfrm>
            <a:off x="108735" y="-8693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Roles and Responsibilities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5651FC-E51D-0844-AF78-DD3721606C80}"/>
              </a:ext>
            </a:extLst>
          </p:cNvPr>
          <p:cNvSpPr/>
          <p:nvPr/>
        </p:nvSpPr>
        <p:spPr>
          <a:xfrm>
            <a:off x="10366624" y="308715"/>
            <a:ext cx="1263722" cy="267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not covered within SaaS Flex contract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F7203-522F-4CBC-82E7-4D5FEBB0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663"/>
            <a:ext cx="12192000" cy="46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ight Arrow 48">
            <a:extLst>
              <a:ext uri="{FF2B5EF4-FFF2-40B4-BE49-F238E27FC236}">
                <a16:creationId xmlns:a16="http://schemas.microsoft.com/office/drawing/2014/main" id="{2054EE59-A8C6-0842-B6DF-18225D5840F8}"/>
              </a:ext>
            </a:extLst>
          </p:cNvPr>
          <p:cNvSpPr/>
          <p:nvPr/>
        </p:nvSpPr>
        <p:spPr>
          <a:xfrm>
            <a:off x="11528660" y="5437269"/>
            <a:ext cx="493159" cy="681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9EF2F3-4FEF-43C9-9C7B-BD7DBB70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Autofit/>
          </a:bodyPr>
          <a:lstStyle/>
          <a:p>
            <a:r>
              <a:rPr lang="en-US" sz="3200" dirty="0"/>
              <a:t>SaaS Flex to MAS MS Migration – Overall steps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83B203-F080-49C8-ABAF-D12B27475E25}"/>
              </a:ext>
            </a:extLst>
          </p:cNvPr>
          <p:cNvCxnSpPr>
            <a:cxnSpLocks/>
          </p:cNvCxnSpPr>
          <p:nvPr/>
        </p:nvCxnSpPr>
        <p:spPr>
          <a:xfrm>
            <a:off x="1740844" y="1599263"/>
            <a:ext cx="24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1F9E390-4986-4A13-A93E-30C82E5788E8}"/>
              </a:ext>
            </a:extLst>
          </p:cNvPr>
          <p:cNvSpPr/>
          <p:nvPr/>
        </p:nvSpPr>
        <p:spPr>
          <a:xfrm>
            <a:off x="117318" y="1352935"/>
            <a:ext cx="1623526" cy="53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B6D9D5-E05C-4972-9228-63350EDDD397}"/>
              </a:ext>
            </a:extLst>
          </p:cNvPr>
          <p:cNvSpPr/>
          <p:nvPr/>
        </p:nvSpPr>
        <p:spPr>
          <a:xfrm>
            <a:off x="2033195" y="1352934"/>
            <a:ext cx="1623526" cy="53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Precondition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31DD14-B53E-4F7A-B25C-B4DCA09343AE}"/>
              </a:ext>
            </a:extLst>
          </p:cNvPr>
          <p:cNvCxnSpPr>
            <a:cxnSpLocks/>
          </p:cNvCxnSpPr>
          <p:nvPr/>
        </p:nvCxnSpPr>
        <p:spPr>
          <a:xfrm>
            <a:off x="3769736" y="1617925"/>
            <a:ext cx="323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D09FC2-88BA-41D0-9B2B-E804E6C455C3}"/>
              </a:ext>
            </a:extLst>
          </p:cNvPr>
          <p:cNvSpPr/>
          <p:nvPr/>
        </p:nvSpPr>
        <p:spPr>
          <a:xfrm>
            <a:off x="4251651" y="1352934"/>
            <a:ext cx="1623526" cy="53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Set up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C621DE-3992-4D89-A987-80881D9D4878}"/>
              </a:ext>
            </a:extLst>
          </p:cNvPr>
          <p:cNvCxnSpPr>
            <a:cxnSpLocks/>
          </p:cNvCxnSpPr>
          <p:nvPr/>
        </p:nvCxnSpPr>
        <p:spPr>
          <a:xfrm>
            <a:off x="5887612" y="1618851"/>
            <a:ext cx="335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613FF52-6940-4CCB-B5CD-793BEE9ED5A7}"/>
              </a:ext>
            </a:extLst>
          </p:cNvPr>
          <p:cNvSpPr/>
          <p:nvPr/>
        </p:nvSpPr>
        <p:spPr>
          <a:xfrm>
            <a:off x="6251508" y="1359459"/>
            <a:ext cx="1623526" cy="53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one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C82EDF-8ED3-40CE-9F70-8B6FD51A4DFF}"/>
              </a:ext>
            </a:extLst>
          </p:cNvPr>
          <p:cNvSpPr/>
          <p:nvPr/>
        </p:nvSpPr>
        <p:spPr>
          <a:xfrm>
            <a:off x="8242050" y="1359625"/>
            <a:ext cx="1623526" cy="53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two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873DF0-B14E-4A6D-B03D-0838D766376D}"/>
              </a:ext>
            </a:extLst>
          </p:cNvPr>
          <p:cNvSpPr/>
          <p:nvPr/>
        </p:nvSpPr>
        <p:spPr>
          <a:xfrm>
            <a:off x="10223245" y="1359459"/>
            <a:ext cx="1623526" cy="53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A0703D-8BB9-407B-8B08-63F091BE9E6B}"/>
              </a:ext>
            </a:extLst>
          </p:cNvPr>
          <p:cNvCxnSpPr>
            <a:cxnSpLocks/>
          </p:cNvCxnSpPr>
          <p:nvPr/>
        </p:nvCxnSpPr>
        <p:spPr>
          <a:xfrm>
            <a:off x="7875034" y="1617925"/>
            <a:ext cx="335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D9AEB1-7EA3-4F58-A24D-27B52DE06CBA}"/>
              </a:ext>
            </a:extLst>
          </p:cNvPr>
          <p:cNvCxnSpPr>
            <a:cxnSpLocks/>
          </p:cNvCxnSpPr>
          <p:nvPr/>
        </p:nvCxnSpPr>
        <p:spPr>
          <a:xfrm>
            <a:off x="9865576" y="1606107"/>
            <a:ext cx="335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DAF4A74-013D-4DB6-9872-435C96E48213}"/>
              </a:ext>
            </a:extLst>
          </p:cNvPr>
          <p:cNvSpPr/>
          <p:nvPr/>
        </p:nvSpPr>
        <p:spPr>
          <a:xfrm>
            <a:off x="86205" y="1988006"/>
            <a:ext cx="1623526" cy="171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Project Planning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Budget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Approvals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Timeframes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requirements definition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Quotes and any additional contracts required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F3CC7-7568-4822-A418-21ADAC89BAEB}"/>
              </a:ext>
            </a:extLst>
          </p:cNvPr>
          <p:cNvSpPr/>
          <p:nvPr/>
        </p:nvSpPr>
        <p:spPr>
          <a:xfrm>
            <a:off x="2033195" y="1964087"/>
            <a:ext cx="1623526" cy="1710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Upgrade if needed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F7CBE6-E7D4-46C0-8154-CDE108C0AC6C}"/>
              </a:ext>
            </a:extLst>
          </p:cNvPr>
          <p:cNvSpPr/>
          <p:nvPr/>
        </p:nvSpPr>
        <p:spPr>
          <a:xfrm>
            <a:off x="4226761" y="1966727"/>
            <a:ext cx="1623526" cy="1717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Deploy MAS MS and applications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Remediate changes as required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Setup integrations including any VPN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97F296-5368-4600-9BF1-4F5C94C97ECF}"/>
              </a:ext>
            </a:extLst>
          </p:cNvPr>
          <p:cNvSpPr/>
          <p:nvPr/>
        </p:nvSpPr>
        <p:spPr>
          <a:xfrm>
            <a:off x="6274825" y="1964087"/>
            <a:ext cx="1623526" cy="171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Upgrade to 8.3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Migrate database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Finish remediation of changes needed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15E32F-6313-482A-82BF-3E3837748495}"/>
              </a:ext>
            </a:extLst>
          </p:cNvPr>
          <p:cNvSpPr/>
          <p:nvPr/>
        </p:nvSpPr>
        <p:spPr>
          <a:xfrm>
            <a:off x="8307369" y="1957396"/>
            <a:ext cx="1623526" cy="171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Repeat the process of upgrading and migrating database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Test as required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Take accurate timings of steps for Production cutover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CD9479-8485-4D05-AC28-7F583CB166F0}"/>
              </a:ext>
            </a:extLst>
          </p:cNvPr>
          <p:cNvSpPr/>
          <p:nvPr/>
        </p:nvSpPr>
        <p:spPr>
          <a:xfrm>
            <a:off x="10223245" y="1957396"/>
            <a:ext cx="1623526" cy="171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Cutover production </a:t>
            </a:r>
            <a:r>
              <a:rPr lang="en-US" sz="1200" dirty="0" err="1">
                <a:solidFill>
                  <a:schemeClr val="tx1"/>
                </a:solidFill>
              </a:rPr>
              <a:t>weeked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CD9FBA-E99A-418C-BDE3-8E6BB8F113B9}"/>
              </a:ext>
            </a:extLst>
          </p:cNvPr>
          <p:cNvSpPr txBox="1"/>
          <p:nvPr/>
        </p:nvSpPr>
        <p:spPr>
          <a:xfrm>
            <a:off x="3164440" y="4167045"/>
            <a:ext cx="8682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736600" algn="l"/>
                <a:tab pos="2968625" algn="l"/>
                <a:tab pos="5253038" algn="l"/>
              </a:tabLst>
            </a:pPr>
            <a:r>
              <a:rPr lang="en-US" b="1" dirty="0"/>
              <a:t>Small:</a:t>
            </a:r>
            <a:r>
              <a:rPr lang="en-US" dirty="0"/>
              <a:t> 	2-4 months elapsed	IBM 100 hours effort	Client: 3-5 person month effort</a:t>
            </a:r>
            <a:endParaRPr lang="en-US" dirty="0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CD00A1-6448-4738-A961-0B65EBB2392E}"/>
              </a:ext>
            </a:extLst>
          </p:cNvPr>
          <p:cNvSpPr txBox="1"/>
          <p:nvPr/>
        </p:nvSpPr>
        <p:spPr>
          <a:xfrm>
            <a:off x="3164440" y="4841407"/>
            <a:ext cx="8682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tabLst>
                <a:tab pos="736600" algn="l"/>
                <a:tab pos="2968625" algn="l"/>
                <a:tab pos="4741863" algn="l"/>
              </a:tabLst>
              <a:defRPr b="1"/>
            </a:lvl1pPr>
          </a:lstStyle>
          <a:p>
            <a:pPr>
              <a:tabLst>
                <a:tab pos="736600" algn="l"/>
                <a:tab pos="2968625" algn="l"/>
                <a:tab pos="5253038" algn="l"/>
              </a:tabLst>
            </a:pPr>
            <a:r>
              <a:rPr lang="en-US" dirty="0"/>
              <a:t>Medium: </a:t>
            </a:r>
            <a:r>
              <a:rPr lang="en-US" b="0" dirty="0"/>
              <a:t>3-6 months elapsed	IBM 240 hour effort	Client: 4-8 person month effort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550112-ADC9-45F9-A9DF-4660F30F4D0A}"/>
              </a:ext>
            </a:extLst>
          </p:cNvPr>
          <p:cNvSpPr txBox="1"/>
          <p:nvPr/>
        </p:nvSpPr>
        <p:spPr>
          <a:xfrm>
            <a:off x="3164440" y="5581220"/>
            <a:ext cx="8682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tabLst>
                <a:tab pos="736600" algn="l"/>
                <a:tab pos="2968625" algn="l"/>
                <a:tab pos="4741863" algn="l"/>
              </a:tabLst>
              <a:defRPr b="1"/>
            </a:lvl1pPr>
          </a:lstStyle>
          <a:p>
            <a:pPr>
              <a:tabLst>
                <a:tab pos="736600" algn="l"/>
                <a:tab pos="2968625" algn="l"/>
                <a:tab pos="5253038" algn="l"/>
              </a:tabLst>
            </a:pPr>
            <a:r>
              <a:rPr lang="en-US" dirty="0"/>
              <a:t>Large: </a:t>
            </a:r>
            <a:r>
              <a:rPr lang="en-US" b="0" dirty="0"/>
              <a:t>5-12 months elapsed	IBM 500 hours effort	Client: 10-18 person month effort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ACDE2-DFF0-4A8E-B2A4-559D8618D825}"/>
              </a:ext>
            </a:extLst>
          </p:cNvPr>
          <p:cNvSpPr txBox="1"/>
          <p:nvPr/>
        </p:nvSpPr>
        <p:spPr>
          <a:xfrm>
            <a:off x="170180" y="4326554"/>
            <a:ext cx="231894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Planning and precondition are not included in the effort estimates.   These are guidelines only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7E0765-8E85-4EF2-A45F-AF38D35F8073}"/>
              </a:ext>
            </a:extLst>
          </p:cNvPr>
          <p:cNvSpPr txBox="1"/>
          <p:nvPr/>
        </p:nvSpPr>
        <p:spPr>
          <a:xfrm>
            <a:off x="3164440" y="6318013"/>
            <a:ext cx="8682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tabLst>
                <a:tab pos="736600" algn="l"/>
                <a:tab pos="2968625" algn="l"/>
                <a:tab pos="4741863" algn="l"/>
              </a:tabLst>
              <a:defRPr b="1"/>
            </a:lvl1pPr>
          </a:lstStyle>
          <a:p>
            <a:pPr>
              <a:tabLst>
                <a:tab pos="736600" algn="l"/>
                <a:tab pos="2968625" algn="l"/>
                <a:tab pos="5253038" algn="l"/>
              </a:tabLst>
            </a:pPr>
            <a:r>
              <a:rPr lang="en-US" dirty="0"/>
              <a:t>Extra Large: </a:t>
            </a:r>
            <a:r>
              <a:rPr lang="en-US" b="0" dirty="0"/>
              <a:t>high complexity	IBM 800 hours effort	 Client: 18+ person month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9F4D6CF-6177-6C40-87B3-7135766E8DDC}"/>
              </a:ext>
            </a:extLst>
          </p:cNvPr>
          <p:cNvSpPr/>
          <p:nvPr/>
        </p:nvSpPr>
        <p:spPr>
          <a:xfrm>
            <a:off x="2629708" y="3855293"/>
            <a:ext cx="281598" cy="2710892"/>
          </a:xfrm>
          <a:prstGeom prst="leftBrace">
            <a:avLst>
              <a:gd name="adj1" fmla="val 8333"/>
              <a:gd name="adj2" fmla="val 52274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5B0DA74-CC14-384A-BABD-05CDDBB07197}"/>
              </a:ext>
            </a:extLst>
          </p:cNvPr>
          <p:cNvSpPr/>
          <p:nvPr/>
        </p:nvSpPr>
        <p:spPr>
          <a:xfrm>
            <a:off x="11528661" y="4007809"/>
            <a:ext cx="493159" cy="681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B7127608-1ACE-6147-A075-D8A6F8F330F1}"/>
              </a:ext>
            </a:extLst>
          </p:cNvPr>
          <p:cNvSpPr/>
          <p:nvPr/>
        </p:nvSpPr>
        <p:spPr>
          <a:xfrm>
            <a:off x="11528660" y="4695613"/>
            <a:ext cx="493159" cy="681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01FEF020-C83C-0844-9D5F-FFD17927F390}"/>
              </a:ext>
            </a:extLst>
          </p:cNvPr>
          <p:cNvSpPr/>
          <p:nvPr/>
        </p:nvSpPr>
        <p:spPr>
          <a:xfrm>
            <a:off x="11528659" y="6155076"/>
            <a:ext cx="493159" cy="681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FB699-12AC-4499-BA38-0B31271834B6}"/>
              </a:ext>
            </a:extLst>
          </p:cNvPr>
          <p:cNvSpPr/>
          <p:nvPr/>
        </p:nvSpPr>
        <p:spPr>
          <a:xfrm>
            <a:off x="452845" y="2238103"/>
            <a:ext cx="2542903" cy="2534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Project Planning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Owner: Client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Assist: Sales, CSM, MAS MS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Includes: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Budget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Approvals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Timeframes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requirements definition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Quotes and any additional contracts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9EF2F3-4FEF-43C9-9C7B-BD7DBB70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Autofit/>
          </a:bodyPr>
          <a:lstStyle/>
          <a:p>
            <a:r>
              <a:rPr lang="en-US" sz="3200" dirty="0"/>
              <a:t>SaaS Flex to MAS MS Migration – Planning Steps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757E5-C97B-407C-90BD-24AAD8D48681}"/>
              </a:ext>
            </a:extLst>
          </p:cNvPr>
          <p:cNvSpPr/>
          <p:nvPr/>
        </p:nvSpPr>
        <p:spPr>
          <a:xfrm>
            <a:off x="5891348" y="2238103"/>
            <a:ext cx="2704012" cy="1558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Project Initiation:</a:t>
            </a:r>
          </a:p>
          <a:p>
            <a:r>
              <a:rPr lang="en-US" sz="1200" dirty="0">
                <a:solidFill>
                  <a:schemeClr val="tx1"/>
                </a:solidFill>
              </a:rPr>
              <a:t>All contracts signed and order placed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Order validated through Project Office</a:t>
            </a:r>
          </a:p>
          <a:p>
            <a:r>
              <a:rPr lang="en-US" sz="1200" dirty="0">
                <a:solidFill>
                  <a:schemeClr val="tx1"/>
                </a:solidFill>
              </a:rPr>
              <a:t>Project Manager assigned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Formal Project plan completed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Personnel assigned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6F8A728-0D7B-4699-B07E-5F00934BAD93}"/>
              </a:ext>
            </a:extLst>
          </p:cNvPr>
          <p:cNvSpPr/>
          <p:nvPr/>
        </p:nvSpPr>
        <p:spPr>
          <a:xfrm>
            <a:off x="3840479" y="2377757"/>
            <a:ext cx="1393372" cy="12795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Approved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25126A-59B0-4A62-9F24-74AF36A91D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995748" y="3017520"/>
            <a:ext cx="844731" cy="487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83B203-F080-49C8-ABAF-D12B27475E25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233851" y="3017520"/>
            <a:ext cx="65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82110EDB-F28D-4B4A-B5C6-62C8A12EFD67}"/>
              </a:ext>
            </a:extLst>
          </p:cNvPr>
          <p:cNvSpPr/>
          <p:nvPr/>
        </p:nvSpPr>
        <p:spPr>
          <a:xfrm>
            <a:off x="3840479" y="4667794"/>
            <a:ext cx="1393372" cy="12795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Further planning?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0B7F685-EEB1-499D-B602-76D9ABD10BCA}"/>
              </a:ext>
            </a:extLst>
          </p:cNvPr>
          <p:cNvCxnSpPr>
            <a:stCxn id="15" idx="1"/>
            <a:endCxn id="4" idx="2"/>
          </p:cNvCxnSpPr>
          <p:nvPr/>
        </p:nvCxnSpPr>
        <p:spPr>
          <a:xfrm rot="10800000">
            <a:off x="1724297" y="4772297"/>
            <a:ext cx="2116182" cy="5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722DEB-A0EB-467A-82EE-C465D00AACEA}"/>
              </a:ext>
            </a:extLst>
          </p:cNvPr>
          <p:cNvCxnSpPr>
            <a:stCxn id="15" idx="3"/>
          </p:cNvCxnSpPr>
          <p:nvPr/>
        </p:nvCxnSpPr>
        <p:spPr>
          <a:xfrm flipV="1">
            <a:off x="5233851" y="5307556"/>
            <a:ext cx="1079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3C4E15D3-49AF-4524-9F6E-9466581E232E}"/>
              </a:ext>
            </a:extLst>
          </p:cNvPr>
          <p:cNvSpPr/>
          <p:nvPr/>
        </p:nvSpPr>
        <p:spPr>
          <a:xfrm>
            <a:off x="6313714" y="4667794"/>
            <a:ext cx="1079863" cy="106244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7B3816F-A85D-4F61-A073-36525B609142}"/>
              </a:ext>
            </a:extLst>
          </p:cNvPr>
          <p:cNvSpPr/>
          <p:nvPr/>
        </p:nvSpPr>
        <p:spPr>
          <a:xfrm>
            <a:off x="9788434" y="2812872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 Condition Phase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8B9061-A246-42FD-B0E3-0DC1AB8107DB}"/>
              </a:ext>
            </a:extLst>
          </p:cNvPr>
          <p:cNvCxnSpPr>
            <a:stCxn id="6" idx="3"/>
            <a:endCxn id="21" idx="1"/>
          </p:cNvCxnSpPr>
          <p:nvPr/>
        </p:nvCxnSpPr>
        <p:spPr>
          <a:xfrm flipV="1">
            <a:off x="8595360" y="3004461"/>
            <a:ext cx="1193074" cy="1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FB699-12AC-4499-BA38-0B31271834B6}"/>
              </a:ext>
            </a:extLst>
          </p:cNvPr>
          <p:cNvSpPr/>
          <p:nvPr/>
        </p:nvSpPr>
        <p:spPr>
          <a:xfrm>
            <a:off x="2561563" y="1262743"/>
            <a:ext cx="2704012" cy="1069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Confirm order details, URL’s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Deploy MAS MS infrastructure and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9EF2F3-4FEF-43C9-9C7B-BD7DBB70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Autofit/>
          </a:bodyPr>
          <a:lstStyle/>
          <a:p>
            <a:r>
              <a:rPr lang="en-US" sz="3200" dirty="0"/>
              <a:t>SaaS Flex to MAS MS Migration – Initial Set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757E5-C97B-407C-90BD-24AAD8D48681}"/>
              </a:ext>
            </a:extLst>
          </p:cNvPr>
          <p:cNvSpPr/>
          <p:nvPr/>
        </p:nvSpPr>
        <p:spPr>
          <a:xfrm>
            <a:off x="2561563" y="2929346"/>
            <a:ext cx="2704012" cy="99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Configuration of VPN if needed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- 1 week of effort but may take several weeks / months to complete depending on client approvals and process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7B3816F-A85D-4F61-A073-36525B609142}"/>
              </a:ext>
            </a:extLst>
          </p:cNvPr>
          <p:cNvSpPr/>
          <p:nvPr/>
        </p:nvSpPr>
        <p:spPr>
          <a:xfrm>
            <a:off x="407435" y="3237411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 Condition Phase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9D3FE-4225-4039-94B8-85D7B430CD4E}"/>
              </a:ext>
            </a:extLst>
          </p:cNvPr>
          <p:cNvSpPr/>
          <p:nvPr/>
        </p:nvSpPr>
        <p:spPr>
          <a:xfrm>
            <a:off x="2561563" y="4525346"/>
            <a:ext cx="2704012" cy="1453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Prepare test environment on SaaS Flex including – backflow data</a:t>
            </a:r>
          </a:p>
          <a:p>
            <a:r>
              <a:rPr lang="en-US" sz="1200" dirty="0">
                <a:solidFill>
                  <a:schemeClr val="tx1"/>
                </a:solidFill>
              </a:rPr>
              <a:t>Identify all components to be migrated (custom code, custom reports, attachments)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1B525-7B71-4813-81CB-8EEFC54E7FB7}"/>
              </a:ext>
            </a:extLst>
          </p:cNvPr>
          <p:cNvSpPr/>
          <p:nvPr/>
        </p:nvSpPr>
        <p:spPr>
          <a:xfrm>
            <a:off x="6352904" y="1262743"/>
            <a:ext cx="2542903" cy="1069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Configure integrations in new MAS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Remediate technical updates required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D03BB-3EA0-46AB-AF5E-607EC220404A}"/>
              </a:ext>
            </a:extLst>
          </p:cNvPr>
          <p:cNvSpPr/>
          <p:nvPr/>
        </p:nvSpPr>
        <p:spPr>
          <a:xfrm>
            <a:off x="6352904" y="4525345"/>
            <a:ext cx="2704012" cy="1453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Assemble all identified components to be sent to MAS for test one.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2BBDC902-9DCE-4434-87F8-3583EDC8D17A}"/>
              </a:ext>
            </a:extLst>
          </p:cNvPr>
          <p:cNvSpPr/>
          <p:nvPr/>
        </p:nvSpPr>
        <p:spPr>
          <a:xfrm>
            <a:off x="10179696" y="3237411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One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65AEBFE-2378-4A8F-8258-F07287A3AF5A}"/>
              </a:ext>
            </a:extLst>
          </p:cNvPr>
          <p:cNvCxnSpPr>
            <a:stCxn id="21" idx="3"/>
            <a:endCxn id="4" idx="1"/>
          </p:cNvCxnSpPr>
          <p:nvPr/>
        </p:nvCxnSpPr>
        <p:spPr>
          <a:xfrm flipV="1">
            <a:off x="1774681" y="1797698"/>
            <a:ext cx="786882" cy="1631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ECCDFAC-1835-4B94-B49B-CB068DF7D024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1774681" y="3429000"/>
            <a:ext cx="786882" cy="1822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5BD938-375E-417D-94F0-464F76635A40}"/>
              </a:ext>
            </a:extLst>
          </p:cNvPr>
          <p:cNvCxnSpPr>
            <a:stCxn id="21" idx="3"/>
            <a:endCxn id="6" idx="1"/>
          </p:cNvCxnSpPr>
          <p:nvPr/>
        </p:nvCxnSpPr>
        <p:spPr>
          <a:xfrm>
            <a:off x="1774681" y="3429000"/>
            <a:ext cx="786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45E370-6823-4EDE-A372-99A559A15A79}"/>
              </a:ext>
            </a:extLst>
          </p:cNvPr>
          <p:cNvCxnSpPr>
            <a:stCxn id="6" idx="3"/>
            <a:endCxn id="16" idx="2"/>
          </p:cNvCxnSpPr>
          <p:nvPr/>
        </p:nvCxnSpPr>
        <p:spPr>
          <a:xfrm flipV="1">
            <a:off x="5265575" y="2332653"/>
            <a:ext cx="2358781" cy="1096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F10D41-2FE7-40DD-ABF9-477BD3701889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5265575" y="1797698"/>
            <a:ext cx="1087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599762-CA4D-4E7B-8282-A5E92FF07A20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8895807" y="1797698"/>
            <a:ext cx="1283889" cy="1631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1505C2-D322-4494-8B3C-D6EF7AF033B5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9056916" y="3429000"/>
            <a:ext cx="1122780" cy="1822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3B0094-C99C-4E39-96DC-4A4C21FB0265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5265575" y="5251889"/>
            <a:ext cx="10873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5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FB699-12AC-4499-BA38-0B31271834B6}"/>
              </a:ext>
            </a:extLst>
          </p:cNvPr>
          <p:cNvSpPr/>
          <p:nvPr/>
        </p:nvSpPr>
        <p:spPr>
          <a:xfrm>
            <a:off x="2148838" y="1216479"/>
            <a:ext cx="2704012" cy="137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Run upgrade to 8.x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Export database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Send to MAS MS Environment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Time depends on size of DB being transferred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9EF2F3-4FEF-43C9-9C7B-BD7DBB70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Autofit/>
          </a:bodyPr>
          <a:lstStyle/>
          <a:p>
            <a:r>
              <a:rPr lang="en-US" sz="3200" dirty="0"/>
              <a:t>SaaS Flex to MAS MS Migration – Test 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757E5-C97B-407C-90BD-24AAD8D48681}"/>
              </a:ext>
            </a:extLst>
          </p:cNvPr>
          <p:cNvSpPr/>
          <p:nvPr/>
        </p:nvSpPr>
        <p:spPr>
          <a:xfrm>
            <a:off x="2189582" y="2933856"/>
            <a:ext cx="2704012" cy="99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Send attachments, custom reports and other custom code to MAS MS environment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7B3816F-A85D-4F61-A073-36525B609142}"/>
              </a:ext>
            </a:extLst>
          </p:cNvPr>
          <p:cNvSpPr/>
          <p:nvPr/>
        </p:nvSpPr>
        <p:spPr>
          <a:xfrm>
            <a:off x="407435" y="3237411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 Set up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1B525-7B71-4813-81CB-8EEFC54E7FB7}"/>
              </a:ext>
            </a:extLst>
          </p:cNvPr>
          <p:cNvSpPr/>
          <p:nvPr/>
        </p:nvSpPr>
        <p:spPr>
          <a:xfrm>
            <a:off x="5508173" y="1291120"/>
            <a:ext cx="3235233" cy="179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Import database into MAS MS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Deploy custom files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Remediate technical differences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Some done by client / implementor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Some done by IBM MAS MS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Start Application and make it available to customer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D03BB-3EA0-46AB-AF5E-607EC220404A}"/>
              </a:ext>
            </a:extLst>
          </p:cNvPr>
          <p:cNvSpPr/>
          <p:nvPr/>
        </p:nvSpPr>
        <p:spPr>
          <a:xfrm>
            <a:off x="6352904" y="4525345"/>
            <a:ext cx="2704012" cy="1453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Test application in new MAS MS environment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Report, trouble shoot and resolve issues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2BBDC902-9DCE-4434-87F8-3583EDC8D17A}"/>
              </a:ext>
            </a:extLst>
          </p:cNvPr>
          <p:cNvSpPr/>
          <p:nvPr/>
        </p:nvSpPr>
        <p:spPr>
          <a:xfrm>
            <a:off x="10179696" y="3237411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Two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65AEBFE-2378-4A8F-8258-F07287A3AF5A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1774681" y="1904456"/>
            <a:ext cx="374157" cy="15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5BD938-375E-417D-94F0-464F76635A40}"/>
              </a:ext>
            </a:extLst>
          </p:cNvPr>
          <p:cNvCxnSpPr>
            <a:stCxn id="21" idx="3"/>
            <a:endCxn id="6" idx="1"/>
          </p:cNvCxnSpPr>
          <p:nvPr/>
        </p:nvCxnSpPr>
        <p:spPr>
          <a:xfrm>
            <a:off x="1774681" y="3429000"/>
            <a:ext cx="414901" cy="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45E370-6823-4EDE-A372-99A559A15A7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4893594" y="3082834"/>
            <a:ext cx="2232196" cy="350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F10D41-2FE7-40DD-ABF9-477BD370188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852850" y="1904456"/>
            <a:ext cx="655323" cy="28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599762-CA4D-4E7B-8282-A5E92FF07A20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7556862" y="2186977"/>
            <a:ext cx="1186544" cy="2338368"/>
          </a:xfrm>
          <a:prstGeom prst="bentConnector4">
            <a:avLst>
              <a:gd name="adj1" fmla="val -19266"/>
              <a:gd name="adj2" fmla="val 69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1505C2-D322-4494-8B3C-D6EF7AF033B5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9056916" y="3429000"/>
            <a:ext cx="1122780" cy="1822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FB699-12AC-4499-BA38-0B31271834B6}"/>
              </a:ext>
            </a:extLst>
          </p:cNvPr>
          <p:cNvSpPr/>
          <p:nvPr/>
        </p:nvSpPr>
        <p:spPr>
          <a:xfrm>
            <a:off x="2148838" y="1216478"/>
            <a:ext cx="2704012" cy="186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Run upgrade to 8.x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Export database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Send to MAS MS Environment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Time depends on size of DB being transferred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Take careful timings for planning of production </a:t>
            </a:r>
            <a:r>
              <a:rPr lang="en-US" sz="1200" dirty="0" err="1">
                <a:solidFill>
                  <a:schemeClr val="tx1"/>
                </a:solidFill>
              </a:rPr>
              <a:t>cutober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9EF2F3-4FEF-43C9-9C7B-BD7DBB70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Autofit/>
          </a:bodyPr>
          <a:lstStyle/>
          <a:p>
            <a:r>
              <a:rPr lang="en-US" sz="3200" dirty="0"/>
              <a:t>SaaS Flex to MAS MS Migration – Test Two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757E5-C97B-407C-90BD-24AAD8D48681}"/>
              </a:ext>
            </a:extLst>
          </p:cNvPr>
          <p:cNvSpPr/>
          <p:nvPr/>
        </p:nvSpPr>
        <p:spPr>
          <a:xfrm>
            <a:off x="2212602" y="4171370"/>
            <a:ext cx="2704012" cy="99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Send any delta’s of attachments, custom reports and other custom code to MAS MS environment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There should be only a small set of attachments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7B3816F-A85D-4F61-A073-36525B609142}"/>
              </a:ext>
            </a:extLst>
          </p:cNvPr>
          <p:cNvSpPr/>
          <p:nvPr/>
        </p:nvSpPr>
        <p:spPr>
          <a:xfrm>
            <a:off x="407435" y="3237411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One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1B525-7B71-4813-81CB-8EEFC54E7FB7}"/>
              </a:ext>
            </a:extLst>
          </p:cNvPr>
          <p:cNvSpPr/>
          <p:nvPr/>
        </p:nvSpPr>
        <p:spPr>
          <a:xfrm>
            <a:off x="5508173" y="1256284"/>
            <a:ext cx="3235233" cy="1791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Import database into MAS MS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Deploy custom files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Remediate technical differences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Some done by client / implementor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Some done by IBM MAS MS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Start Application and make it available to customer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Take careful timings for planning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D03BB-3EA0-46AB-AF5E-607EC220404A}"/>
              </a:ext>
            </a:extLst>
          </p:cNvPr>
          <p:cNvSpPr/>
          <p:nvPr/>
        </p:nvSpPr>
        <p:spPr>
          <a:xfrm>
            <a:off x="7275388" y="4444134"/>
            <a:ext cx="2704012" cy="1453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Test application in new MAS MS environment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Report, trouble shoot and resolve issues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2BBDC902-9DCE-4434-87F8-3583EDC8D17A}"/>
              </a:ext>
            </a:extLst>
          </p:cNvPr>
          <p:cNvSpPr/>
          <p:nvPr/>
        </p:nvSpPr>
        <p:spPr>
          <a:xfrm>
            <a:off x="10179696" y="3237411"/>
            <a:ext cx="1367246" cy="3831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Production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65AEBFE-2378-4A8F-8258-F07287A3AF5A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1774681" y="2149656"/>
            <a:ext cx="374157" cy="1279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45E370-6823-4EDE-A372-99A559A15A7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4916614" y="3047998"/>
            <a:ext cx="2209176" cy="1623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F10D41-2FE7-40DD-ABF9-477BD370188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852850" y="2149656"/>
            <a:ext cx="655323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599762-CA4D-4E7B-8282-A5E92FF07A20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8627394" y="2152141"/>
            <a:ext cx="116012" cy="2291993"/>
          </a:xfrm>
          <a:prstGeom prst="bentConnector4">
            <a:avLst>
              <a:gd name="adj1" fmla="val -197049"/>
              <a:gd name="adj2" fmla="val 69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1505C2-D322-4494-8B3C-D6EF7AF033B5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9979400" y="3429000"/>
            <a:ext cx="200296" cy="1741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9236638-9E82-428E-BA55-8E29C8D06D67}"/>
              </a:ext>
            </a:extLst>
          </p:cNvPr>
          <p:cNvCxnSpPr>
            <a:stCxn id="21" idx="3"/>
            <a:endCxn id="6" idx="1"/>
          </p:cNvCxnSpPr>
          <p:nvPr/>
        </p:nvCxnSpPr>
        <p:spPr>
          <a:xfrm>
            <a:off x="1774681" y="3429000"/>
            <a:ext cx="437921" cy="1242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4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824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Migration of SaaS Flex to MAS MS</vt:lpstr>
      <vt:lpstr>Agenda</vt:lpstr>
      <vt:lpstr>Key Findings</vt:lpstr>
      <vt:lpstr>PowerPoint Presentation</vt:lpstr>
      <vt:lpstr>SaaS Flex to MAS MS Migration – Overall steps</vt:lpstr>
      <vt:lpstr>SaaS Flex to MAS MS Migration – Planning Steps</vt:lpstr>
      <vt:lpstr>SaaS Flex to MAS MS Migration – Initial Set up</vt:lpstr>
      <vt:lpstr>SaaS Flex to MAS MS Migration – Test One</vt:lpstr>
      <vt:lpstr>SaaS Flex to MAS MS Migration – Test Two</vt:lpstr>
      <vt:lpstr>SaaS Flex to MAS MS Migration –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Cookson</dc:creator>
  <cp:lastModifiedBy>Michael Cookson</cp:lastModifiedBy>
  <cp:revision>160</cp:revision>
  <dcterms:created xsi:type="dcterms:W3CDTF">2020-10-06T15:08:45Z</dcterms:created>
  <dcterms:modified xsi:type="dcterms:W3CDTF">2021-10-05T12:38:18Z</dcterms:modified>
</cp:coreProperties>
</file>