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05" r:id="rId3"/>
    <p:sldId id="279" r:id="rId4"/>
    <p:sldId id="257" r:id="rId5"/>
    <p:sldId id="299" r:id="rId6"/>
    <p:sldId id="297" r:id="rId7"/>
    <p:sldId id="298" r:id="rId8"/>
    <p:sldId id="306" r:id="rId9"/>
    <p:sldId id="261" r:id="rId10"/>
    <p:sldId id="311" r:id="rId11"/>
    <p:sldId id="300" r:id="rId12"/>
    <p:sldId id="258" r:id="rId13"/>
    <p:sldId id="267" r:id="rId14"/>
    <p:sldId id="259" r:id="rId15"/>
    <p:sldId id="301" r:id="rId16"/>
    <p:sldId id="268" r:id="rId17"/>
    <p:sldId id="269" r:id="rId18"/>
    <p:sldId id="260" r:id="rId19"/>
    <p:sldId id="302" r:id="rId20"/>
    <p:sldId id="274" r:id="rId21"/>
    <p:sldId id="271" r:id="rId22"/>
    <p:sldId id="286" r:id="rId23"/>
    <p:sldId id="275" r:id="rId24"/>
    <p:sldId id="276" r:id="rId25"/>
    <p:sldId id="273" r:id="rId26"/>
    <p:sldId id="272" r:id="rId27"/>
    <p:sldId id="303" r:id="rId28"/>
    <p:sldId id="266" r:id="rId29"/>
    <p:sldId id="270" r:id="rId30"/>
    <p:sldId id="287" r:id="rId31"/>
    <p:sldId id="288" r:id="rId32"/>
    <p:sldId id="262" r:id="rId33"/>
    <p:sldId id="263" r:id="rId34"/>
    <p:sldId id="264" r:id="rId35"/>
    <p:sldId id="265" r:id="rId36"/>
    <p:sldId id="304" r:id="rId37"/>
    <p:sldId id="290" r:id="rId38"/>
    <p:sldId id="289" r:id="rId39"/>
    <p:sldId id="291" r:id="rId40"/>
    <p:sldId id="293" r:id="rId41"/>
    <p:sldId id="294" r:id="rId42"/>
    <p:sldId id="295" r:id="rId43"/>
    <p:sldId id="296" r:id="rId44"/>
    <p:sldId id="278" r:id="rId45"/>
    <p:sldId id="310" r:id="rId46"/>
    <p:sldId id="285" r:id="rId47"/>
    <p:sldId id="307" r:id="rId48"/>
    <p:sldId id="308" r:id="rId49"/>
    <p:sldId id="309" r:id="rId50"/>
  </p:sldIdLst>
  <p:sldSz cx="12192000" cy="6858000"/>
  <p:notesSz cx="6858000" cy="248602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683551-0D53-45BD-9448-28D9318DFBE8}" v="2" dt="2019-07-16T02:34:55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83" autoAdjust="0"/>
  </p:normalViewPr>
  <p:slideViewPr>
    <p:cSldViewPr snapToGrid="0">
      <p:cViewPr varScale="1">
        <p:scale>
          <a:sx n="93" d="100"/>
          <a:sy n="93" d="100"/>
        </p:scale>
        <p:origin x="69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ECAAC-6FAA-4305-A808-82A5FC29FD23}" type="datetimeFigureOut">
              <a:rPr kumimoji="1" lang="en-US" altLang="ja-JP"/>
              <a:t>7/16/2019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5EBB-1D6A-4D32-85C9-32DA756E2711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41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My name is Hiroshi </a:t>
            </a:r>
            <a:r>
              <a:rPr lang="en-US" dirty="0" err="1">
                <a:latin typeface="Calibri"/>
                <a:cs typeface="Calibri"/>
              </a:rPr>
              <a:t>Hatake</a:t>
            </a:r>
            <a:r>
              <a:rPr lang="en-US" dirty="0">
                <a:latin typeface="Calibri"/>
                <a:cs typeface="Calibri"/>
              </a:rPr>
              <a:t>. </a:t>
            </a:r>
          </a:p>
          <a:p>
            <a:r>
              <a:rPr lang="en-US" dirty="0">
                <a:latin typeface="Calibri"/>
                <a:cs typeface="Calibri"/>
              </a:rPr>
              <a:t>Working at </a:t>
            </a:r>
            <a:r>
              <a:rPr lang="en-US" dirty="0" err="1">
                <a:latin typeface="Calibri"/>
                <a:cs typeface="Calibri"/>
              </a:rPr>
              <a:t>ClearCode</a:t>
            </a:r>
            <a:r>
              <a:rPr lang="en-US" dirty="0">
                <a:latin typeface="Calibri"/>
                <a:cs typeface="Calibri"/>
              </a:rPr>
              <a:t> Inc. as a software developer.</a:t>
            </a:r>
          </a:p>
          <a:p>
            <a:r>
              <a:rPr lang="en-US" dirty="0">
                <a:latin typeface="Calibri"/>
                <a:cs typeface="Calibri"/>
              </a:rPr>
              <a:t>Now, OK. Today, I'm </a:t>
            </a:r>
            <a:r>
              <a:rPr lang="en-US" dirty="0" err="1">
                <a:latin typeface="Calibri"/>
                <a:cs typeface="Calibri"/>
              </a:rPr>
              <a:t>gonna</a:t>
            </a:r>
            <a:r>
              <a:rPr lang="en-US" dirty="0">
                <a:latin typeface="Calibri"/>
                <a:cs typeface="Calibri"/>
              </a:rPr>
              <a:t> talking about "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meets Unicode Windows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".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Before starting this talk, would you please raise your hand whose use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on Windows right now?</a:t>
            </a:r>
          </a:p>
          <a:p>
            <a:r>
              <a:rPr lang="en-US" dirty="0">
                <a:latin typeface="Calibri"/>
                <a:cs typeface="Calibri"/>
              </a:rPr>
              <a:t>OK, Windows is (</a:t>
            </a:r>
            <a:r>
              <a:rPr lang="en-US" dirty="0" err="1">
                <a:latin typeface="Calibri"/>
                <a:cs typeface="Calibri"/>
              </a:rPr>
              <a:t>minor|normal|major</a:t>
            </a:r>
            <a:r>
              <a:rPr lang="en-US" dirty="0">
                <a:latin typeface="Calibri"/>
                <a:cs typeface="Calibri"/>
              </a:rPr>
              <a:t>) platform for using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in this room. </a:t>
            </a:r>
          </a:p>
          <a:p>
            <a:r>
              <a:rPr lang="en-US" dirty="0">
                <a:latin typeface="Calibri"/>
                <a:cs typeface="Calibri"/>
              </a:rPr>
              <a:t>Please put your hand down.</a:t>
            </a:r>
          </a:p>
          <a:p>
            <a:r>
              <a:rPr lang="en-US" dirty="0">
                <a:latin typeface="Calibri"/>
                <a:cs typeface="Calibri"/>
              </a:rPr>
              <a:t>And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people would you please raise your hand?</a:t>
            </a:r>
            <a:endParaRPr lang="en-US" dirty="0">
              <a:latin typeface="游ゴシック" panose="020F0502020204030204"/>
              <a:ea typeface="游ゴシック" panose="020F0502020204030204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Hmm,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is major middleware in this room. Thanks.</a:t>
            </a:r>
            <a:endParaRPr lang="en-US" dirty="0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997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relationship of plugins and gems in this talk.</a:t>
            </a:r>
          </a:p>
          <a:p>
            <a:r>
              <a:rPr lang="en-US" dirty="0">
                <a:latin typeface="Calibri"/>
                <a:cs typeface="Calibri"/>
              </a:rPr>
              <a:t>The old </a:t>
            </a:r>
            <a:r>
              <a:rPr lang="en-US" dirty="0" err="1">
                <a:latin typeface="Calibri"/>
                <a:cs typeface="Calibri"/>
              </a:rPr>
              <a:t>in_windows_eventlog</a:t>
            </a:r>
            <a:r>
              <a:rPr lang="en-US" dirty="0">
                <a:latin typeface="Calibri"/>
                <a:cs typeface="Calibri"/>
              </a:rPr>
              <a:t> depends on win32-eventlog.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And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 new in_windows_eventlog2 depends on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 gem which is the newly created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09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Next, Unicode character handling.</a:t>
            </a:r>
          </a:p>
          <a:p>
            <a:r>
              <a:rPr lang="en-US">
                <a:latin typeface="Calibri"/>
                <a:cs typeface="Calibri"/>
              </a:rPr>
              <a:t>This part and the next part treat the hardest issues in this talk.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132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Then, we should consider what Unicode means.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WHAT IS UNICODE?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In Windows context, it means UTF-sixteen.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Ruby also can handle UTF-sixteen in Ruby code world, although we'll consider Ruby C extension.</a:t>
            </a:r>
          </a:p>
          <a:p>
            <a:r>
              <a:rPr lang="en-US" dirty="0">
                <a:latin typeface="Calibri"/>
                <a:cs typeface="Calibri"/>
              </a:rPr>
              <a:t>Ruby C extension API does not provide convenient API to handle UTF-sixteen. </a:t>
            </a:r>
          </a:p>
          <a:p>
            <a:r>
              <a:rPr lang="en-US" dirty="0">
                <a:latin typeface="Calibri"/>
                <a:cs typeface="Calibri"/>
              </a:rPr>
              <a:t>Thus, we should say: In Ruby C extension context, it means UTF-8.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255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What is the difference between ANSI and Unicode?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In Windows, ANSI means current code page.</a:t>
            </a:r>
          </a:p>
          <a:p>
            <a:r>
              <a:rPr lang="en-US">
                <a:latin typeface="Calibri"/>
                <a:cs typeface="Calibri"/>
              </a:rPr>
              <a:t>In Japanese edition Windows, it's code page nine-hundred thirty-two.</a:t>
            </a:r>
          </a:p>
          <a:p>
            <a:r>
              <a:rPr lang="en-US">
                <a:latin typeface="Calibri"/>
                <a:cs typeface="Calibri"/>
              </a:rPr>
              <a:t>Large A suffixed API uses ANSI character encoding.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In Windows, Unicode means UTF-sixteen.</a:t>
            </a:r>
          </a:p>
          <a:p>
            <a:r>
              <a:rPr lang="en-US">
                <a:latin typeface="Calibri"/>
                <a:cs typeface="Calibri"/>
              </a:rPr>
              <a:t>Large W suffixed API uses UTF-sixteen character encoding.</a:t>
            </a:r>
          </a:p>
          <a:p>
            <a:r>
              <a:rPr lang="en-US">
                <a:latin typeface="Calibri"/>
                <a:cs typeface="Calibri"/>
              </a:rPr>
              <a:t>PWSTR and such Large W contained type API arguments also use UTF-sixteen character encoding.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30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So, we need to convert from UTF-sixteen to UTF-8 as described before.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The win thirty-two </a:t>
            </a:r>
            <a:r>
              <a:rPr lang="en-US" err="1">
                <a:latin typeface="Calibri"/>
                <a:cs typeface="Calibri"/>
              </a:rPr>
              <a:t>eventlog</a:t>
            </a:r>
            <a:r>
              <a:rPr lang="en-US">
                <a:latin typeface="Calibri"/>
                <a:cs typeface="Calibri"/>
              </a:rPr>
              <a:t> uses ANSI version of Windows API.</a:t>
            </a:r>
          </a:p>
          <a:p>
            <a:r>
              <a:rPr lang="en-US">
                <a:latin typeface="Calibri"/>
                <a:cs typeface="Calibri"/>
              </a:rPr>
              <a:t>To handle Unicode characters correctly in win thirty-two </a:t>
            </a:r>
            <a:r>
              <a:rPr lang="en-US" err="1">
                <a:latin typeface="Calibri"/>
                <a:cs typeface="Calibri"/>
              </a:rPr>
              <a:t>eventlog</a:t>
            </a:r>
            <a:r>
              <a:rPr lang="en-US">
                <a:latin typeface="Calibri"/>
                <a:cs typeface="Calibri"/>
              </a:rPr>
              <a:t>, we need to use Unicode version of </a:t>
            </a:r>
            <a:r>
              <a:rPr lang="en-US" err="1">
                <a:latin typeface="Calibri"/>
                <a:cs typeface="Calibri"/>
              </a:rPr>
              <a:t>OpenEventLogW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ReadEventLogW</a:t>
            </a:r>
            <a:r>
              <a:rPr lang="en-US">
                <a:latin typeface="Calibri"/>
                <a:cs typeface="Calibri"/>
              </a:rPr>
              <a:t>.</a:t>
            </a:r>
            <a:endParaRPr lang="en-US">
              <a:latin typeface="游ゴシック" panose="020F0502020204030204"/>
              <a:ea typeface="游ゴシック" panose="020F0502020204030204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 </a:t>
            </a:r>
            <a:endParaRPr lang="en-US">
              <a:ea typeface="游ゴシック"/>
            </a:endParaRPr>
          </a:p>
          <a:p>
            <a:r>
              <a:rPr lang="en-US">
                <a:latin typeface="Calibri"/>
                <a:cs typeface="Calibri"/>
              </a:rPr>
              <a:t>In addition, win thirty-two </a:t>
            </a:r>
            <a:r>
              <a:rPr lang="en-US" err="1">
                <a:latin typeface="Calibri"/>
                <a:cs typeface="Calibri"/>
              </a:rPr>
              <a:t>eventlog</a:t>
            </a:r>
            <a:r>
              <a:rPr lang="en-US">
                <a:latin typeface="Calibri"/>
                <a:cs typeface="Calibri"/>
              </a:rPr>
              <a:t> gem development is inactive in recent days.</a:t>
            </a:r>
          </a:p>
          <a:p>
            <a:r>
              <a:rPr lang="en-US">
                <a:latin typeface="Calibri"/>
                <a:cs typeface="Calibri"/>
              </a:rPr>
              <a:t>And Unicode version patch exists, but it have not been merged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514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Then, next topic is Using ANSI code page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797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ANSI code page is lightweight encoding way for specific characters, but it causes encoding issue in some cases. </a:t>
            </a:r>
            <a:endParaRPr lang="en-US" altLang="ja-JP">
              <a:latin typeface="Calibri"/>
              <a:ea typeface="游ゴシック" panose="020B0400000000000000" pitchFamily="34" charset="-128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In Japanese Edition Windows, it uses code page nine-hundred thirty-two by default.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It can handle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* Alphabets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* Greek letters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* Cyrillic alphabets</a:t>
            </a:r>
            <a:endParaRPr lang="en-US">
              <a:latin typeface="游ゴシック" panose="020F0502020204030204"/>
              <a:ea typeface="游ゴシック"/>
              <a:cs typeface="Calibri"/>
            </a:endParaRPr>
          </a:p>
          <a:p>
            <a:r>
              <a:rPr lang="en-US">
                <a:latin typeface="Calibri"/>
                <a:ea typeface="游ゴシック"/>
                <a:cs typeface="Calibri"/>
              </a:rPr>
              <a:t>* Hiragana and Katakana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* JIS level one and two Kanji Sets</a:t>
            </a:r>
          </a:p>
          <a:p>
            <a:endParaRPr lang="en-US">
              <a:latin typeface="Calibri"/>
              <a:ea typeface="游ゴシック"/>
              <a:cs typeface="Calibri"/>
            </a:endParaRPr>
          </a:p>
          <a:p>
            <a:r>
              <a:rPr lang="en-US">
                <a:latin typeface="Calibri"/>
                <a:ea typeface="游ゴシック"/>
                <a:cs typeface="Calibri"/>
              </a:rPr>
              <a:t>Other characters cannot handle with code page nine-hundred thirty-two.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892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UTF-8 contains more characters!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UTF-8 encoding can handle code page nine-hundred thirty-two characters and,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Diacritical mark such as umlaut in German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Hebrew, Arabic, Devanagari. Devanagari is the letters for Hindi.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South east asia characters such as Thai, Laotian...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etsetra</a:t>
            </a:r>
            <a:r>
              <a:rPr lang="en-US" altLang="ja-JP">
                <a:latin typeface="Calibri"/>
                <a:ea typeface="游ゴシック"/>
                <a:cs typeface="Calibri"/>
              </a:rPr>
              <a:t>.</a:t>
            </a:r>
            <a:endParaRPr lang="en-US">
              <a:latin typeface="游ゴシック" panose="020F0502020204030204"/>
              <a:ea typeface="游ゴシック"/>
              <a:cs typeface="Calibri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And Emoji characters.</a:t>
            </a:r>
            <a:endParaRPr lang="en-US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736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Calibri"/>
                <a:ea typeface="游ゴシック"/>
                <a:cs typeface="Calibri"/>
              </a:rPr>
              <a:t>So, we reached ANSI code page issues solution.</a:t>
            </a:r>
            <a:endParaRPr lang="en-US" altLang="ja-JP" dirty="0">
              <a:latin typeface="Calibri"/>
              <a:ea typeface="游ゴシック" panose="020B0400000000000000" pitchFamily="34" charset="-128"/>
              <a:cs typeface="Calibri"/>
            </a:endParaRP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We decide to develop the brand-new gem which is named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winevt_c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1. It uses new Windows API that is defined in &lt;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winevt.h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&gt;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2. The new API provides bookmark which is used to resume operation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3. Unicode native API</a:t>
            </a: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This gem's detail was described in about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winevt_c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section.</a:t>
            </a: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This gem is written in C and C plus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plus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So, users need to build C and C plus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plus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extension code by themselves.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Current 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RubyInstaller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bundles MSYS2 system. We needn't  worry about it more than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878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 next topic is Unicode testing.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13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So, here is today's my talk agenda.</a:t>
            </a:r>
          </a:p>
          <a:p>
            <a:r>
              <a:rPr lang="en-US">
                <a:latin typeface="Calibri"/>
                <a:cs typeface="Calibri"/>
              </a:rPr>
              <a:t>First, I'll talk about motivation.</a:t>
            </a:r>
          </a:p>
          <a:p>
            <a:r>
              <a:rPr lang="en-US">
                <a:latin typeface="Calibri"/>
                <a:cs typeface="Calibri"/>
              </a:rPr>
              <a:t>Then, I'll talk about </a:t>
            </a:r>
            <a:r>
              <a:rPr lang="en-US" err="1">
                <a:latin typeface="Calibri"/>
                <a:cs typeface="Calibri"/>
              </a:rPr>
              <a:t>winevt_c</a:t>
            </a:r>
            <a:r>
              <a:rPr lang="en-US">
                <a:latin typeface="Calibri"/>
                <a:cs typeface="Calibri"/>
              </a:rPr>
              <a:t> which is the newly created gem shortly, Unicode character handling, using ANSI code page issues, Unicode testing, benchmark, throughput benchmark, and conclusion.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650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In this section, I'm talking about Unicode testing.</a:t>
            </a:r>
          </a:p>
          <a:p>
            <a:r>
              <a:rPr lang="en-US">
                <a:latin typeface="Calibri"/>
                <a:cs typeface="Calibri"/>
              </a:rPr>
              <a:t>This test environment is: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* Japanese edition Windows ten home nineteen-ow-three six-four bits</a:t>
            </a:r>
          </a:p>
          <a:p>
            <a:r>
              <a:rPr lang="en-US">
                <a:latin typeface="Calibri"/>
                <a:cs typeface="Calibri"/>
              </a:rPr>
              <a:t>* Prepared writing Windows </a:t>
            </a:r>
            <a:r>
              <a:rPr lang="en-US" err="1">
                <a:latin typeface="Calibri"/>
                <a:cs typeface="Calibri"/>
              </a:rPr>
              <a:t>EventLog</a:t>
            </a:r>
            <a:r>
              <a:rPr lang="en-US">
                <a:latin typeface="Calibri"/>
                <a:cs typeface="Calibri"/>
              </a:rPr>
              <a:t> tool which is written in C-sharp</a:t>
            </a:r>
          </a:p>
          <a:p>
            <a:r>
              <a:rPr lang="en-US">
                <a:latin typeface="Calibri"/>
                <a:cs typeface="Calibri"/>
              </a:rPr>
              <a:t>* And I used PowerShell Core six on Windows Terminal. Not command prompt and raw </a:t>
            </a:r>
            <a:r>
              <a:rPr lang="en-US" err="1">
                <a:latin typeface="Calibri"/>
                <a:cs typeface="Calibri"/>
              </a:rPr>
              <a:t>Powershell</a:t>
            </a:r>
            <a:r>
              <a:rPr lang="en-US">
                <a:latin typeface="Calibri"/>
                <a:cs typeface="Calibri"/>
              </a:rPr>
              <a:t> terminal.</a:t>
            </a:r>
          </a:p>
          <a:p>
            <a:r>
              <a:rPr lang="en-US" err="1">
                <a:latin typeface="Calibri"/>
                <a:cs typeface="Calibri"/>
              </a:rPr>
              <a:t>'Cause</a:t>
            </a:r>
            <a:r>
              <a:rPr lang="en-US">
                <a:latin typeface="Calibri"/>
                <a:cs typeface="Calibri"/>
              </a:rPr>
              <a:t> command prompt and raw PowerShell terminal cannot display Thai, Devanagari, Emoji and so on.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544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latin typeface="Calibri"/>
                <a:ea typeface="游ゴシック"/>
                <a:cs typeface="Calibri"/>
              </a:rPr>
              <a:t>Here is the snippet of writing Windows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EventLog</a:t>
            </a:r>
            <a:r>
              <a:rPr lang="en-US" altLang="ja-JP">
                <a:latin typeface="Calibri"/>
                <a:ea typeface="游ゴシック"/>
                <a:cs typeface="Calibri"/>
              </a:rPr>
              <a:t> code that contains...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Alphabets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Non-ASCII symbols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Japanese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Thai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Cyrillic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Greek letters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Arabic alphabets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Devanagari</a:t>
            </a:r>
          </a:p>
          <a:p>
            <a:r>
              <a:rPr lang="en-US" altLang="ja-JP" err="1">
                <a:latin typeface="Calibri"/>
                <a:ea typeface="游ゴシック"/>
                <a:cs typeface="Calibri"/>
              </a:rPr>
              <a:t>Unicod-ish</a:t>
            </a:r>
            <a:r>
              <a:rPr lang="en-US" altLang="ja-JP">
                <a:latin typeface="Calibri"/>
                <a:ea typeface="游ゴシック"/>
                <a:cs typeface="Calibri"/>
              </a:rPr>
              <a:t> Kaomoji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And Emoji</a:t>
            </a:r>
            <a:endParaRPr lang="en-US" altLang="ja-JP">
              <a:latin typeface="Calibri"/>
              <a:ea typeface="游ゴシック" panose="020B0400000000000000" pitchFamily="34" charset="-128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152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Unicode testing uses benchmarking tool which is created for heavily loaded benchmark, but it accepts parameter for lightweight writing.</a:t>
            </a:r>
          </a:p>
          <a:p>
            <a:r>
              <a:rPr lang="en-US">
                <a:latin typeface="Calibri"/>
                <a:cs typeface="Calibri"/>
              </a:rPr>
              <a:t>The shown command-line means ten events written into benchmark channel.</a:t>
            </a:r>
          </a:p>
          <a:p>
            <a:r>
              <a:rPr lang="en-US">
                <a:latin typeface="Calibri"/>
                <a:cs typeface="Calibri"/>
              </a:rPr>
              <a:t>And sleep ten milliseconds before it displays flow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868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slide and the next slide describe configuration for Unicode testing.</a:t>
            </a:r>
          </a:p>
          <a:p>
            <a:r>
              <a:rPr lang="en-US">
                <a:latin typeface="Calibri"/>
                <a:cs typeface="Calibri"/>
              </a:rPr>
              <a:t>Fluentd will use </a:t>
            </a:r>
            <a:r>
              <a:rPr lang="en-US" err="1">
                <a:latin typeface="Calibri"/>
                <a:cs typeface="Calibri"/>
              </a:rPr>
              <a:t>in_windows_eventlog</a:t>
            </a:r>
            <a:r>
              <a:rPr lang="en-US">
                <a:latin typeface="Calibri"/>
                <a:cs typeface="Calibri"/>
              </a:rPr>
              <a:t> as a source and out_forward as an output.</a:t>
            </a:r>
          </a:p>
          <a:p>
            <a:r>
              <a:rPr lang="en-US">
                <a:latin typeface="Calibri"/>
                <a:cs typeface="Calibri"/>
              </a:rPr>
              <a:t>Note that the old plugin requests to use from_encoding and encoding parameters to handle character encoding correctly.</a:t>
            </a:r>
            <a:endParaRPr lang="en-US"/>
          </a:p>
          <a:p>
            <a:r>
              <a:rPr lang="en-US">
                <a:latin typeface="Calibri"/>
                <a:cs typeface="Calibri"/>
              </a:rPr>
              <a:t>And also default </a:t>
            </a:r>
            <a:r>
              <a:rPr lang="en-US" err="1">
                <a:latin typeface="Calibri"/>
                <a:cs typeface="Calibri"/>
              </a:rPr>
              <a:t>read_interval</a:t>
            </a:r>
            <a:r>
              <a:rPr lang="en-US">
                <a:latin typeface="Calibri"/>
                <a:cs typeface="Calibri"/>
              </a:rPr>
              <a:t> parameter which is two-seconds is used.</a:t>
            </a:r>
          </a:p>
          <a:p>
            <a:r>
              <a:rPr lang="en-US">
                <a:latin typeface="Calibri"/>
                <a:cs typeface="Calibri"/>
              </a:rPr>
              <a:t>But still unhandled characters exist.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912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latin typeface="Calibri"/>
                <a:ea typeface="游ゴシック"/>
                <a:cs typeface="Calibri"/>
              </a:rPr>
              <a:t>Fluentd will use in_windows_eventlog2 as a source and out_forward as an output.</a:t>
            </a:r>
            <a:endParaRPr lang="ja-JP" altLang="en-US"/>
          </a:p>
          <a:p>
            <a:r>
              <a:rPr lang="en-US"/>
              <a:t>Note that the new plugin doesn't request to use from_encoding and encoding parameters.</a:t>
            </a:r>
          </a:p>
          <a:p>
            <a:r>
              <a:rPr lang="en-US"/>
              <a:t>And also default </a:t>
            </a:r>
            <a:r>
              <a:rPr lang="en-US" err="1"/>
              <a:t>read_interval</a:t>
            </a:r>
            <a:r>
              <a:rPr lang="en-US"/>
              <a:t> parameter which is two-seconds is used.</a:t>
            </a:r>
            <a:endParaRPr lang="en-US">
              <a:ea typeface="游ゴシック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The new plugin always handles character encoding as UTF-8.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So, they needn't anymore!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40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Then, let's see the old plugin execution log.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Symbol, Thai, Arabic, Devanagari, Unicode contains Kaomoji, and Emoji are displayed broken.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581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 other result is the new plugin execution log.</a:t>
            </a:r>
          </a:p>
          <a:p>
            <a:r>
              <a:rPr lang="en-US">
                <a:latin typeface="Calibri"/>
                <a:cs typeface="Calibri"/>
              </a:rPr>
              <a:t>It displays Symbol, Thai, Devanagari, Unicode contains Kaomoji, and Emoji are correctly displayed.</a:t>
            </a:r>
          </a:p>
          <a:p>
            <a:r>
              <a:rPr lang="en-US">
                <a:latin typeface="Calibri"/>
                <a:cs typeface="Calibri"/>
              </a:rPr>
              <a:t>Arabic is slightly broken but it is Windows Terminal's displaying issue.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Now, we can handle Emoji characters contaminated Windows </a:t>
            </a:r>
            <a:r>
              <a:rPr lang="en-US" err="1">
                <a:latin typeface="Calibri"/>
                <a:cs typeface="Calibri"/>
              </a:rPr>
              <a:t>EventLog</a:t>
            </a:r>
            <a:r>
              <a:rPr lang="en-US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528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So, we reached benchmark section.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650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latin typeface="Calibri"/>
                <a:ea typeface="游ゴシック"/>
                <a:cs typeface="Calibri"/>
              </a:rPr>
              <a:t>In this section, I'm talking about Benchmark.</a:t>
            </a:r>
          </a:p>
          <a:p>
            <a:endParaRPr lang="en-US" altLang="ja-JP">
              <a:latin typeface="Calibri"/>
              <a:ea typeface="游ゴシック"/>
              <a:cs typeface="Calibri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Benchmark environment has two nodes: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Collector node is Windows ten eighteen-ow-nine and has two of virtual CPUs, four gigabytes memory and standard SSD.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Aggregator node is Ubuntu eighteen point zero-four and has two virtual CPUs, four gigabytes memory and standard SSD.</a:t>
            </a:r>
          </a:p>
          <a:p>
            <a:endParaRPr lang="en-US" altLang="ja-JP">
              <a:latin typeface="Calibri"/>
              <a:ea typeface="游ゴシック"/>
              <a:cs typeface="Calibri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Collector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 process and Writing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EventLog</a:t>
            </a:r>
            <a:r>
              <a:rPr lang="en-US" altLang="ja-JP">
                <a:latin typeface="Calibri"/>
                <a:ea typeface="游ゴシック"/>
                <a:cs typeface="Calibri"/>
              </a:rPr>
              <a:t> tool are running on Collector node.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And Aggregator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 process is running on Aggregator node.</a:t>
            </a:r>
          </a:p>
          <a:p>
            <a:endParaRPr lang="en-US" altLang="ja-JP">
              <a:latin typeface="Calibri"/>
              <a:ea typeface="游ゴシック"/>
              <a:cs typeface="Calibri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Collector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 sends events with forward protocol and Aggregator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 receives with the same protocol.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9471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1 million events will write into collector node by benchmarking tool.</a:t>
            </a:r>
          </a:p>
          <a:p>
            <a:r>
              <a:rPr lang="en-US">
                <a:latin typeface="Calibri"/>
                <a:cs typeface="Calibri"/>
              </a:rPr>
              <a:t>Its flow rate is about ninety-one per seconds.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The shown command-line generates events and writing them into benchmark channel.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81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Now, let's start to talk about motivation.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806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 left side configuration is for collector node.</a:t>
            </a:r>
            <a:endParaRPr lang="ja-JP" altLang="en-US"/>
          </a:p>
          <a:p>
            <a:r>
              <a:rPr lang="en-US" altLang="ja-JP" err="1">
                <a:latin typeface="Calibri"/>
                <a:ea typeface="游ゴシック"/>
                <a:cs typeface="Calibri"/>
              </a:rPr>
              <a:t>In_windows_eventlog</a:t>
            </a:r>
            <a:r>
              <a:rPr lang="en-US" altLang="ja-JP">
                <a:latin typeface="Calibri"/>
                <a:ea typeface="游ゴシック"/>
                <a:cs typeface="Calibri"/>
              </a:rPr>
              <a:t> is used as a source and out_forward is used as an output.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The right side configuration is for aggregator node.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It receives events with forward protocol. Output is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out_null</a:t>
            </a:r>
            <a:r>
              <a:rPr lang="en-US" altLang="ja-JP">
                <a:latin typeface="Calibri"/>
                <a:ea typeface="游ゴシック"/>
                <a:cs typeface="Calibri"/>
              </a:rPr>
              <a:t> 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out_stdout</a:t>
            </a:r>
            <a:r>
              <a:rPr lang="en-US" altLang="ja-JP">
                <a:latin typeface="Calibri"/>
                <a:ea typeface="游ゴシック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1290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left side configuration is for collector node.</a:t>
            </a:r>
            <a:endParaRPr lang="ja-JP" altLang="en-US"/>
          </a:p>
          <a:p>
            <a:r>
              <a:rPr lang="en-US"/>
              <a:t>In_windows_eventlog2 is used as a source and out_forward is used as an output.</a:t>
            </a:r>
            <a:endParaRPr lang="en-US">
              <a:ea typeface="游ゴシック"/>
            </a:endParaRPr>
          </a:p>
          <a:p>
            <a:r>
              <a:rPr lang="en-US"/>
              <a:t>The right side configuration is for aggregator node.</a:t>
            </a:r>
            <a:endParaRPr lang="en-US">
              <a:ea typeface="游ゴシック"/>
            </a:endParaRPr>
          </a:p>
          <a:p>
            <a:r>
              <a:rPr lang="en-US"/>
              <a:t>It also receives events with forward protocol. Output is </a:t>
            </a:r>
            <a:r>
              <a:rPr lang="en-US" err="1"/>
              <a:t>out_null</a:t>
            </a:r>
            <a:r>
              <a:rPr lang="en-US"/>
              <a:t> or </a:t>
            </a:r>
            <a:r>
              <a:rPr lang="en-US" err="1"/>
              <a:t>out_stdout</a:t>
            </a:r>
            <a:r>
              <a:rPr lang="en-US"/>
              <a:t>.</a:t>
            </a:r>
            <a:endParaRPr lang="en-US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2151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Now, let's see the benchmarking results.</a:t>
            </a:r>
          </a:p>
          <a:p>
            <a:r>
              <a:rPr lang="en-US">
                <a:latin typeface="Calibri"/>
                <a:cs typeface="Calibri"/>
              </a:rPr>
              <a:t>First, here is the old plugin benchmarking result.</a:t>
            </a:r>
          </a:p>
          <a:p>
            <a:r>
              <a:rPr lang="en-US">
                <a:latin typeface="Calibri"/>
                <a:cs typeface="Calibri"/>
              </a:rPr>
              <a:t>This graph shows that the old plugin uses around between one-hundred ten and two-hundred forty megabytes memory.</a:t>
            </a:r>
          </a:p>
          <a:p>
            <a:r>
              <a:rPr lang="en-US">
                <a:latin typeface="Calibri"/>
                <a:cs typeface="Calibri"/>
              </a:rPr>
              <a:t>And CPU usage sometimes spikes but around ten percent is used in entire node.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4924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Second, here is the new plugin benchmarking result.</a:t>
            </a:r>
            <a:endParaRPr lang="ja-JP" altLang="en-US"/>
          </a:p>
          <a:p>
            <a:r>
              <a:rPr lang="en-US" altLang="ja-JP">
                <a:ea typeface="游ゴシック"/>
              </a:rPr>
              <a:t>This graph shows that the new plugin uses around one-hundred twenty megabytes memory.</a:t>
            </a:r>
          </a:p>
          <a:p>
            <a:r>
              <a:rPr lang="en-US" altLang="ja-JP">
                <a:ea typeface="游ゴシック"/>
              </a:rPr>
              <a:t>But CPU usage slightly higher than the previous. </a:t>
            </a:r>
            <a:endParaRPr lang="ja-JP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654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Now, we can say pros and cons for the old plugin.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Pros: </a:t>
            </a:r>
          </a:p>
          <a:p>
            <a:r>
              <a:rPr lang="en-US">
                <a:latin typeface="Calibri"/>
                <a:cs typeface="Calibri"/>
              </a:rPr>
              <a:t>* Low CPU usage</a:t>
            </a:r>
            <a:endParaRPr lang="en-US"/>
          </a:p>
          <a:p>
            <a:r>
              <a:rPr lang="en-US">
                <a:latin typeface="Calibri"/>
                <a:cs typeface="Calibri"/>
              </a:rPr>
              <a:t>Cons: </a:t>
            </a:r>
          </a:p>
          <a:p>
            <a:r>
              <a:rPr lang="en-US">
                <a:latin typeface="Calibri"/>
                <a:cs typeface="Calibri"/>
              </a:rPr>
              <a:t>* High memory usage</a:t>
            </a:r>
          </a:p>
          <a:p>
            <a:r>
              <a:rPr lang="en-US">
                <a:latin typeface="Calibri"/>
                <a:cs typeface="Calibri"/>
              </a:rPr>
              <a:t>* And incomplete Unicode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6814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Also, we can say pros and cons for the new plugin.</a:t>
            </a:r>
          </a:p>
          <a:p>
            <a:endParaRPr lang="en-US" altLang="ja-JP"/>
          </a:p>
          <a:p>
            <a:r>
              <a:rPr lang="en-US" altLang="ja-JP">
                <a:ea typeface="游ゴシック"/>
              </a:rPr>
              <a:t>Pros: </a:t>
            </a:r>
          </a:p>
          <a:p>
            <a:r>
              <a:rPr lang="en-US" altLang="ja-JP">
                <a:ea typeface="游ゴシック"/>
              </a:rPr>
              <a:t>* Low memory usage</a:t>
            </a:r>
          </a:p>
          <a:p>
            <a:r>
              <a:rPr lang="en-US" altLang="ja-JP">
                <a:ea typeface="游ゴシック"/>
              </a:rPr>
              <a:t>* Unicode handling</a:t>
            </a:r>
          </a:p>
          <a:p>
            <a:r>
              <a:rPr lang="en-US" altLang="ja-JP">
                <a:ea typeface="游ゴシック"/>
              </a:rPr>
              <a:t>* immediately subscribe channel event if it's empty on subscribe</a:t>
            </a:r>
          </a:p>
          <a:p>
            <a:endParaRPr lang="en-US" altLang="ja-JP">
              <a:ea typeface="游ゴシック"/>
            </a:endParaRPr>
          </a:p>
          <a:p>
            <a:r>
              <a:rPr lang="en-US" altLang="ja-JP">
                <a:ea typeface="游ゴシック"/>
              </a:rPr>
              <a:t>Cons: </a:t>
            </a:r>
          </a:p>
          <a:p>
            <a:r>
              <a:rPr lang="en-US" altLang="ja-JP">
                <a:ea typeface="游ゴシック"/>
              </a:rPr>
              <a:t>* Slightly higher CPU usage rather than the old plugin's</a:t>
            </a:r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2216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 last topic is throughput benchmarking.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1353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In this section, I'm talking about Throughput Benchmark.</a:t>
            </a:r>
          </a:p>
          <a:p>
            <a:endParaRPr lang="en-US" altLang="ja-JP"/>
          </a:p>
          <a:p>
            <a:r>
              <a:rPr lang="en-US" altLang="ja-JP">
                <a:ea typeface="游ゴシック"/>
              </a:rPr>
              <a:t>Benchmark environment has two nodes:</a:t>
            </a:r>
          </a:p>
          <a:p>
            <a:r>
              <a:rPr lang="en-US" altLang="ja-JP">
                <a:ea typeface="游ゴシック"/>
              </a:rPr>
              <a:t>Collector node and Aggregator node.</a:t>
            </a:r>
          </a:p>
          <a:p>
            <a:r>
              <a:rPr lang="en-US" altLang="ja-JP">
                <a:ea typeface="游ゴシック"/>
              </a:rPr>
              <a:t>They are the same setup at Benchmarking test which is used in the previous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6761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latin typeface="Calibri"/>
                <a:ea typeface="游ゴシック"/>
                <a:cs typeface="Calibri"/>
              </a:rPr>
              <a:t>Throughput Benchmark setup is as follows: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Writing five-hundred-thousand events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Increase flow rate of events step by step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around one-hundred-sixty events per second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around two-hundred-ninety events per second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around three-hundred-ten events per second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around three-hundred-twenty events per second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And the last case is stuck.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  Chunk bytes limit exceeds for an emitted event stream warning is generated from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8930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The left side configuration is for collector node.</a:t>
            </a:r>
            <a:endParaRPr lang="ja-JP">
              <a:ea typeface="游ゴシック"/>
            </a:endParaRPr>
          </a:p>
          <a:p>
            <a:r>
              <a:rPr lang="en-US" altLang="ja-JP" err="1">
                <a:ea typeface="游ゴシック"/>
              </a:rPr>
              <a:t>In_windows_eventlog2</a:t>
            </a:r>
            <a:r>
              <a:rPr lang="en-US" altLang="ja-JP">
                <a:ea typeface="游ゴシック"/>
              </a:rPr>
              <a:t> is used as a source and out_forward is used as an output.</a:t>
            </a:r>
          </a:p>
          <a:p>
            <a:r>
              <a:rPr lang="en-US" altLang="ja-JP">
                <a:ea typeface="游ゴシック"/>
              </a:rPr>
              <a:t>The right side configuration is for aggregator node.</a:t>
            </a:r>
          </a:p>
          <a:p>
            <a:r>
              <a:rPr lang="en-US" altLang="ja-JP">
                <a:ea typeface="游ゴシック"/>
              </a:rPr>
              <a:t>This configuration is same as the previous benchmarking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7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in_windows_eventlog</a:t>
            </a:r>
            <a:r>
              <a:rPr lang="en-US" dirty="0">
                <a:latin typeface="Calibri"/>
                <a:cs typeface="Calibri"/>
              </a:rPr>
              <a:t> which is the old plugin has some issues.</a:t>
            </a:r>
          </a:p>
          <a:p>
            <a:r>
              <a:rPr lang="en-US" dirty="0">
                <a:latin typeface="Calibri"/>
                <a:cs typeface="Calibri"/>
              </a:rPr>
              <a:t>1st. Unicode character handling. Sometimes garbage characters are generated.</a:t>
            </a:r>
          </a:p>
          <a:p>
            <a:r>
              <a:rPr lang="en-US" dirty="0">
                <a:latin typeface="Calibri"/>
                <a:cs typeface="Calibri"/>
              </a:rPr>
              <a:t>2nd. Memory consumption in flood of windows event</a:t>
            </a:r>
          </a:p>
          <a:p>
            <a:r>
              <a:rPr lang="en-US" dirty="0">
                <a:latin typeface="Calibri"/>
                <a:cs typeface="Calibri"/>
              </a:rPr>
              <a:t>3rd. Sometimes it causes segmentation fault</a:t>
            </a:r>
          </a:p>
          <a:p>
            <a:r>
              <a:rPr lang="en-US" dirty="0">
                <a:latin typeface="Calibri"/>
                <a:cs typeface="Calibri"/>
              </a:rPr>
              <a:t>4th. CPU spike when resuming operation</a:t>
            </a:r>
          </a:p>
          <a:p>
            <a:r>
              <a:rPr lang="en-US" dirty="0">
                <a:latin typeface="Calibri"/>
                <a:cs typeface="Calibri"/>
              </a:rPr>
              <a:t>5th. At least one event should exist in listening channel on start to listen. Otherwise, nothing to be read(red).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They are caused by dependent gem which is named win thirty two-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001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 is Around one-hundred-sixty events per second case. The new plugin can consume benchmark channel events.</a:t>
            </a:r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6618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The next is around </a:t>
            </a:r>
            <a:r>
              <a:rPr lang="en-US"/>
              <a:t>two-hundred-ninety events per second</a:t>
            </a:r>
            <a:r>
              <a:rPr lang="en-US" altLang="ja-JP">
                <a:ea typeface="游ゴシック"/>
              </a:rPr>
              <a:t> case. The new plugin also can consume benchmark channel events.</a:t>
            </a:r>
            <a:endParaRPr lang="ja-JP" altLang="ja-JP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8845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Third is around </a:t>
            </a:r>
            <a:r>
              <a:rPr lang="en-US"/>
              <a:t>three-hundred-ten events per second</a:t>
            </a:r>
            <a:r>
              <a:rPr lang="en-US" altLang="ja-JP">
                <a:ea typeface="游ゴシック"/>
              </a:rPr>
              <a:t> case. The new plugin also can consume benchmark channel events.</a:t>
            </a:r>
            <a:endParaRPr lang="ja-JP">
              <a:ea typeface="游ゴシック"/>
            </a:endParaRPr>
          </a:p>
          <a:p>
            <a:r>
              <a:rPr lang="en-US" altLang="ja-JP">
                <a:latin typeface="游ゴシック"/>
                <a:ea typeface="游ゴシック"/>
                <a:cs typeface="Calibri"/>
              </a:rPr>
              <a:t>But it is slightly growing up memory consumption.</a:t>
            </a:r>
          </a:p>
          <a:p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2539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The last normal case is around </a:t>
            </a:r>
            <a:r>
              <a:rPr lang="en-US"/>
              <a:t>three-hundred-twenty events</a:t>
            </a:r>
            <a:r>
              <a:rPr lang="en-US" altLang="ja-JP">
                <a:ea typeface="游ゴシック"/>
              </a:rPr>
              <a:t> per second case. The new plugin also can consume benchmark channel events.</a:t>
            </a:r>
            <a:endParaRPr lang="ja-JP">
              <a:ea typeface="游ゴシック"/>
            </a:endParaRPr>
          </a:p>
          <a:p>
            <a:r>
              <a:rPr lang="en-US" altLang="ja-JP"/>
              <a:t>But it is also slightly growing up memory consumption.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0952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Finally, here is the conclusion.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The new plugin which is named in_windows_eventlog2 does...</a:t>
            </a:r>
          </a:p>
          <a:p>
            <a:r>
              <a:rPr lang="en-US">
                <a:latin typeface="Calibri"/>
                <a:cs typeface="Calibri"/>
              </a:rPr>
              <a:t>* Improve Unicode handling. Thanks to </a:t>
            </a:r>
            <a:r>
              <a:rPr lang="en-US" err="1">
                <a:latin typeface="Calibri"/>
                <a:cs typeface="Calibri"/>
              </a:rPr>
              <a:t>winevt_c</a:t>
            </a:r>
            <a:r>
              <a:rPr lang="en-US">
                <a:latin typeface="Calibri"/>
                <a:cs typeface="Calibri"/>
              </a:rPr>
              <a:t> gem!</a:t>
            </a:r>
          </a:p>
          <a:p>
            <a:r>
              <a:rPr lang="en-US">
                <a:latin typeface="Calibri"/>
                <a:cs typeface="Calibri"/>
              </a:rPr>
              <a:t>* Reduce memory consumption</a:t>
            </a:r>
          </a:p>
          <a:p>
            <a:r>
              <a:rPr lang="en-US">
                <a:latin typeface="Calibri"/>
                <a:cs typeface="Calibri"/>
              </a:rPr>
              <a:t>* Solve CPU spike after resuming operation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But, still there is an issue in the new plugin:</a:t>
            </a:r>
          </a:p>
          <a:p>
            <a:r>
              <a:rPr lang="en-US">
                <a:latin typeface="Calibri"/>
                <a:cs typeface="Calibri"/>
              </a:rPr>
              <a:t>* Slightly higher CPU usage than old one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From throughput benchmarking result, the new plugin can handle about three-hundred event per second with default </a:t>
            </a:r>
            <a:r>
              <a:rPr lang="en-US" err="1">
                <a:latin typeface="Calibri"/>
                <a:cs typeface="Calibri"/>
              </a:rPr>
              <a:t>read_interval</a:t>
            </a:r>
            <a:r>
              <a:rPr lang="en-US">
                <a:latin typeface="Calibri"/>
                <a:cs typeface="Calibri"/>
              </a:rPr>
              <a:t> 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620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new plugin which is named in_windows_eventlog2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...which is included fluent-plugin-windows-eventlog2 v0.3.0.</a:t>
            </a:r>
          </a:p>
          <a:p>
            <a:r>
              <a:rPr lang="en-US" dirty="0">
                <a:latin typeface="Calibri"/>
                <a:cs typeface="Calibri"/>
              </a:rPr>
              <a:t>We </a:t>
            </a:r>
            <a:r>
              <a:rPr lang="en-US" dirty="0" err="1">
                <a:latin typeface="Calibri"/>
                <a:cs typeface="Calibri"/>
              </a:rPr>
              <a:t>wanna</a:t>
            </a:r>
            <a:r>
              <a:rPr lang="en-US" dirty="0">
                <a:latin typeface="Calibri"/>
                <a:cs typeface="Calibri"/>
              </a:rPr>
              <a:t> to hear more user voice</a:t>
            </a:r>
          </a:p>
          <a:p>
            <a:r>
              <a:rPr lang="en-US" dirty="0">
                <a:latin typeface="Calibri"/>
                <a:cs typeface="Calibri"/>
              </a:rPr>
              <a:t>Note that Installation is a bit more harder then the previous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/>
              <a:t>Let's enjoy Monitoring Windows </a:t>
            </a:r>
            <a:r>
              <a:rPr lang="en-US" dirty="0" err="1"/>
              <a:t>EventLog</a:t>
            </a:r>
            <a:r>
              <a:rPr lang="en-US" dirty="0"/>
              <a:t>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7213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Thank you for listening!</a:t>
            </a:r>
          </a:p>
          <a:p>
            <a:r>
              <a:rPr lang="en-US">
                <a:latin typeface="Calibri"/>
                <a:cs typeface="Calibri"/>
              </a:rPr>
              <a:t>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8252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Windows EventLog Structure is: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It contained two parts, System and EventData/UserData.</a:t>
            </a:r>
          </a:p>
          <a:p>
            <a:r>
              <a:rPr lang="en-US">
                <a:latin typeface="Calibri"/>
                <a:cs typeface="Calibri"/>
              </a:rPr>
              <a:t>Win32-eventlog gem assumes the second part is always "EventData" which has flatten structure but also UserData should be put in.</a:t>
            </a:r>
          </a:p>
          <a:p>
            <a:r>
              <a:rPr lang="en-US">
                <a:latin typeface="Calibri"/>
                <a:cs typeface="Calibri"/>
              </a:rPr>
              <a:t>The latter case, user data part has a bit more compilcated. I believe this causes segmentation fault on the old plugin.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1042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/>
              <a:t>We can use to convert encoding from UTF-16 to UTF-8 is:</a:t>
            </a:r>
            <a:endParaRPr lang="ja-JP"/>
          </a:p>
          <a:p>
            <a:r>
              <a:rPr lang="en-US" altLang="ja-JP"/>
              <a:t>WideCharToMultiByte </a:t>
            </a:r>
            <a:endParaRPr lang="ja-JP"/>
          </a:p>
          <a:p>
            <a:r>
              <a:rPr lang="en-US" altLang="ja-JP"/>
              <a:t>and when from UTF-8 to UTF-16:</a:t>
            </a:r>
            <a:endParaRPr lang="ja-JP"/>
          </a:p>
          <a:p>
            <a:r>
              <a:rPr lang="en-US" altLang="ja-JP"/>
              <a:t>MultiByteToWideChar</a:t>
            </a:r>
            <a:endParaRPr lang="ja-JP"/>
          </a:p>
          <a:p>
            <a:r>
              <a:rPr lang="en-US" altLang="ja-JP"/>
              <a:t>They are Windows API. We can use them to handle character encoding conversion.</a:t>
            </a:r>
            <a:endParaRPr lang="ja-JP"/>
          </a:p>
          <a:p>
            <a:r>
              <a:rPr lang="en-US" altLang="ja-JP"/>
              <a:t>And They are also used in winevt_c gem.</a:t>
            </a:r>
            <a:endParaRPr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741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Next, I'm talking about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This gem is a solution for Unicode handling issue, but this issue is very complicated. I’ll describe it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677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Then, I show you some </a:t>
            </a:r>
            <a:r>
              <a:rPr lang="en-US" err="1">
                <a:latin typeface="Calibri"/>
                <a:cs typeface="Calibri"/>
              </a:rPr>
              <a:t>winevt_c</a:t>
            </a:r>
            <a:r>
              <a:rPr lang="en-US">
                <a:latin typeface="Calibri"/>
                <a:cs typeface="Calibri"/>
              </a:rPr>
              <a:t> itself code examples.</a:t>
            </a:r>
          </a:p>
          <a:p>
            <a:r>
              <a:rPr lang="en-US">
                <a:latin typeface="Calibri"/>
                <a:cs typeface="Calibri"/>
              </a:rPr>
              <a:t>First, this code is querying for specified channel.</a:t>
            </a:r>
          </a:p>
          <a:p>
            <a:r>
              <a:rPr lang="en-US">
                <a:latin typeface="Calibri"/>
                <a:cs typeface="Calibri"/>
              </a:rPr>
              <a:t>In this case, specified channel is application.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773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Second, displayed example code is updating bookmark for querying channel.</a:t>
            </a:r>
          </a:p>
          <a:p>
            <a:r>
              <a:rPr lang="en-US" altLang="ja-JP">
                <a:ea typeface="游ゴシック"/>
              </a:rPr>
              <a:t>Bookmark is useful to resume 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581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Third, the example code subscribes specified channel.</a:t>
            </a:r>
          </a:p>
          <a:p>
            <a:r>
              <a:rPr lang="en-US">
                <a:latin typeface="Calibri"/>
                <a:cs typeface="Calibri"/>
              </a:rPr>
              <a:t>Subscribe API is battery included. </a:t>
            </a:r>
          </a:p>
          <a:p>
            <a:r>
              <a:rPr lang="en-US">
                <a:latin typeface="Calibri"/>
                <a:cs typeface="Calibri"/>
              </a:rPr>
              <a:t>This API is useful for most users.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51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new gem which is named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 solves win thirty-two-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 issues</a:t>
            </a:r>
            <a:endParaRPr lang="en-US" dirty="0">
              <a:latin typeface="Calibri"/>
              <a:ea typeface="游ゴシック" panose="020B0400000000000000" pitchFamily="34" charset="-128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1st. Improve Unicode character handling</a:t>
            </a:r>
          </a:p>
          <a:p>
            <a:r>
              <a:rPr lang="en-US" dirty="0">
                <a:latin typeface="Calibri"/>
                <a:cs typeface="Calibri"/>
              </a:rPr>
              <a:t>2nd. It doesn’t cause segmentation fault on the same situation</a:t>
            </a:r>
          </a:p>
          <a:p>
            <a:r>
              <a:rPr lang="en-US" dirty="0">
                <a:latin typeface="Calibri"/>
                <a:cs typeface="Calibri"/>
              </a:rPr>
              <a:t>3rd. CPU spike when resuming operation is declined</a:t>
            </a:r>
          </a:p>
          <a:p>
            <a:r>
              <a:rPr lang="en-US" dirty="0">
                <a:latin typeface="Calibri"/>
                <a:cs typeface="Calibri"/>
              </a:rPr>
              <a:t>4th. Reduce Memory consumption in flood of windows event. This issue is partially solved but declined consuming memory.</a:t>
            </a:r>
          </a:p>
          <a:p>
            <a:r>
              <a:rPr lang="en-US" dirty="0">
                <a:latin typeface="Calibri"/>
                <a:cs typeface="Calibri"/>
              </a:rPr>
              <a:t>5th. At least one event should exist in listening channel on starting to listen. Otherwise, nothing to be read(red).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1st Issue is the hardest problem and the others are solved by new API to read Windows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04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ja-jp/windows/win32/api/winev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cosmo0920/EventLogBencher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s://github.com/cosmo0920/dotfiles/blob/master/Windows%20Terminal%20Profile/profiles.json" TargetMode="External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hyperlink" Target="https://github.com/cosmo0920/EventLogBencher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svg"/><Relationship Id="rId10" Type="http://schemas.openxmlformats.org/officeDocument/2006/relationships/image" Target="../media/image8.sv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hyperlink" Target="https://github.com/cosmo0920/EventLogBencher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svg"/><Relationship Id="rId10" Type="http://schemas.openxmlformats.org/officeDocument/2006/relationships/image" Target="../media/image8.sv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stringapiset/nf-stringapiset-widechartomultibyte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windows/win32/api/stringapiset/nf-stringapiset-multibytetowidecha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Fluentd meets Unicode Windows EventLog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Fluentd meetup 2019</a:t>
            </a:r>
          </a:p>
          <a:p>
            <a:r>
              <a:rPr lang="ja-JP" altLang="en-US">
                <a:ea typeface="ＭＳ Ｐゴシック"/>
                <a:cs typeface="Calibri"/>
              </a:rPr>
              <a:t>ClearCode Inc.</a:t>
            </a:r>
            <a:endParaRPr lang="ja-JP"/>
          </a:p>
          <a:p>
            <a:r>
              <a:rPr lang="ja-JP" altLang="en-US">
                <a:ea typeface="ＭＳ Ｐゴシック"/>
                <a:cs typeface="Calibri"/>
              </a:rPr>
              <a:t>Hiroshi Hatake</a:t>
            </a: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 dirty="0">
                <a:ea typeface="ＭＳ Ｐゴシック"/>
                <a:cs typeface="+mj-lt"/>
              </a:rPr>
              <a:t> (new gem)</a:t>
            </a:r>
            <a:br>
              <a:rPr lang="en-US" altLang="ja-JP" dirty="0">
                <a:ea typeface="ＭＳ Ｐゴシック"/>
                <a:cs typeface="+mj-lt"/>
              </a:rPr>
            </a:br>
            <a:r>
              <a:rPr lang="en-US" altLang="ja-JP" sz="3600" dirty="0">
                <a:ea typeface="ＭＳ Ｐゴシック"/>
                <a:cs typeface="+mj-lt"/>
              </a:rPr>
              <a:t>The relationship of plugins and gems in this talk</a:t>
            </a:r>
            <a:endParaRPr lang="ja-JP" altLang="en-US" sz="3600" dirty="0">
              <a:ea typeface="ＭＳ Ｐゴシック"/>
              <a:cs typeface="+mj-lt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74CA9D8-5AEA-4E76-89B3-04090E39BDE9}"/>
              </a:ext>
            </a:extLst>
          </p:cNvPr>
          <p:cNvSpPr/>
          <p:nvPr/>
        </p:nvSpPr>
        <p:spPr>
          <a:xfrm>
            <a:off x="1588169" y="2411664"/>
            <a:ext cx="3267242" cy="76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In_windows_eventlog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5309E4B-A87F-4617-B877-A5D2E5E8041E}"/>
              </a:ext>
            </a:extLst>
          </p:cNvPr>
          <p:cNvSpPr/>
          <p:nvPr/>
        </p:nvSpPr>
        <p:spPr>
          <a:xfrm>
            <a:off x="1588169" y="4548313"/>
            <a:ext cx="3267242" cy="76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w</a:t>
            </a:r>
            <a:r>
              <a:rPr kumimoji="1" lang="en-US" altLang="ja-JP" sz="2400" dirty="0"/>
              <a:t>in32-eventlog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C55FBA-50BF-4825-B371-F4F61DC54292}"/>
              </a:ext>
            </a:extLst>
          </p:cNvPr>
          <p:cNvSpPr/>
          <p:nvPr/>
        </p:nvSpPr>
        <p:spPr>
          <a:xfrm>
            <a:off x="6825916" y="2411663"/>
            <a:ext cx="3267242" cy="7646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In_windows_eventlog2</a:t>
            </a:r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C4E4A61-84BE-4F78-9E95-316485110290}"/>
              </a:ext>
            </a:extLst>
          </p:cNvPr>
          <p:cNvSpPr/>
          <p:nvPr/>
        </p:nvSpPr>
        <p:spPr>
          <a:xfrm>
            <a:off x="6825916" y="4548313"/>
            <a:ext cx="3267242" cy="7646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/>
              <a:t>w</a:t>
            </a:r>
            <a:r>
              <a:rPr kumimoji="1" lang="en-US" altLang="ja-JP" sz="2400" dirty="0" err="1"/>
              <a:t>inevt_c</a:t>
            </a:r>
            <a:endParaRPr kumimoji="1" lang="ja-JP" altLang="en-US" sz="2400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95F77C1A-C187-41D1-91CC-5E4B536F77B0}"/>
              </a:ext>
            </a:extLst>
          </p:cNvPr>
          <p:cNvSpPr/>
          <p:nvPr/>
        </p:nvSpPr>
        <p:spPr>
          <a:xfrm>
            <a:off x="2933032" y="3177462"/>
            <a:ext cx="577516" cy="1370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39CDBC69-C893-49B5-8EE0-11B16249B544}"/>
              </a:ext>
            </a:extLst>
          </p:cNvPr>
          <p:cNvSpPr/>
          <p:nvPr/>
        </p:nvSpPr>
        <p:spPr>
          <a:xfrm>
            <a:off x="8170779" y="3184896"/>
            <a:ext cx="577516" cy="137085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ea typeface="ＭＳ Ｐゴシック"/>
                <a:cs typeface="Calibri"/>
              </a:rPr>
              <a:t>Unicode Character handling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467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F044-B093-471B-A76E-D0C983F6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Character handling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C3AD-8F79-4ED3-B072-D210C1A8D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What is </a:t>
            </a:r>
            <a:r>
              <a:rPr lang="ja-JP" altLang="en-US" i="1" dirty="0">
                <a:ea typeface="ＭＳ Ｐゴシック"/>
                <a:cs typeface="Calibri"/>
              </a:rPr>
              <a:t>Unicode</a:t>
            </a:r>
            <a:r>
              <a:rPr lang="ja-JP" altLang="en-US" dirty="0">
                <a:ea typeface="ＭＳ Ｐゴシック"/>
                <a:cs typeface="Calibri"/>
              </a:rPr>
              <a:t>?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In Windows context, it </a:t>
            </a:r>
            <a:r>
              <a:rPr lang="en-US" altLang="ja-JP" dirty="0">
                <a:ea typeface="ＭＳ Ｐゴシック"/>
                <a:cs typeface="Calibri"/>
              </a:rPr>
              <a:t>means</a:t>
            </a:r>
            <a:r>
              <a:rPr lang="ja-JP" altLang="en-US" dirty="0">
                <a:ea typeface="ＭＳ Ｐゴシック"/>
                <a:cs typeface="Calibri"/>
              </a:rPr>
              <a:t> </a:t>
            </a:r>
            <a:r>
              <a:rPr lang="ja-JP" altLang="en-US" i="1" dirty="0">
                <a:ea typeface="ＭＳ Ｐゴシック"/>
                <a:cs typeface="Calibri"/>
              </a:rPr>
              <a:t>UTF-16</a:t>
            </a:r>
            <a:r>
              <a:rPr lang="ja-JP" altLang="en-US" dirty="0">
                <a:ea typeface="ＭＳ Ｐゴシック"/>
                <a:cs typeface="Calibri"/>
              </a:rPr>
              <a:t>.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In Ruby C extension context, it </a:t>
            </a:r>
            <a:r>
              <a:rPr lang="en-US" altLang="ja-JP" dirty="0">
                <a:ea typeface="ＭＳ Ｐゴシック"/>
                <a:cs typeface="Calibri"/>
              </a:rPr>
              <a:t>means</a:t>
            </a:r>
            <a:r>
              <a:rPr lang="ja-JP" altLang="en-US" dirty="0">
                <a:ea typeface="ＭＳ Ｐゴシック"/>
                <a:cs typeface="Calibri"/>
              </a:rPr>
              <a:t> </a:t>
            </a:r>
            <a:r>
              <a:rPr lang="ja-JP" altLang="en-US" i="1" dirty="0">
                <a:ea typeface="ＭＳ Ｐゴシック"/>
                <a:cs typeface="Calibri"/>
              </a:rPr>
              <a:t>UTF-8</a:t>
            </a:r>
            <a:r>
              <a:rPr lang="ja-JP" altLang="en-US" dirty="0">
                <a:ea typeface="ＭＳ Ｐゴシック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605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71AB-978A-4BB5-B22E-40C8888F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>
                <a:ea typeface="ＭＳ Ｐゴシック"/>
                <a:cs typeface="Calibri Light"/>
              </a:rPr>
              <a:t>Unicode Character handling</a:t>
            </a:r>
            <a:r>
              <a:rPr lang="en-US" altLang="ja-JP">
                <a:ea typeface="ＭＳ Ｐゴシック"/>
                <a:cs typeface="Calibri Light"/>
              </a:rPr>
              <a:t>:</a:t>
            </a:r>
            <a:br>
              <a:rPr lang="ja-JP" altLang="en-US">
                <a:ea typeface="ＭＳ Ｐゴシック"/>
                <a:cs typeface="Calibri Light"/>
              </a:rPr>
            </a:br>
            <a:r>
              <a:rPr lang="ja-JP" altLang="en-US" sz="3600">
                <a:ea typeface="ＭＳ Ｐゴシック"/>
                <a:cs typeface="Calibri Light"/>
              </a:rPr>
              <a:t>What is the difference between ANSI and Unicode?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F2E1F-9A01-4E23-924A-A8AE165D5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In Windows, </a:t>
            </a:r>
            <a:r>
              <a:rPr lang="ja-JP" altLang="en-US" i="1">
                <a:ea typeface="ＭＳ Ｐゴシック"/>
                <a:cs typeface="Calibri"/>
              </a:rPr>
              <a:t>ANSI</a:t>
            </a:r>
            <a:r>
              <a:rPr lang="ja-JP" altLang="en-US">
                <a:ea typeface="ＭＳ Ｐゴシック"/>
                <a:cs typeface="Calibri"/>
              </a:rPr>
              <a:t> means current code page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In Japanese Edition Windows, it is CP932 (Windows-31J).</a:t>
            </a:r>
          </a:p>
          <a:p>
            <a:pPr lvl="1"/>
            <a:r>
              <a:rPr lang="ja-JP" altLang="en-US" b="1">
                <a:ea typeface="ＭＳ Ｐゴシック"/>
                <a:cs typeface="Calibri"/>
              </a:rPr>
              <a:t>-A</a:t>
            </a:r>
            <a:r>
              <a:rPr lang="ja-JP" altLang="en-US">
                <a:ea typeface="ＭＳ Ｐゴシック"/>
                <a:cs typeface="Calibri"/>
              </a:rPr>
              <a:t> suffixed API uses ANSI character encoding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In Windows, </a:t>
            </a:r>
            <a:r>
              <a:rPr lang="ja-JP" altLang="en-US" i="1">
                <a:ea typeface="ＭＳ Ｐゴシック"/>
                <a:cs typeface="Calibri"/>
              </a:rPr>
              <a:t>Unicode</a:t>
            </a:r>
            <a:r>
              <a:rPr lang="ja-JP" altLang="en-US">
                <a:ea typeface="ＭＳ Ｐゴシック"/>
                <a:cs typeface="Calibri"/>
              </a:rPr>
              <a:t> means UTF-16</a:t>
            </a:r>
          </a:p>
          <a:p>
            <a:pPr lvl="1"/>
            <a:r>
              <a:rPr lang="ja-JP" altLang="en-US" b="1">
                <a:ea typeface="ＭＳ Ｐゴシック"/>
                <a:cs typeface="Calibri"/>
              </a:rPr>
              <a:t>-W</a:t>
            </a:r>
            <a:r>
              <a:rPr lang="ja-JP" altLang="en-US">
                <a:ea typeface="ＭＳ Ｐゴシック"/>
                <a:cs typeface="Calibri"/>
              </a:rPr>
              <a:t> suffixed API uses UTF-16 character encoding 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P</a:t>
            </a:r>
            <a:r>
              <a:rPr lang="ja-JP" altLang="en-US" b="1">
                <a:ea typeface="ＭＳ Ｐゴシック"/>
                <a:cs typeface="Calibri"/>
              </a:rPr>
              <a:t>W</a:t>
            </a:r>
            <a:r>
              <a:rPr lang="ja-JP" altLang="en-US">
                <a:ea typeface="ＭＳ Ｐゴシック"/>
                <a:cs typeface="Calibri"/>
              </a:rPr>
              <a:t>STR and such </a:t>
            </a:r>
            <a:r>
              <a:rPr lang="ja-JP" altLang="en-US" b="1">
                <a:ea typeface="ＭＳ Ｐゴシック"/>
                <a:cs typeface="Calibri"/>
              </a:rPr>
              <a:t>W</a:t>
            </a:r>
            <a:r>
              <a:rPr lang="ja-JP" altLang="en-US">
                <a:ea typeface="ＭＳ Ｐゴシック"/>
                <a:cs typeface="Calibri"/>
              </a:rPr>
              <a:t> contained typed API arguments also use UTF-16 character encoding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324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23AE-BB7D-4AE6-922E-69BEF250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>
                <a:cs typeface="Calibri Light"/>
              </a:rPr>
              <a:t>Unicode Character handling</a:t>
            </a:r>
            <a:endParaRPr lang="ja-JP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61832-427B-4690-B164-13D216232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We need to convert from UTF-16 to target character encoding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In this case, target encoding is </a:t>
            </a:r>
            <a:r>
              <a:rPr lang="ja-JP" altLang="en-US" i="1">
                <a:ea typeface="ＭＳ Ｐゴシック"/>
                <a:cs typeface="Calibri"/>
              </a:rPr>
              <a:t>UTF-8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But, win32-eventlog gem uses OpenEventLog</a:t>
            </a:r>
            <a:r>
              <a:rPr lang="ja-JP" altLang="en-US" b="1">
                <a:ea typeface="ＭＳ Ｐゴシック"/>
                <a:cs typeface="Calibri"/>
              </a:rPr>
              <a:t>A</a:t>
            </a:r>
            <a:r>
              <a:rPr lang="ja-JP" altLang="en-US">
                <a:ea typeface="ＭＳ Ｐゴシック"/>
                <a:cs typeface="Calibri"/>
              </a:rPr>
              <a:t>, ReadEventLog</a:t>
            </a:r>
            <a:r>
              <a:rPr lang="ja-JP" altLang="en-US" b="1">
                <a:ea typeface="ＭＳ Ｐゴシック"/>
                <a:cs typeface="Calibri"/>
              </a:rPr>
              <a:t>A</a:t>
            </a:r>
            <a:r>
              <a:rPr lang="ja-JP" altLang="en-US">
                <a:ea typeface="ＭＳ Ｐゴシック"/>
                <a:cs typeface="Calibri"/>
              </a:rPr>
              <a:t> (ANSI version)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To handle Unicode characters correctly, we need to use </a:t>
            </a:r>
            <a:r>
              <a:rPr lang="ja-JP">
                <a:ea typeface="+mn-lt"/>
                <a:cs typeface="+mn-lt"/>
              </a:rPr>
              <a:t>OpenEventLog</a:t>
            </a:r>
            <a:r>
              <a:rPr lang="en-US" altLang="ja-JP" b="1">
                <a:ea typeface="+mn-lt"/>
                <a:cs typeface="+mn-lt"/>
              </a:rPr>
              <a:t>W</a:t>
            </a:r>
            <a:r>
              <a:rPr lang="ja-JP">
                <a:ea typeface="+mn-lt"/>
                <a:cs typeface="+mn-lt"/>
              </a:rPr>
              <a:t>, ReadEventLog</a:t>
            </a:r>
            <a:r>
              <a:rPr lang="en-US" altLang="ja-JP" b="1">
                <a:ea typeface="+mn-lt"/>
                <a:cs typeface="+mn-lt"/>
              </a:rPr>
              <a:t>W</a:t>
            </a:r>
            <a:r>
              <a:rPr lang="ja-JP">
                <a:ea typeface="+mn-lt"/>
                <a:cs typeface="+mn-lt"/>
              </a:rPr>
              <a:t> (</a:t>
            </a:r>
            <a:r>
              <a:rPr lang="en-US" altLang="ja-JP">
                <a:ea typeface="+mn-lt"/>
                <a:cs typeface="+mn-lt"/>
              </a:rPr>
              <a:t>Unicode</a:t>
            </a:r>
            <a:r>
              <a:rPr lang="ja-JP">
                <a:ea typeface="+mn-lt"/>
                <a:cs typeface="+mn-lt"/>
              </a:rPr>
              <a:t> v</a:t>
            </a:r>
            <a:r>
              <a:rPr lang="en-US" altLang="ja-JP" err="1">
                <a:ea typeface="+mn-lt"/>
                <a:cs typeface="+mn-lt"/>
              </a:rPr>
              <a:t>ersion</a:t>
            </a:r>
            <a:r>
              <a:rPr lang="en-US" altLang="ja-JP">
                <a:ea typeface="+mn-lt"/>
                <a:cs typeface="+mn-lt"/>
              </a:rPr>
              <a:t>)</a:t>
            </a:r>
            <a:endParaRPr lang="ja-JP" altLang="en-US">
              <a:ea typeface="ＭＳ Ｐゴシック"/>
              <a:cs typeface="Calibri"/>
            </a:endParaRPr>
          </a:p>
          <a:p>
            <a:pPr lvl="1"/>
            <a:r>
              <a:rPr lang="en-US" altLang="ja-JP">
                <a:ea typeface="ＭＳ Ｐゴシック"/>
                <a:cs typeface="Calibri"/>
              </a:rPr>
              <a:t>win32-eventlog gem development is inactive in recent days.</a:t>
            </a:r>
          </a:p>
          <a:p>
            <a:pPr lvl="2"/>
            <a:r>
              <a:rPr lang="en-US" altLang="ja-JP">
                <a:ea typeface="ＭＳ Ｐゴシック"/>
                <a:cs typeface="Calibri"/>
              </a:rPr>
              <a:t>Unicode version patch exists, but it have not been merged in....</a:t>
            </a:r>
          </a:p>
        </p:txBody>
      </p:sp>
    </p:spTree>
    <p:extLst>
      <p:ext uri="{BB962C8B-B14F-4D97-AF65-F5344CB8AC3E}">
        <p14:creationId xmlns:p14="http://schemas.microsoft.com/office/powerpoint/2010/main" val="235702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0364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901D-45F7-4A2C-AF74-449E375F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Using ANSI code page issues 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88AB6-28E1-446E-A19E-D32E38B4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On Japanese Edition Windows' default code page can handle...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Alphabets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Greek letters</a:t>
            </a:r>
          </a:p>
          <a:p>
            <a:pPr lvl="1"/>
            <a:r>
              <a:rPr lang="en-US" altLang="ja-JP">
                <a:ea typeface="+mn-lt"/>
                <a:cs typeface="Calibri"/>
              </a:rPr>
              <a:t>Cy</a:t>
            </a:r>
            <a:r>
              <a:rPr lang="ja-JP">
                <a:ea typeface="ＭＳ Ｐゴシック"/>
                <a:cs typeface="Calibri"/>
              </a:rPr>
              <a:t>rillic </a:t>
            </a:r>
            <a:r>
              <a:rPr lang="en-US" altLang="ja-JP">
                <a:ea typeface="+mn-lt"/>
                <a:cs typeface="Calibri"/>
              </a:rPr>
              <a:t>alphabet</a:t>
            </a:r>
            <a:r>
              <a:rPr lang="ja-JP">
                <a:ea typeface="ＭＳ Ｐゴシック"/>
                <a:cs typeface="Calibri"/>
              </a:rPr>
              <a:t>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Hiragana, Katakana</a:t>
            </a:r>
          </a:p>
          <a:p>
            <a:pPr lvl="1"/>
            <a:r>
              <a:rPr lang="en-US" altLang="ja-JP">
                <a:ea typeface="ＭＳ Ｐゴシック"/>
                <a:cs typeface="Calibri"/>
              </a:rPr>
              <a:t>JIS l</a:t>
            </a:r>
            <a:r>
              <a:rPr lang="ja-JP">
                <a:ea typeface="ＭＳ Ｐゴシック"/>
                <a:cs typeface="Calibri"/>
              </a:rPr>
              <a:t>evel </a:t>
            </a:r>
            <a:r>
              <a:rPr lang="en-US" altLang="ja-JP">
                <a:ea typeface="+mn-lt"/>
                <a:cs typeface="Calibri"/>
              </a:rPr>
              <a:t>1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and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2 Kanji sets (</a:t>
            </a:r>
            <a:r>
              <a:rPr lang="ja-JP">
                <a:ea typeface="ＭＳ Ｐゴシック"/>
                <a:cs typeface="Calibri"/>
              </a:rPr>
              <a:t>Chinese Characters</a:t>
            </a:r>
            <a:r>
              <a:rPr lang="en-US" altLang="ja-JP">
                <a:ea typeface="+mn-lt"/>
                <a:cs typeface="Calibri"/>
              </a:rPr>
              <a:t>)</a:t>
            </a:r>
            <a:r>
              <a:rPr lang="ja-JP">
                <a:ea typeface="ＭＳ Ｐゴシック"/>
                <a:cs typeface="Calibri"/>
              </a:rPr>
              <a:t> 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en-US" altLang="ja-JP">
                <a:ea typeface="ＭＳ Ｐゴシック"/>
                <a:cs typeface="Calibri"/>
              </a:rPr>
              <a:t>But</a:t>
            </a:r>
            <a:r>
              <a:rPr lang="ja-JP">
                <a:ea typeface="ＭＳ Ｐゴシック"/>
                <a:cs typeface="Calibri"/>
              </a:rPr>
              <a:t> other</a:t>
            </a:r>
            <a:r>
              <a:rPr lang="ja-JP" altLang="en-US">
                <a:ea typeface="ＭＳ Ｐゴシック"/>
                <a:cs typeface="Calibri"/>
              </a:rPr>
              <a:t> characters cannot handle with cp932 (In Japanese Edition Windows)</a:t>
            </a:r>
            <a:endParaRPr lang="ja-JP">
              <a:ea typeface="ＭＳ Ｐゴシック"/>
              <a:cs typeface="Calibri"/>
            </a:endParaRPr>
          </a:p>
          <a:p>
            <a:pPr lvl="1"/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029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4249-B0D1-4539-B09F-4D824898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Using ANSI code page issues</a:t>
            </a:r>
            <a:r>
              <a:rPr lang="ja-JP">
                <a:ea typeface="ＭＳ Ｐゴシック"/>
                <a:cs typeface="Calibri Light"/>
              </a:rPr>
              <a:t>:</a:t>
            </a:r>
            <a:br>
              <a:rPr lang="ja-JP">
                <a:ea typeface="ＭＳ Ｐゴシック"/>
                <a:cs typeface="Calibri Light"/>
              </a:rPr>
            </a:br>
            <a:r>
              <a:rPr lang="ja-JP" altLang="en-US" sz="3600">
                <a:ea typeface="ＭＳ Ｐゴシック"/>
                <a:cs typeface="Calibri Light"/>
              </a:rPr>
              <a:t>UTF-8 contains more characters!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404A4-D8CB-49D5-93F3-A76C3D6A4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0748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>
                <a:ea typeface="ＭＳ Ｐゴシック"/>
                <a:cs typeface="Calibri"/>
              </a:rPr>
              <a:t>UTF-8 can also handles...</a:t>
            </a:r>
          </a:p>
          <a:p>
            <a:pPr lvl="1"/>
            <a:r>
              <a:rPr lang="ja-JP">
                <a:ea typeface="ＭＳ Ｐゴシック"/>
                <a:cs typeface="Calibri"/>
              </a:rPr>
              <a:t>Alphabets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Greek letters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en-US" altLang="ja-JP">
                <a:ea typeface="ＭＳ Ｐゴシック"/>
                <a:cs typeface="Calibri"/>
              </a:rPr>
              <a:t>Cy</a:t>
            </a:r>
            <a:r>
              <a:rPr lang="ja-JP">
                <a:ea typeface="ＭＳ Ｐゴシック"/>
                <a:cs typeface="Calibri"/>
              </a:rPr>
              <a:t>rillic </a:t>
            </a:r>
            <a:r>
              <a:rPr lang="en-US" altLang="ja-JP">
                <a:ea typeface="ＭＳ Ｐゴシック"/>
                <a:cs typeface="Calibri"/>
              </a:rPr>
              <a:t>alphabet</a:t>
            </a:r>
            <a:r>
              <a:rPr lang="ja-JP">
                <a:ea typeface="ＭＳ Ｐゴシック"/>
                <a:cs typeface="Calibri"/>
              </a:rPr>
              <a:t>s</a:t>
            </a:r>
            <a:endParaRPr lang="ja-JP" altLang="en-US">
              <a:ea typeface="ＭＳ Ｐゴシック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Hiragana, Katakana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en-US" altLang="ja-JP">
                <a:ea typeface="+mn-lt"/>
                <a:cs typeface="Calibri"/>
              </a:rPr>
              <a:t>JIS </a:t>
            </a:r>
            <a:r>
              <a:rPr lang="en-US" altLang="ja-JP">
                <a:ea typeface="ＭＳ Ｐゴシック"/>
                <a:cs typeface="Calibri"/>
              </a:rPr>
              <a:t>l</a:t>
            </a:r>
            <a:r>
              <a:rPr lang="ja-JP">
                <a:ea typeface="ＭＳ Ｐゴシック"/>
                <a:cs typeface="Calibri"/>
              </a:rPr>
              <a:t>evel </a:t>
            </a:r>
            <a:r>
              <a:rPr lang="en-US">
                <a:ea typeface="+mn-lt"/>
                <a:cs typeface="Calibri"/>
              </a:rPr>
              <a:t>1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>
                <a:ea typeface="+mn-lt"/>
                <a:cs typeface="Calibri"/>
              </a:rPr>
              <a:t>and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>
                <a:ea typeface="+mn-lt"/>
                <a:cs typeface="Calibri"/>
              </a:rPr>
              <a:t>2 Kanji set (</a:t>
            </a:r>
            <a:r>
              <a:rPr lang="ja-JP">
                <a:ea typeface="ＭＳ Ｐゴシック"/>
                <a:cs typeface="Calibri"/>
              </a:rPr>
              <a:t>Chinese Characters</a:t>
            </a:r>
            <a:r>
              <a:rPr lang="en-US">
                <a:ea typeface="+mn-lt"/>
                <a:cs typeface="Calibri"/>
              </a:rPr>
              <a:t>)</a:t>
            </a:r>
            <a:r>
              <a:rPr lang="ja-JP">
                <a:ea typeface="ＭＳ Ｐゴシック"/>
                <a:cs typeface="Calibri"/>
              </a:rPr>
              <a:t>  </a:t>
            </a:r>
            <a:endParaRPr lang="ja-JP">
              <a:ea typeface="+mn-lt"/>
              <a:cs typeface="+mn-lt"/>
            </a:endParaRPr>
          </a:p>
          <a:p>
            <a:r>
              <a:rPr lang="ja-JP" altLang="en-US">
                <a:ea typeface="ＭＳ Ｐゴシック"/>
                <a:cs typeface="Calibri"/>
              </a:rPr>
              <a:t>And...</a:t>
            </a:r>
          </a:p>
          <a:p>
            <a:pPr lvl="1"/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diacritical mark (such as </a:t>
            </a:r>
            <a:r>
              <a:rPr lang="en" altLang="ja-JP">
                <a:solidFill>
                  <a:srgbClr val="FF0000"/>
                </a:solidFill>
                <a:ea typeface="+mn-lt"/>
                <a:cs typeface="+mn-lt"/>
              </a:rPr>
              <a:t>umlaut in German: </a:t>
            </a:r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ä, ö, ü)</a:t>
            </a:r>
            <a:endParaRPr lang="ja-JP" altLang="en">
              <a:solidFill>
                <a:srgbClr val="FF0000"/>
              </a:solidFill>
              <a:ea typeface="+mn-lt"/>
              <a:cs typeface="+mn-lt"/>
            </a:endParaRPr>
          </a:p>
          <a:p>
            <a:pPr lvl="1"/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Hebrew, Arabic, Devanagari (Hindi)</a:t>
            </a:r>
            <a:endParaRPr lang="ja-JP" altLang="en-US">
              <a:solidFill>
                <a:srgbClr val="FF0000"/>
              </a:solidFill>
              <a:ea typeface="+mn-lt"/>
              <a:cs typeface="+mn-lt"/>
            </a:endParaRPr>
          </a:p>
          <a:p>
            <a:pPr lvl="1"/>
            <a:r>
              <a:rPr lang="en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South East Asia Characters</a:t>
            </a:r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 (Thai, Laotian... etc.)</a:t>
            </a:r>
          </a:p>
          <a:p>
            <a:pPr lvl="1"/>
            <a:r>
              <a:rPr lang="en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And </a:t>
            </a:r>
            <a:r>
              <a:rPr lang="en" b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Emoji</a:t>
            </a:r>
            <a:r>
              <a:rPr lang="en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!! </a:t>
            </a:r>
            <a:r>
              <a:rPr lang="en">
                <a:latin typeface="Calibri"/>
                <a:ea typeface="+mn-lt"/>
                <a:cs typeface="+mn-lt"/>
              </a:rPr>
              <a:t>😎</a:t>
            </a:r>
          </a:p>
        </p:txBody>
      </p:sp>
    </p:spTree>
    <p:extLst>
      <p:ext uri="{BB962C8B-B14F-4D97-AF65-F5344CB8AC3E}">
        <p14:creationId xmlns:p14="http://schemas.microsoft.com/office/powerpoint/2010/main" val="551892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7235-8EE2-4331-8BEB-777168AB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Using ANSI code page issues:</a:t>
            </a:r>
            <a:r>
              <a:rPr lang="ja-JP" altLang="en-US">
                <a:ea typeface="+mj-lt"/>
                <a:cs typeface="+mj-lt"/>
              </a:rPr>
              <a:t> </a:t>
            </a:r>
            <a:r>
              <a:rPr lang="en-US" altLang="ja-JP">
                <a:ea typeface="+mj-lt"/>
                <a:cs typeface="+mj-lt"/>
              </a:rPr>
              <a:t>Solution</a:t>
            </a:r>
            <a:endParaRPr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2994-31C2-4F2D-87D6-3C2D1C5FA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We decide to develop the brand new gem which is named winevt_c.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😍It uses new Windows API that is defined in &lt;</a:t>
            </a:r>
            <a:r>
              <a:rPr lang="ja-JP" altLang="en-US" dirty="0">
                <a:ea typeface="ＭＳ Ｐゴシック"/>
                <a:cs typeface="Calibri"/>
                <a:hlinkClick r:id="rId3"/>
              </a:rPr>
              <a:t>w</a:t>
            </a:r>
            <a:r>
              <a:rPr lang="en-US" altLang="ja-JP" dirty="0">
                <a:ea typeface="ＭＳ Ｐゴシック"/>
                <a:cs typeface="Calibri"/>
                <a:hlinkClick r:id="rId3"/>
              </a:rPr>
              <a:t>in</a:t>
            </a:r>
            <a:r>
              <a:rPr lang="ja-JP" altLang="en-US" dirty="0">
                <a:ea typeface="ＭＳ Ｐゴシック"/>
                <a:cs typeface="Calibri"/>
                <a:hlinkClick r:id="rId3"/>
              </a:rPr>
              <a:t>evt.h</a:t>
            </a:r>
            <a:r>
              <a:rPr lang="ja-JP" altLang="en-US" dirty="0">
                <a:ea typeface="ＭＳ Ｐゴシック"/>
                <a:cs typeface="Calibri"/>
              </a:rPr>
              <a:t>&gt;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😉The new API provides bookmark which is used </a:t>
            </a:r>
            <a:r>
              <a:rPr lang="en-US" altLang="ja-JP" dirty="0">
                <a:ea typeface="ＭＳ Ｐゴシック"/>
                <a:cs typeface="Calibri"/>
              </a:rPr>
              <a:t>to</a:t>
            </a:r>
            <a:r>
              <a:rPr lang="ja-JP" altLang="en-US" dirty="0">
                <a:ea typeface="ＭＳ Ｐゴシック"/>
                <a:cs typeface="Calibri"/>
              </a:rPr>
              <a:t> resume operation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😊Unicode API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 dirty="0">
                <a:ea typeface="ＭＳ Ｐゴシック"/>
                <a:cs typeface="Calibri"/>
              </a:rPr>
              <a:t>But this gem is written in C and C++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😭Users need to build C/C++ extension code by themselves</a:t>
            </a:r>
          </a:p>
          <a:p>
            <a:pPr lvl="2"/>
            <a:r>
              <a:rPr lang="ja-JP" altLang="en-US" dirty="0">
                <a:ea typeface="ＭＳ Ｐゴシック"/>
                <a:cs typeface="Calibri"/>
              </a:rPr>
              <a:t>😮Current RubyInstaller bundles MSYS2 system. Users can use gcc and g++ after MSYS2 installation which is kicked by RubyInstaller.</a:t>
            </a:r>
          </a:p>
        </p:txBody>
      </p:sp>
    </p:spTree>
    <p:extLst>
      <p:ext uri="{BB962C8B-B14F-4D97-AF65-F5344CB8AC3E}">
        <p14:creationId xmlns:p14="http://schemas.microsoft.com/office/powerpoint/2010/main" val="784802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86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Agenda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Motivation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ea typeface="ＭＳ Ｐゴシック"/>
                <a:cs typeface="Calibri"/>
              </a:rPr>
              <a:t>Unicode Character handling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228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5456-2838-48B2-A35F-43D3C054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Environment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BB878-73F0-423F-B5D4-A9AD1E108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Windows 10 Home 1903 64bit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Japanese Edition (cp932, Windows-31J)</a:t>
            </a:r>
          </a:p>
          <a:p>
            <a:r>
              <a:rPr lang="ja-JP" altLang="en-US">
                <a:ea typeface="ＭＳ Ｐゴシック"/>
                <a:cs typeface="Calibri"/>
              </a:rPr>
              <a:t>Writing Windows EventLog</a:t>
            </a:r>
          </a:p>
          <a:p>
            <a:pPr lvl="1"/>
            <a:r>
              <a:rPr lang="ja-JP">
                <a:ea typeface="ＭＳ Ｐゴシック"/>
                <a:cs typeface="Calibri"/>
                <a:hlinkClick r:id="rId3"/>
              </a:rPr>
              <a:t>Benchmark tool</a:t>
            </a:r>
            <a:r>
              <a:rPr lang="ja-JP">
                <a:ea typeface="ＭＳ Ｐゴシック"/>
                <a:cs typeface="Calibri"/>
              </a:rPr>
              <a:t> written in C#</a:t>
            </a:r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Terminal: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PowerShell Core 6 on Windows Terminal(Preview)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Used Windows Terminal Profile is </a:t>
            </a:r>
            <a:r>
              <a:rPr lang="ja-JP" altLang="en-US">
                <a:ea typeface="ＭＳ Ｐゴシック"/>
                <a:cs typeface="Calibri"/>
                <a:hlinkClick r:id="rId4"/>
              </a:rPr>
              <a:t>here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092DBF-722D-4B7A-8DAE-70D3AE18A3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06986" y="1827806"/>
            <a:ext cx="991252" cy="995756"/>
          </a:xfrm>
          <a:prstGeom prst="rect">
            <a:avLst/>
          </a:prstGeom>
        </p:spPr>
      </p:pic>
      <p:pic>
        <p:nvPicPr>
          <p:cNvPr id="10" name="Picture 10" descr="物体, 空 が含まれている画像&#10;&#10;高い精度で生成された説明">
            <a:extLst>
              <a:ext uri="{FF2B5EF4-FFF2-40B4-BE49-F238E27FC236}">
                <a16:creationId xmlns:a16="http://schemas.microsoft.com/office/drawing/2014/main" id="{AE6226EB-E616-44C6-A958-83654AD86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6856" y="3863711"/>
            <a:ext cx="1467990" cy="1467990"/>
          </a:xfrm>
          <a:prstGeom prst="rect">
            <a:avLst/>
          </a:prstGeom>
        </p:spPr>
      </p:pic>
      <p:pic>
        <p:nvPicPr>
          <p:cNvPr id="4" name="Graphic 12">
            <a:extLst>
              <a:ext uri="{FF2B5EF4-FFF2-40B4-BE49-F238E27FC236}">
                <a16:creationId xmlns:a16="http://schemas.microsoft.com/office/drawing/2014/main" id="{616B4AE8-E13C-4B20-B367-C3622A13A3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41957" y="2959443"/>
            <a:ext cx="954559" cy="95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6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83EA-945B-4C3F-BC38-30A7491E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62" y="35465"/>
            <a:ext cx="11839641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Writing Events in .NET (picked up)</a:t>
            </a:r>
            <a:endParaRPr kumimoji="1" lang="ja-JP" altLang="en-US"/>
          </a:p>
        </p:txBody>
      </p:sp>
      <p:pic>
        <p:nvPicPr>
          <p:cNvPr id="4" name="Picture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7598844-BB8B-4F3E-B1A4-44C7CCD8D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2663" y="1460583"/>
            <a:ext cx="6916546" cy="5013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F81DB8-690A-4130-9E7D-CD5BBC3D8E58}"/>
              </a:ext>
            </a:extLst>
          </p:cNvPr>
          <p:cNvSpPr txBox="1"/>
          <p:nvPr/>
        </p:nvSpPr>
        <p:spPr>
          <a:xfrm>
            <a:off x="8309786" y="3516210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</a:rPr>
              <a:t>// Alphabets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ea typeface="ＭＳ Ｐゴシック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E778F-E6BD-4277-BABF-B4D347CBF912}"/>
              </a:ext>
            </a:extLst>
          </p:cNvPr>
          <p:cNvSpPr txBox="1"/>
          <p:nvPr/>
        </p:nvSpPr>
        <p:spPr>
          <a:xfrm>
            <a:off x="8282764" y="3786422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</a:rPr>
              <a:t>// Non-ASCII symbols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ea typeface="ＭＳ Ｐゴシック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D8871-E760-44FB-BBF8-3F5A7303AA9B}"/>
              </a:ext>
            </a:extLst>
          </p:cNvPr>
          <p:cNvSpPr txBox="1"/>
          <p:nvPr/>
        </p:nvSpPr>
        <p:spPr>
          <a:xfrm>
            <a:off x="8282763" y="401880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Japanese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69923-8E48-4BA8-AEEB-D2290E17960A}"/>
              </a:ext>
            </a:extLst>
          </p:cNvPr>
          <p:cNvSpPr txBox="1"/>
          <p:nvPr/>
        </p:nvSpPr>
        <p:spPr>
          <a:xfrm>
            <a:off x="8282762" y="423497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Thai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EC6E1-655C-4243-B52D-FCAD4D400F60}"/>
              </a:ext>
            </a:extLst>
          </p:cNvPr>
          <p:cNvSpPr txBox="1"/>
          <p:nvPr/>
        </p:nvSpPr>
        <p:spPr>
          <a:xfrm>
            <a:off x="8282761" y="4456548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Cyrillic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07A0E-8CA1-4984-9112-93B16FAB00DA}"/>
              </a:ext>
            </a:extLst>
          </p:cNvPr>
          <p:cNvSpPr txBox="1"/>
          <p:nvPr/>
        </p:nvSpPr>
        <p:spPr>
          <a:xfrm>
            <a:off x="8282760" y="468352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Greek letters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501AE4-2FEE-4AE0-8BA0-92C49388C2CB}"/>
              </a:ext>
            </a:extLst>
          </p:cNvPr>
          <p:cNvSpPr txBox="1"/>
          <p:nvPr/>
        </p:nvSpPr>
        <p:spPr>
          <a:xfrm>
            <a:off x="8255738" y="489969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Arabic alphabets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1C4F67-C9B0-444A-BCAA-DD2D24738607}"/>
              </a:ext>
            </a:extLst>
          </p:cNvPr>
          <p:cNvSpPr txBox="1"/>
          <p:nvPr/>
        </p:nvSpPr>
        <p:spPr>
          <a:xfrm>
            <a:off x="8255737" y="512667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Devanagari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45F61-0E7C-4C85-B97D-C7405031DA12}"/>
              </a:ext>
            </a:extLst>
          </p:cNvPr>
          <p:cNvSpPr txBox="1"/>
          <p:nvPr/>
        </p:nvSpPr>
        <p:spPr>
          <a:xfrm>
            <a:off x="8255736" y="534284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Unicod-ish Kaomoji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BB6D75-E686-494A-8806-98C8F26D2D73}"/>
              </a:ext>
            </a:extLst>
          </p:cNvPr>
          <p:cNvSpPr txBox="1"/>
          <p:nvPr/>
        </p:nvSpPr>
        <p:spPr>
          <a:xfrm>
            <a:off x="8255735" y="5580631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Emoji</a:t>
            </a:r>
          </a:p>
        </p:txBody>
      </p:sp>
    </p:spTree>
    <p:extLst>
      <p:ext uri="{BB962C8B-B14F-4D97-AF65-F5344CB8AC3E}">
        <p14:creationId xmlns:p14="http://schemas.microsoft.com/office/powerpoint/2010/main" val="21438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69F2-DE59-4A52-8105-D77E8E4D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Unicode Testing: </a:t>
            </a:r>
            <a:r>
              <a:rPr lang="en-US" altLang="ja-JP">
                <a:ea typeface="+mj-lt"/>
                <a:cs typeface="+mj-lt"/>
              </a:rPr>
              <a:t>Writing Events</a:t>
            </a:r>
            <a:endParaRPr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DD2CE-1126-4DF1-84E5-636464749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>
                <a:latin typeface="Consolas"/>
                <a:ea typeface="ＭＳ Ｐゴシック"/>
              </a:rPr>
              <a:t>PS&gt; EventLogbencher.exe -w </a:t>
            </a:r>
            <a:r>
              <a:rPr lang="en-US" altLang="ja-JP">
                <a:latin typeface="Consolas"/>
                <a:ea typeface="ＭＳ Ｐゴシック"/>
              </a:rPr>
              <a:t>10</a:t>
            </a:r>
            <a:r>
              <a:rPr lang="ja-JP">
                <a:latin typeface="Consolas"/>
                <a:ea typeface="ＭＳ Ｐゴシック"/>
              </a:rPr>
              <a:t> -t </a:t>
            </a:r>
            <a:r>
              <a:rPr lang="en-US" altLang="ja-JP">
                <a:latin typeface="Consolas"/>
                <a:ea typeface="ＭＳ Ｐゴシック"/>
              </a:rPr>
              <a:t>10</a:t>
            </a:r>
          </a:p>
          <a:p>
            <a:pPr marL="0" indent="0">
              <a:buNone/>
            </a:pPr>
            <a:endParaRPr lang="en-US" altLang="ja-JP">
              <a:latin typeface="Consolas"/>
              <a:ea typeface="ＭＳ Ｐゴシック"/>
              <a:cs typeface="Calibri" panose="020F0502020204030204"/>
            </a:endParaRPr>
          </a:p>
          <a:p>
            <a:r>
              <a:rPr lang="en-US" altLang="ja-JP">
                <a:latin typeface="Consolas"/>
                <a:ea typeface="ＭＳ Ｐゴシック"/>
                <a:cs typeface="Calibri" panose="020F0502020204030204"/>
              </a:rPr>
              <a:t>10 Events Written into Benchmark channel</a:t>
            </a:r>
          </a:p>
        </p:txBody>
      </p:sp>
    </p:spTree>
    <p:extLst>
      <p:ext uri="{BB962C8B-B14F-4D97-AF65-F5344CB8AC3E}">
        <p14:creationId xmlns:p14="http://schemas.microsoft.com/office/powerpoint/2010/main" val="3679054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40D3-6972-459F-9956-67FDC67B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Unicode Testing: </a:t>
            </a:r>
            <a:r>
              <a:rPr lang="en-US" altLang="ja-JP">
                <a:ea typeface="ＭＳ Ｐゴシック"/>
                <a:cs typeface="Calibri Light"/>
              </a:rPr>
              <a:t>Configuration (old plugin)</a:t>
            </a:r>
            <a:endParaRPr lang="ja-JP" altLang="en-US">
              <a:ea typeface="+mj-lt"/>
              <a:cs typeface="+mj-lt"/>
            </a:endParaRPr>
          </a:p>
          <a:p>
            <a:endParaRPr lang="ja-JP" altLang="en-US">
              <a:ea typeface="ＭＳ Ｐゴシック"/>
              <a:cs typeface="Calibri Light"/>
            </a:endParaRPr>
          </a:p>
        </p:txBody>
      </p:sp>
      <p:pic>
        <p:nvPicPr>
          <p:cNvPr id="4" name="Picture 4" descr="スクリーンショット, テキスト が含まれている画像&#10;&#10;高い精度で生成された説明">
            <a:extLst>
              <a:ext uri="{FF2B5EF4-FFF2-40B4-BE49-F238E27FC236}">
                <a16:creationId xmlns:a16="http://schemas.microsoft.com/office/drawing/2014/main" id="{697893FD-896E-4490-8F52-422E616B0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6129" y="1760774"/>
            <a:ext cx="6372252" cy="435133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DB962F-8EA5-4735-83B0-7F771C5A07AD}"/>
              </a:ext>
            </a:extLst>
          </p:cNvPr>
          <p:cNvSpPr/>
          <p:nvPr/>
        </p:nvSpPr>
        <p:spPr>
          <a:xfrm>
            <a:off x="1920672" y="3133926"/>
            <a:ext cx="4631446" cy="4593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5BEB9-491C-49E9-A533-9054CC150FC3}"/>
              </a:ext>
            </a:extLst>
          </p:cNvPr>
          <p:cNvSpPr txBox="1"/>
          <p:nvPr/>
        </p:nvSpPr>
        <p:spPr>
          <a:xfrm>
            <a:off x="7180296" y="2332678"/>
            <a:ext cx="422936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from_encoding/encoding parameters are needed to handle character encoding correctly but still unhandled characters exist.</a:t>
            </a:r>
            <a:endParaRPr lang="ja-JP" sz="2800">
              <a:ea typeface="ＭＳ Ｐゴシック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B7D10-DC16-45F2-9484-7F7D2F798D90}"/>
              </a:ext>
            </a:extLst>
          </p:cNvPr>
          <p:cNvSpPr txBox="1"/>
          <p:nvPr/>
        </p:nvSpPr>
        <p:spPr>
          <a:xfrm>
            <a:off x="7145506" y="4951379"/>
            <a:ext cx="41212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ea typeface="ＭＳ Ｐゴシック"/>
              </a:rPr>
              <a:t>And using default read_interval: 2s.</a:t>
            </a:r>
            <a:endParaRPr lang="ja-JP" sz="24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4828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DEB1-A221-408E-ACFB-1429AB25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34"/>
            <a:ext cx="10515600" cy="1325563"/>
          </a:xfrm>
        </p:spPr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Unicode Testing: </a:t>
            </a:r>
            <a:r>
              <a:rPr lang="en-US" altLang="ja-JP">
                <a:ea typeface="+mj-lt"/>
                <a:cs typeface="Calibri Light"/>
              </a:rPr>
              <a:t>Configuration (new plugin)</a:t>
            </a:r>
            <a:endParaRPr lang="ja-JP">
              <a:ea typeface="+mj-lt"/>
              <a:cs typeface="+mj-lt"/>
            </a:endParaRPr>
          </a:p>
        </p:txBody>
      </p:sp>
      <p:pic>
        <p:nvPicPr>
          <p:cNvPr id="4" name="Picture 4" descr="テキスト, 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F4236C76-234E-4446-9458-901C05B65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4386" y="1751537"/>
            <a:ext cx="6105525" cy="4067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DA94D0-7AFB-489D-A879-2F34CDD8FE06}"/>
              </a:ext>
            </a:extLst>
          </p:cNvPr>
          <p:cNvSpPr txBox="1"/>
          <p:nvPr/>
        </p:nvSpPr>
        <p:spPr>
          <a:xfrm>
            <a:off x="7180296" y="2332678"/>
            <a:ext cx="441851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No need to specify from_encoding/encoding parameters. And new plugin always handles character encoding as UTF-8.</a:t>
            </a:r>
            <a:endParaRPr lang="ja-JP" sz="2800">
              <a:ea typeface="ＭＳ Ｐゴシック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F1CD6-5B1E-48E8-84D5-A7C361E680A0}"/>
              </a:ext>
            </a:extLst>
          </p:cNvPr>
          <p:cNvSpPr txBox="1"/>
          <p:nvPr/>
        </p:nvSpPr>
        <p:spPr>
          <a:xfrm>
            <a:off x="7145506" y="4951379"/>
            <a:ext cx="41212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ea typeface="ＭＳ Ｐゴシック"/>
              </a:rPr>
              <a:t>And using default read_interval: 2s.</a:t>
            </a:r>
            <a:endParaRPr lang="ja-JP" sz="24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632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FCBC-25CC-4235-A5DE-87E0C3DD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74" y="124011"/>
            <a:ext cx="10515600" cy="77793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Execution Log (old plugin)</a:t>
            </a:r>
            <a:endParaRPr kumimoji="1" lang="ja-JP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8052D44-0966-4B9F-BBE3-5598081BB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137" y="845376"/>
            <a:ext cx="7424424" cy="5743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074785-ABB0-4651-9725-DC0685515D59}"/>
              </a:ext>
            </a:extLst>
          </p:cNvPr>
          <p:cNvSpPr txBox="1"/>
          <p:nvPr/>
        </p:nvSpPr>
        <p:spPr>
          <a:xfrm>
            <a:off x="8026400" y="2027677"/>
            <a:ext cx="396456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ea typeface="ＭＳ Ｐゴシック"/>
                <a:cs typeface="Calibri"/>
              </a:rPr>
              <a:t>The following characters are </a:t>
            </a:r>
            <a:r>
              <a:rPr lang="ja-JP" altLang="en-US" sz="2000" i="1" dirty="0">
                <a:ea typeface="ＭＳ Ｐゴシック"/>
                <a:cs typeface="Calibri"/>
              </a:rPr>
              <a:t>broken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Symbol </a:t>
            </a:r>
            <a:r>
              <a:rPr lang="ja-JP" altLang="ja-JP" dirty="0"/>
              <a:t>ⒻⓁⓉⒹ™​</a:t>
            </a:r>
            <a:endParaRPr lang="ja-JP" altLang="en-US" sz="2000" dirty="0">
              <a:ea typeface="ＭＳ Ｐゴシック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Thai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Arabic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Devanagari (Hindi)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Unicode contained Kaomoji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Emoji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B4B8FC0-F8A6-46B3-9569-524236C799D7}"/>
              </a:ext>
            </a:extLst>
          </p:cNvPr>
          <p:cNvSpPr/>
          <p:nvPr/>
        </p:nvSpPr>
        <p:spPr>
          <a:xfrm>
            <a:off x="6096000" y="1646989"/>
            <a:ext cx="1106905" cy="31549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55A2A1B-C6C4-4EFE-B68F-540C31AC4AE3}"/>
              </a:ext>
            </a:extLst>
          </p:cNvPr>
          <p:cNvSpPr/>
          <p:nvPr/>
        </p:nvSpPr>
        <p:spPr>
          <a:xfrm>
            <a:off x="6082974" y="2707529"/>
            <a:ext cx="1106905" cy="31549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9B47C68-B7C9-4D09-AD93-D7D29B8DF938}"/>
              </a:ext>
            </a:extLst>
          </p:cNvPr>
          <p:cNvSpPr/>
          <p:nvPr/>
        </p:nvSpPr>
        <p:spPr>
          <a:xfrm>
            <a:off x="6249877" y="6079045"/>
            <a:ext cx="1660358" cy="31549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1FCB142-6062-4EC5-8D54-8B3CC88F411E}"/>
              </a:ext>
            </a:extLst>
          </p:cNvPr>
          <p:cNvSpPr/>
          <p:nvPr/>
        </p:nvSpPr>
        <p:spPr>
          <a:xfrm>
            <a:off x="6156297" y="5532916"/>
            <a:ext cx="1618624" cy="31549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4430E9B-C402-4E58-8B2B-59486E01A42F}"/>
              </a:ext>
            </a:extLst>
          </p:cNvPr>
          <p:cNvSpPr/>
          <p:nvPr/>
        </p:nvSpPr>
        <p:spPr>
          <a:xfrm>
            <a:off x="6249876" y="4978623"/>
            <a:ext cx="1283368" cy="31549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126E8BE-617D-403D-8F1F-6C0CCB98093C}"/>
              </a:ext>
            </a:extLst>
          </p:cNvPr>
          <p:cNvSpPr/>
          <p:nvPr/>
        </p:nvSpPr>
        <p:spPr>
          <a:xfrm>
            <a:off x="6156297" y="4385982"/>
            <a:ext cx="1618624" cy="31549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8243A4F-7FB2-4ADC-878A-171982834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637" y="1568450"/>
            <a:ext cx="1861381" cy="41216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6F68D80-5070-4C5C-8BA3-8683B2090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129" y="2700227"/>
            <a:ext cx="2629650" cy="314659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9911B43-9047-4E1E-AEC8-B94882743D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324" y="4351365"/>
            <a:ext cx="2873443" cy="34863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5D90178-2505-4EAE-A2D0-AD7D163516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21" y="4922609"/>
            <a:ext cx="2602946" cy="384731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EA411C-EA45-4ADE-A282-FD42A88482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394" y="5479997"/>
            <a:ext cx="2781373" cy="419111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E1138DD3-E5C2-4B9E-A1E6-AB53C4C911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419" y="6058591"/>
            <a:ext cx="2786816" cy="462655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0087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2" grpId="0" animBg="1"/>
      <p:bldP spid="13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7CBA-9A90-4C15-900B-AF967DB3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64" y="32970"/>
            <a:ext cx="10515600" cy="817287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Execution Log (new plugin)</a:t>
            </a:r>
          </a:p>
        </p:txBody>
      </p:sp>
      <p:pic>
        <p:nvPicPr>
          <p:cNvPr id="14" name="Picture 14" descr="屋外 が含まれている画像&#10;&#10;高い精度で生成された説明">
            <a:extLst>
              <a:ext uri="{FF2B5EF4-FFF2-40B4-BE49-F238E27FC236}">
                <a16:creationId xmlns:a16="http://schemas.microsoft.com/office/drawing/2014/main" id="{A7E7393F-41AC-4C49-8CEF-9BFE15D6E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390" y="850257"/>
            <a:ext cx="7424422" cy="57388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62D9FA-2B89-42E0-AD95-7C466F73836F}"/>
              </a:ext>
            </a:extLst>
          </p:cNvPr>
          <p:cNvSpPr txBox="1"/>
          <p:nvPr/>
        </p:nvSpPr>
        <p:spPr>
          <a:xfrm>
            <a:off x="8026400" y="2027677"/>
            <a:ext cx="396456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>
                <a:ea typeface="ＭＳ Ｐゴシック"/>
                <a:cs typeface="Calibri"/>
              </a:rPr>
              <a:t>The following characters are </a:t>
            </a:r>
            <a:r>
              <a:rPr lang="ja-JP" altLang="en-US" sz="2000" i="1">
                <a:ea typeface="ＭＳ Ｐゴシック"/>
                <a:cs typeface="Calibri"/>
              </a:rPr>
              <a:t>rendered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Symbol ⒻⓁⓉⒹ™</a:t>
            </a:r>
            <a:endParaRPr lang="ja-JP" sz="2000">
              <a:ea typeface="ＭＳ Ｐゴシック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Thai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Arabic </a:t>
            </a:r>
            <a:r>
              <a:rPr lang="ja-JP" altLang="en-US" i="1">
                <a:ea typeface="ＭＳ Ｐゴシック"/>
                <a:cs typeface="Calibri"/>
              </a:rPr>
              <a:t>(but slightly wrong rendered)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Devanagari (Hindi)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Unicode contained Kaomoji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Emoji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77862CC-631B-4F27-AF02-35812FEDFC21}"/>
              </a:ext>
            </a:extLst>
          </p:cNvPr>
          <p:cNvSpPr/>
          <p:nvPr/>
        </p:nvSpPr>
        <p:spPr>
          <a:xfrm>
            <a:off x="2514601" y="1780674"/>
            <a:ext cx="1902326" cy="31549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4EF508A-2B4D-4B24-B4F0-DADA194AE78E}"/>
              </a:ext>
            </a:extLst>
          </p:cNvPr>
          <p:cNvSpPr/>
          <p:nvPr/>
        </p:nvSpPr>
        <p:spPr>
          <a:xfrm>
            <a:off x="2548516" y="2868838"/>
            <a:ext cx="2113051" cy="31549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75C24B2-DD8F-4164-B562-B1490CAB322C}"/>
              </a:ext>
            </a:extLst>
          </p:cNvPr>
          <p:cNvSpPr/>
          <p:nvPr/>
        </p:nvSpPr>
        <p:spPr>
          <a:xfrm>
            <a:off x="2548517" y="5213659"/>
            <a:ext cx="1919210" cy="31549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F7EC6DA-34DD-43AE-93A5-92CD84CF49BD}"/>
              </a:ext>
            </a:extLst>
          </p:cNvPr>
          <p:cNvSpPr/>
          <p:nvPr/>
        </p:nvSpPr>
        <p:spPr>
          <a:xfrm>
            <a:off x="3360821" y="5743271"/>
            <a:ext cx="1596190" cy="31549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EFDDF26-0DD6-401F-A58A-21D28B08AA99}"/>
              </a:ext>
            </a:extLst>
          </p:cNvPr>
          <p:cNvSpPr/>
          <p:nvPr/>
        </p:nvSpPr>
        <p:spPr>
          <a:xfrm>
            <a:off x="3360821" y="6410876"/>
            <a:ext cx="1967832" cy="25694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22AC9B9-8C15-41F9-A9A9-23B08E834620}"/>
              </a:ext>
            </a:extLst>
          </p:cNvPr>
          <p:cNvSpPr/>
          <p:nvPr/>
        </p:nvSpPr>
        <p:spPr>
          <a:xfrm>
            <a:off x="2548516" y="4684047"/>
            <a:ext cx="2113052" cy="31549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D9DBAC-C970-4AE6-BAFD-EED931833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36" y="1754564"/>
            <a:ext cx="3655550" cy="379094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EDF859A-9E35-4C7A-89ED-3F86A0995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80" y="2863402"/>
            <a:ext cx="3603266" cy="326580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BC0684F-4107-48E7-B706-10327E2F26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49" y="4684820"/>
            <a:ext cx="3788328" cy="266707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A3019A2-3F32-4A59-90BD-D65BF4C73C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49" y="5201793"/>
            <a:ext cx="3396432" cy="299365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12426A2-35AF-4EEC-967E-E3B928AACE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5749153"/>
            <a:ext cx="3908074" cy="277593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4FA4B032-B574-490C-B522-60B8DC27A2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26" y="6415933"/>
            <a:ext cx="4430602" cy="228606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2782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7868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FDE7-F0B7-48BB-9C78-3A225A17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64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3B9C-A436-4001-92E6-FFB718DA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19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Collector Node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Windows 10 1809 2 vCPU 4GB Standard SSD</a:t>
            </a:r>
          </a:p>
          <a:p>
            <a:pPr lvl="1"/>
            <a:r>
              <a:rPr lang="ja-JP" altLang="en-US">
                <a:ea typeface="ＭＳ Ｐゴシック"/>
                <a:cs typeface="Calibri"/>
                <a:hlinkClick r:id="rId3"/>
              </a:rPr>
              <a:t>Benchmark tool</a:t>
            </a:r>
            <a:r>
              <a:rPr lang="ja-JP" altLang="en-US">
                <a:ea typeface="ＭＳ Ｐゴシック"/>
                <a:cs typeface="Calibri"/>
              </a:rPr>
              <a:t> written in C#</a:t>
            </a:r>
          </a:p>
          <a:p>
            <a:r>
              <a:rPr lang="ja-JP" altLang="en-US">
                <a:ea typeface="ＭＳ Ｐゴシック"/>
                <a:cs typeface="Calibri"/>
              </a:rPr>
              <a:t>Aggregator Node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Ubuntu 18.04 2 vCPU 4GB Standard SSD</a:t>
            </a:r>
          </a:p>
          <a:p>
            <a:r>
              <a:rPr lang="ja-JP" altLang="en-US">
                <a:ea typeface="ＭＳ Ｐゴシック"/>
                <a:cs typeface="Calibri"/>
              </a:rPr>
              <a:t>They are also Azure instances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467F9DB6-1329-4513-95EC-5CE3EACFB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8961" y="5078812"/>
            <a:ext cx="991252" cy="99575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8A1E394-4FE6-4B57-A209-7CEF7E005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0472" y="4391314"/>
            <a:ext cx="1368995" cy="1618082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60EFE59C-CF9F-4EEA-9D6B-24ECAF717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0853" y="4165644"/>
            <a:ext cx="1121508" cy="912778"/>
          </a:xfrm>
          <a:prstGeom prst="rect">
            <a:avLst/>
          </a:prstGeom>
        </p:spPr>
      </p:pic>
      <p:pic>
        <p:nvPicPr>
          <p:cNvPr id="10" name="Graphic 8">
            <a:extLst>
              <a:ext uri="{FF2B5EF4-FFF2-40B4-BE49-F238E27FC236}">
                <a16:creationId xmlns:a16="http://schemas.microsoft.com/office/drawing/2014/main" id="{D4B9DF6B-795F-42DA-9D26-AFCB16F0DE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1955" y="4086433"/>
            <a:ext cx="1160585" cy="958368"/>
          </a:xfrm>
          <a:prstGeom prst="rect">
            <a:avLst/>
          </a:prstGeom>
        </p:spPr>
      </p:pic>
      <p:pic>
        <p:nvPicPr>
          <p:cNvPr id="12" name="Graphic 12">
            <a:extLst>
              <a:ext uri="{FF2B5EF4-FFF2-40B4-BE49-F238E27FC236}">
                <a16:creationId xmlns:a16="http://schemas.microsoft.com/office/drawing/2014/main" id="{FC908ECA-A376-4940-B0D4-22A1B6E43D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4660" y="4262051"/>
            <a:ext cx="609600" cy="609600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26E7A9E-CF11-48B9-861C-D8FF02752885}"/>
              </a:ext>
            </a:extLst>
          </p:cNvPr>
          <p:cNvCxnSpPr/>
          <p:nvPr/>
        </p:nvCxnSpPr>
        <p:spPr>
          <a:xfrm>
            <a:off x="2357824" y="4520254"/>
            <a:ext cx="430427" cy="63637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BE03A8-1492-45D3-945A-C7BF2B0734D1}"/>
              </a:ext>
            </a:extLst>
          </p:cNvPr>
          <p:cNvSpPr txBox="1"/>
          <p:nvPr/>
        </p:nvSpPr>
        <p:spPr>
          <a:xfrm>
            <a:off x="1452434" y="4747568"/>
            <a:ext cx="12140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Write EventLog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69BE15-4135-49BD-B456-DE4D75D536EB}"/>
              </a:ext>
            </a:extLst>
          </p:cNvPr>
          <p:cNvSpPr/>
          <p:nvPr/>
        </p:nvSpPr>
        <p:spPr>
          <a:xfrm>
            <a:off x="4247552" y="4520185"/>
            <a:ext cx="3979905" cy="231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62624D-D9EE-4C5A-8B0F-5B8DFE4A0429}"/>
              </a:ext>
            </a:extLst>
          </p:cNvPr>
          <p:cNvSpPr/>
          <p:nvPr/>
        </p:nvSpPr>
        <p:spPr>
          <a:xfrm>
            <a:off x="1297201" y="3989944"/>
            <a:ext cx="3176715" cy="214183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35CADB-F00B-4819-9EF0-2D4F05F18DAE}"/>
              </a:ext>
            </a:extLst>
          </p:cNvPr>
          <p:cNvSpPr/>
          <p:nvPr/>
        </p:nvSpPr>
        <p:spPr>
          <a:xfrm>
            <a:off x="7593998" y="3933309"/>
            <a:ext cx="3176715" cy="219847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FBF2F-5966-4BFA-947F-895956579C21}"/>
              </a:ext>
            </a:extLst>
          </p:cNvPr>
          <p:cNvSpPr txBox="1"/>
          <p:nvPr/>
        </p:nvSpPr>
        <p:spPr>
          <a:xfrm>
            <a:off x="2065123" y="6178893"/>
            <a:ext cx="16722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214568-ACB4-42EB-B826-5CE99AE0A0B9}"/>
              </a:ext>
            </a:extLst>
          </p:cNvPr>
          <p:cNvSpPr txBox="1"/>
          <p:nvPr/>
        </p:nvSpPr>
        <p:spPr>
          <a:xfrm>
            <a:off x="8222906" y="6178892"/>
            <a:ext cx="1914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3403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2ACF-88EE-4EB9-A4CB-877D2B30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Benchmark: Flow Rate of Events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4F02-9A5D-423B-88CC-CF413C4BE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1000000 events total</a:t>
            </a:r>
          </a:p>
          <a:p>
            <a:r>
              <a:rPr lang="ja-JP" altLang="en-US">
                <a:ea typeface="ＭＳ Ｐゴシック"/>
                <a:cs typeface="Calibri"/>
              </a:rPr>
              <a:t>About 91 events per seconds</a:t>
            </a:r>
          </a:p>
          <a:p>
            <a:endParaRPr lang="ja-JP" altLang="en-US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>
                <a:latin typeface="Consolas"/>
                <a:ea typeface="ＭＳ Ｐゴシック"/>
                <a:cs typeface="Calibri"/>
              </a:rPr>
              <a:t>PS&gt; EventLogbencher.exe -w </a:t>
            </a:r>
            <a:r>
              <a:rPr lang="en-US" altLang="ja-JP">
                <a:latin typeface="Consolas"/>
                <a:ea typeface="+mn-lt"/>
                <a:cs typeface="Calibri"/>
              </a:rPr>
              <a:t>100</a:t>
            </a:r>
            <a:r>
              <a:rPr lang="ja-JP">
                <a:latin typeface="Consolas"/>
                <a:ea typeface="ＭＳ Ｐゴシック"/>
                <a:cs typeface="Calibri"/>
              </a:rPr>
              <a:t> -t </a:t>
            </a:r>
            <a:r>
              <a:rPr lang="en-US" altLang="ja-JP">
                <a:latin typeface="Consolas"/>
                <a:ea typeface="+mn-lt"/>
                <a:cs typeface="Calibri"/>
              </a:rPr>
              <a:t>10000000</a:t>
            </a:r>
            <a:endParaRPr lang="en-US" altLang="ja-JP">
              <a:ea typeface="+mn-lt"/>
              <a:cs typeface="+mn-lt"/>
            </a:endParaRPr>
          </a:p>
          <a:p>
            <a:endParaRPr lang="en-US" altLang="ja-JP">
              <a:ea typeface="+mn-lt"/>
              <a:cs typeface="+mn-lt"/>
            </a:endParaRPr>
          </a:p>
          <a:p>
            <a:pPr lvl="1"/>
            <a:r>
              <a:rPr lang="en-US" altLang="ja-JP">
                <a:latin typeface="Consolas"/>
                <a:ea typeface="+mn-lt"/>
                <a:cs typeface="Calibri"/>
              </a:rPr>
              <a:t>1 million Events Written into Benchmark channel</a:t>
            </a:r>
            <a:endParaRPr lang="ja-JP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51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Agenda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Motivation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1">
                  <a:lumMod val="6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4622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59EC-DD54-4052-A7A7-B6F215CD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Benchmark: Configuration (old)</a:t>
            </a:r>
            <a:endParaRPr kumimoji="1" lang="ja-JP" altLang="en-US"/>
          </a:p>
        </p:txBody>
      </p:sp>
      <p:pic>
        <p:nvPicPr>
          <p:cNvPr id="4" name="Picture 4" descr="テキスト, 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AA58B1BF-62C1-4791-B743-DDFE4299B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9328" y="1767010"/>
            <a:ext cx="5652010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8D2E18-029E-454A-9073-C49A825936A2}"/>
              </a:ext>
            </a:extLst>
          </p:cNvPr>
          <p:cNvSpPr txBox="1"/>
          <p:nvPr/>
        </p:nvSpPr>
        <p:spPr>
          <a:xfrm>
            <a:off x="1527089" y="1321143"/>
            <a:ext cx="169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CC74F15-98E3-4480-859E-64711BE36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46" y="2880192"/>
            <a:ext cx="2743200" cy="12148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DD30EB-D5A0-420D-AE08-0ADA77AA730A}"/>
              </a:ext>
            </a:extLst>
          </p:cNvPr>
          <p:cNvSpPr txBox="1"/>
          <p:nvPr/>
        </p:nvSpPr>
        <p:spPr>
          <a:xfrm>
            <a:off x="7493493" y="1320263"/>
            <a:ext cx="1878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C34A07-8EAC-4D72-85B5-C4A9F46EE6E9}"/>
              </a:ext>
            </a:extLst>
          </p:cNvPr>
          <p:cNvSpPr txBox="1"/>
          <p:nvPr/>
        </p:nvSpPr>
        <p:spPr>
          <a:xfrm>
            <a:off x="8560144" y="3560804"/>
            <a:ext cx="1322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# or stdout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56152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59EC-DD54-4052-A7A7-B6F215CD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Benchmark: Configuration (new)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A1CD4-C327-46CA-9932-1F2CDC59A13D}"/>
              </a:ext>
            </a:extLst>
          </p:cNvPr>
          <p:cNvSpPr txBox="1"/>
          <p:nvPr/>
        </p:nvSpPr>
        <p:spPr>
          <a:xfrm>
            <a:off x="1527089" y="1321143"/>
            <a:ext cx="169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/>
          </a:p>
        </p:txBody>
      </p:sp>
      <p:pic>
        <p:nvPicPr>
          <p:cNvPr id="10" name="Picture 10" descr="スクリーンショット, テキス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0F2A552-3868-4AB3-AEB5-21EAB0996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243" y="1871963"/>
            <a:ext cx="4758298" cy="4351338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FFFFEA09-AB1E-4865-927E-C792D4C9A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46" y="2880192"/>
            <a:ext cx="2743200" cy="12148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0E10D9-E0B1-49BB-9697-4C6AC439EBB1}"/>
              </a:ext>
            </a:extLst>
          </p:cNvPr>
          <p:cNvSpPr txBox="1"/>
          <p:nvPr/>
        </p:nvSpPr>
        <p:spPr>
          <a:xfrm>
            <a:off x="7493493" y="1320263"/>
            <a:ext cx="1878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7362D-1C14-47C9-8549-3416102F088E}"/>
              </a:ext>
            </a:extLst>
          </p:cNvPr>
          <p:cNvSpPr txBox="1"/>
          <p:nvPr/>
        </p:nvSpPr>
        <p:spPr>
          <a:xfrm>
            <a:off x="8560144" y="3560804"/>
            <a:ext cx="1322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# or stdout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138620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F9F9-ECB0-4759-97E9-3B1B3BE6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 (old plugin)</a:t>
            </a:r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C99A0-9A33-47AA-AC18-A027900BF23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5E9C0-2EF1-496C-BA95-3906B485F75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A3E0077B-57DA-4300-9EC0-4C9C232A7DC6}"/>
              </a:ext>
            </a:extLst>
          </p:cNvPr>
          <p:cNvSpPr txBox="1"/>
          <p:nvPr/>
        </p:nvSpPr>
        <p:spPr>
          <a:xfrm>
            <a:off x="4025534" y="1459572"/>
            <a:ext cx="4556216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>
                <a:ea typeface="ＭＳ Ｐゴシック"/>
              </a:rPr>
              <a:t>Flow rate: 91.34361 events per seconds</a:t>
            </a:r>
            <a:endParaRPr lang="en-US" altLang="ja-JP" sz="2000">
              <a:ea typeface="ＭＳ Ｐゴシック"/>
              <a:cs typeface="Calibri"/>
            </a:endParaRPr>
          </a:p>
        </p:txBody>
      </p:sp>
      <p:pic>
        <p:nvPicPr>
          <p:cNvPr id="9" name="Picture 9" descr="物体 が含まれている画像&#10;&#10;高い精度で生成された説明">
            <a:extLst>
              <a:ext uri="{FF2B5EF4-FFF2-40B4-BE49-F238E27FC236}">
                <a16:creationId xmlns:a16="http://schemas.microsoft.com/office/drawing/2014/main" id="{C40C30C6-56EC-4627-B497-E31A5788D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2780" y="1825625"/>
            <a:ext cx="76264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68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0B12-E465-43FF-9B98-F8952537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Benchmark (</a:t>
            </a:r>
            <a:r>
              <a:rPr lang="en-US" altLang="ja-JP">
                <a:ea typeface="ＭＳ Ｐゴシック"/>
                <a:cs typeface="Calibri Light"/>
              </a:rPr>
              <a:t>new</a:t>
            </a:r>
            <a:r>
              <a:rPr lang="ja-JP">
                <a:ea typeface="ＭＳ Ｐゴシック"/>
                <a:cs typeface="Calibri Light"/>
              </a:rPr>
              <a:t> plugin)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746D9-482F-40D0-8573-FE29305194DF}"/>
              </a:ext>
            </a:extLst>
          </p:cNvPr>
          <p:cNvSpPr txBox="1"/>
          <p:nvPr/>
        </p:nvSpPr>
        <p:spPr>
          <a:xfrm>
            <a:off x="4101231" y="1386725"/>
            <a:ext cx="46893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2000">
                <a:ea typeface="ＭＳ Ｐゴシック"/>
              </a:rPr>
              <a:t>Flow rate: 91.30634 events per seconds</a:t>
            </a:r>
            <a:endParaRPr lang="en-US" altLang="ja-JP" sz="2000">
              <a:ea typeface="ＭＳ Ｐゴシック"/>
              <a:cs typeface="Calibri"/>
            </a:endParaRPr>
          </a:p>
        </p:txBody>
      </p:sp>
      <p:pic>
        <p:nvPicPr>
          <p:cNvPr id="5" name="Picture 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D2AB7251-7C20-4C64-AB6F-1DF0CCDB5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8714" y="1825625"/>
            <a:ext cx="7794571" cy="4351338"/>
          </a:xfrm>
          <a:prstGeom prst="rect">
            <a:avLst/>
          </a:prstGeom>
        </p:spPr>
      </p:pic>
      <p:sp>
        <p:nvSpPr>
          <p:cNvPr id="3" name="矢印: ストライプ 2">
            <a:extLst>
              <a:ext uri="{FF2B5EF4-FFF2-40B4-BE49-F238E27FC236}">
                <a16:creationId xmlns:a16="http://schemas.microsoft.com/office/drawing/2014/main" id="{C7CFE177-048F-4CD9-8C48-E49C572DF77C}"/>
              </a:ext>
            </a:extLst>
          </p:cNvPr>
          <p:cNvSpPr/>
          <p:nvPr/>
        </p:nvSpPr>
        <p:spPr>
          <a:xfrm rot="5400000">
            <a:off x="4248545" y="3416214"/>
            <a:ext cx="1174446" cy="22273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0B97599-42F0-47A7-8911-B6DB04DF3ED3}"/>
              </a:ext>
            </a:extLst>
          </p:cNvPr>
          <p:cNvSpPr txBox="1"/>
          <p:nvPr/>
        </p:nvSpPr>
        <p:spPr>
          <a:xfrm>
            <a:off x="4947137" y="3342916"/>
            <a:ext cx="75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Down</a:t>
            </a:r>
            <a:endParaRPr kumimoji="1" lang="ja-JP" altLang="en-US" dirty="0"/>
          </a:p>
        </p:txBody>
      </p:sp>
      <p:sp>
        <p:nvSpPr>
          <p:cNvPr id="6" name="矢印: 上 5">
            <a:extLst>
              <a:ext uri="{FF2B5EF4-FFF2-40B4-BE49-F238E27FC236}">
                <a16:creationId xmlns:a16="http://schemas.microsoft.com/office/drawing/2014/main" id="{C7B2B59F-C534-44A0-BA41-E068805984BE}"/>
              </a:ext>
            </a:extLst>
          </p:cNvPr>
          <p:cNvSpPr/>
          <p:nvPr/>
        </p:nvSpPr>
        <p:spPr>
          <a:xfrm>
            <a:off x="4640344" y="5074603"/>
            <a:ext cx="390847" cy="1817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549C98-1F23-42CA-8ACA-A077C9E81749}"/>
              </a:ext>
            </a:extLst>
          </p:cNvPr>
          <p:cNvSpPr txBox="1"/>
          <p:nvPr/>
        </p:nvSpPr>
        <p:spPr>
          <a:xfrm>
            <a:off x="5031191" y="4941277"/>
            <a:ext cx="11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Slightly Up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073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0DFD-3F63-4D4B-8A5D-C1BEAAD5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 Result: in_windows_eventlog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09A21-2DD7-4843-B13E-ADCB5CCD1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Pros</a:t>
            </a:r>
            <a:endParaRPr lang="ja-JP"/>
          </a:p>
          <a:p>
            <a:pPr lvl="1"/>
            <a:r>
              <a:rPr lang="ja-JP" altLang="en-US">
                <a:ea typeface="ＭＳ Ｐゴシック"/>
                <a:cs typeface="Calibri"/>
              </a:rPr>
              <a:t>😀Low CPU usage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Cons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😣High memory usage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😫Incomplete Unicode handling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0303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858A-3939-420F-813E-AF2ACEAA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Benchmark Result: in_windows_eventlog</a:t>
            </a:r>
            <a:r>
              <a:rPr lang="en-US" altLang="ja-JP">
                <a:ea typeface="ＭＳ Ｐゴシック"/>
                <a:cs typeface="Calibri Light"/>
              </a:rPr>
              <a:t>2</a:t>
            </a:r>
            <a:endParaRPr lang="en-US" altLang="ja-JP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ED77-BB97-4DC9-839C-B6FD83B1D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cs typeface="Calibri"/>
              </a:rPr>
              <a:t>Pros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😀Low </a:t>
            </a:r>
            <a:r>
              <a:rPr lang="en-US" altLang="ja-JP">
                <a:ea typeface="ＭＳ Ｐゴシック"/>
                <a:cs typeface="Calibri"/>
              </a:rPr>
              <a:t>memory</a:t>
            </a:r>
            <a:r>
              <a:rPr lang="ja-JP">
                <a:ea typeface="ＭＳ Ｐゴシック"/>
                <a:cs typeface="Calibri"/>
              </a:rPr>
              <a:t> usage</a:t>
            </a:r>
            <a:endParaRPr lang="en-US" altLang="ja-JP">
              <a:ea typeface="ＭＳ Ｐゴシック"/>
              <a:cs typeface="+mn-lt"/>
            </a:endParaRPr>
          </a:p>
          <a:p>
            <a:pPr lvl="1"/>
            <a:r>
              <a:rPr lang="en-US" altLang="ja-JP">
                <a:ea typeface="ＭＳ Ｐゴシック"/>
                <a:cs typeface="+mn-lt"/>
              </a:rPr>
              <a:t>😋Unicode</a:t>
            </a:r>
            <a:r>
              <a:rPr lang="ja-JP" altLang="en-US">
                <a:ea typeface="ＭＳ Ｐゴシック"/>
                <a:cs typeface="+mn-lt"/>
              </a:rPr>
              <a:t> handling</a:t>
            </a:r>
            <a:endParaRPr lang="ja-JP">
              <a:ea typeface="ＭＳ Ｐゴシック"/>
              <a:cs typeface="+mn-lt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😊Immediately subscribe channel even if it's empty on subscribe</a:t>
            </a:r>
          </a:p>
          <a:p>
            <a:pPr lvl="1"/>
            <a:endParaRPr lang="ja-JP" altLang="en-US">
              <a:cs typeface="Calibri"/>
            </a:endParaRPr>
          </a:p>
          <a:p>
            <a:r>
              <a:rPr lang="ja-JP">
                <a:cs typeface="Calibri"/>
              </a:rPr>
              <a:t>Cons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😣</a:t>
            </a:r>
            <a:r>
              <a:rPr lang="en-US" altLang="ja-JP">
                <a:ea typeface="ＭＳ Ｐゴシック"/>
                <a:cs typeface="Calibri"/>
              </a:rPr>
              <a:t>Slightly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higher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CPU</a:t>
            </a:r>
            <a:r>
              <a:rPr lang="ja-JP">
                <a:ea typeface="ＭＳ Ｐゴシック"/>
                <a:cs typeface="Calibri"/>
              </a:rPr>
              <a:t> usage </a:t>
            </a:r>
            <a:r>
              <a:rPr lang="en-US" altLang="ja-JP">
                <a:ea typeface="ＭＳ Ｐゴシック"/>
                <a:cs typeface="Calibri"/>
              </a:rPr>
              <a:t>ra</a:t>
            </a:r>
            <a:r>
              <a:rPr lang="ja-JP">
                <a:ea typeface="ＭＳ Ｐゴシック"/>
                <a:cs typeface="Calibri"/>
              </a:rPr>
              <a:t>t</a:t>
            </a:r>
            <a:r>
              <a:rPr lang="en-US" altLang="ja-JP">
                <a:ea typeface="ＭＳ Ｐゴシック"/>
                <a:cs typeface="Calibri"/>
              </a:rPr>
              <a:t>her</a:t>
            </a:r>
            <a:r>
              <a:rPr lang="ja-JP" altLang="en-US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than</a:t>
            </a:r>
            <a:r>
              <a:rPr lang="ja-JP">
                <a:ea typeface="ＭＳ Ｐゴシック"/>
                <a:cs typeface="Calibri"/>
              </a:rPr>
              <a:t> old </a:t>
            </a:r>
            <a:r>
              <a:rPr lang="en-US" altLang="ja-JP">
                <a:ea typeface="ＭＳ Ｐゴシック"/>
                <a:cs typeface="Calibri"/>
              </a:rPr>
              <a:t>plugin's</a:t>
            </a:r>
            <a:endParaRPr lang="ja-JP" altLang="en-US">
              <a:ea typeface="ＭＳ Ｐゴシック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9724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5992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FDE7-F0B7-48BB-9C78-3A225A17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64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3B9C-A436-4001-92E6-FFB718DA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19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Collector Node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Windows 10 1809 2 vCPU 4GB Standard SSD</a:t>
            </a:r>
          </a:p>
          <a:p>
            <a:pPr lvl="1"/>
            <a:r>
              <a:rPr lang="ja-JP" altLang="en-US">
                <a:ea typeface="ＭＳ Ｐゴシック"/>
                <a:cs typeface="Calibri"/>
                <a:hlinkClick r:id="rId3"/>
              </a:rPr>
              <a:t>Benchmark tool</a:t>
            </a:r>
            <a:r>
              <a:rPr lang="ja-JP" altLang="en-US">
                <a:ea typeface="ＭＳ Ｐゴシック"/>
                <a:cs typeface="Calibri"/>
              </a:rPr>
              <a:t> written in C#</a:t>
            </a:r>
          </a:p>
          <a:p>
            <a:r>
              <a:rPr lang="ja-JP" altLang="en-US">
                <a:ea typeface="ＭＳ Ｐゴシック"/>
                <a:cs typeface="Calibri"/>
              </a:rPr>
              <a:t>Aggregator Node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Ubuntu 18.04 2 vCPU 4GB Standard SSD</a:t>
            </a:r>
          </a:p>
          <a:p>
            <a:r>
              <a:rPr lang="ja-JP" altLang="en-US">
                <a:ea typeface="ＭＳ Ｐゴシック"/>
                <a:cs typeface="Calibri"/>
              </a:rPr>
              <a:t>They are also Azure instances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467F9DB6-1329-4513-95EC-5CE3EACFB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8961" y="5078812"/>
            <a:ext cx="991252" cy="99575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8A1E394-4FE6-4B57-A209-7CEF7E005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0472" y="4391314"/>
            <a:ext cx="1368995" cy="1618082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60EFE59C-CF9F-4EEA-9D6B-24ECAF717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0853" y="4165644"/>
            <a:ext cx="1121508" cy="912778"/>
          </a:xfrm>
          <a:prstGeom prst="rect">
            <a:avLst/>
          </a:prstGeom>
        </p:spPr>
      </p:pic>
      <p:pic>
        <p:nvPicPr>
          <p:cNvPr id="10" name="Graphic 8">
            <a:extLst>
              <a:ext uri="{FF2B5EF4-FFF2-40B4-BE49-F238E27FC236}">
                <a16:creationId xmlns:a16="http://schemas.microsoft.com/office/drawing/2014/main" id="{D4B9DF6B-795F-42DA-9D26-AFCB16F0DE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1955" y="4086433"/>
            <a:ext cx="1160585" cy="958368"/>
          </a:xfrm>
          <a:prstGeom prst="rect">
            <a:avLst/>
          </a:prstGeom>
        </p:spPr>
      </p:pic>
      <p:pic>
        <p:nvPicPr>
          <p:cNvPr id="12" name="Graphic 12">
            <a:extLst>
              <a:ext uri="{FF2B5EF4-FFF2-40B4-BE49-F238E27FC236}">
                <a16:creationId xmlns:a16="http://schemas.microsoft.com/office/drawing/2014/main" id="{FC908ECA-A376-4940-B0D4-22A1B6E43D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4660" y="4262051"/>
            <a:ext cx="609600" cy="609600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26E7A9E-CF11-48B9-861C-D8FF02752885}"/>
              </a:ext>
            </a:extLst>
          </p:cNvPr>
          <p:cNvCxnSpPr/>
          <p:nvPr/>
        </p:nvCxnSpPr>
        <p:spPr>
          <a:xfrm>
            <a:off x="2357824" y="4520254"/>
            <a:ext cx="430427" cy="63637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BE03A8-1492-45D3-945A-C7BF2B0734D1}"/>
              </a:ext>
            </a:extLst>
          </p:cNvPr>
          <p:cNvSpPr txBox="1"/>
          <p:nvPr/>
        </p:nvSpPr>
        <p:spPr>
          <a:xfrm>
            <a:off x="1452434" y="4747568"/>
            <a:ext cx="12140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Write EventLog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69BE15-4135-49BD-B456-DE4D75D536EB}"/>
              </a:ext>
            </a:extLst>
          </p:cNvPr>
          <p:cNvSpPr/>
          <p:nvPr/>
        </p:nvSpPr>
        <p:spPr>
          <a:xfrm>
            <a:off x="4247552" y="4520185"/>
            <a:ext cx="3979905" cy="231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62624D-D9EE-4C5A-8B0F-5B8DFE4A0429}"/>
              </a:ext>
            </a:extLst>
          </p:cNvPr>
          <p:cNvSpPr/>
          <p:nvPr/>
        </p:nvSpPr>
        <p:spPr>
          <a:xfrm>
            <a:off x="1297201" y="3989944"/>
            <a:ext cx="3176715" cy="214183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35CADB-F00B-4819-9EF0-2D4F05F18DAE}"/>
              </a:ext>
            </a:extLst>
          </p:cNvPr>
          <p:cNvSpPr/>
          <p:nvPr/>
        </p:nvSpPr>
        <p:spPr>
          <a:xfrm>
            <a:off x="7593998" y="3933309"/>
            <a:ext cx="3176715" cy="219847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FBF2F-5966-4BFA-947F-895956579C21}"/>
              </a:ext>
            </a:extLst>
          </p:cNvPr>
          <p:cNvSpPr txBox="1"/>
          <p:nvPr/>
        </p:nvSpPr>
        <p:spPr>
          <a:xfrm>
            <a:off x="2065123" y="6178893"/>
            <a:ext cx="16722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214568-ACB4-42EB-B826-5CE99AE0A0B9}"/>
              </a:ext>
            </a:extLst>
          </p:cNvPr>
          <p:cNvSpPr txBox="1"/>
          <p:nvPr/>
        </p:nvSpPr>
        <p:spPr>
          <a:xfrm>
            <a:off x="8222906" y="6178892"/>
            <a:ext cx="1914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9375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40BD-659A-46B5-B277-A029C78C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BC01-9439-4DFC-AA74-CFE4A5A94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ja-JP">
                <a:ea typeface="ＭＳ Ｐゴシック"/>
                <a:cs typeface="Calibri"/>
              </a:rPr>
              <a:t>5</a:t>
            </a:r>
            <a:r>
              <a:rPr lang="ja-JP">
                <a:ea typeface="ＭＳ Ｐゴシック"/>
                <a:cs typeface="Calibri"/>
              </a:rPr>
              <a:t>00000 events total</a:t>
            </a:r>
            <a:endParaRPr lang="en-US" altLang="ja-JP">
              <a:ea typeface="ＭＳ Ｐゴシック"/>
              <a:cs typeface="+mn-lt"/>
            </a:endParaRPr>
          </a:p>
          <a:p>
            <a:r>
              <a:rPr lang="en-US" altLang="ja-JP">
                <a:ea typeface="ＭＳ Ｐゴシック"/>
                <a:cs typeface="Calibri"/>
              </a:rPr>
              <a:t>Increase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flow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rate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of</a:t>
            </a:r>
            <a:r>
              <a:rPr lang="ja-JP">
                <a:ea typeface="ＭＳ Ｐゴシック"/>
                <a:cs typeface="Calibri"/>
              </a:rPr>
              <a:t> eve</a:t>
            </a:r>
            <a:r>
              <a:rPr lang="en-US" altLang="ja-JP" err="1">
                <a:ea typeface="ＭＳ Ｐゴシック"/>
                <a:cs typeface="Calibri"/>
              </a:rPr>
              <a:t>nts</a:t>
            </a:r>
            <a:r>
              <a:rPr lang="ja-JP" altLang="en-US">
                <a:ea typeface="ＭＳ Ｐゴシック"/>
                <a:cs typeface="Calibri"/>
              </a:rPr>
              <a:t> step by step</a:t>
            </a:r>
          </a:p>
          <a:p>
            <a:pPr lvl="1"/>
            <a:r>
              <a:rPr lang="ja-JP">
                <a:latin typeface="Consolas"/>
                <a:ea typeface="ＭＳ Ｐゴシック"/>
                <a:cs typeface="Calibri"/>
              </a:rPr>
              <a:t>PS&gt; EventLogbencher.exe -w </a:t>
            </a:r>
            <a:r>
              <a:rPr lang="en-US" altLang="ja-JP">
                <a:latin typeface="Consolas"/>
                <a:ea typeface="ＭＳ Ｐゴシック"/>
                <a:cs typeface="Calibri"/>
              </a:rPr>
              <a:t>5</a:t>
            </a:r>
            <a:r>
              <a:rPr lang="en-US" altLang="ja-JP">
                <a:latin typeface="Consolas"/>
                <a:ea typeface="+mn-lt"/>
                <a:cs typeface="Calibri"/>
              </a:rPr>
              <a:t>0</a:t>
            </a:r>
            <a:r>
              <a:rPr lang="ja-JP">
                <a:latin typeface="Consolas"/>
                <a:ea typeface="ＭＳ Ｐゴシック"/>
                <a:cs typeface="Calibri"/>
              </a:rPr>
              <a:t> -t </a:t>
            </a:r>
            <a:r>
              <a:rPr lang="en-US" altLang="ja-JP">
                <a:latin typeface="Consolas"/>
                <a:ea typeface="+mn-lt"/>
                <a:cs typeface="Calibri"/>
              </a:rPr>
              <a:t>5000000</a:t>
            </a:r>
            <a:endParaRPr lang="ja-JP" altLang="en-US">
              <a:ea typeface="ＭＳ Ｐゴシック"/>
              <a:cs typeface="Calibri"/>
            </a:endParaRPr>
          </a:p>
          <a:p>
            <a:pPr lvl="2"/>
            <a:r>
              <a:rPr lang="ja-JP">
                <a:ea typeface="+mn-lt"/>
                <a:cs typeface="+mn-lt"/>
              </a:rPr>
              <a:t>159.4378 events per seconds</a:t>
            </a:r>
          </a:p>
          <a:p>
            <a:pPr lvl="1"/>
            <a:r>
              <a:rPr lang="en-US" altLang="ja-JP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3</a:t>
            </a:r>
            <a:r>
              <a:rPr lang="en-US" altLang="ja-JP">
                <a:latin typeface="Consolas"/>
                <a:ea typeface="+mn-lt"/>
                <a:cs typeface="+mn-lt"/>
              </a:rPr>
              <a:t>0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5000000</a:t>
            </a:r>
          </a:p>
          <a:p>
            <a:pPr lvl="2"/>
            <a:r>
              <a:rPr lang="en-US">
                <a:ea typeface="+mn-lt"/>
                <a:cs typeface="+mn-lt"/>
              </a:rPr>
              <a:t>293.4133 events per seconds</a:t>
            </a:r>
          </a:p>
          <a:p>
            <a:pPr lvl="1"/>
            <a:r>
              <a:rPr lang="en-US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2</a:t>
            </a:r>
            <a:r>
              <a:rPr lang="en-US">
                <a:latin typeface="Consolas"/>
                <a:ea typeface="+mn-lt"/>
                <a:cs typeface="+mn-lt"/>
              </a:rPr>
              <a:t>0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5000000</a:t>
            </a:r>
          </a:p>
          <a:p>
            <a:pPr lvl="2"/>
            <a:r>
              <a:rPr lang="en-US">
                <a:ea typeface="+mn-lt"/>
                <a:cs typeface="+mn-lt"/>
              </a:rPr>
              <a:t>314.823 events per seconds</a:t>
            </a:r>
          </a:p>
          <a:p>
            <a:pPr lvl="1"/>
            <a:r>
              <a:rPr lang="en-US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15 </a:t>
            </a:r>
            <a:r>
              <a:rPr lang="en-US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5000000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US">
                <a:ea typeface="+mn-lt"/>
                <a:cs typeface="+mn-lt"/>
              </a:rPr>
              <a:t>321.7238 events per seconds</a:t>
            </a:r>
          </a:p>
          <a:p>
            <a:pPr lvl="1"/>
            <a:r>
              <a:rPr lang="en-US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10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5000000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US">
                <a:ea typeface="+mn-lt"/>
                <a:cs typeface="+mn-lt"/>
              </a:rPr>
              <a:t>Stuck 🤢 </a:t>
            </a:r>
          </a:p>
          <a:p>
            <a:pPr lvl="2"/>
            <a:r>
              <a:rPr lang="en-US">
                <a:ea typeface="+mn-lt"/>
                <a:cs typeface="+mn-lt"/>
              </a:rPr>
              <a:t>598.8318 events per seconds</a:t>
            </a:r>
            <a:endParaRPr lang="en-US"/>
          </a:p>
          <a:p>
            <a:pPr lvl="2"/>
            <a:r>
              <a:rPr lang="en-US" b="1">
                <a:ea typeface="+mn-lt"/>
                <a:cs typeface="+mn-lt"/>
              </a:rPr>
              <a:t>chunk bytes limit exceeds for an emitted event stream</a:t>
            </a:r>
            <a:r>
              <a:rPr lang="en-US">
                <a:ea typeface="+mn-lt"/>
                <a:cs typeface="+mn-lt"/>
              </a:rPr>
              <a:t> warning is generated from Fluentd....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542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59EC-DD54-4052-A7A7-B6F215CD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Configuration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A1CD4-C327-46CA-9932-1F2CDC59A13D}"/>
              </a:ext>
            </a:extLst>
          </p:cNvPr>
          <p:cNvSpPr txBox="1"/>
          <p:nvPr/>
        </p:nvSpPr>
        <p:spPr>
          <a:xfrm>
            <a:off x="1527089" y="1321143"/>
            <a:ext cx="169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/>
          </a:p>
        </p:txBody>
      </p:sp>
      <p:pic>
        <p:nvPicPr>
          <p:cNvPr id="10" name="Picture 10" descr="スクリーンショット, テキス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0F2A552-3868-4AB3-AEB5-21EAB0996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243" y="1871963"/>
            <a:ext cx="4758298" cy="4351338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FFFFEA09-AB1E-4865-927E-C792D4C9A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46" y="2880192"/>
            <a:ext cx="2743200" cy="12148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0E10D9-E0B1-49BB-9697-4C6AC439EBB1}"/>
              </a:ext>
            </a:extLst>
          </p:cNvPr>
          <p:cNvSpPr txBox="1"/>
          <p:nvPr/>
        </p:nvSpPr>
        <p:spPr>
          <a:xfrm>
            <a:off x="7493493" y="1320263"/>
            <a:ext cx="1878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7362D-1C14-47C9-8549-3416102F088E}"/>
              </a:ext>
            </a:extLst>
          </p:cNvPr>
          <p:cNvSpPr txBox="1"/>
          <p:nvPr/>
        </p:nvSpPr>
        <p:spPr>
          <a:xfrm>
            <a:off x="8560144" y="3560804"/>
            <a:ext cx="1322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# or stdout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12456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189-305D-4A85-9FA3-71DF7427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Motivation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87F5E-13B9-49F9-B974-D82A09D43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>
                <a:ea typeface="ＭＳ Ｐゴシック"/>
                <a:cs typeface="Calibri"/>
              </a:rPr>
              <a:t>in_windows_eventlog has some issues...</a:t>
            </a:r>
          </a:p>
          <a:p>
            <a:pPr lvl="1"/>
            <a:r>
              <a:rPr lang="ja-JP">
                <a:ea typeface="ＭＳ Ｐゴシック"/>
                <a:cs typeface="Calibri"/>
              </a:rPr>
              <a:t>😰Unicode character handling. Sometimes garbage chracters are generated.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😥Memory consumption in flood of windows event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😨Sometimes it causes SEGV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😅CPU spike when resuming operation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😱</a:t>
            </a:r>
            <a:r>
              <a:rPr lang="en-US" altLang="ja-JP">
                <a:ea typeface="+mn-lt"/>
                <a:cs typeface="Calibri"/>
              </a:rPr>
              <a:t>At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least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one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event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should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exist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listening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 err="1">
                <a:ea typeface="+mn-lt"/>
                <a:cs typeface="Calibri"/>
              </a:rPr>
              <a:t>chann</a:t>
            </a:r>
            <a:r>
              <a:rPr lang="ja-JP">
                <a:ea typeface="ＭＳ Ｐゴシック"/>
                <a:cs typeface="Calibri"/>
              </a:rPr>
              <a:t>e</a:t>
            </a:r>
            <a:r>
              <a:rPr lang="en-US" altLang="ja-JP">
                <a:ea typeface="+mn-lt"/>
                <a:cs typeface="Calibri"/>
              </a:rPr>
              <a:t>l</a:t>
            </a:r>
            <a:r>
              <a:rPr lang="ja-JP">
                <a:ea typeface="ＭＳ Ｐゴシック"/>
                <a:cs typeface="Calibri"/>
              </a:rPr>
              <a:t> o</a:t>
            </a:r>
            <a:r>
              <a:rPr lang="en-US" altLang="ja-JP">
                <a:ea typeface="+mn-lt"/>
                <a:cs typeface="Calibri"/>
              </a:rPr>
              <a:t>n</a:t>
            </a:r>
            <a:r>
              <a:rPr lang="ja-JP">
                <a:ea typeface="ＭＳ Ｐゴシック"/>
                <a:cs typeface="Calibri"/>
              </a:rPr>
              <a:t> starting to listen</a:t>
            </a:r>
            <a:r>
              <a:rPr lang="en-US" altLang="ja-JP">
                <a:ea typeface="+mn-lt"/>
                <a:cs typeface="Calibri"/>
              </a:rPr>
              <a:t>.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Other</a:t>
            </a:r>
            <a:r>
              <a:rPr lang="ja-JP">
                <a:ea typeface="ＭＳ Ｐゴシック"/>
                <a:cs typeface="Calibri"/>
              </a:rPr>
              <a:t>w</a:t>
            </a:r>
            <a:r>
              <a:rPr lang="en-US" altLang="ja-JP">
                <a:ea typeface="+mn-lt"/>
                <a:cs typeface="Calibri"/>
              </a:rPr>
              <a:t>is</a:t>
            </a:r>
            <a:r>
              <a:rPr lang="ja-JP">
                <a:ea typeface="ＭＳ Ｐゴシック"/>
                <a:cs typeface="Calibri"/>
              </a:rPr>
              <a:t>e</a:t>
            </a:r>
            <a:r>
              <a:rPr lang="en-US" altLang="ja-JP">
                <a:ea typeface="+mn-lt"/>
                <a:cs typeface="Calibri"/>
              </a:rPr>
              <a:t>,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nothing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to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be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read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And they are caused by dependent gem which is named win32-eventlog</a:t>
            </a:r>
          </a:p>
        </p:txBody>
      </p:sp>
    </p:spTree>
    <p:extLst>
      <p:ext uri="{BB962C8B-B14F-4D97-AF65-F5344CB8AC3E}">
        <p14:creationId xmlns:p14="http://schemas.microsoft.com/office/powerpoint/2010/main" val="2625194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1</a:t>
            </a:r>
            <a:endParaRPr kumimoji="1" lang="ja-JP" altLang="en-US"/>
          </a:p>
        </p:txBody>
      </p:sp>
      <p:pic>
        <p:nvPicPr>
          <p:cNvPr id="6" name="Picture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D57858A-9270-4724-89DD-283F38CAE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7014" y="1825625"/>
            <a:ext cx="753797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0EB2A7-7996-45C6-872B-32FAFCF700B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4601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2</a:t>
            </a:r>
            <a:endParaRPr kumimoji="1" lang="ja-JP" altLang="en-US"/>
          </a:p>
        </p:txBody>
      </p:sp>
      <p:pic>
        <p:nvPicPr>
          <p:cNvPr id="5" name="Picture 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07ABF242-D656-472E-9F71-BA8DC2A1C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4562" y="1843881"/>
            <a:ext cx="77628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24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3</a:t>
            </a:r>
            <a:endParaRPr kumimoji="1" lang="ja-JP" altLang="en-US"/>
          </a:p>
        </p:txBody>
      </p:sp>
      <p:pic>
        <p:nvPicPr>
          <p:cNvPr id="11" name="Picture 11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01D62500-0BAD-4384-81F4-D5B10F151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5512" y="1867694"/>
            <a:ext cx="7800975" cy="426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A222F0-D5DF-44D7-8C72-A9B4F4EA33C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5591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4</a:t>
            </a:r>
            <a:endParaRPr kumimoji="1" lang="ja-JP" altLang="en-US"/>
          </a:p>
        </p:txBody>
      </p:sp>
      <p:pic>
        <p:nvPicPr>
          <p:cNvPr id="10" name="Picture 10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7A89C4D9-2C19-4374-8744-90ECE96E4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7412" y="1891506"/>
            <a:ext cx="78771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90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89EE-68C9-438D-9160-BC322692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Conclusion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6626-CB81-422F-8A1A-23E60306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The new plugin which is named in_windows_eventlog2 does...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Improve Unicode handling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Reduce memory consumption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Solve CPU spike after resuming operation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The new plugin might be going to solve...</a:t>
            </a:r>
          </a:p>
          <a:p>
            <a:pPr lvl="1"/>
            <a:r>
              <a:rPr lang="en-US" altLang="ja-JP">
                <a:ea typeface="+mn-lt"/>
                <a:cs typeface="Calibri"/>
              </a:rPr>
              <a:t>Slightly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higher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CPU</a:t>
            </a:r>
            <a:r>
              <a:rPr lang="ja-JP">
                <a:ea typeface="ＭＳ Ｐゴシック"/>
                <a:cs typeface="Calibri"/>
              </a:rPr>
              <a:t> usage</a:t>
            </a:r>
            <a:r>
              <a:rPr lang="ja-JP" altLang="en-US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than</a:t>
            </a:r>
            <a:r>
              <a:rPr lang="ja-JP" altLang="en-US">
                <a:ea typeface="ＭＳ Ｐゴシック"/>
                <a:cs typeface="Calibri"/>
              </a:rPr>
              <a:t> old plugin's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The new plugin can handle about 300 events per second with default read interval.</a:t>
            </a:r>
          </a:p>
        </p:txBody>
      </p:sp>
    </p:spTree>
    <p:extLst>
      <p:ext uri="{BB962C8B-B14F-4D97-AF65-F5344CB8AC3E}">
        <p14:creationId xmlns:p14="http://schemas.microsoft.com/office/powerpoint/2010/main" val="27208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89EE-68C9-438D-9160-BC322692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6768" cy="1325563"/>
          </a:xfrm>
        </p:spPr>
        <p:txBody>
          <a:bodyPr/>
          <a:lstStyle/>
          <a:p>
            <a:r>
              <a:rPr lang="en-US" altLang="ja-JP" dirty="0">
                <a:ea typeface="ＭＳ Ｐゴシック"/>
                <a:cs typeface="Calibri Light"/>
              </a:rPr>
              <a:t>Current </a:t>
            </a:r>
            <a:r>
              <a:rPr lang="ja-JP" altLang="en-US" dirty="0">
                <a:ea typeface="ＭＳ Ｐゴシック"/>
                <a:cs typeface="Calibri Light"/>
              </a:rPr>
              <a:t>fluent-plugin-windows-eventlog </a:t>
            </a:r>
            <a:r>
              <a:rPr lang="en-US" altLang="ja-JP" dirty="0">
                <a:ea typeface="ＭＳ Ｐゴシック"/>
                <a:cs typeface="Calibri Light"/>
              </a:rPr>
              <a:t>status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6626-CB81-422F-8A1A-23E60306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The new plugin which is named in_windows_eventlog</a:t>
            </a:r>
            <a:r>
              <a:rPr lang="en-US" altLang="ja-JP" dirty="0">
                <a:ea typeface="ＭＳ Ｐゴシック"/>
                <a:cs typeface="Calibri"/>
              </a:rPr>
              <a:t>2</a:t>
            </a:r>
            <a:endParaRPr lang="ja-JP" dirty="0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Included fluent-plugin-windows-eventlog v0.3.0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We want to hear more user voice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Installation is harder than the previous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Let's enjoy Monitoring Windows EventLog! 😁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9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DB35-82F0-4090-9282-705C4B43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Any Questions?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049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D554-676B-4609-A950-2A0921C9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C2A7-8FDE-472D-BF07-06677F4BA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752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A9F0-E1FD-49A8-A079-C5E68FE9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Windows EventLog structure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D0E3-67AC-44B5-AD3A-0531E157D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System</a:t>
            </a:r>
          </a:p>
          <a:p>
            <a:r>
              <a:rPr lang="ja-JP" altLang="en-US">
                <a:ea typeface="ＭＳ Ｐゴシック"/>
                <a:cs typeface="Calibri"/>
              </a:rPr>
              <a:t>EventData/UserData</a:t>
            </a:r>
          </a:p>
          <a:p>
            <a:pPr marL="0" indent="0">
              <a:buNone/>
            </a:pPr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6" name="Picture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C083DDA-534C-4D6A-8E13-52A2D9C3D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29" y="1597360"/>
            <a:ext cx="6716485" cy="486848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A84CB7-C838-4C7A-9E52-EDF830A79900}"/>
              </a:ext>
            </a:extLst>
          </p:cNvPr>
          <p:cNvSpPr/>
          <p:nvPr/>
        </p:nvSpPr>
        <p:spPr>
          <a:xfrm>
            <a:off x="5273352" y="2443066"/>
            <a:ext cx="6228182" cy="302467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7D0663-7AB0-4FC7-9324-B86A52090531}"/>
              </a:ext>
            </a:extLst>
          </p:cNvPr>
          <p:cNvCxnSpPr/>
          <p:nvPr/>
        </p:nvCxnSpPr>
        <p:spPr>
          <a:xfrm>
            <a:off x="3145777" y="2064981"/>
            <a:ext cx="2306216" cy="548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1441D4-96F8-4F03-9277-F9020B3C7AF9}"/>
              </a:ext>
            </a:extLst>
          </p:cNvPr>
          <p:cNvSpPr/>
          <p:nvPr/>
        </p:nvSpPr>
        <p:spPr>
          <a:xfrm>
            <a:off x="5320005" y="5522168"/>
            <a:ext cx="4502019" cy="75422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3E187B-5CE9-448E-96DC-13A18B9CF245}"/>
              </a:ext>
            </a:extLst>
          </p:cNvPr>
          <p:cNvCxnSpPr>
            <a:cxnSpLocks/>
          </p:cNvCxnSpPr>
          <p:nvPr/>
        </p:nvCxnSpPr>
        <p:spPr>
          <a:xfrm>
            <a:off x="2772552" y="2819205"/>
            <a:ext cx="2539481" cy="30915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944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53F3-FD96-4B97-9FB4-3207EB4D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Character Handling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A4E07-A166-4254-94FA-57EA5DA6D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ea typeface="+mn-lt"/>
                <a:cs typeface="+mn-lt"/>
              </a:rPr>
              <a:t>We can use to convert encoding from UTF-16 to UTF-8 is:</a:t>
            </a:r>
            <a:endParaRPr lang="ja-JP" altLang="en-US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>
                <a:ea typeface="+mn-lt"/>
                <a:cs typeface="+mn-lt"/>
                <a:hlinkClick r:id="rId3"/>
              </a:rPr>
              <a:t>WideCharToMultiByte</a:t>
            </a:r>
            <a:r>
              <a:rPr lang="ja-JP" altLang="en-US">
                <a:ea typeface="+mn-lt"/>
                <a:cs typeface="+mn-lt"/>
              </a:rPr>
              <a:t> </a:t>
            </a:r>
            <a:endParaRPr lang="ja-JP">
              <a:ea typeface="ＭＳ Ｐゴシック"/>
              <a:cs typeface="Calibri"/>
            </a:endParaRPr>
          </a:p>
          <a:p>
            <a:r>
              <a:rPr lang="ja-JP">
                <a:ea typeface="+mn-lt"/>
                <a:cs typeface="+mn-lt"/>
              </a:rPr>
              <a:t>and when from UTF-8 to UTF-16:</a:t>
            </a:r>
            <a:endParaRPr lang="ja-JP" altLang="en-US">
              <a:ea typeface="ＭＳ Ｐゴシック"/>
              <a:cs typeface="+mn-lt"/>
            </a:endParaRPr>
          </a:p>
          <a:p>
            <a:pPr marL="0" indent="0">
              <a:buNone/>
            </a:pPr>
            <a:r>
              <a:rPr lang="ja-JP">
                <a:ea typeface="+mn-lt"/>
                <a:cs typeface="+mn-lt"/>
                <a:hlinkClick r:id="rId4"/>
              </a:rPr>
              <a:t>MultiByteToWideChar</a:t>
            </a:r>
            <a:endParaRPr lang="ja-JP">
              <a:ea typeface="ＭＳ Ｐゴシック"/>
              <a:cs typeface="Calibri" panose="020F0502020204030204"/>
            </a:endParaRPr>
          </a:p>
          <a:p>
            <a:r>
              <a:rPr lang="ja-JP">
                <a:ea typeface="+mn-lt"/>
                <a:cs typeface="+mn-lt"/>
              </a:rPr>
              <a:t>They are Windows API. We can use them to handle character encoding conversion.</a:t>
            </a:r>
            <a:endParaRPr lang="ja-JP"/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720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1">
                  <a:lumMod val="6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98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gem): Code examples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1217A2-666D-4334-B0C8-B5EA5B38B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1669" y="3106373"/>
            <a:ext cx="11143735" cy="1918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A2863-4703-435A-B37B-CF12545C6488}"/>
              </a:ext>
            </a:extLst>
          </p:cNvPr>
          <p:cNvSpPr txBox="1"/>
          <p:nvPr/>
        </p:nvSpPr>
        <p:spPr>
          <a:xfrm>
            <a:off x="1048265" y="1779372"/>
            <a:ext cx="53278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Just querying for specified channel</a:t>
            </a:r>
            <a:endParaRPr lang="ja-JP" sz="28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646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</a:t>
            </a:r>
            <a:r>
              <a:rPr lang="ja-JP">
                <a:ea typeface="ＭＳ Ｐゴシック"/>
                <a:cs typeface="+mj-lt"/>
              </a:rPr>
              <a:t>: Code examples</a:t>
            </a:r>
            <a:endParaRPr lang="en-US" altLang="ja-JP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2863-4703-435A-B37B-CF12545C6488}"/>
              </a:ext>
            </a:extLst>
          </p:cNvPr>
          <p:cNvSpPr txBox="1"/>
          <p:nvPr/>
        </p:nvSpPr>
        <p:spPr>
          <a:xfrm>
            <a:off x="1048265" y="1779372"/>
            <a:ext cx="59694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Update bookmark for querying channel</a:t>
            </a:r>
            <a:endParaRPr lang="ja-JP" sz="2800">
              <a:ea typeface="ＭＳ Ｐゴシック"/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0C0D988-C82C-4F51-B594-52893C2E3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5123" y="2996594"/>
            <a:ext cx="10991035" cy="21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4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</a:t>
            </a:r>
            <a:r>
              <a:rPr lang="ja-JP">
                <a:ea typeface="ＭＳ Ｐゴシック"/>
                <a:cs typeface="+mj-lt"/>
              </a:rPr>
              <a:t>: Code examples</a:t>
            </a:r>
            <a:endParaRPr lang="en-US" altLang="ja-JP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2863-4703-435A-B37B-CF12545C6488}"/>
              </a:ext>
            </a:extLst>
          </p:cNvPr>
          <p:cNvSpPr txBox="1"/>
          <p:nvPr/>
        </p:nvSpPr>
        <p:spPr>
          <a:xfrm>
            <a:off x="1048265" y="1779372"/>
            <a:ext cx="59694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Subscribe channel</a:t>
            </a:r>
            <a:endParaRPr lang="ja-JP" sz="2800">
              <a:ea typeface="ＭＳ Ｐゴシック"/>
              <a:cs typeface="Calibri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9F964956-6287-4EA4-8F13-CA41EC4D1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647637"/>
            <a:ext cx="10515600" cy="270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9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0359E-482D-4C8F-BA64-58403D2D5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It solves </a:t>
            </a:r>
            <a:r>
              <a:rPr lang="en-US" altLang="ja-JP" dirty="0">
                <a:ea typeface="ＭＳ Ｐゴシック"/>
                <a:cs typeface="Calibri"/>
              </a:rPr>
              <a:t>win32-eventlog issues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😊</a:t>
            </a:r>
            <a:r>
              <a:rPr lang="en-US" altLang="ja-JP" dirty="0">
                <a:ea typeface="ＭＳ Ｐゴシック"/>
                <a:cs typeface="Calibri"/>
              </a:rPr>
              <a:t>Improve U</a:t>
            </a:r>
            <a:r>
              <a:rPr lang="ja-JP" dirty="0">
                <a:ea typeface="ＭＳ Ｐゴシック"/>
                <a:cs typeface="Calibri"/>
              </a:rPr>
              <a:t>nicode character handling.</a:t>
            </a:r>
            <a:r>
              <a:rPr lang="ja-JP" altLang="en-US" dirty="0">
                <a:ea typeface="ＭＳ Ｐゴシック"/>
                <a:cs typeface="Calibri"/>
              </a:rPr>
              <a:t> </a:t>
            </a:r>
            <a:endParaRPr lang="en-US" altLang="ja-JP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😋</a:t>
            </a:r>
            <a:r>
              <a:rPr lang="en-US" altLang="ja-JP" dirty="0">
                <a:ea typeface="ＭＳ Ｐゴシック"/>
                <a:cs typeface="Calibri"/>
              </a:rPr>
              <a:t>It doesn’t cause</a:t>
            </a:r>
            <a:r>
              <a:rPr lang="ja-JP" dirty="0">
                <a:ea typeface="ＭＳ Ｐゴシック"/>
                <a:cs typeface="Calibri"/>
              </a:rPr>
              <a:t> SEGV</a:t>
            </a:r>
            <a:r>
              <a:rPr lang="en-US" altLang="ja-JP" dirty="0">
                <a:ea typeface="ＭＳ Ｐゴシック"/>
                <a:cs typeface="Calibri"/>
              </a:rPr>
              <a:t> on the same situation</a:t>
            </a:r>
            <a:endParaRPr lang="ja-JP" dirty="0">
              <a:ea typeface="+mn-lt"/>
              <a:cs typeface="+mn-lt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😃</a:t>
            </a:r>
            <a:r>
              <a:rPr lang="ja-JP" dirty="0">
                <a:ea typeface="ＭＳ Ｐゴシック"/>
                <a:cs typeface="Calibri"/>
              </a:rPr>
              <a:t>CPU spike when resuming operation</a:t>
            </a:r>
            <a:r>
              <a:rPr lang="en-US" altLang="ja-JP" dirty="0">
                <a:ea typeface="ＭＳ Ｐゴシック"/>
                <a:cs typeface="Calibri"/>
              </a:rPr>
              <a:t> is declined</a:t>
            </a:r>
            <a:endParaRPr lang="ja-JP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😗</a:t>
            </a:r>
            <a:r>
              <a:rPr lang="en-US" altLang="ja-JP" dirty="0">
                <a:ea typeface="ＭＳ Ｐゴシック"/>
                <a:cs typeface="Calibri"/>
              </a:rPr>
              <a:t>Reduce m</a:t>
            </a:r>
            <a:r>
              <a:rPr lang="ja-JP" dirty="0">
                <a:ea typeface="ＭＳ Ｐゴシック"/>
                <a:cs typeface="Calibri"/>
              </a:rPr>
              <a:t>emory consumption in flood of windows event</a:t>
            </a:r>
          </a:p>
          <a:p>
            <a:pPr lvl="2"/>
            <a:r>
              <a:rPr lang="en-US" altLang="ja-JP" dirty="0">
                <a:ea typeface="ＭＳ Ｐゴシック"/>
                <a:cs typeface="Calibri"/>
              </a:rPr>
              <a:t>This issue still exists but it is reduced memory consumption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en-US" altLang="ja-JP" dirty="0">
                <a:ea typeface="+mn-lt"/>
                <a:cs typeface="+mn-lt"/>
              </a:rPr>
              <a:t>😁At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least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one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event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should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exist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in listening </a:t>
            </a:r>
            <a:r>
              <a:rPr lang="en-US" altLang="ja-JP" dirty="0" err="1">
                <a:ea typeface="+mn-lt"/>
                <a:cs typeface="+mn-lt"/>
              </a:rPr>
              <a:t>chann</a:t>
            </a:r>
            <a:r>
              <a:rPr lang="ja-JP" dirty="0">
                <a:ea typeface="+mn-lt"/>
                <a:cs typeface="+mn-lt"/>
              </a:rPr>
              <a:t>e</a:t>
            </a:r>
            <a:r>
              <a:rPr lang="en-US" altLang="ja-JP" dirty="0">
                <a:ea typeface="+mn-lt"/>
                <a:cs typeface="+mn-lt"/>
              </a:rPr>
              <a:t>l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ja-JP" dirty="0">
                <a:ea typeface="+mn-lt"/>
                <a:cs typeface="+mn-lt"/>
              </a:rPr>
              <a:t>o</a:t>
            </a:r>
            <a:r>
              <a:rPr lang="en-US" altLang="ja-JP" dirty="0">
                <a:ea typeface="+mn-lt"/>
                <a:cs typeface="+mn-lt"/>
              </a:rPr>
              <a:t>n</a:t>
            </a:r>
            <a:r>
              <a:rPr lang="ja-JP" altLang="en-US" dirty="0">
                <a:ea typeface="+mn-lt"/>
                <a:cs typeface="+mn-lt"/>
              </a:rPr>
              <a:t> starting to listen</a:t>
            </a:r>
            <a:r>
              <a:rPr lang="en-US" altLang="ja-JP" dirty="0">
                <a:ea typeface="+mn-lt"/>
                <a:cs typeface="+mn-lt"/>
              </a:rPr>
              <a:t>.</a:t>
            </a:r>
            <a:r>
              <a:rPr lang="ja-JP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Other</a:t>
            </a:r>
            <a:r>
              <a:rPr lang="ja-JP" dirty="0">
                <a:ea typeface="+mn-lt"/>
                <a:cs typeface="+mn-lt"/>
              </a:rPr>
              <a:t>w</a:t>
            </a:r>
            <a:r>
              <a:rPr lang="en-US" altLang="ja-JP" dirty="0">
                <a:ea typeface="+mn-lt"/>
                <a:cs typeface="+mn-lt"/>
              </a:rPr>
              <a:t>is</a:t>
            </a:r>
            <a:r>
              <a:rPr lang="ja-JP" dirty="0">
                <a:ea typeface="+mn-lt"/>
                <a:cs typeface="+mn-lt"/>
              </a:rPr>
              <a:t>e</a:t>
            </a:r>
            <a:r>
              <a:rPr lang="en-US" altLang="ja-JP" dirty="0">
                <a:ea typeface="+mn-lt"/>
                <a:cs typeface="+mn-lt"/>
              </a:rPr>
              <a:t>,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nothing</a:t>
            </a:r>
            <a:r>
              <a:rPr lang="ja-JP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to</a:t>
            </a:r>
            <a:r>
              <a:rPr lang="ja-JP" altLang="en-US" dirty="0">
                <a:ea typeface="+mn-lt"/>
                <a:cs typeface="+mn-lt"/>
              </a:rPr>
              <a:t> be </a:t>
            </a:r>
            <a:r>
              <a:rPr lang="en-US" altLang="ja-JP" dirty="0">
                <a:ea typeface="+mn-lt"/>
                <a:cs typeface="+mn-lt"/>
              </a:rPr>
              <a:t>read</a:t>
            </a:r>
            <a:endParaRPr lang="ja-JP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75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121</TotalTime>
  <Words>3138</Words>
  <Application>Microsoft Office PowerPoint</Application>
  <PresentationFormat>ワイド画面</PresentationFormat>
  <Paragraphs>611</Paragraphs>
  <Slides>49</Slides>
  <Notes>48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55" baseType="lpstr">
      <vt:lpstr>游ゴシック</vt:lpstr>
      <vt:lpstr>Arial</vt:lpstr>
      <vt:lpstr>Calibri</vt:lpstr>
      <vt:lpstr>Calibri Light</vt:lpstr>
      <vt:lpstr>Consolas</vt:lpstr>
      <vt:lpstr>Office テーマ</vt:lpstr>
      <vt:lpstr>Fluentd meets Unicode Windows EventLog</vt:lpstr>
      <vt:lpstr>Agenda</vt:lpstr>
      <vt:lpstr>Agenda</vt:lpstr>
      <vt:lpstr>Motivation</vt:lpstr>
      <vt:lpstr>Next Topic</vt:lpstr>
      <vt:lpstr>winevt_c (new gem): Code examples</vt:lpstr>
      <vt:lpstr>winevt_c (new gem): Code examples</vt:lpstr>
      <vt:lpstr>winevt_c (new gem): Code examples</vt:lpstr>
      <vt:lpstr>winevt_c (new gem)</vt:lpstr>
      <vt:lpstr>winevt_c (new gem) The relationship of plugins and gems in this talk</vt:lpstr>
      <vt:lpstr>Next Topic</vt:lpstr>
      <vt:lpstr>Unicode Character handling</vt:lpstr>
      <vt:lpstr>Unicode Character handling: What is the difference between ANSI and Unicode?</vt:lpstr>
      <vt:lpstr>Unicode Character handling</vt:lpstr>
      <vt:lpstr>Next Topic</vt:lpstr>
      <vt:lpstr>Using ANSI code page issues </vt:lpstr>
      <vt:lpstr>Using ANSI code page issues: UTF-8 contains more characters!</vt:lpstr>
      <vt:lpstr>Using ANSI code page issues: Solution</vt:lpstr>
      <vt:lpstr>Next Topic</vt:lpstr>
      <vt:lpstr>Unicode Testing: Environment</vt:lpstr>
      <vt:lpstr>Unicode Testing: Writing Events in .NET (picked up)</vt:lpstr>
      <vt:lpstr>Unicode Testing: Writing Events</vt:lpstr>
      <vt:lpstr>Unicode Testing: Configuration (old plugin) </vt:lpstr>
      <vt:lpstr>Unicode Testing: Configuration (new plugin)</vt:lpstr>
      <vt:lpstr>Unicode Testing: Execution Log (old plugin)</vt:lpstr>
      <vt:lpstr>Unicode Testing: Execution Log (new plugin)</vt:lpstr>
      <vt:lpstr>Next Topic</vt:lpstr>
      <vt:lpstr>Benchmark</vt:lpstr>
      <vt:lpstr>Benchmark: Flow Rate of Events</vt:lpstr>
      <vt:lpstr>Benchmark: Configuration (old)</vt:lpstr>
      <vt:lpstr>Benchmark: Configuration (new)</vt:lpstr>
      <vt:lpstr>Benchmark (old plugin)</vt:lpstr>
      <vt:lpstr>Benchmark (new plugin)</vt:lpstr>
      <vt:lpstr>Benchmark Result: in_windows_eventlog</vt:lpstr>
      <vt:lpstr>Benchmark Result: in_windows_eventlog2</vt:lpstr>
      <vt:lpstr>Next Topic</vt:lpstr>
      <vt:lpstr>Throughput Benchmark</vt:lpstr>
      <vt:lpstr>Throughput Benchmark</vt:lpstr>
      <vt:lpstr>Throughput Benchmark: Configuration</vt:lpstr>
      <vt:lpstr>Throughput Benchmark: Result 1</vt:lpstr>
      <vt:lpstr>Throughput Benchmark: Result 2</vt:lpstr>
      <vt:lpstr>Throughput Benchmark: Result 3</vt:lpstr>
      <vt:lpstr>Throughput Benchmark: Result 4</vt:lpstr>
      <vt:lpstr>Conclusion</vt:lpstr>
      <vt:lpstr>Current fluent-plugin-windows-eventlog status</vt:lpstr>
      <vt:lpstr>Any Questions?</vt:lpstr>
      <vt:lpstr>PowerPoint プレゼンテーション</vt:lpstr>
      <vt:lpstr>Windows EventLog structure</vt:lpstr>
      <vt:lpstr>Unicode Character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0920 cosmo</cp:lastModifiedBy>
  <cp:revision>81</cp:revision>
  <dcterms:created xsi:type="dcterms:W3CDTF">2012-07-27T23:28:17Z</dcterms:created>
  <dcterms:modified xsi:type="dcterms:W3CDTF">2019-07-16T06:39:20Z</dcterms:modified>
</cp:coreProperties>
</file>