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7" autoAdjust="0"/>
  </p:normalViewPr>
  <p:slideViewPr>
    <p:cSldViewPr snapToGrid="0">
      <p:cViewPr varScale="1">
        <p:scale>
          <a:sx n="100" d="100"/>
          <a:sy n="100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8/21/2019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Inc(operated)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---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Calibri"/>
                <a:cs typeface="Calibri"/>
              </a:rPr>
              <a:t>Please put your hand down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plugin which is named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Unicode character handling.</a:t>
            </a:r>
          </a:p>
          <a:p>
            <a:r>
              <a:rPr lang="en-US" dirty="0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What is the difference between ANSI and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 dirty="0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 dirty="0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 dirty="0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 dirty="0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uses ANSI version of Windows API.</a:t>
            </a:r>
          </a:p>
          <a:p>
            <a:r>
              <a:rPr lang="en-US" dirty="0">
                <a:latin typeface="Calibri"/>
                <a:cs typeface="Calibri"/>
              </a:rPr>
              <a:t>To handle Unicode characters correctly in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, we need to use Unicode version of them.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</a:t>
            </a:r>
            <a:endParaRPr lang="en-US" dirty="0">
              <a:ea typeface="游ゴシック"/>
            </a:endParaRPr>
          </a:p>
          <a:p>
            <a:r>
              <a:rPr lang="en-US" dirty="0">
                <a:latin typeface="Calibri"/>
                <a:cs typeface="Calibri"/>
              </a:rPr>
              <a:t>In addition,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 dirty="0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Cyrillic alphabets</a:t>
            </a:r>
            <a:endParaRPr lang="en-US" dirty="0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 dirty="0">
              <a:latin typeface="Calibri"/>
              <a:ea typeface="游ゴシック"/>
              <a:cs typeface="Calibri"/>
            </a:endParaRP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South east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asia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characters such as Thai, Laotian...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  <a:endParaRPr lang="en-US" dirty="0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Emoji characters.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next topic is Unicode testing.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here is today’s my talk agenda.</a:t>
            </a:r>
          </a:p>
          <a:p>
            <a:r>
              <a:rPr lang="en-US" dirty="0">
                <a:latin typeface="Calibri"/>
                <a:cs typeface="Calibri"/>
              </a:rPr>
              <a:t>First, I'll talk about motivation.</a:t>
            </a:r>
          </a:p>
          <a:p>
            <a:r>
              <a:rPr lang="en-US" dirty="0">
                <a:latin typeface="Calibri"/>
                <a:cs typeface="Calibri"/>
              </a:rPr>
              <a:t>Then, I'll talk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 dirty="0">
                <a:latin typeface="Calibri"/>
                <a:cs typeface="Calibri"/>
              </a:rPr>
              <a:t>This test environment is: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 dirty="0">
                <a:latin typeface="Calibri"/>
                <a:cs typeface="Calibri"/>
              </a:rPr>
              <a:t>* Prepared writing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tool which is written in C-sharp</a:t>
            </a:r>
          </a:p>
          <a:p>
            <a:r>
              <a:rPr lang="en-US" dirty="0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dirty="0" err="1">
                <a:latin typeface="Calibri"/>
                <a:cs typeface="Calibri"/>
              </a:rPr>
              <a:t>Powershell</a:t>
            </a:r>
            <a:r>
              <a:rPr lang="en-US" dirty="0">
                <a:latin typeface="Calibri"/>
                <a:cs typeface="Calibri"/>
              </a:rPr>
              <a:t> terminal.</a:t>
            </a:r>
          </a:p>
          <a:p>
            <a:r>
              <a:rPr lang="en-US" dirty="0" err="1">
                <a:latin typeface="Calibri"/>
                <a:cs typeface="Calibri"/>
              </a:rPr>
              <a:t>'Cause</a:t>
            </a:r>
            <a:r>
              <a:rPr lang="en-US" dirty="0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Emoji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Unicode testing uses benchmarking tool which is created for heavily loaded benchmark, but it accepts parameters for lightweight writing.</a:t>
            </a:r>
          </a:p>
          <a:p>
            <a:r>
              <a:rPr lang="en-US" dirty="0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 dirty="0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will use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as a source and </a:t>
            </a:r>
            <a:r>
              <a:rPr lang="en-US" dirty="0" err="1">
                <a:latin typeface="Calibri"/>
                <a:cs typeface="Calibri"/>
              </a:rPr>
              <a:t>out_forward</a:t>
            </a:r>
            <a:r>
              <a:rPr lang="en-US" dirty="0">
                <a:latin typeface="Calibri"/>
                <a:cs typeface="Calibri"/>
              </a:rPr>
              <a:t> as an output.</a:t>
            </a:r>
          </a:p>
          <a:p>
            <a:r>
              <a:rPr lang="en-US" dirty="0">
                <a:latin typeface="Calibri"/>
                <a:cs typeface="Calibri"/>
              </a:rPr>
              <a:t>Note that the old plugin requests to use </a:t>
            </a:r>
            <a:r>
              <a:rPr lang="en-US" dirty="0" err="1">
                <a:latin typeface="Calibri"/>
                <a:cs typeface="Calibri"/>
              </a:rPr>
              <a:t>from_encoding</a:t>
            </a:r>
            <a:r>
              <a:rPr lang="en-US" dirty="0">
                <a:latin typeface="Calibri"/>
                <a:cs typeface="Calibri"/>
              </a:rPr>
              <a:t> and encoding parameters to handle character encoding correctly.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And also default </a:t>
            </a:r>
            <a:r>
              <a:rPr lang="en-US" dirty="0" err="1">
                <a:latin typeface="Calibri"/>
                <a:cs typeface="Calibri"/>
              </a:rPr>
              <a:t>read_interval</a:t>
            </a:r>
            <a:r>
              <a:rPr lang="en-US" dirty="0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 dirty="0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will use in_windows_eventlog2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as an output.</a:t>
            </a:r>
            <a:endParaRPr lang="ja-JP" altLang="en-US" dirty="0"/>
          </a:p>
          <a:p>
            <a:r>
              <a:rPr lang="en-US" dirty="0"/>
              <a:t>Note that the new plugin doesn't request to use </a:t>
            </a:r>
            <a:r>
              <a:rPr lang="en-US" dirty="0" err="1"/>
              <a:t>from_encoding</a:t>
            </a:r>
            <a:r>
              <a:rPr lang="en-US" dirty="0"/>
              <a:t> and encoding parameters.</a:t>
            </a:r>
          </a:p>
          <a:p>
            <a:r>
              <a:rPr lang="en-US" dirty="0"/>
              <a:t>And also default </a:t>
            </a:r>
            <a:r>
              <a:rPr lang="en-US" dirty="0" err="1"/>
              <a:t>read_interval</a:t>
            </a:r>
            <a:r>
              <a:rPr lang="en-US" dirty="0"/>
              <a:t> parameter which is two-seconds is used.</a:t>
            </a:r>
            <a:endParaRPr lang="en-US" dirty="0">
              <a:ea typeface="游ゴシック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 dirty="0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 dirty="0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Now, we can handle Emoji characters contaminated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reached benchmark section.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node is Windows ten eighteen-ow-nine and has two of virtual CPUs, four gigabytes memory and standard SSD.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aggregator node is Ubuntu eighteen point zero-four and has two virtual CPUs, four gigabytes memory and standard SSD.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tool are running on the collector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the aggregator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process is running on the aggregator node.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sends events with forward protocol and the aggregator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 dirty="0">
                <a:latin typeface="Calibri"/>
                <a:cs typeface="Calibri"/>
              </a:rPr>
              <a:t>Its flow rate is about ninety-one per seconds.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shown command-line generates events and writing them into the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let's start to talk about motivation.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left side configuration is for the collector node.</a:t>
            </a:r>
            <a:endParaRPr lang="ja-JP" altLang="en-US" dirty="0"/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an output.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right side configuration is for the aggregator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It receives events from 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with forward protocol. Output is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side configuration is for the collector node.</a:t>
            </a:r>
            <a:endParaRPr lang="ja-JP" altLang="en-US" dirty="0"/>
          </a:p>
          <a:p>
            <a:r>
              <a:rPr lang="en-US" dirty="0"/>
              <a:t>In_windows_eventlog2 is used as a source and </a:t>
            </a:r>
            <a:r>
              <a:rPr lang="en-US" dirty="0" err="1"/>
              <a:t>out_forward</a:t>
            </a:r>
            <a:r>
              <a:rPr lang="en-US" dirty="0"/>
              <a:t> is used as an output.</a:t>
            </a:r>
            <a:endParaRPr lang="en-US" dirty="0">
              <a:ea typeface="游ゴシック"/>
            </a:endParaRPr>
          </a:p>
          <a:p>
            <a:r>
              <a:rPr lang="en-US" dirty="0"/>
              <a:t>The right side configuration is for the aggregator node.</a:t>
            </a:r>
            <a:endParaRPr lang="en-US" dirty="0">
              <a:ea typeface="游ゴシック"/>
            </a:endParaRPr>
          </a:p>
          <a:p>
            <a:r>
              <a:rPr lang="en-US" dirty="0"/>
              <a:t>It also receives events from collector </a:t>
            </a:r>
            <a:r>
              <a:rPr lang="en-US" dirty="0" err="1"/>
              <a:t>Fluentd</a:t>
            </a:r>
            <a:r>
              <a:rPr lang="en-US" dirty="0"/>
              <a:t> with forward protocol. Output is </a:t>
            </a:r>
            <a:r>
              <a:rPr lang="en-US" dirty="0" err="1"/>
              <a:t>out_null</a:t>
            </a:r>
            <a:r>
              <a:rPr lang="en-US" dirty="0"/>
              <a:t> or </a:t>
            </a:r>
            <a:r>
              <a:rPr lang="en-US" dirty="0" err="1"/>
              <a:t>out_stdout</a:t>
            </a:r>
            <a:r>
              <a:rPr lang="en-US" dirty="0"/>
              <a:t>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 dirty="0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 dirty="0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 dirty="0">
                <a:latin typeface="Calibri"/>
                <a:cs typeface="Calibri"/>
              </a:rPr>
              <a:t>And CPU usage sometimes spikes but around ten percent is used in the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Second, here is the new plugin benchmarking result.</a:t>
            </a:r>
            <a:endParaRPr lang="ja-JP" altLang="en-US" dirty="0"/>
          </a:p>
          <a:p>
            <a:r>
              <a:rPr lang="en-US" altLang="ja-JP" dirty="0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 dirty="0">
                <a:ea typeface="游ゴシック"/>
              </a:rPr>
              <a:t>But CPU usage slightly higher than the previous. </a:t>
            </a:r>
            <a:endParaRPr lang="ja-JP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Pros: </a:t>
            </a:r>
          </a:p>
          <a:p>
            <a:r>
              <a:rPr lang="en-US" dirty="0">
                <a:latin typeface="Calibri"/>
                <a:cs typeface="Calibri"/>
              </a:rPr>
              <a:t>* Low CPU usage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Cons: </a:t>
            </a:r>
          </a:p>
          <a:p>
            <a:r>
              <a:rPr lang="en-US" dirty="0">
                <a:latin typeface="Calibri"/>
                <a:cs typeface="Calibri"/>
              </a:rPr>
              <a:t>* High memory usage</a:t>
            </a:r>
          </a:p>
          <a:p>
            <a:r>
              <a:rPr lang="en-US" dirty="0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Also, we can say pros and cons for the new plugin.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Pros: </a:t>
            </a:r>
          </a:p>
          <a:p>
            <a:r>
              <a:rPr lang="en-US" altLang="ja-JP" dirty="0">
                <a:ea typeface="游ゴシック"/>
              </a:rPr>
              <a:t>* Low memory usage</a:t>
            </a:r>
          </a:p>
          <a:p>
            <a:r>
              <a:rPr lang="en-US" altLang="ja-JP" dirty="0">
                <a:ea typeface="游ゴシック"/>
              </a:rPr>
              <a:t>* Unicode handling</a:t>
            </a:r>
          </a:p>
          <a:p>
            <a:r>
              <a:rPr lang="en-US" altLang="ja-JP" dirty="0">
                <a:ea typeface="游ゴシック"/>
              </a:rPr>
              <a:t>* immediately subscribe channel event if it's empty on subscribe</a:t>
            </a:r>
          </a:p>
          <a:p>
            <a:endParaRPr lang="en-US" altLang="ja-JP" dirty="0">
              <a:ea typeface="游ゴシック"/>
            </a:endParaRPr>
          </a:p>
          <a:p>
            <a:r>
              <a:rPr lang="en-US" altLang="ja-JP" dirty="0">
                <a:ea typeface="游ゴシック"/>
              </a:rPr>
              <a:t>Cons: </a:t>
            </a:r>
          </a:p>
          <a:p>
            <a:r>
              <a:rPr lang="en-US" altLang="ja-JP" dirty="0">
                <a:ea typeface="游ゴシック"/>
              </a:rPr>
              <a:t>* Slightly higher CPU usage rather than the old plugin's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last topic is throughput benchmarking.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In this section, I’m </a:t>
            </a:r>
            <a:r>
              <a:rPr lang="en-US" altLang="ja-JP" dirty="0" err="1">
                <a:ea typeface="游ゴシック"/>
              </a:rPr>
              <a:t>gonna</a:t>
            </a:r>
            <a:r>
              <a:rPr lang="en-US" altLang="ja-JP" dirty="0">
                <a:ea typeface="游ゴシック"/>
              </a:rPr>
              <a:t> talk about Throughput Benchmark.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Benchmark environment has two nodes:</a:t>
            </a:r>
          </a:p>
          <a:p>
            <a:r>
              <a:rPr lang="en-US" altLang="ja-JP" dirty="0">
                <a:ea typeface="游ゴシック"/>
              </a:rPr>
              <a:t>The collector node and the aggregator node.</a:t>
            </a:r>
          </a:p>
          <a:p>
            <a:r>
              <a:rPr lang="en-US" altLang="ja-JP" dirty="0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  (Chunk bytes limit exceeds for an emitted event stream warning is generated from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left side configuration is for collector node.</a:t>
            </a:r>
            <a:endParaRPr lang="ja-JP" dirty="0">
              <a:ea typeface="游ゴシック"/>
            </a:endParaRPr>
          </a:p>
          <a:p>
            <a:r>
              <a:rPr lang="en-US" altLang="ja-JP" dirty="0">
                <a:ea typeface="游ゴシック"/>
              </a:rPr>
              <a:t>In_windows_eventlog2 is used as a source and </a:t>
            </a:r>
            <a:r>
              <a:rPr lang="en-US" altLang="ja-JP" dirty="0" err="1">
                <a:ea typeface="游ゴシック"/>
              </a:rPr>
              <a:t>out_forward</a:t>
            </a:r>
            <a:r>
              <a:rPr lang="en-US" altLang="ja-JP" dirty="0">
                <a:ea typeface="游ゴシック"/>
              </a:rPr>
              <a:t> is used as an output.</a:t>
            </a:r>
          </a:p>
          <a:p>
            <a:r>
              <a:rPr lang="en-US" altLang="ja-JP" dirty="0">
                <a:ea typeface="游ゴシック"/>
              </a:rPr>
              <a:t>The right side configuration is for the aggregator node.</a:t>
            </a:r>
          </a:p>
          <a:p>
            <a:r>
              <a:rPr lang="en-US" altLang="ja-JP" dirty="0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around one-hundred-sixty events per second case. The new plugin can consume benchmark channel events.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next is around </a:t>
            </a:r>
            <a:r>
              <a:rPr lang="en-US" dirty="0"/>
              <a:t>two-hundred-ninety events per second</a:t>
            </a:r>
            <a:r>
              <a:rPr lang="en-US" altLang="ja-JP" dirty="0">
                <a:ea typeface="游ゴシック"/>
              </a:rPr>
              <a:t> case. The new plugin also can consume benchmark channel events.</a:t>
            </a:r>
            <a:endParaRPr lang="ja-JP" altLang="ja-JP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Third is around </a:t>
            </a:r>
            <a:r>
              <a:rPr lang="en-US" dirty="0"/>
              <a:t>three-hundred-ten events per second</a:t>
            </a:r>
            <a:r>
              <a:rPr lang="en-US" altLang="ja-JP" dirty="0">
                <a:ea typeface="游ゴシック"/>
              </a:rPr>
              <a:t> case. The new plugin also can consume benchmark channel events.</a:t>
            </a:r>
            <a:endParaRPr lang="ja-JP" dirty="0">
              <a:ea typeface="游ゴシック"/>
            </a:endParaRPr>
          </a:p>
          <a:p>
            <a:r>
              <a:rPr lang="en-US" altLang="ja-JP" dirty="0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last normal case is around </a:t>
            </a:r>
            <a:r>
              <a:rPr lang="en-US" dirty="0"/>
              <a:t>three-hundred-twenty events</a:t>
            </a:r>
            <a:r>
              <a:rPr lang="en-US" altLang="ja-JP" dirty="0">
                <a:ea typeface="游ゴシック"/>
              </a:rPr>
              <a:t> per second case. The new plugin also can consume benchmark channel events.</a:t>
            </a:r>
            <a:endParaRPr lang="ja-JP" dirty="0">
              <a:ea typeface="游ゴシック"/>
            </a:endParaRPr>
          </a:p>
          <a:p>
            <a:r>
              <a:rPr lang="en-US" altLang="ja-JP" dirty="0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Finally, here is the conclusion.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 dirty="0">
                <a:latin typeface="Calibri"/>
                <a:cs typeface="Calibri"/>
              </a:rPr>
              <a:t>* Improve Unicode handling. Thanks to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gem!</a:t>
            </a:r>
          </a:p>
          <a:p>
            <a:r>
              <a:rPr lang="en-US" dirty="0">
                <a:latin typeface="Calibri"/>
                <a:cs typeface="Calibri"/>
              </a:rPr>
              <a:t>* Reduce memory consumption</a:t>
            </a:r>
          </a:p>
          <a:p>
            <a:r>
              <a:rPr lang="en-US" dirty="0">
                <a:latin typeface="Calibri"/>
                <a:cs typeface="Calibri"/>
              </a:rPr>
              <a:t>* Solve CPU spike after resuming operation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But still there is an issue in the new plugin:</a:t>
            </a:r>
          </a:p>
          <a:p>
            <a:r>
              <a:rPr lang="en-US" dirty="0">
                <a:latin typeface="Calibri"/>
                <a:cs typeface="Calibri"/>
              </a:rPr>
              <a:t>* Slightly higher CPU usage than old one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dirty="0" err="1">
                <a:latin typeface="Calibri"/>
                <a:cs typeface="Calibri"/>
              </a:rPr>
              <a:t>read_interval</a:t>
            </a:r>
            <a:r>
              <a:rPr lang="en-US" dirty="0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in_windows_eventlog2’s status is…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included fluent-plugin-windows-eventlog2 version zero-point-three-point-ow.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voices and use cases</a:t>
            </a:r>
          </a:p>
          <a:p>
            <a:pPr rtl="0" eaLnBrk="1" latinLnBrk="0" hangingPunct="1"/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Installation is a bit of harder than the older one</a:t>
            </a:r>
            <a:endParaRPr lang="ja-JP" altLang="ja-JP" dirty="0">
              <a:effectLst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Thank you for listening!</a:t>
            </a:r>
          </a:p>
          <a:p>
            <a:r>
              <a:rPr lang="en-US" dirty="0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I show you some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itself code examples.</a:t>
            </a:r>
          </a:p>
          <a:p>
            <a:r>
              <a:rPr lang="en-US" dirty="0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 dirty="0">
                <a:latin typeface="Calibri"/>
                <a:cs typeface="Calibri"/>
              </a:rPr>
              <a:t>In this case, specified channel is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 dirty="0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 dirty="0">
                <a:latin typeface="Calibri"/>
                <a:cs typeface="Calibri"/>
              </a:rPr>
              <a:t>Subscribe API is battery included. </a:t>
            </a:r>
          </a:p>
          <a:p>
            <a:r>
              <a:rPr lang="en-US" dirty="0">
                <a:latin typeface="Calibri"/>
                <a:cs typeface="Calibri"/>
              </a:rPr>
              <a:t>This API is useful for most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5th. At least one event should exist in the listening channel on starting to listen. </a:t>
            </a:r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EventLogBencher/blob/master/EventLogBencher/Program.cs#L35-L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 this case, target encoding is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, ReadEventLog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To handle Unicode characters correctly, we need to use </a:t>
            </a:r>
            <a:r>
              <a:rPr lang="ja-JP" dirty="0">
                <a:ea typeface="+mn-lt"/>
                <a:cs typeface="+mn-lt"/>
              </a:rPr>
              <a:t>OpenEventLog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, ReadEventLog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 (</a:t>
            </a:r>
            <a:r>
              <a:rPr lang="en-US" altLang="ja-JP" dirty="0">
                <a:ea typeface="+mn-lt"/>
                <a:cs typeface="+mn-lt"/>
              </a:rPr>
              <a:t>Unicode</a:t>
            </a:r>
            <a:r>
              <a:rPr lang="ja-JP" dirty="0">
                <a:ea typeface="+mn-lt"/>
                <a:cs typeface="+mn-lt"/>
              </a:rPr>
              <a:t> v</a:t>
            </a:r>
            <a:r>
              <a:rPr lang="en-US" altLang="ja-JP" dirty="0" err="1">
                <a:ea typeface="+mn-lt"/>
                <a:cs typeface="+mn-lt"/>
              </a:rPr>
              <a:t>ersion</a:t>
            </a:r>
            <a:r>
              <a:rPr lang="en-US" altLang="ja-JP" dirty="0">
                <a:ea typeface="+mn-lt"/>
                <a:cs typeface="+mn-lt"/>
              </a:rPr>
              <a:t>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Motivation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Character handling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 dirty="0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 dirty="0">
                <a:ea typeface="ＭＳ Ｐゴシック"/>
                <a:cs typeface="Calibri Light"/>
              </a:rPr>
              <a:t>Unicode Testing: Writing Events in .NET (</a:t>
            </a:r>
            <a:r>
              <a:rPr lang="ja-JP" altLang="en-US" dirty="0">
                <a:ea typeface="ＭＳ Ｐゴシック"/>
                <a:cs typeface="Calibri Light"/>
                <a:hlinkClick r:id="rId3"/>
              </a:rPr>
              <a:t>picked up</a:t>
            </a:r>
            <a:r>
              <a:rPr lang="ja-JP" altLang="en-US" dirty="0">
                <a:ea typeface="ＭＳ Ｐゴシック"/>
                <a:cs typeface="Calibri Light"/>
              </a:rPr>
              <a:t>)</a:t>
            </a:r>
            <a:endParaRPr kumimoji="1" lang="ja-JP" altLang="en-US" dirty="0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322634"/>
            <a:ext cx="2971518" cy="6579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53" y="2506635"/>
            <a:ext cx="4247526" cy="50825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80" y="4164851"/>
            <a:ext cx="4410687" cy="5351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14" y="4779917"/>
            <a:ext cx="3568353" cy="527424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42" y="5385781"/>
            <a:ext cx="3406625" cy="51332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86" y="5987831"/>
            <a:ext cx="3213049" cy="53341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616455"/>
            <a:ext cx="4582152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677419"/>
            <a:ext cx="5242886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582222"/>
            <a:ext cx="5248224" cy="36948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188989"/>
            <a:ext cx="4191998" cy="36948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42776"/>
            <a:ext cx="4453726" cy="3163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86" y="6284242"/>
            <a:ext cx="5696196" cy="29390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dirty="0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 dirty="0">
                <a:latin typeface="Consolas"/>
                <a:ea typeface="+mn-lt"/>
                <a:cs typeface="Calibri"/>
              </a:rPr>
              <a:t>100</a:t>
            </a:r>
            <a:r>
              <a:rPr lang="ja-JP" dirty="0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 dirty="0">
                <a:latin typeface="Consolas"/>
                <a:ea typeface="+mn-lt"/>
                <a:cs typeface="Calibri"/>
              </a:rPr>
              <a:t>1000000</a:t>
            </a:r>
            <a:endParaRPr lang="en-US" altLang="ja-JP" dirty="0">
              <a:ea typeface="+mn-lt"/>
              <a:cs typeface="+mn-lt"/>
            </a:endParaRPr>
          </a:p>
          <a:p>
            <a:endParaRPr lang="en-US" altLang="ja-JP" dirty="0">
              <a:ea typeface="+mn-lt"/>
              <a:cs typeface="+mn-lt"/>
            </a:endParaRPr>
          </a:p>
          <a:p>
            <a:pPr lvl="1"/>
            <a:r>
              <a:rPr lang="en-US" altLang="ja-JP" dirty="0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FAA167-9198-46A1-A3E9-2F8A832797F9}"/>
              </a:ext>
            </a:extLst>
          </p:cNvPr>
          <p:cNvSpPr/>
          <p:nvPr/>
        </p:nvSpPr>
        <p:spPr>
          <a:xfrm>
            <a:off x="1072243" y="1948543"/>
            <a:ext cx="3516086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8FD8B7-75EA-47AA-A645-E743311AC1A1}"/>
              </a:ext>
            </a:extLst>
          </p:cNvPr>
          <p:cNvSpPr/>
          <p:nvPr/>
        </p:nvSpPr>
        <p:spPr>
          <a:xfrm>
            <a:off x="1072243" y="2002971"/>
            <a:ext cx="3516086" cy="39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 dirty="0">
                <a:ea typeface="ＭＳ Ｐゴシック"/>
                <a:cs typeface="Calibri"/>
              </a:rPr>
              <a:t>5</a:t>
            </a:r>
            <a:r>
              <a:rPr lang="ja-JP" dirty="0">
                <a:ea typeface="ＭＳ Ｐゴシック"/>
                <a:cs typeface="Calibri"/>
              </a:rPr>
              <a:t>00000 events total</a:t>
            </a:r>
            <a:endParaRPr lang="en-US" altLang="ja-JP" dirty="0">
              <a:ea typeface="ＭＳ Ｐゴシック"/>
              <a:cs typeface="+mn-lt"/>
            </a:endParaRPr>
          </a:p>
          <a:p>
            <a:r>
              <a:rPr lang="en-US" altLang="ja-JP" dirty="0">
                <a:ea typeface="ＭＳ Ｐゴシック"/>
                <a:cs typeface="Calibri"/>
              </a:rPr>
              <a:t>Increase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flow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rate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of</a:t>
            </a:r>
            <a:r>
              <a:rPr lang="ja-JP" dirty="0">
                <a:ea typeface="ＭＳ Ｐゴシック"/>
                <a:cs typeface="Calibri"/>
              </a:rPr>
              <a:t> eve</a:t>
            </a:r>
            <a:r>
              <a:rPr lang="en-US" altLang="ja-JP" dirty="0" err="1">
                <a:ea typeface="ＭＳ Ｐゴシック"/>
                <a:cs typeface="Calibri"/>
              </a:rPr>
              <a:t>nts</a:t>
            </a:r>
            <a:r>
              <a:rPr lang="ja-JP" altLang="en-US" dirty="0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 dirty="0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 dirty="0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 dirty="0">
                <a:latin typeface="Consolas"/>
                <a:ea typeface="+mn-lt"/>
                <a:cs typeface="Calibri"/>
              </a:rPr>
              <a:t>0</a:t>
            </a:r>
            <a:r>
              <a:rPr lang="ja-JP" dirty="0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 dirty="0">
                <a:latin typeface="Consolas"/>
                <a:ea typeface="+mn-lt"/>
                <a:cs typeface="Calibri"/>
              </a:rPr>
              <a:t>500000</a:t>
            </a:r>
            <a:endParaRPr lang="ja-JP" altLang="en-US" dirty="0">
              <a:ea typeface="ＭＳ Ｐゴシック"/>
              <a:cs typeface="Calibri"/>
            </a:endParaRPr>
          </a:p>
          <a:p>
            <a:pPr lvl="2"/>
            <a:r>
              <a:rPr lang="ja-JP" dirty="0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 dirty="0">
                <a:latin typeface="Consolas"/>
                <a:ea typeface="+mn-lt"/>
                <a:cs typeface="+mn-lt"/>
              </a:rPr>
              <a:t>PS&gt;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ja-JP" dirty="0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ja-JP" dirty="0">
                <a:latin typeface="Consolas"/>
                <a:ea typeface="+mn-lt"/>
                <a:cs typeface="+mn-lt"/>
              </a:rPr>
              <a:t>-w</a:t>
            </a:r>
            <a:r>
              <a:rPr lang="ja-JP" altLang="en-US" dirty="0">
                <a:latin typeface="Consolas"/>
                <a:ea typeface="+mn-lt"/>
                <a:cs typeface="+mn-lt"/>
              </a:rPr>
              <a:t> 3</a:t>
            </a:r>
            <a:r>
              <a:rPr lang="en-US" altLang="ja-JP" dirty="0">
                <a:latin typeface="Consolas"/>
                <a:ea typeface="+mn-lt"/>
                <a:cs typeface="+mn-lt"/>
              </a:rPr>
              <a:t>0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ja-JP" dirty="0">
                <a:latin typeface="Consolas"/>
                <a:ea typeface="+mn-lt"/>
                <a:cs typeface="+mn-lt"/>
              </a:rPr>
              <a:t>-t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ja-JP" dirty="0">
                <a:latin typeface="Consolas"/>
                <a:ea typeface="+mn-lt"/>
                <a:cs typeface="+mn-lt"/>
              </a:rPr>
              <a:t>500000</a:t>
            </a:r>
          </a:p>
          <a:p>
            <a:pPr lvl="2"/>
            <a:r>
              <a:rPr lang="en-US" dirty="0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PS&gt;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-w</a:t>
            </a:r>
            <a:r>
              <a:rPr lang="ja-JP" altLang="en-US" dirty="0">
                <a:latin typeface="Consolas"/>
                <a:ea typeface="+mn-lt"/>
                <a:cs typeface="+mn-lt"/>
              </a:rPr>
              <a:t> 2</a:t>
            </a:r>
            <a:r>
              <a:rPr lang="en-US" dirty="0">
                <a:latin typeface="Consolas"/>
                <a:ea typeface="+mn-lt"/>
                <a:cs typeface="+mn-lt"/>
              </a:rPr>
              <a:t>0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-t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500000</a:t>
            </a:r>
          </a:p>
          <a:p>
            <a:pPr lvl="2"/>
            <a:r>
              <a:rPr lang="en-US" dirty="0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PS&gt;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-w</a:t>
            </a:r>
            <a:r>
              <a:rPr lang="ja-JP" altLang="en-US" dirty="0">
                <a:latin typeface="Consolas"/>
                <a:ea typeface="+mn-lt"/>
                <a:cs typeface="+mn-lt"/>
              </a:rPr>
              <a:t> 15 </a:t>
            </a:r>
            <a:r>
              <a:rPr lang="en-US" dirty="0">
                <a:latin typeface="Consolas"/>
                <a:ea typeface="+mn-lt"/>
                <a:cs typeface="+mn-lt"/>
              </a:rPr>
              <a:t>-t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500000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PS&gt;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-w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altLang="ja-JP" dirty="0">
                <a:latin typeface="Consolas"/>
                <a:ea typeface="+mn-lt"/>
                <a:cs typeface="+mn-lt"/>
              </a:rPr>
              <a:t>10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-t</a:t>
            </a:r>
            <a:r>
              <a:rPr lang="ja-JP" alt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500000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 dirty="0">
                <a:ea typeface="+mn-lt"/>
                <a:cs typeface="+mn-lt"/>
              </a:rPr>
              <a:t>598.8318 events per seconds</a:t>
            </a:r>
            <a:endParaRPr lang="en-US" dirty="0"/>
          </a:p>
          <a:p>
            <a:pPr lvl="2"/>
            <a:r>
              <a:rPr lang="en-US" b="1" dirty="0">
                <a:ea typeface="+mn-lt"/>
                <a:cs typeface="+mn-lt"/>
              </a:rPr>
              <a:t>chunk bytes limit exceeds for an emitted event stream</a:t>
            </a:r>
            <a:r>
              <a:rPr lang="en-US" dirty="0">
                <a:ea typeface="+mn-lt"/>
                <a:cs typeface="+mn-lt"/>
              </a:rPr>
              <a:t> warning is generated from </a:t>
            </a:r>
            <a:r>
              <a:rPr lang="en-US" dirty="0" err="1">
                <a:ea typeface="+mn-lt"/>
                <a:cs typeface="+mn-lt"/>
              </a:rPr>
              <a:t>Fluentd</a:t>
            </a:r>
            <a:r>
              <a:rPr lang="en-US" dirty="0">
                <a:ea typeface="+mn-lt"/>
                <a:cs typeface="+mn-lt"/>
              </a:rPr>
              <a:t>....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 dirty="0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😱</a:t>
            </a:r>
            <a:r>
              <a:rPr lang="en-US" altLang="ja-JP" dirty="0">
                <a:ea typeface="+mn-lt"/>
                <a:cs typeface="Calibri"/>
              </a:rPr>
              <a:t>At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least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one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event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should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exist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in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the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listening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+mn-lt"/>
                <a:cs typeface="Calibri"/>
              </a:rPr>
              <a:t>chann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l</a:t>
            </a:r>
            <a:r>
              <a:rPr lang="ja-JP" dirty="0">
                <a:ea typeface="ＭＳ Ｐゴシック"/>
                <a:cs typeface="Calibri"/>
              </a:rPr>
              <a:t> o</a:t>
            </a:r>
            <a:r>
              <a:rPr lang="en-US" altLang="ja-JP" dirty="0">
                <a:ea typeface="+mn-lt"/>
                <a:cs typeface="Calibri"/>
              </a:rPr>
              <a:t>n</a:t>
            </a:r>
            <a:r>
              <a:rPr lang="ja-JP" dirty="0">
                <a:ea typeface="ＭＳ Ｐゴシック"/>
                <a:cs typeface="Calibri"/>
              </a:rPr>
              <a:t> starting to listen</a:t>
            </a:r>
            <a:r>
              <a:rPr lang="en-US" altLang="ja-JP" dirty="0">
                <a:ea typeface="+mn-lt"/>
                <a:cs typeface="Calibri"/>
              </a:rPr>
              <a:t>.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Other</a:t>
            </a:r>
            <a:r>
              <a:rPr lang="ja-JP" dirty="0">
                <a:ea typeface="ＭＳ Ｐゴシック"/>
                <a:cs typeface="Calibri"/>
              </a:rPr>
              <a:t>w</a:t>
            </a:r>
            <a:r>
              <a:rPr lang="en-US" altLang="ja-JP" dirty="0">
                <a:ea typeface="+mn-lt"/>
                <a:cs typeface="Calibri"/>
              </a:rPr>
              <a:t>is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,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nothing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to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be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read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" y="386896"/>
            <a:ext cx="11680371" cy="132556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/>
                <a:cs typeface="Calibri Light"/>
              </a:rPr>
              <a:t>Epilogue: Current </a:t>
            </a:r>
            <a:r>
              <a:rPr lang="ja-JP" altLang="en-US" sz="4000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sz="4000" dirty="0">
                <a:ea typeface="ＭＳ Ｐゴシック"/>
                <a:cs typeface="Calibri Light"/>
              </a:rPr>
              <a:t>status</a:t>
            </a:r>
            <a:endParaRPr kumimoji="1" lang="ja-JP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and use cases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</a:t>
            </a:r>
            <a:r>
              <a:rPr lang="en-US" altLang="ja-JP" dirty="0">
                <a:ea typeface="ＭＳ Ｐゴシック"/>
                <a:cs typeface="Calibri"/>
              </a:rPr>
              <a:t>older one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the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</a:p>
          <a:p>
            <a:pPr lvl="2"/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3021</TotalTime>
  <Words>3174</Words>
  <Application>Microsoft Office PowerPoint</Application>
  <PresentationFormat>ワイド画面</PresentationFormat>
  <Paragraphs>613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Epilogue: 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169</cp:revision>
  <dcterms:created xsi:type="dcterms:W3CDTF">2012-07-27T23:28:17Z</dcterms:created>
  <dcterms:modified xsi:type="dcterms:W3CDTF">2019-08-21T04:11:49Z</dcterms:modified>
</cp:coreProperties>
</file>