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0" r:id="rId3"/>
    <p:sldId id="273" r:id="rId4"/>
    <p:sldId id="274" r:id="rId5"/>
    <p:sldId id="275" r:id="rId6"/>
    <p:sldId id="277" r:id="rId7"/>
    <p:sldId id="267" r:id="rId8"/>
    <p:sldId id="268" r:id="rId9"/>
    <p:sldId id="269" r:id="rId10"/>
    <p:sldId id="270" r:id="rId11"/>
    <p:sldId id="271" r:id="rId12"/>
    <p:sldId id="278" r:id="rId13"/>
    <p:sldId id="292" r:id="rId14"/>
    <p:sldId id="279" r:id="rId15"/>
    <p:sldId id="280" r:id="rId16"/>
    <p:sldId id="281" r:id="rId17"/>
    <p:sldId id="282" r:id="rId18"/>
    <p:sldId id="293" r:id="rId19"/>
    <p:sldId id="287" r:id="rId20"/>
    <p:sldId id="288" r:id="rId21"/>
    <p:sldId id="286" r:id="rId22"/>
    <p:sldId id="285" r:id="rId23"/>
    <p:sldId id="284" r:id="rId24"/>
    <p:sldId id="283" r:id="rId25"/>
    <p:sldId id="291" r:id="rId26"/>
  </p:sldIdLst>
  <p:sldSz cx="10080625" cy="7559675"/>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6" autoAdjust="0"/>
    <p:restoredTop sz="91516" autoAdjust="0"/>
  </p:normalViewPr>
  <p:slideViewPr>
    <p:cSldViewPr snapToGrid="0">
      <p:cViewPr varScale="1">
        <p:scale>
          <a:sx n="110" d="100"/>
          <a:sy n="110" d="100"/>
        </p:scale>
        <p:origin x="693"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A2C6E4E-92E0-4AC1-8B2D-D1FAB06D7154}" type="datetimeFigureOut">
              <a:rPr kumimoji="1" lang="ja-JP" altLang="en-US" smtClean="0"/>
              <a:t>2020/1/14</a:t>
            </a:fld>
            <a:endParaRPr kumimoji="1" lang="ja-JP" altLang="en-US"/>
          </a:p>
        </p:txBody>
      </p:sp>
      <p:sp>
        <p:nvSpPr>
          <p:cNvPr id="4" name="スライド イメージ プレースホルダー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E3142AE-6E51-4A92-A93B-CC4267427FC5}" type="slidenum">
              <a:rPr kumimoji="1" lang="ja-JP" altLang="en-US" smtClean="0"/>
              <a:t>‹#›</a:t>
            </a:fld>
            <a:endParaRPr kumimoji="1" lang="ja-JP" altLang="en-US"/>
          </a:p>
        </p:txBody>
      </p:sp>
    </p:spTree>
    <p:extLst>
      <p:ext uri="{BB962C8B-B14F-4D97-AF65-F5344CB8AC3E}">
        <p14:creationId xmlns:p14="http://schemas.microsoft.com/office/powerpoint/2010/main" val="13253268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grafana/loki/pull/847"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まず初めに自己紹介です。</a:t>
            </a:r>
            <a:endParaRPr kumimoji="1" lang="en-US" altLang="ja-JP" dirty="0"/>
          </a:p>
          <a:p>
            <a:r>
              <a:rPr kumimoji="1" lang="ja-JP" altLang="en-US" dirty="0"/>
              <a:t>株式会社クリアコードに勤務しています。</a:t>
            </a:r>
            <a:endParaRPr kumimoji="1" lang="en-US" altLang="ja-JP" dirty="0"/>
          </a:p>
          <a:p>
            <a:r>
              <a:rPr kumimoji="1" lang="en-US" altLang="ja-JP" dirty="0" err="1"/>
              <a:t>TwitterID</a:t>
            </a:r>
            <a:r>
              <a:rPr kumimoji="1" lang="ja-JP" altLang="en-US" dirty="0"/>
              <a:t>と</a:t>
            </a:r>
            <a:r>
              <a:rPr kumimoji="1" lang="en-US" altLang="ja-JP" dirty="0"/>
              <a:t>GitHub</a:t>
            </a:r>
            <a:r>
              <a:rPr kumimoji="1" lang="ja-JP" altLang="en-US" dirty="0"/>
              <a:t>アカウントは映し出されているものの通りで、業務では</a:t>
            </a:r>
            <a:r>
              <a:rPr kumimoji="1" lang="en-US" altLang="ja-JP" dirty="0" err="1"/>
              <a:t>Fluentd</a:t>
            </a:r>
            <a:r>
              <a:rPr kumimoji="1" lang="ja-JP" altLang="en-US" dirty="0"/>
              <a:t>といくつかのプラグインの中の人と、産業用半導体のボードで動く</a:t>
            </a:r>
            <a:r>
              <a:rPr kumimoji="1" lang="en-US" altLang="ja-JP" dirty="0"/>
              <a:t>Linux</a:t>
            </a:r>
            <a:r>
              <a:rPr kumimoji="1" lang="ja-JP" altLang="en-US" dirty="0"/>
              <a:t>への現在的なブラウザの移植をやっています。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a:t>
            </a:fld>
            <a:endParaRPr kumimoji="1" lang="ja-JP" altLang="en-US"/>
          </a:p>
        </p:txBody>
      </p:sp>
    </p:spTree>
    <p:extLst>
      <p:ext uri="{BB962C8B-B14F-4D97-AF65-F5344CB8AC3E}">
        <p14:creationId xmlns:p14="http://schemas.microsoft.com/office/powerpoint/2010/main" val="678293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まとめると、</a:t>
            </a:r>
            <a:r>
              <a:rPr kumimoji="1" lang="en-US" altLang="ja-JP" dirty="0" err="1"/>
              <a:t>gRPC</a:t>
            </a:r>
            <a:r>
              <a:rPr kumimoji="1" lang="ja-JP" altLang="en-US" dirty="0"/>
              <a:t>で送るには、</a:t>
            </a:r>
            <a:r>
              <a:rPr kumimoji="1" lang="en-US" altLang="ja-JP" dirty="0" err="1"/>
              <a:t>Promtail</a:t>
            </a:r>
            <a:r>
              <a:rPr kumimoji="1" lang="ja-JP" altLang="en-US" dirty="0"/>
              <a:t>のクライアントインスタンスを作成し、そのインスタンスの</a:t>
            </a:r>
            <a:r>
              <a:rPr kumimoji="1" lang="en-US" altLang="ja-JP" dirty="0"/>
              <a:t>API</a:t>
            </a:r>
            <a:r>
              <a:rPr kumimoji="1" lang="ja-JP" altLang="en-US" dirty="0"/>
              <a:t>を使ってログを送信します。</a:t>
            </a:r>
            <a:endParaRPr kumimoji="1" lang="en-US" altLang="ja-JP" dirty="0"/>
          </a:p>
          <a:p>
            <a:r>
              <a:rPr kumimoji="1" lang="ja-JP" altLang="en-US" dirty="0"/>
              <a:t>この時、</a:t>
            </a:r>
            <a:r>
              <a:rPr kumimoji="1" lang="en-US" altLang="ja-JP" dirty="0" err="1"/>
              <a:t>gRPC</a:t>
            </a:r>
            <a:r>
              <a:rPr kumimoji="1" lang="ja-JP" altLang="en-US" dirty="0"/>
              <a:t>を使った</a:t>
            </a:r>
            <a:r>
              <a:rPr kumimoji="1" lang="en-US" altLang="ja-JP" dirty="0"/>
              <a:t>API</a:t>
            </a:r>
            <a:r>
              <a:rPr kumimoji="1" lang="ja-JP" altLang="en-US" dirty="0"/>
              <a:t>の</a:t>
            </a:r>
            <a:r>
              <a:rPr kumimoji="1" lang="en-US" altLang="ja-JP" dirty="0"/>
              <a:t>Handle</a:t>
            </a:r>
            <a:r>
              <a:rPr kumimoji="1" lang="ja-JP" altLang="en-US" dirty="0"/>
              <a:t>関数は内部でバッチ的に送られるため、非同期な</a:t>
            </a:r>
            <a:r>
              <a:rPr kumimoji="1" lang="en-US" altLang="ja-JP" dirty="0"/>
              <a:t>API</a:t>
            </a:r>
            <a:r>
              <a:rPr kumimoji="1" lang="ja-JP" altLang="en-US" dirty="0"/>
              <a:t>ということに注意します。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11</a:t>
            </a:fld>
            <a:endParaRPr kumimoji="1" lang="ja-JP" altLang="en-US"/>
          </a:p>
        </p:txBody>
      </p:sp>
    </p:spTree>
    <p:extLst>
      <p:ext uri="{BB962C8B-B14F-4D97-AF65-F5344CB8AC3E}">
        <p14:creationId xmlns:p14="http://schemas.microsoft.com/office/powerpoint/2010/main" val="367693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ここまでの背景知識をもとに、</a:t>
            </a:r>
            <a:r>
              <a:rPr kumimoji="1" lang="en-US" altLang="ja-JP" dirty="0"/>
              <a:t>fluent-bit-go-</a:t>
            </a:r>
            <a:r>
              <a:rPr kumimoji="1" lang="en-US" altLang="ja-JP" dirty="0" err="1"/>
              <a:t>loki</a:t>
            </a:r>
            <a:r>
              <a:rPr kumimoji="1" lang="ja-JP" altLang="en-US" dirty="0"/>
              <a:t>プラグインを作成しました。</a:t>
            </a:r>
            <a:endParaRPr kumimoji="1" lang="en-US" altLang="ja-JP" dirty="0"/>
          </a:p>
          <a:p>
            <a:r>
              <a:rPr kumimoji="1" lang="ja-JP" altLang="en-US" dirty="0"/>
              <a:t>まずは、自分の</a:t>
            </a:r>
            <a:r>
              <a:rPr kumimoji="1" lang="en-US" altLang="ja-JP" dirty="0"/>
              <a:t>GitHub</a:t>
            </a:r>
            <a:r>
              <a:rPr kumimoji="1" lang="ja-JP" altLang="en-US" dirty="0"/>
              <a:t>アカウントで</a:t>
            </a:r>
            <a:r>
              <a:rPr kumimoji="1" lang="en-US" altLang="ja-JP" dirty="0"/>
              <a:t>Golang</a:t>
            </a:r>
            <a:r>
              <a:rPr kumimoji="1" lang="ja-JP" altLang="en-US" dirty="0"/>
              <a:t>製の</a:t>
            </a:r>
            <a:r>
              <a:rPr kumimoji="1" lang="en-US" altLang="ja-JP" dirty="0"/>
              <a:t>fluent-bit-go-</a:t>
            </a:r>
            <a:r>
              <a:rPr kumimoji="1" lang="en-US" altLang="ja-JP" dirty="0" err="1"/>
              <a:t>loki</a:t>
            </a:r>
            <a:r>
              <a:rPr kumimoji="1" lang="ja-JP" altLang="en-US" dirty="0"/>
              <a:t>プラグインを作成しました。</a:t>
            </a:r>
            <a:endParaRPr kumimoji="1" lang="en-US" altLang="ja-JP" dirty="0"/>
          </a:p>
          <a:p>
            <a:r>
              <a:rPr kumimoji="1" lang="en-US" altLang="ja-JP" dirty="0"/>
              <a:t>Golang</a:t>
            </a:r>
            <a:r>
              <a:rPr kumimoji="1" lang="ja-JP" altLang="en-US" dirty="0"/>
              <a:t>のみで書かれているので、</a:t>
            </a:r>
            <a:r>
              <a:rPr kumimoji="1" lang="en-US" altLang="ja-JP" dirty="0"/>
              <a:t>Linux,</a:t>
            </a:r>
            <a:r>
              <a:rPr kumimoji="1" lang="ja-JP" altLang="en-US" dirty="0"/>
              <a:t> </a:t>
            </a:r>
            <a:r>
              <a:rPr kumimoji="1" lang="en-US" altLang="ja-JP" dirty="0"/>
              <a:t>macOS,</a:t>
            </a:r>
            <a:r>
              <a:rPr kumimoji="1" lang="ja-JP" altLang="en-US" dirty="0"/>
              <a:t> </a:t>
            </a:r>
            <a:r>
              <a:rPr kumimoji="1" lang="en-US" altLang="ja-JP" dirty="0"/>
              <a:t>Windows</a:t>
            </a:r>
            <a:r>
              <a:rPr kumimoji="1" lang="ja-JP" altLang="en-US" dirty="0"/>
              <a:t>で動作します。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12</a:t>
            </a:fld>
            <a:endParaRPr kumimoji="1" lang="ja-JP" altLang="en-US"/>
          </a:p>
        </p:txBody>
      </p:sp>
    </p:spTree>
    <p:extLst>
      <p:ext uri="{BB962C8B-B14F-4D97-AF65-F5344CB8AC3E}">
        <p14:creationId xmlns:p14="http://schemas.microsoft.com/office/powerpoint/2010/main" val="2338926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作った理由は、同じログコレクターの中の人として</a:t>
            </a:r>
            <a:r>
              <a:rPr kumimoji="1" lang="en-US" altLang="ja-JP" dirty="0"/>
              <a:t>Loki</a:t>
            </a:r>
            <a:r>
              <a:rPr kumimoji="1" lang="ja-JP" altLang="en-US" dirty="0"/>
              <a:t>に触れておきたい。</a:t>
            </a:r>
            <a:r>
              <a:rPr kumimoji="1" lang="en-US" altLang="ja-JP" dirty="0" err="1"/>
              <a:t>Promtail</a:t>
            </a:r>
            <a:r>
              <a:rPr kumimoji="1" lang="ja-JP" altLang="en-US" dirty="0"/>
              <a:t>よりも慣れ親しんだプロトコルで</a:t>
            </a:r>
            <a:r>
              <a:rPr kumimoji="1" lang="en-US" altLang="ja-JP" dirty="0"/>
              <a:t>Loki</a:t>
            </a:r>
            <a:r>
              <a:rPr kumimoji="1" lang="ja-JP" altLang="en-US" dirty="0"/>
              <a:t>にログを投入してみたい。</a:t>
            </a:r>
            <a:endParaRPr kumimoji="1" lang="en-US" altLang="ja-JP" dirty="0"/>
          </a:p>
          <a:p>
            <a:r>
              <a:rPr kumimoji="1" lang="ja-JP" altLang="en-US" dirty="0"/>
              <a:t>あとは。</a:t>
            </a:r>
            <a:r>
              <a:rPr kumimoji="1" lang="en-US" altLang="ja-JP" dirty="0" err="1"/>
              <a:t>Promtail</a:t>
            </a:r>
            <a:r>
              <a:rPr kumimoji="1" lang="ja-JP" altLang="en-US" dirty="0"/>
              <a:t>がちょっと使いづらいから、ですね。</a:t>
            </a:r>
            <a:endParaRPr kumimoji="1" lang="en-US" altLang="ja-JP" dirty="0"/>
          </a:p>
          <a:p>
            <a:r>
              <a:rPr kumimoji="1" lang="ja-JP" altLang="en-US" dirty="0"/>
              <a:t>忘れてはいけないのが</a:t>
            </a:r>
            <a:r>
              <a:rPr kumimoji="1" lang="en-US" altLang="ja-JP" dirty="0"/>
              <a:t>Issue</a:t>
            </a:r>
            <a:r>
              <a:rPr kumimoji="1" lang="ja-JP" altLang="en-US" dirty="0"/>
              <a:t>チケットがあったから、というのもあります。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13</a:t>
            </a:fld>
            <a:endParaRPr kumimoji="1" lang="ja-JP" altLang="en-US"/>
          </a:p>
        </p:txBody>
      </p:sp>
    </p:spTree>
    <p:extLst>
      <p:ext uri="{BB962C8B-B14F-4D97-AF65-F5344CB8AC3E}">
        <p14:creationId xmlns:p14="http://schemas.microsoft.com/office/powerpoint/2010/main" val="3699728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スターもそこそこ集めてほくほくしていたそんなある日、</a:t>
            </a:r>
            <a:r>
              <a:rPr kumimoji="1" lang="en-US" altLang="ja-JP" dirty="0"/>
              <a:t>Grafana/Loki</a:t>
            </a:r>
            <a:r>
              <a:rPr kumimoji="1" lang="ja-JP" altLang="en-US" dirty="0"/>
              <a:t>の中の人から打診が。</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14</a:t>
            </a:fld>
            <a:endParaRPr kumimoji="1" lang="ja-JP" altLang="en-US"/>
          </a:p>
        </p:txBody>
      </p:sp>
    </p:spTree>
    <p:extLst>
      <p:ext uri="{BB962C8B-B14F-4D97-AF65-F5344CB8AC3E}">
        <p14:creationId xmlns:p14="http://schemas.microsoft.com/office/powerpoint/2010/main" val="3541101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拡大すると、</a:t>
            </a:r>
            <a:r>
              <a:rPr kumimoji="1" lang="en-US" altLang="ja-JP" dirty="0"/>
              <a:t>Grafana/Loki</a:t>
            </a:r>
            <a:r>
              <a:rPr kumimoji="1" lang="ja-JP" altLang="en-US" dirty="0"/>
              <a:t>の中の人から作成していた</a:t>
            </a:r>
            <a:r>
              <a:rPr kumimoji="1" lang="en-US" altLang="ja-JP" dirty="0"/>
              <a:t>fluent-bit-go-</a:t>
            </a:r>
            <a:r>
              <a:rPr kumimoji="1" lang="en-US" altLang="ja-JP" dirty="0" err="1"/>
              <a:t>loki</a:t>
            </a:r>
            <a:r>
              <a:rPr kumimoji="1" lang="ja-JP" altLang="en-US" dirty="0"/>
              <a:t>を</a:t>
            </a:r>
            <a:r>
              <a:rPr kumimoji="1" lang="en-US" altLang="ja-JP" dirty="0"/>
              <a:t>Grafana/Loki</a:t>
            </a:r>
            <a:r>
              <a:rPr kumimoji="1" lang="ja-JP" altLang="en-US" dirty="0"/>
              <a:t>にマージしてみるのはどうよ？という打診が来た。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15</a:t>
            </a:fld>
            <a:endParaRPr kumimoji="1" lang="ja-JP" altLang="en-US"/>
          </a:p>
        </p:txBody>
      </p:sp>
    </p:spTree>
    <p:extLst>
      <p:ext uri="{BB962C8B-B14F-4D97-AF65-F5344CB8AC3E}">
        <p14:creationId xmlns:p14="http://schemas.microsoft.com/office/powerpoint/2010/main" val="2302165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フィードバックに興味があることと、継続して関わっていきたい旨を意思表示しました。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16</a:t>
            </a:fld>
            <a:endParaRPr kumimoji="1" lang="ja-JP" altLang="en-US"/>
          </a:p>
        </p:txBody>
      </p:sp>
    </p:spTree>
    <p:extLst>
      <p:ext uri="{BB962C8B-B14F-4D97-AF65-F5344CB8AC3E}">
        <p14:creationId xmlns:p14="http://schemas.microsoft.com/office/powerpoint/2010/main" val="855326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hlinkClick r:id="rId3"/>
              </a:rPr>
              <a:t>Grafana/Loki#847</a:t>
            </a:r>
            <a:r>
              <a:rPr kumimoji="1" lang="ja-JP" altLang="en-US" dirty="0"/>
              <a:t>にてフィードバック。</a:t>
            </a:r>
            <a:r>
              <a:rPr kumimoji="1" lang="en-US" altLang="ja-JP" dirty="0"/>
              <a:t>Grafana/Loki</a:t>
            </a:r>
            <a:r>
              <a:rPr kumimoji="1" lang="ja-JP" altLang="en-US" dirty="0"/>
              <a:t>のやり取りは英語ですが、</a:t>
            </a:r>
            <a:r>
              <a:rPr kumimoji="1" lang="en-US" altLang="ja-JP" dirty="0"/>
              <a:t>OSS</a:t>
            </a:r>
            <a:r>
              <a:rPr kumimoji="1" lang="ja-JP" altLang="en-US" dirty="0"/>
              <a:t>にフィードバックする作法に準じればちゃんと見てもらえました。</a:t>
            </a:r>
            <a:endParaRPr kumimoji="1" lang="en-US" altLang="ja-JP" dirty="0"/>
          </a:p>
          <a:p>
            <a:r>
              <a:rPr kumimoji="1" lang="ja-JP" altLang="en-US" dirty="0"/>
              <a:t>例えば、</a:t>
            </a:r>
            <a:r>
              <a:rPr kumimoji="1" lang="en-US" altLang="ja-JP" dirty="0"/>
              <a:t>Pull request</a:t>
            </a:r>
            <a:r>
              <a:rPr kumimoji="1" lang="ja-JP" altLang="en-US" dirty="0"/>
              <a:t>テンプレートを埋めて書き込めば</a:t>
            </a:r>
            <a:r>
              <a:rPr kumimoji="1" lang="en-US" altLang="ja-JP" dirty="0"/>
              <a:t>OK</a:t>
            </a:r>
            <a:r>
              <a:rPr kumimoji="1" lang="ja-JP" altLang="en-US" dirty="0"/>
              <a:t>で、</a:t>
            </a:r>
            <a:r>
              <a:rPr lang="ja-JP" altLang="en-US" dirty="0"/>
              <a:t>独自フォーマットで説明するのはよほどのことがない限り避けた方がよいです。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17</a:t>
            </a:fld>
            <a:endParaRPr kumimoji="1" lang="ja-JP" altLang="en-US"/>
          </a:p>
        </p:txBody>
      </p:sp>
    </p:spTree>
    <p:extLst>
      <p:ext uri="{BB962C8B-B14F-4D97-AF65-F5344CB8AC3E}">
        <p14:creationId xmlns:p14="http://schemas.microsoft.com/office/powerpoint/2010/main" val="1257228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OSS</a:t>
            </a:r>
            <a:r>
              <a:rPr kumimoji="1" lang="ja-JP" altLang="en-US" dirty="0"/>
              <a:t>にフィードバックする作法を軽く解説します。</a:t>
            </a:r>
            <a:endParaRPr kumimoji="1" lang="en-US" altLang="ja-JP" dirty="0"/>
          </a:p>
          <a:p>
            <a:r>
              <a:rPr kumimoji="1" lang="ja-JP" altLang="en-US" dirty="0"/>
              <a:t>主に気を付けることは３つあります。</a:t>
            </a:r>
            <a:endParaRPr kumimoji="1" lang="en-US" altLang="ja-JP" dirty="0"/>
          </a:p>
          <a:p>
            <a:r>
              <a:rPr kumimoji="1" lang="en-US" altLang="ja-JP" dirty="0"/>
              <a:t>1</a:t>
            </a:r>
            <a:r>
              <a:rPr kumimoji="1" lang="ja-JP" altLang="en-US" dirty="0"/>
              <a:t>つ目は、はっきりとした動機を書く必要があります。なぜ必要か？既存の機能で要求を達成できない理由、この</a:t>
            </a:r>
            <a:r>
              <a:rPr kumimoji="1" lang="en-US" altLang="ja-JP" dirty="0"/>
              <a:t>PR</a:t>
            </a:r>
            <a:r>
              <a:rPr kumimoji="1" lang="ja-JP" altLang="en-US" dirty="0"/>
              <a:t>では何がしたいかを書きます。</a:t>
            </a:r>
            <a:endParaRPr kumimoji="1" lang="en-US" altLang="ja-JP" dirty="0"/>
          </a:p>
          <a:p>
            <a:r>
              <a:rPr kumimoji="1" lang="en-US" altLang="ja-JP" dirty="0"/>
              <a:t>2</a:t>
            </a:r>
            <a:r>
              <a:rPr kumimoji="1" lang="ja-JP" altLang="en-US" dirty="0"/>
              <a:t>つ目は、関連する</a:t>
            </a:r>
            <a:r>
              <a:rPr kumimoji="1" lang="en-US" altLang="ja-JP" dirty="0"/>
              <a:t>Issue</a:t>
            </a:r>
            <a:r>
              <a:rPr kumimoji="1" lang="ja-JP" altLang="en-US" dirty="0"/>
              <a:t>チケット番号を書きます。ある程度大きな機能であれば</a:t>
            </a:r>
            <a:r>
              <a:rPr kumimoji="1" lang="en-US" altLang="ja-JP" dirty="0"/>
              <a:t>PR</a:t>
            </a:r>
            <a:r>
              <a:rPr kumimoji="1" lang="ja-JP" altLang="en-US" dirty="0"/>
              <a:t>を単発で出すのではなく、事前に</a:t>
            </a:r>
            <a:r>
              <a:rPr kumimoji="1" lang="en-US" altLang="ja-JP" dirty="0"/>
              <a:t>Issue</a:t>
            </a:r>
            <a:r>
              <a:rPr kumimoji="1" lang="ja-JP" altLang="en-US" dirty="0"/>
              <a:t>チケットで方針を議論した方がレビュアーにやさしいです。</a:t>
            </a:r>
            <a:endParaRPr kumimoji="1" lang="en-US" altLang="ja-JP" dirty="0"/>
          </a:p>
          <a:p>
            <a:r>
              <a:rPr kumimoji="1" lang="en-US" altLang="ja-JP" dirty="0"/>
              <a:t>3</a:t>
            </a:r>
            <a:r>
              <a:rPr kumimoji="1" lang="ja-JP" altLang="en-US" dirty="0"/>
              <a:t>つ目は、</a:t>
            </a:r>
            <a:r>
              <a:rPr kumimoji="1" lang="en-US" altLang="ja-JP" dirty="0"/>
              <a:t>Issue</a:t>
            </a:r>
            <a:r>
              <a:rPr kumimoji="1" lang="ja-JP" altLang="en-US" dirty="0"/>
              <a:t>チケットや</a:t>
            </a:r>
            <a:r>
              <a:rPr kumimoji="1" lang="en-US" altLang="ja-JP" dirty="0"/>
              <a:t>Pull</a:t>
            </a:r>
            <a:r>
              <a:rPr kumimoji="1" lang="ja-JP" altLang="en-US" dirty="0"/>
              <a:t> </a:t>
            </a:r>
            <a:r>
              <a:rPr kumimoji="1" lang="en-US" altLang="ja-JP" dirty="0"/>
              <a:t>request</a:t>
            </a:r>
            <a:r>
              <a:rPr kumimoji="1" lang="ja-JP" altLang="en-US" dirty="0"/>
              <a:t>テンプレート内のチェックリストは忘れずにチェックして埋めましょう。</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18</a:t>
            </a:fld>
            <a:endParaRPr kumimoji="1" lang="ja-JP" altLang="en-US"/>
          </a:p>
        </p:txBody>
      </p:sp>
    </p:spTree>
    <p:extLst>
      <p:ext uri="{BB962C8B-B14F-4D97-AF65-F5344CB8AC3E}">
        <p14:creationId xmlns:p14="http://schemas.microsoft.com/office/powerpoint/2010/main" val="1071920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hlinkClick r:id="rId3"/>
              </a:rPr>
              <a:t>Grafana/Loki#1454</a:t>
            </a:r>
            <a:r>
              <a:rPr kumimoji="1" lang="ja-JP" altLang="en-US" dirty="0"/>
              <a:t>にてフィードバック。こちらも</a:t>
            </a:r>
            <a:r>
              <a:rPr kumimoji="1" lang="en-US" altLang="ja-JP" dirty="0"/>
              <a:t>Pull request</a:t>
            </a:r>
            <a:r>
              <a:rPr kumimoji="1" lang="ja-JP" altLang="en-US" dirty="0"/>
              <a:t>のテンプレートに沿った形式で提出。</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19</a:t>
            </a:fld>
            <a:endParaRPr kumimoji="1" lang="ja-JP" altLang="en-US"/>
          </a:p>
        </p:txBody>
      </p:sp>
    </p:spTree>
    <p:extLst>
      <p:ext uri="{BB962C8B-B14F-4D97-AF65-F5344CB8AC3E}">
        <p14:creationId xmlns:p14="http://schemas.microsoft.com/office/powerpoint/2010/main" val="3793717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結果的には別の</a:t>
            </a:r>
            <a:r>
              <a:rPr kumimoji="1" lang="en-US" altLang="ja-JP" dirty="0"/>
              <a:t>Pull</a:t>
            </a:r>
            <a:r>
              <a:rPr kumimoji="1" lang="ja-JP" altLang="en-US" dirty="0"/>
              <a:t> </a:t>
            </a:r>
            <a:r>
              <a:rPr kumimoji="1" lang="en-US" altLang="ja-JP" dirty="0"/>
              <a:t>request</a:t>
            </a:r>
            <a:r>
              <a:rPr kumimoji="1" lang="ja-JP" altLang="en-US" dirty="0"/>
              <a:t>の送信者にアイディアを取り入れてもらって開発元にマージされました。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20</a:t>
            </a:fld>
            <a:endParaRPr kumimoji="1" lang="ja-JP" altLang="en-US"/>
          </a:p>
        </p:txBody>
      </p:sp>
    </p:spTree>
    <p:extLst>
      <p:ext uri="{BB962C8B-B14F-4D97-AF65-F5344CB8AC3E}">
        <p14:creationId xmlns:p14="http://schemas.microsoft.com/office/powerpoint/2010/main" val="335632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Fluent-bit</a:t>
            </a:r>
            <a:r>
              <a:rPr kumimoji="1" lang="ja-JP" altLang="en-US" dirty="0"/>
              <a:t>について軽く解説していきましょう。</a:t>
            </a:r>
            <a:endParaRPr kumimoji="1" lang="en-US" altLang="ja-JP" dirty="0"/>
          </a:p>
          <a:p>
            <a:r>
              <a:rPr kumimoji="1" lang="en-US" altLang="ja-JP" dirty="0"/>
              <a:t>Fluent-bit</a:t>
            </a:r>
            <a:r>
              <a:rPr kumimoji="1" lang="ja-JP" altLang="en-US" dirty="0"/>
              <a:t>とは、</a:t>
            </a:r>
            <a:r>
              <a:rPr kumimoji="1" lang="en-US" altLang="ja-JP" dirty="0" err="1"/>
              <a:t>Fluentd</a:t>
            </a:r>
            <a:r>
              <a:rPr kumimoji="1" lang="ja-JP" altLang="en-US" dirty="0"/>
              <a:t>ファミリーのログコレクターで、</a:t>
            </a:r>
            <a:r>
              <a:rPr kumimoji="1" lang="en-US" altLang="ja-JP" dirty="0"/>
              <a:t>C</a:t>
            </a:r>
            <a:r>
              <a:rPr kumimoji="1" lang="ja-JP" altLang="en-US" dirty="0"/>
              <a:t>言語で実装されています。</a:t>
            </a:r>
            <a:endParaRPr kumimoji="1" lang="en-US" altLang="ja-JP" dirty="0"/>
          </a:p>
          <a:p>
            <a:r>
              <a:rPr kumimoji="1" lang="ja-JP" altLang="en-US" dirty="0"/>
              <a:t>表にまとめると、</a:t>
            </a:r>
            <a:r>
              <a:rPr kumimoji="1" lang="en-US" altLang="ja-JP" dirty="0"/>
              <a:t>fluent-bit</a:t>
            </a:r>
            <a:r>
              <a:rPr kumimoji="1" lang="ja-JP" altLang="en-US" dirty="0"/>
              <a:t>は</a:t>
            </a:r>
            <a:r>
              <a:rPr kumimoji="1" lang="en-US" altLang="ja-JP" dirty="0"/>
              <a:t>C</a:t>
            </a:r>
            <a:r>
              <a:rPr kumimoji="1" lang="ja-JP" altLang="en-US" dirty="0"/>
              <a:t>言語で実装されているのに対して、</a:t>
            </a:r>
            <a:r>
              <a:rPr kumimoji="1" lang="en-US" altLang="ja-JP" dirty="0" err="1"/>
              <a:t>Fluentd</a:t>
            </a:r>
            <a:r>
              <a:rPr kumimoji="1" lang="ja-JP" altLang="en-US" dirty="0"/>
              <a:t>は主に</a:t>
            </a:r>
            <a:r>
              <a:rPr kumimoji="1" lang="en-US" altLang="ja-JP" dirty="0"/>
              <a:t>Ruby</a:t>
            </a:r>
            <a:r>
              <a:rPr kumimoji="1" lang="ja-JP" altLang="en-US" dirty="0"/>
              <a:t>で実装されています。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3</a:t>
            </a:fld>
            <a:endParaRPr kumimoji="1" lang="ja-JP" altLang="en-US"/>
          </a:p>
        </p:txBody>
      </p:sp>
    </p:spTree>
    <p:extLst>
      <p:ext uri="{BB962C8B-B14F-4D97-AF65-F5344CB8AC3E}">
        <p14:creationId xmlns:p14="http://schemas.microsoft.com/office/powerpoint/2010/main" val="824055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FluentBit</a:t>
            </a:r>
            <a:r>
              <a:rPr kumimoji="1" lang="ja-JP" altLang="en-US" dirty="0"/>
              <a:t>の設定ファイルは</a:t>
            </a:r>
            <a:r>
              <a:rPr kumimoji="1" lang="en-US" altLang="ja-JP" dirty="0"/>
              <a:t>INI</a:t>
            </a:r>
            <a:r>
              <a:rPr kumimoji="1" lang="ja-JP" altLang="en-US" dirty="0"/>
              <a:t>形式になっています。</a:t>
            </a:r>
            <a:endParaRPr kumimoji="1" lang="en-US" altLang="ja-JP" dirty="0"/>
          </a:p>
          <a:p>
            <a:r>
              <a:rPr kumimoji="1" lang="ja-JP" altLang="en-US" dirty="0"/>
              <a:t>例えば、このスライドにある設定では、</a:t>
            </a:r>
            <a:r>
              <a:rPr kumimoji="1" lang="en-US" altLang="ja-JP" dirty="0"/>
              <a:t>CPU</a:t>
            </a:r>
            <a:r>
              <a:rPr kumimoji="1" lang="ja-JP" altLang="en-US" dirty="0"/>
              <a:t>のインプットプラグインを使って</a:t>
            </a:r>
            <a:r>
              <a:rPr kumimoji="1" lang="en-US" altLang="ja-JP" dirty="0"/>
              <a:t>Loki</a:t>
            </a:r>
            <a:r>
              <a:rPr kumimoji="1" lang="ja-JP" altLang="en-US" dirty="0"/>
              <a:t>のアウトプットに</a:t>
            </a:r>
            <a:r>
              <a:rPr kumimoji="1" lang="en-US" altLang="ja-JP" dirty="0" err="1"/>
              <a:t>FluentBit</a:t>
            </a:r>
            <a:r>
              <a:rPr kumimoji="1" lang="ja-JP" altLang="en-US" dirty="0"/>
              <a:t>の取得した</a:t>
            </a:r>
            <a:r>
              <a:rPr kumimoji="1" lang="en-US" altLang="ja-JP" dirty="0"/>
              <a:t>CPU</a:t>
            </a:r>
            <a:r>
              <a:rPr kumimoji="1" lang="ja-JP" altLang="en-US" dirty="0"/>
              <a:t>使用率を含むイベントを送信します。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21</a:t>
            </a:fld>
            <a:endParaRPr kumimoji="1" lang="ja-JP" altLang="en-US"/>
          </a:p>
        </p:txBody>
      </p:sp>
    </p:spTree>
    <p:extLst>
      <p:ext uri="{BB962C8B-B14F-4D97-AF65-F5344CB8AC3E}">
        <p14:creationId xmlns:p14="http://schemas.microsoft.com/office/powerpoint/2010/main" val="283330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Loki</a:t>
            </a:r>
            <a:r>
              <a:rPr kumimoji="1" lang="ja-JP" altLang="en-US" dirty="0"/>
              <a:t>プラグインは共有ライブラリとしてビルドし、</a:t>
            </a:r>
            <a:r>
              <a:rPr kumimoji="1" lang="en-US" altLang="ja-JP" dirty="0"/>
              <a:t>fluent-bit</a:t>
            </a:r>
            <a:r>
              <a:rPr kumimoji="1" lang="ja-JP" altLang="en-US" dirty="0"/>
              <a:t>の読み込みパスに追加して起動します。</a:t>
            </a:r>
            <a:endParaRPr kumimoji="1" lang="en-US" altLang="ja-JP" dirty="0"/>
          </a:p>
          <a:p>
            <a:r>
              <a:rPr kumimoji="1" lang="ja-JP" altLang="en-US" dirty="0"/>
              <a:t>共有ライブラリを通常実行ファイルが読み込みに行く位置に配置しておくのも良いです。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22</a:t>
            </a:fld>
            <a:endParaRPr kumimoji="1" lang="ja-JP" altLang="en-US"/>
          </a:p>
        </p:txBody>
      </p:sp>
    </p:spTree>
    <p:extLst>
      <p:ext uri="{BB962C8B-B14F-4D97-AF65-F5344CB8AC3E}">
        <p14:creationId xmlns:p14="http://schemas.microsoft.com/office/powerpoint/2010/main" val="1551893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前のスライドの設定を</a:t>
            </a:r>
            <a:r>
              <a:rPr kumimoji="1" lang="en-US" altLang="ja-JP" dirty="0"/>
              <a:t>Fluent-bit</a:t>
            </a:r>
            <a:r>
              <a:rPr kumimoji="1" lang="ja-JP" altLang="en-US" dirty="0"/>
              <a:t>に食べさせると、</a:t>
            </a:r>
            <a:r>
              <a:rPr kumimoji="1" lang="en-US" altLang="ja-JP" dirty="0"/>
              <a:t>fluent-bit</a:t>
            </a:r>
            <a:r>
              <a:rPr kumimoji="1" lang="ja-JP" altLang="en-US" dirty="0"/>
              <a:t>で取得した</a:t>
            </a:r>
            <a:r>
              <a:rPr kumimoji="1" lang="en-US" altLang="ja-JP" dirty="0"/>
              <a:t>CPU</a:t>
            </a:r>
            <a:r>
              <a:rPr kumimoji="1" lang="ja-JP" altLang="en-US" dirty="0"/>
              <a:t>使用率が</a:t>
            </a:r>
            <a:r>
              <a:rPr kumimoji="1" lang="en-US" altLang="ja-JP" dirty="0"/>
              <a:t>Loki</a:t>
            </a:r>
            <a:r>
              <a:rPr kumimoji="1" lang="ja-JP" altLang="en-US" dirty="0"/>
              <a:t>に投入されます。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23</a:t>
            </a:fld>
            <a:endParaRPr kumimoji="1" lang="ja-JP" altLang="en-US"/>
          </a:p>
        </p:txBody>
      </p:sp>
    </p:spTree>
    <p:extLst>
      <p:ext uri="{BB962C8B-B14F-4D97-AF65-F5344CB8AC3E}">
        <p14:creationId xmlns:p14="http://schemas.microsoft.com/office/powerpoint/2010/main" val="1679336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フィードバックすると良いこととしては、自分の独力では対応しれないプラットフォームの対応が進んだことです。</a:t>
            </a:r>
            <a:endParaRPr kumimoji="1" lang="en-US" altLang="ja-JP" dirty="0"/>
          </a:p>
          <a:p>
            <a:r>
              <a:rPr kumimoji="1" lang="en-US" altLang="ja-JP" dirty="0"/>
              <a:t>Grafana/Loki</a:t>
            </a:r>
            <a:r>
              <a:rPr kumimoji="1" lang="ja-JP" altLang="en-US" dirty="0"/>
              <a:t>は</a:t>
            </a:r>
            <a:r>
              <a:rPr kumimoji="1" lang="en-US" altLang="ja-JP" dirty="0"/>
              <a:t>k8s</a:t>
            </a:r>
            <a:r>
              <a:rPr kumimoji="1" lang="ja-JP" altLang="en-US" dirty="0"/>
              <a:t>上での運用も見据えられており、</a:t>
            </a:r>
            <a:r>
              <a:rPr kumimoji="1" lang="en-US" altLang="ja-JP" dirty="0"/>
              <a:t>fluent-bit</a:t>
            </a:r>
            <a:r>
              <a:rPr kumimoji="1" lang="ja-JP" altLang="en-US" dirty="0"/>
              <a:t>の</a:t>
            </a:r>
            <a:r>
              <a:rPr kumimoji="1" lang="en-US" altLang="ja-JP" dirty="0"/>
              <a:t>go</a:t>
            </a:r>
            <a:r>
              <a:rPr kumimoji="1" lang="ja-JP" altLang="en-US" dirty="0"/>
              <a:t>製</a:t>
            </a:r>
            <a:r>
              <a:rPr kumimoji="1" lang="en-US" altLang="ja-JP" dirty="0" err="1"/>
              <a:t>loki</a:t>
            </a:r>
            <a:r>
              <a:rPr kumimoji="1" lang="ja-JP" altLang="en-US" dirty="0"/>
              <a:t>プラグインの</a:t>
            </a:r>
            <a:r>
              <a:rPr kumimoji="1" lang="en-US" altLang="ja-JP" dirty="0"/>
              <a:t>k8s</a:t>
            </a:r>
            <a:r>
              <a:rPr kumimoji="1" lang="ja-JP" altLang="en-US" dirty="0"/>
              <a:t>へのデプロイのための</a:t>
            </a:r>
            <a:r>
              <a:rPr kumimoji="1" lang="en-US" altLang="ja-JP" dirty="0"/>
              <a:t>helm</a:t>
            </a:r>
            <a:r>
              <a:rPr kumimoji="1" lang="ja-JP" altLang="en-US" dirty="0"/>
              <a:t>チャートサポートが入りました。</a:t>
            </a:r>
            <a:endParaRPr kumimoji="1" lang="en-US" altLang="ja-JP" dirty="0"/>
          </a:p>
          <a:p>
            <a:r>
              <a:rPr kumimoji="1" lang="ja-JP" altLang="en-US" dirty="0"/>
              <a:t>また、その</a:t>
            </a:r>
            <a:r>
              <a:rPr kumimoji="1" lang="en-US" altLang="ja-JP" dirty="0"/>
              <a:t>k8s</a:t>
            </a:r>
            <a:r>
              <a:rPr kumimoji="1" lang="ja-JP" altLang="en-US" dirty="0"/>
              <a:t>のイメージとして使うために、</a:t>
            </a:r>
            <a:r>
              <a:rPr kumimoji="1" lang="en-US" altLang="ja-JP" dirty="0"/>
              <a:t>Grafana/Loki</a:t>
            </a:r>
            <a:r>
              <a:rPr kumimoji="1" lang="ja-JP" altLang="en-US" dirty="0"/>
              <a:t>の公式の</a:t>
            </a:r>
            <a:r>
              <a:rPr kumimoji="1" lang="en-US" altLang="ja-JP" dirty="0"/>
              <a:t>Docker</a:t>
            </a:r>
            <a:r>
              <a:rPr kumimoji="1" lang="ja-JP" altLang="en-US" dirty="0"/>
              <a:t>イメージの提供もされるようになりました。</a:t>
            </a:r>
            <a:endParaRPr kumimoji="1" lang="en-US" altLang="ja-JP" dirty="0"/>
          </a:p>
          <a:p>
            <a:r>
              <a:rPr kumimoji="1" lang="en-US" altLang="ja-JP" dirty="0"/>
              <a:t>Fluent-bit</a:t>
            </a:r>
            <a:r>
              <a:rPr kumimoji="1" lang="ja-JP" altLang="en-US" dirty="0"/>
              <a:t>の</a:t>
            </a:r>
            <a:r>
              <a:rPr kumimoji="1" lang="en-US" altLang="ja-JP" dirty="0"/>
              <a:t>Loki</a:t>
            </a:r>
            <a:r>
              <a:rPr kumimoji="1" lang="ja-JP" altLang="en-US" dirty="0"/>
              <a:t>プラグインの使い方のドキュメントもちゃんと書かれました。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24</a:t>
            </a:fld>
            <a:endParaRPr kumimoji="1" lang="ja-JP" altLang="en-US"/>
          </a:p>
        </p:txBody>
      </p:sp>
    </p:spTree>
    <p:extLst>
      <p:ext uri="{BB962C8B-B14F-4D97-AF65-F5344CB8AC3E}">
        <p14:creationId xmlns:p14="http://schemas.microsoft.com/office/powerpoint/2010/main" val="39722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Fluentd</a:t>
            </a:r>
            <a:r>
              <a:rPr kumimoji="1" lang="ja-JP" altLang="en-US" dirty="0"/>
              <a:t>ではプラグインのコードを</a:t>
            </a:r>
            <a:r>
              <a:rPr kumimoji="1" lang="en-US" altLang="ja-JP" dirty="0"/>
              <a:t>Ruby</a:t>
            </a:r>
            <a:r>
              <a:rPr kumimoji="1" lang="ja-JP" altLang="en-US" dirty="0"/>
              <a:t>でしか書けないのに対して、</a:t>
            </a:r>
            <a:r>
              <a:rPr kumimoji="1" lang="en-US" altLang="ja-JP" dirty="0"/>
              <a:t>fluent-bit</a:t>
            </a:r>
            <a:r>
              <a:rPr kumimoji="1" lang="ja-JP" altLang="en-US" dirty="0"/>
              <a:t>では</a:t>
            </a:r>
            <a:r>
              <a:rPr kumimoji="1" lang="en-US" altLang="ja-JP" dirty="0"/>
              <a:t>C</a:t>
            </a:r>
            <a:r>
              <a:rPr kumimoji="1" lang="ja-JP" altLang="en-US" dirty="0"/>
              <a:t>やアウトプットに限り</a:t>
            </a:r>
            <a:r>
              <a:rPr kumimoji="1" lang="en-US" altLang="ja-JP" dirty="0"/>
              <a:t>Golang</a:t>
            </a:r>
            <a:r>
              <a:rPr kumimoji="1" lang="ja-JP" altLang="en-US" dirty="0"/>
              <a:t>を使うことが出来ます。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4</a:t>
            </a:fld>
            <a:endParaRPr kumimoji="1" lang="ja-JP" altLang="en-US"/>
          </a:p>
        </p:txBody>
      </p:sp>
    </p:spTree>
    <p:extLst>
      <p:ext uri="{BB962C8B-B14F-4D97-AF65-F5344CB8AC3E}">
        <p14:creationId xmlns:p14="http://schemas.microsoft.com/office/powerpoint/2010/main" val="4263710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Golang</a:t>
            </a:r>
            <a:r>
              <a:rPr kumimoji="1" lang="ja-JP" altLang="en-US" dirty="0"/>
              <a:t>プラグインは</a:t>
            </a:r>
            <a:r>
              <a:rPr kumimoji="1" lang="en-US" altLang="ja-JP" dirty="0"/>
              <a:t>FLB</a:t>
            </a:r>
            <a:r>
              <a:rPr kumimoji="1" lang="ja-JP" altLang="en-US" dirty="0"/>
              <a:t>で始まる</a:t>
            </a:r>
            <a:r>
              <a:rPr kumimoji="1" lang="en-US" altLang="ja-JP" dirty="0"/>
              <a:t>4</a:t>
            </a:r>
            <a:r>
              <a:rPr kumimoji="1" lang="ja-JP" altLang="en-US" dirty="0"/>
              <a:t>つの関数の実装をすればいいです。ここで、</a:t>
            </a:r>
            <a:r>
              <a:rPr kumimoji="1" lang="en-US" altLang="ja-JP" dirty="0" err="1"/>
              <a:t>FLBPluginFlushCtx</a:t>
            </a:r>
            <a:r>
              <a:rPr kumimoji="1" lang="ja-JP" altLang="en-US" dirty="0"/>
              <a:t>を使うことで、</a:t>
            </a:r>
            <a:r>
              <a:rPr kumimoji="1" lang="en-US" altLang="ja-JP" dirty="0"/>
              <a:t>fluent-bit</a:t>
            </a:r>
            <a:r>
              <a:rPr kumimoji="1" lang="ja-JP" altLang="en-US" dirty="0"/>
              <a:t>に</a:t>
            </a:r>
            <a:r>
              <a:rPr kumimoji="1" lang="en-US" altLang="ja-JP" dirty="0"/>
              <a:t>Golang</a:t>
            </a:r>
            <a:r>
              <a:rPr kumimoji="1" lang="ja-JP" altLang="en-US" dirty="0"/>
              <a:t>製のプラグインを同時に複数管理させることが出来ます。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5</a:t>
            </a:fld>
            <a:endParaRPr kumimoji="1" lang="ja-JP" altLang="en-US"/>
          </a:p>
        </p:txBody>
      </p:sp>
    </p:spTree>
    <p:extLst>
      <p:ext uri="{BB962C8B-B14F-4D97-AF65-F5344CB8AC3E}">
        <p14:creationId xmlns:p14="http://schemas.microsoft.com/office/powerpoint/2010/main" val="410826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output</a:t>
            </a:r>
            <a:r>
              <a:rPr kumimoji="1" lang="ja-JP" altLang="en-US" dirty="0"/>
              <a:t>プラグインは共有ライブラリとしてビルドし、</a:t>
            </a:r>
            <a:r>
              <a:rPr kumimoji="1" lang="en-US" altLang="ja-JP" dirty="0"/>
              <a:t>fluent-bit</a:t>
            </a:r>
            <a:r>
              <a:rPr kumimoji="1" lang="ja-JP" altLang="en-US" dirty="0"/>
              <a:t>の読み込みパスに追加して起動します。</a:t>
            </a:r>
            <a:endParaRPr kumimoji="1" lang="en-US" altLang="ja-JP" dirty="0"/>
          </a:p>
          <a:p>
            <a:r>
              <a:rPr kumimoji="1" lang="ja-JP" altLang="en-US" dirty="0"/>
              <a:t>共有ライブラリを通常実行ファイルが読み込みに行く位置に配置しておくのも良いです。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6</a:t>
            </a:fld>
            <a:endParaRPr kumimoji="1" lang="ja-JP" altLang="en-US"/>
          </a:p>
        </p:txBody>
      </p:sp>
    </p:spTree>
    <p:extLst>
      <p:ext uri="{BB962C8B-B14F-4D97-AF65-F5344CB8AC3E}">
        <p14:creationId xmlns:p14="http://schemas.microsoft.com/office/powerpoint/2010/main" val="2787075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Grafana/Loki</a:t>
            </a:r>
            <a:r>
              <a:rPr kumimoji="1" lang="ja-JP" altLang="en-US" dirty="0"/>
              <a:t>にログを転送するには上段の</a:t>
            </a:r>
            <a:r>
              <a:rPr kumimoji="1" lang="en-US" altLang="ja-JP" dirty="0"/>
              <a:t>HTTP</a:t>
            </a:r>
            <a:r>
              <a:rPr kumimoji="1" lang="ja-JP" altLang="en-US" dirty="0"/>
              <a:t> </a:t>
            </a:r>
            <a:r>
              <a:rPr kumimoji="1" lang="en-US" altLang="ja-JP" dirty="0"/>
              <a:t>POST</a:t>
            </a:r>
            <a:r>
              <a:rPr kumimoji="1" lang="ja-JP" altLang="en-US" dirty="0"/>
              <a:t>の</a:t>
            </a:r>
            <a:r>
              <a:rPr kumimoji="1" lang="en-US" altLang="ja-JP" dirty="0"/>
              <a:t>API</a:t>
            </a:r>
            <a:r>
              <a:rPr kumimoji="1" lang="ja-JP" altLang="en-US" dirty="0"/>
              <a:t>を用いるか、</a:t>
            </a:r>
            <a:r>
              <a:rPr kumimoji="1" lang="en-US" altLang="ja-JP" dirty="0" err="1"/>
              <a:t>gPRC</a:t>
            </a:r>
            <a:r>
              <a:rPr kumimoji="1" lang="ja-JP" altLang="en-US" dirty="0"/>
              <a:t>の</a:t>
            </a:r>
            <a:r>
              <a:rPr kumimoji="1" lang="en-US" altLang="ja-JP" dirty="0"/>
              <a:t>Go</a:t>
            </a:r>
            <a:r>
              <a:rPr kumimoji="1" lang="ja-JP" altLang="en-US" dirty="0"/>
              <a:t>の</a:t>
            </a:r>
            <a:r>
              <a:rPr kumimoji="1" lang="en-US" altLang="ja-JP" dirty="0"/>
              <a:t>API</a:t>
            </a:r>
            <a:r>
              <a:rPr kumimoji="1" lang="ja-JP" altLang="en-US" dirty="0"/>
              <a:t>を用いてログを転送します。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7</a:t>
            </a:fld>
            <a:endParaRPr kumimoji="1" lang="ja-JP" altLang="en-US"/>
          </a:p>
        </p:txBody>
      </p:sp>
    </p:spTree>
    <p:extLst>
      <p:ext uri="{BB962C8B-B14F-4D97-AF65-F5344CB8AC3E}">
        <p14:creationId xmlns:p14="http://schemas.microsoft.com/office/powerpoint/2010/main" val="684338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Loki</a:t>
            </a:r>
            <a:r>
              <a:rPr kumimoji="1" lang="ja-JP" altLang="en-US" dirty="0"/>
              <a:t>にログを送る第三の選択肢として、</a:t>
            </a:r>
            <a:r>
              <a:rPr kumimoji="1" lang="en-US" altLang="ja-JP" dirty="0"/>
              <a:t>fluent-bit</a:t>
            </a:r>
            <a:r>
              <a:rPr kumimoji="1" lang="ja-JP" altLang="en-US" dirty="0"/>
              <a:t>でログを送る方法を考えてみましょう。</a:t>
            </a:r>
            <a:endParaRPr kumimoji="1" lang="en-US" altLang="ja-JP" dirty="0"/>
          </a:p>
          <a:p>
            <a:r>
              <a:rPr kumimoji="1" lang="en-US" altLang="ja-JP" dirty="0"/>
              <a:t>Fluent-bit</a:t>
            </a:r>
            <a:r>
              <a:rPr kumimoji="1" lang="ja-JP" altLang="en-US" dirty="0"/>
              <a:t>は</a:t>
            </a:r>
            <a:r>
              <a:rPr kumimoji="1" lang="en-US" altLang="ja-JP" dirty="0"/>
              <a:t>C</a:t>
            </a:r>
            <a:r>
              <a:rPr kumimoji="1" lang="ja-JP" altLang="en-US" dirty="0"/>
              <a:t>言語や</a:t>
            </a:r>
            <a:r>
              <a:rPr kumimoji="1" lang="en-US" altLang="ja-JP" dirty="0"/>
              <a:t>Golang</a:t>
            </a:r>
            <a:r>
              <a:rPr kumimoji="1" lang="ja-JP" altLang="en-US" dirty="0"/>
              <a:t>のアウトプットプラグインが使えるため、</a:t>
            </a:r>
            <a:r>
              <a:rPr kumimoji="1" lang="en-US" altLang="ja-JP" dirty="0"/>
              <a:t>C</a:t>
            </a:r>
            <a:r>
              <a:rPr kumimoji="1" lang="ja-JP" altLang="en-US" dirty="0"/>
              <a:t>言語で</a:t>
            </a:r>
            <a:r>
              <a:rPr kumimoji="1" lang="en-US" altLang="ja-JP" dirty="0"/>
              <a:t>HTTP</a:t>
            </a:r>
            <a:r>
              <a:rPr kumimoji="1" lang="ja-JP" altLang="en-US" dirty="0"/>
              <a:t>リクエストを組み立てても良いし、</a:t>
            </a:r>
            <a:r>
              <a:rPr kumimoji="1" lang="en-US" altLang="ja-JP" dirty="0"/>
              <a:t>Golang</a:t>
            </a:r>
            <a:r>
              <a:rPr kumimoji="1" lang="ja-JP" altLang="en-US" dirty="0"/>
              <a:t>の</a:t>
            </a:r>
            <a:r>
              <a:rPr kumimoji="1" lang="en-US" altLang="ja-JP" dirty="0"/>
              <a:t>Loki</a:t>
            </a:r>
            <a:r>
              <a:rPr kumimoji="1" lang="ja-JP" altLang="en-US" dirty="0"/>
              <a:t>のクライアントの</a:t>
            </a:r>
            <a:r>
              <a:rPr kumimoji="1" lang="en-US" altLang="ja-JP" dirty="0"/>
              <a:t>API</a:t>
            </a:r>
            <a:r>
              <a:rPr kumimoji="1" lang="ja-JP" altLang="en-US" dirty="0"/>
              <a:t>を使って</a:t>
            </a:r>
            <a:r>
              <a:rPr kumimoji="1" lang="en-US" altLang="ja-JP" dirty="0" err="1"/>
              <a:t>gRPC</a:t>
            </a:r>
            <a:r>
              <a:rPr kumimoji="1" lang="ja-JP" altLang="en-US" dirty="0"/>
              <a:t>で</a:t>
            </a:r>
            <a:r>
              <a:rPr kumimoji="1" lang="en-US" altLang="ja-JP" dirty="0"/>
              <a:t>Loki</a:t>
            </a:r>
            <a:r>
              <a:rPr kumimoji="1" lang="ja-JP" altLang="en-US" dirty="0"/>
              <a:t>にログを送っても良いでしょう。</a:t>
            </a:r>
            <a:endParaRPr kumimoji="1" lang="en-US" altLang="ja-JP"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8</a:t>
            </a:fld>
            <a:endParaRPr kumimoji="1" lang="ja-JP" altLang="en-US"/>
          </a:p>
        </p:txBody>
      </p:sp>
    </p:spTree>
    <p:extLst>
      <p:ext uri="{BB962C8B-B14F-4D97-AF65-F5344CB8AC3E}">
        <p14:creationId xmlns:p14="http://schemas.microsoft.com/office/powerpoint/2010/main" val="391205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言語を用いて</a:t>
            </a:r>
            <a:r>
              <a:rPr kumimoji="1" lang="en-US" altLang="ja-JP" dirty="0"/>
              <a:t>fluent-bit</a:t>
            </a:r>
            <a:r>
              <a:rPr kumimoji="1" lang="ja-JP" altLang="en-US" dirty="0"/>
              <a:t>の</a:t>
            </a:r>
            <a:r>
              <a:rPr kumimoji="1" lang="en-US" altLang="ja-JP" dirty="0"/>
              <a:t>Loki</a:t>
            </a:r>
            <a:r>
              <a:rPr kumimoji="1" lang="ja-JP" altLang="en-US" dirty="0"/>
              <a:t>プラグインを作る、でもよいのですが、</a:t>
            </a:r>
            <a:r>
              <a:rPr kumimoji="1" lang="en-US" altLang="ja-JP" dirty="0"/>
              <a:t>C</a:t>
            </a:r>
            <a:r>
              <a:rPr kumimoji="1" lang="ja-JP" altLang="en-US" dirty="0"/>
              <a:t>言語では</a:t>
            </a:r>
            <a:r>
              <a:rPr kumimoji="1" lang="en-US" altLang="ja-JP" dirty="0"/>
              <a:t>HTTP</a:t>
            </a:r>
            <a:r>
              <a:rPr kumimoji="1" lang="ja-JP" altLang="en-US" dirty="0"/>
              <a:t>リクエストの組み立てや、</a:t>
            </a:r>
            <a:r>
              <a:rPr kumimoji="1" lang="en-US" altLang="ja-JP" dirty="0"/>
              <a:t>JSON</a:t>
            </a:r>
            <a:r>
              <a:rPr kumimoji="1" lang="ja-JP" altLang="en-US" dirty="0"/>
              <a:t>へのエンコードをすべて手で書かないといけないため、</a:t>
            </a:r>
            <a:r>
              <a:rPr kumimoji="1" lang="en-US" altLang="ja-JP" dirty="0"/>
              <a:t>Golang</a:t>
            </a:r>
            <a:r>
              <a:rPr kumimoji="1" lang="ja-JP" altLang="en-US" dirty="0"/>
              <a:t>で</a:t>
            </a:r>
            <a:r>
              <a:rPr kumimoji="1" lang="en-US" altLang="ja-JP" dirty="0"/>
              <a:t>Loki</a:t>
            </a:r>
            <a:r>
              <a:rPr kumimoji="1" lang="ja-JP" altLang="en-US" dirty="0"/>
              <a:t>の</a:t>
            </a:r>
            <a:r>
              <a:rPr kumimoji="1" lang="en-US" altLang="ja-JP" dirty="0" err="1"/>
              <a:t>gRPC</a:t>
            </a:r>
            <a:r>
              <a:rPr kumimoji="1" lang="ja-JP" altLang="en-US" dirty="0"/>
              <a:t>を使うように作成する方針を決めました。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9</a:t>
            </a:fld>
            <a:endParaRPr kumimoji="1" lang="ja-JP" altLang="en-US"/>
          </a:p>
        </p:txBody>
      </p:sp>
    </p:spTree>
    <p:extLst>
      <p:ext uri="{BB962C8B-B14F-4D97-AF65-F5344CB8AC3E}">
        <p14:creationId xmlns:p14="http://schemas.microsoft.com/office/powerpoint/2010/main" val="2266360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a:t>
            </a:r>
            <a:r>
              <a:rPr kumimoji="1" lang="en-US" altLang="ja-JP" dirty="0"/>
              <a:t>Golang</a:t>
            </a:r>
            <a:r>
              <a:rPr kumimoji="1" lang="ja-JP" altLang="en-US" dirty="0"/>
              <a:t>のコードを使って</a:t>
            </a:r>
            <a:r>
              <a:rPr kumimoji="1" lang="en-US" altLang="ja-JP" dirty="0"/>
              <a:t>Grafana/Loki</a:t>
            </a:r>
            <a:r>
              <a:rPr kumimoji="1" lang="ja-JP" altLang="en-US" dirty="0"/>
              <a:t>にログを送信する方法を見ていきます。</a:t>
            </a:r>
            <a:endParaRPr kumimoji="1" lang="en-US" altLang="ja-JP" dirty="0"/>
          </a:p>
          <a:p>
            <a:r>
              <a:rPr kumimoji="1" lang="ja-JP" altLang="en-US" dirty="0"/>
              <a:t>例として挙げるコードはエラー処理を省いているので、実際にはちゃんとエラー処理が必要です。</a:t>
            </a:r>
            <a:endParaRPr kumimoji="1" lang="en-US" altLang="ja-JP" dirty="0"/>
          </a:p>
          <a:p>
            <a:r>
              <a:rPr kumimoji="1" lang="ja-JP" altLang="en-US" dirty="0"/>
              <a:t>色々と書いてありますが、肝心な箇所は</a:t>
            </a:r>
            <a:r>
              <a:rPr kumimoji="1" lang="en-US" altLang="ja-JP" dirty="0" err="1"/>
              <a:t>Promtail</a:t>
            </a:r>
            <a:r>
              <a:rPr kumimoji="1" lang="ja-JP" altLang="en-US" dirty="0"/>
              <a:t>のクライアントを作成し、そのクライアントを使って</a:t>
            </a:r>
            <a:r>
              <a:rPr kumimoji="1" lang="en-US" altLang="ja-JP" dirty="0"/>
              <a:t>Loki</a:t>
            </a:r>
            <a:r>
              <a:rPr kumimoji="1" lang="ja-JP" altLang="en-US" dirty="0"/>
              <a:t>へログを送信する箇所です。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10</a:t>
            </a:fld>
            <a:endParaRPr kumimoji="1" lang="ja-JP" altLang="en-US"/>
          </a:p>
        </p:txBody>
      </p:sp>
    </p:spTree>
    <p:extLst>
      <p:ext uri="{BB962C8B-B14F-4D97-AF65-F5344CB8AC3E}">
        <p14:creationId xmlns:p14="http://schemas.microsoft.com/office/powerpoint/2010/main" val="391336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6" name="PlaceHolder 2"/>
          <p:cNvSpPr>
            <a:spLocks noGrp="1"/>
          </p:cNvSpPr>
          <p:nvPr>
            <p:ph type="body"/>
          </p:nvPr>
        </p:nvSpPr>
        <p:spPr>
          <a:xfrm>
            <a:off x="504000" y="1368000"/>
            <a:ext cx="9071640" cy="2575440"/>
          </a:xfrm>
          <a:prstGeom prst="rect">
            <a:avLst/>
          </a:prstGeom>
        </p:spPr>
        <p:txBody>
          <a:bodyPr lIns="0" tIns="0" rIns="0" bIns="0">
            <a:normAutofit/>
          </a:bodyPr>
          <a:lstStyle/>
          <a:p>
            <a:endParaRPr lang="en-US" sz="3200" b="0" strike="noStrike" spc="-1">
              <a:latin typeface="メイリオ"/>
            </a:endParaRPr>
          </a:p>
        </p:txBody>
      </p:sp>
      <p:sp>
        <p:nvSpPr>
          <p:cNvPr id="27" name="PlaceHolder 3"/>
          <p:cNvSpPr>
            <a:spLocks noGrp="1"/>
          </p:cNvSpPr>
          <p:nvPr>
            <p:ph type="body"/>
          </p:nvPr>
        </p:nvSpPr>
        <p:spPr>
          <a:xfrm>
            <a:off x="504000" y="4188600"/>
            <a:ext cx="907164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9"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30"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31" name="PlaceHolder 4"/>
          <p:cNvSpPr>
            <a:spLocks noGrp="1"/>
          </p:cNvSpPr>
          <p:nvPr>
            <p:ph type="body"/>
          </p:nvPr>
        </p:nvSpPr>
        <p:spPr>
          <a:xfrm>
            <a:off x="504000" y="4188600"/>
            <a:ext cx="4426920" cy="2575440"/>
          </a:xfrm>
          <a:prstGeom prst="rect">
            <a:avLst/>
          </a:prstGeom>
        </p:spPr>
        <p:txBody>
          <a:bodyPr lIns="0" tIns="0" rIns="0" bIns="0">
            <a:normAutofit/>
          </a:bodyPr>
          <a:lstStyle/>
          <a:p>
            <a:endParaRPr lang="en-US" sz="3200" b="0" strike="noStrike" spc="-1">
              <a:latin typeface="メイリオ"/>
            </a:endParaRPr>
          </a:p>
        </p:txBody>
      </p:sp>
      <p:sp>
        <p:nvSpPr>
          <p:cNvPr id="32" name="PlaceHolder 5"/>
          <p:cNvSpPr>
            <a:spLocks noGrp="1"/>
          </p:cNvSpPr>
          <p:nvPr>
            <p:ph type="body"/>
          </p:nvPr>
        </p:nvSpPr>
        <p:spPr>
          <a:xfrm>
            <a:off x="515268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34" name="PlaceHolder 2"/>
          <p:cNvSpPr>
            <a:spLocks noGrp="1"/>
          </p:cNvSpPr>
          <p:nvPr>
            <p:ph type="body"/>
          </p:nvPr>
        </p:nvSpPr>
        <p:spPr>
          <a:xfrm>
            <a:off x="50400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5" name="PlaceHolder 3"/>
          <p:cNvSpPr>
            <a:spLocks noGrp="1"/>
          </p:cNvSpPr>
          <p:nvPr>
            <p:ph type="body"/>
          </p:nvPr>
        </p:nvSpPr>
        <p:spPr>
          <a:xfrm>
            <a:off x="357120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6" name="PlaceHolder 4"/>
          <p:cNvSpPr>
            <a:spLocks noGrp="1"/>
          </p:cNvSpPr>
          <p:nvPr>
            <p:ph type="body"/>
          </p:nvPr>
        </p:nvSpPr>
        <p:spPr>
          <a:xfrm>
            <a:off x="663804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7" name="PlaceHolder 5"/>
          <p:cNvSpPr>
            <a:spLocks noGrp="1"/>
          </p:cNvSpPr>
          <p:nvPr>
            <p:ph type="body"/>
          </p:nvPr>
        </p:nvSpPr>
        <p:spPr>
          <a:xfrm>
            <a:off x="504000" y="4188600"/>
            <a:ext cx="2920680" cy="2575440"/>
          </a:xfrm>
          <a:prstGeom prst="rect">
            <a:avLst/>
          </a:prstGeom>
        </p:spPr>
        <p:txBody>
          <a:bodyPr lIns="0" tIns="0" rIns="0" bIns="0">
            <a:normAutofit/>
          </a:bodyPr>
          <a:lstStyle/>
          <a:p>
            <a:endParaRPr lang="en-US" sz="3200" b="0" strike="noStrike" spc="-1">
              <a:latin typeface="メイリオ"/>
            </a:endParaRPr>
          </a:p>
        </p:txBody>
      </p:sp>
      <p:sp>
        <p:nvSpPr>
          <p:cNvPr id="38" name="PlaceHolder 6"/>
          <p:cNvSpPr>
            <a:spLocks noGrp="1"/>
          </p:cNvSpPr>
          <p:nvPr>
            <p:ph type="body"/>
          </p:nvPr>
        </p:nvSpPr>
        <p:spPr>
          <a:xfrm>
            <a:off x="3571200" y="4188600"/>
            <a:ext cx="2920680" cy="2575440"/>
          </a:xfrm>
          <a:prstGeom prst="rect">
            <a:avLst/>
          </a:prstGeom>
        </p:spPr>
        <p:txBody>
          <a:bodyPr lIns="0" tIns="0" rIns="0" bIns="0">
            <a:normAutofit/>
          </a:bodyPr>
          <a:lstStyle/>
          <a:p>
            <a:endParaRPr lang="en-US" sz="3200" b="0" strike="noStrike" spc="-1">
              <a:latin typeface="メイリオ"/>
            </a:endParaRPr>
          </a:p>
        </p:txBody>
      </p:sp>
      <p:sp>
        <p:nvSpPr>
          <p:cNvPr id="39" name="PlaceHolder 7"/>
          <p:cNvSpPr>
            <a:spLocks noGrp="1"/>
          </p:cNvSpPr>
          <p:nvPr>
            <p:ph type="body"/>
          </p:nvPr>
        </p:nvSpPr>
        <p:spPr>
          <a:xfrm>
            <a:off x="6638040" y="4188600"/>
            <a:ext cx="292068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18D57-EF11-461B-A964-F39FBED9E81B}"/>
              </a:ext>
            </a:extLst>
          </p:cNvPr>
          <p:cNvSpPr>
            <a:spLocks noGrp="1"/>
          </p:cNvSpPr>
          <p:nvPr>
            <p:ph type="ctrTitle"/>
          </p:nvPr>
        </p:nvSpPr>
        <p:spPr>
          <a:xfrm>
            <a:off x="1260078" y="1237197"/>
            <a:ext cx="7560469" cy="2631887"/>
          </a:xfrm>
        </p:spPr>
        <p:txBody>
          <a:bodyPr anchor="b"/>
          <a:lstStyle>
            <a:lvl1pPr algn="ctr">
              <a:defRPr sz="496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14C5DFD-D5B1-48CB-9C86-A17D0D8D5716}"/>
              </a:ext>
            </a:extLst>
          </p:cNvPr>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FF05A77-1505-4D0A-ADD9-0025802790BD}"/>
              </a:ext>
            </a:extLst>
          </p:cNvPr>
          <p:cNvSpPr>
            <a:spLocks noGrp="1"/>
          </p:cNvSpPr>
          <p:nvPr>
            <p:ph type="dt" sz="half" idx="10"/>
          </p:nvPr>
        </p:nvSpPr>
        <p:spPr/>
        <p:txBody>
          <a:bodyPr/>
          <a:lstStyle/>
          <a:p>
            <a:fld id="{53235D1F-0741-40E3-B9F5-9646A1C97BC9}"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B835FEC9-D368-4260-A8B9-6C0ABDB593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263D91-BA45-46BD-94F9-F60575E46732}"/>
              </a:ext>
            </a:extLst>
          </p:cNvPr>
          <p:cNvSpPr>
            <a:spLocks noGrp="1"/>
          </p:cNvSpPr>
          <p:nvPr>
            <p:ph type="sldNum" sz="quarter" idx="12"/>
          </p:nvPr>
        </p:nvSpPr>
        <p:spPr/>
        <p:txBody>
          <a:bodyPr/>
          <a:lstStyle/>
          <a:p>
            <a:fld id="{42013EA9-E00D-4752-908B-7A095E5D7CC5}" type="slidenum">
              <a:rPr kumimoji="1" lang="ja-JP" altLang="en-US" smtClean="0"/>
              <a:t>‹#›</a:t>
            </a:fld>
            <a:endParaRPr kumimoji="1" lang="ja-JP" altLang="en-US"/>
          </a:p>
        </p:txBody>
      </p:sp>
    </p:spTree>
    <p:extLst>
      <p:ext uri="{BB962C8B-B14F-4D97-AF65-F5344CB8AC3E}">
        <p14:creationId xmlns:p14="http://schemas.microsoft.com/office/powerpoint/2010/main" val="247434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5" name="PlaceHolder 2"/>
          <p:cNvSpPr>
            <a:spLocks noGrp="1"/>
          </p:cNvSpPr>
          <p:nvPr>
            <p:ph type="subTitle"/>
          </p:nvPr>
        </p:nvSpPr>
        <p:spPr>
          <a:xfrm>
            <a:off x="504000" y="1368000"/>
            <a:ext cx="9071640" cy="5400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7" name="PlaceHolder 2"/>
          <p:cNvSpPr>
            <a:spLocks noGrp="1"/>
          </p:cNvSpPr>
          <p:nvPr>
            <p:ph type="body"/>
          </p:nvPr>
        </p:nvSpPr>
        <p:spPr>
          <a:xfrm>
            <a:off x="504000" y="1368000"/>
            <a:ext cx="9071640" cy="540000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9" name="PlaceHolder 2"/>
          <p:cNvSpPr>
            <a:spLocks noGrp="1"/>
          </p:cNvSpPr>
          <p:nvPr>
            <p:ph type="body"/>
          </p:nvPr>
        </p:nvSpPr>
        <p:spPr>
          <a:xfrm>
            <a:off x="50400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0" name="PlaceHolder 3"/>
          <p:cNvSpPr>
            <a:spLocks noGrp="1"/>
          </p:cNvSpPr>
          <p:nvPr>
            <p:ph type="body"/>
          </p:nvPr>
        </p:nvSpPr>
        <p:spPr>
          <a:xfrm>
            <a:off x="5152680" y="1368000"/>
            <a:ext cx="4426920" cy="540000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576000"/>
            <a:ext cx="9071640" cy="26712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14"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15" name="PlaceHolder 3"/>
          <p:cNvSpPr>
            <a:spLocks noGrp="1"/>
          </p:cNvSpPr>
          <p:nvPr>
            <p:ph type="body"/>
          </p:nvPr>
        </p:nvSpPr>
        <p:spPr>
          <a:xfrm>
            <a:off x="515268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6" name="PlaceHolder 4"/>
          <p:cNvSpPr>
            <a:spLocks noGrp="1"/>
          </p:cNvSpPr>
          <p:nvPr>
            <p:ph type="body"/>
          </p:nvPr>
        </p:nvSpPr>
        <p:spPr>
          <a:xfrm>
            <a:off x="50400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18" name="PlaceHolder 2"/>
          <p:cNvSpPr>
            <a:spLocks noGrp="1"/>
          </p:cNvSpPr>
          <p:nvPr>
            <p:ph type="body"/>
          </p:nvPr>
        </p:nvSpPr>
        <p:spPr>
          <a:xfrm>
            <a:off x="50400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9"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0" name="PlaceHolder 4"/>
          <p:cNvSpPr>
            <a:spLocks noGrp="1"/>
          </p:cNvSpPr>
          <p:nvPr>
            <p:ph type="body"/>
          </p:nvPr>
        </p:nvSpPr>
        <p:spPr>
          <a:xfrm>
            <a:off x="515268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2"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3"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4" name="PlaceHolder 4"/>
          <p:cNvSpPr>
            <a:spLocks noGrp="1"/>
          </p:cNvSpPr>
          <p:nvPr>
            <p:ph type="body"/>
          </p:nvPr>
        </p:nvSpPr>
        <p:spPr>
          <a:xfrm>
            <a:off x="504000" y="4188600"/>
            <a:ext cx="907164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図 3"/>
          <p:cNvPicPr/>
          <p:nvPr/>
        </p:nvPicPr>
        <p:blipFill>
          <a:blip r:embed="rId15"/>
          <a:stretch/>
        </p:blipFill>
        <p:spPr>
          <a:xfrm>
            <a:off x="360" y="0"/>
            <a:ext cx="10079640" cy="7559280"/>
          </a:xfrm>
          <a:prstGeom prst="rect">
            <a:avLst/>
          </a:prstGeom>
          <a:ln>
            <a:noFill/>
          </a:ln>
        </p:spPr>
      </p:pic>
      <p:sp>
        <p:nvSpPr>
          <p:cNvPr id="5" name="PlaceHolder 1"/>
          <p:cNvSpPr>
            <a:spLocks noGrp="1"/>
          </p:cNvSpPr>
          <p:nvPr>
            <p:ph type="title"/>
          </p:nvPr>
        </p:nvSpPr>
        <p:spPr>
          <a:xfrm>
            <a:off x="504000" y="576000"/>
            <a:ext cx="9071640" cy="576000"/>
          </a:xfrm>
          <a:prstGeom prst="rect">
            <a:avLst/>
          </a:prstGeom>
        </p:spPr>
        <p:txBody>
          <a:bodyPr lIns="0" tIns="0" rIns="0" bIns="0" anchor="ctr">
            <a:noAutofit/>
          </a:bodyPr>
          <a:lstStyle/>
          <a:p>
            <a:pPr algn="ctr"/>
            <a:r>
              <a:rPr lang="en-US" sz="2800" b="0" strike="noStrike" spc="-1">
                <a:latin typeface="メイリオ"/>
              </a:rPr>
              <a:t>タイトルテキストの書式を編集するにはクリックします。</a:t>
            </a:r>
          </a:p>
        </p:txBody>
      </p:sp>
      <p:sp>
        <p:nvSpPr>
          <p:cNvPr id="2" name="PlaceHolder 2"/>
          <p:cNvSpPr>
            <a:spLocks noGrp="1"/>
          </p:cNvSpPr>
          <p:nvPr>
            <p:ph type="body"/>
          </p:nvPr>
        </p:nvSpPr>
        <p:spPr>
          <a:xfrm>
            <a:off x="504000" y="1368000"/>
            <a:ext cx="9071640" cy="5400000"/>
          </a:xfrm>
          <a:prstGeom prst="rect">
            <a:avLst/>
          </a:prstGeom>
        </p:spPr>
        <p:txBody>
          <a:bodyPr lIns="0" tIns="0" rIns="0" bIns="0">
            <a:normAutofit/>
          </a:bodyPr>
          <a:lstStyle/>
          <a:p>
            <a:pPr marL="432000" indent="-324000">
              <a:spcAft>
                <a:spcPts val="1417"/>
              </a:spcAft>
              <a:buClr>
                <a:srgbClr val="000000"/>
              </a:buClr>
              <a:buSzPct val="45000"/>
              <a:buFont typeface="Wingdings" charset="2"/>
              <a:buChar char=""/>
            </a:pPr>
            <a:r>
              <a:rPr lang="en-US" sz="3200" b="0" strike="noStrike" spc="-1">
                <a:latin typeface="メイリオ"/>
              </a:rPr>
              <a:t>アウトラインテキストの書式を編集するにはクリックします。</a:t>
            </a:r>
          </a:p>
          <a:p>
            <a:pPr marL="864000" lvl="1" indent="-324000">
              <a:spcAft>
                <a:spcPts val="1134"/>
              </a:spcAft>
              <a:buClr>
                <a:srgbClr val="000000"/>
              </a:buClr>
              <a:buSzPct val="75000"/>
              <a:buFont typeface="Symbol" charset="2"/>
              <a:buChar char=""/>
            </a:pPr>
            <a:r>
              <a:rPr lang="en-US" sz="2800" b="0" strike="noStrike" spc="-1">
                <a:latin typeface="メイリオ"/>
              </a:rPr>
              <a:t>2レベル目のアウトライン</a:t>
            </a:r>
          </a:p>
          <a:p>
            <a:pPr marL="1296000" lvl="2" indent="-288000">
              <a:spcAft>
                <a:spcPts val="850"/>
              </a:spcAft>
              <a:buClr>
                <a:srgbClr val="000000"/>
              </a:buClr>
              <a:buSzPct val="45000"/>
              <a:buFont typeface="Wingdings" charset="2"/>
              <a:buChar char=""/>
            </a:pPr>
            <a:r>
              <a:rPr lang="en-US" sz="2400" b="0" strike="noStrike" spc="-1">
                <a:latin typeface="メイリオ"/>
              </a:rPr>
              <a:t>3レベル目のアウトライン</a:t>
            </a:r>
          </a:p>
          <a:p>
            <a:pPr marL="1728000" lvl="3" indent="-216000">
              <a:spcAft>
                <a:spcPts val="567"/>
              </a:spcAft>
              <a:buClr>
                <a:srgbClr val="000000"/>
              </a:buClr>
              <a:buSzPct val="75000"/>
              <a:buFont typeface="Symbol" charset="2"/>
              <a:buChar char=""/>
            </a:pPr>
            <a:r>
              <a:rPr lang="en-US" sz="2000" b="0" strike="noStrike" spc="-1">
                <a:latin typeface="メイリオ"/>
              </a:rPr>
              <a:t>4レベル目のアウトライン</a:t>
            </a:r>
          </a:p>
          <a:p>
            <a:pPr marL="2160000" lvl="4" indent="-216000">
              <a:spcAft>
                <a:spcPts val="283"/>
              </a:spcAft>
              <a:buClr>
                <a:srgbClr val="000000"/>
              </a:buClr>
              <a:buSzPct val="45000"/>
              <a:buFont typeface="Wingdings" charset="2"/>
              <a:buChar char=""/>
            </a:pPr>
            <a:r>
              <a:rPr lang="en-US" sz="2000" b="0" strike="noStrike" spc="-1">
                <a:latin typeface="メイリオ"/>
              </a:rPr>
              <a:t>5レベル目のアウトライン</a:t>
            </a:r>
          </a:p>
          <a:p>
            <a:pPr marL="2592000" lvl="5" indent="-216000">
              <a:spcAft>
                <a:spcPts val="283"/>
              </a:spcAft>
              <a:buClr>
                <a:srgbClr val="000000"/>
              </a:buClr>
              <a:buSzPct val="45000"/>
              <a:buFont typeface="Wingdings" charset="2"/>
              <a:buChar char=""/>
            </a:pPr>
            <a:r>
              <a:rPr lang="en-US" sz="2000" b="0" strike="noStrike" spc="-1">
                <a:latin typeface="メイリオ"/>
              </a:rPr>
              <a:t>6レベル目のアウトライン</a:t>
            </a:r>
          </a:p>
          <a:p>
            <a:pPr marL="3024000" lvl="6" indent="-216000">
              <a:spcAft>
                <a:spcPts val="283"/>
              </a:spcAft>
              <a:buClr>
                <a:srgbClr val="000000"/>
              </a:buClr>
              <a:buSzPct val="45000"/>
              <a:buFont typeface="Wingdings" charset="2"/>
              <a:buChar char=""/>
            </a:pPr>
            <a:r>
              <a:rPr lang="en-US" sz="2000" b="0" strike="noStrike" spc="-1">
                <a:latin typeface="メイリオ"/>
              </a:rPr>
              <a:t>7レベル目のアウトライン</a:t>
            </a:r>
          </a:p>
        </p:txBody>
      </p:sp>
      <p:sp>
        <p:nvSpPr>
          <p:cNvPr id="3" name="PlaceHolder 3"/>
          <p:cNvSpPr>
            <a:spLocks noGrp="1"/>
          </p:cNvSpPr>
          <p:nvPr>
            <p:ph type="sldNum"/>
          </p:nvPr>
        </p:nvSpPr>
        <p:spPr>
          <a:xfrm>
            <a:off x="3987720" y="7056000"/>
            <a:ext cx="2348280" cy="521280"/>
          </a:xfrm>
          <a:prstGeom prst="rect">
            <a:avLst/>
          </a:prstGeom>
        </p:spPr>
        <p:txBody>
          <a:bodyPr lIns="0" tIns="0" rIns="0" bIns="0">
            <a:noAutofit/>
          </a:bodyPr>
          <a:lstStyle/>
          <a:p>
            <a:pPr algn="ctr"/>
            <a:fld id="{8D927F7F-F6FC-4270-9D45-A7EC56FBA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www.clear-code.com/blog/2019/7/31.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osmo0920/fluent-bit-go-lok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rafana/loki/pull/84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cosmo__"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cosmo0920"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grafana/loki/pull/1294"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grafana/loki/tree/master/cmd/fluent-bit#configuration-option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lear-code.com/blog/2019/7/24.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EA43D-6426-4690-9444-EC0011268C4B}"/>
              </a:ext>
            </a:extLst>
          </p:cNvPr>
          <p:cNvSpPr>
            <a:spLocks noGrp="1"/>
          </p:cNvSpPr>
          <p:nvPr>
            <p:ph type="ctrTitle"/>
          </p:nvPr>
        </p:nvSpPr>
        <p:spPr>
          <a:xfrm>
            <a:off x="879614" y="1237197"/>
            <a:ext cx="8234138" cy="2631887"/>
          </a:xfrm>
        </p:spPr>
        <p:txBody>
          <a:bodyPr/>
          <a:lstStyle/>
          <a:p>
            <a:r>
              <a:rPr kumimoji="1" lang="en-US" altLang="ja-JP" dirty="0"/>
              <a:t>Grafana/Loki</a:t>
            </a:r>
            <a:r>
              <a:rPr kumimoji="1" lang="ja-JP" altLang="en-US" dirty="0"/>
              <a:t>の開発元に</a:t>
            </a:r>
            <a:r>
              <a:rPr kumimoji="1" lang="en-US" altLang="ja-JP" dirty="0"/>
              <a:t>fluent-bit</a:t>
            </a:r>
            <a:r>
              <a:rPr lang="ja-JP" altLang="en-US" dirty="0"/>
              <a:t>プラグイン</a:t>
            </a:r>
            <a:r>
              <a:rPr kumimoji="1" lang="ja-JP" altLang="en-US" dirty="0"/>
              <a:t>を</a:t>
            </a:r>
            <a:br>
              <a:rPr kumimoji="1" lang="en-US" altLang="ja-JP" dirty="0"/>
            </a:br>
            <a:r>
              <a:rPr kumimoji="1" lang="ja-JP" altLang="en-US" dirty="0"/>
              <a:t>作成してフィードバックした話</a:t>
            </a:r>
          </a:p>
        </p:txBody>
      </p:sp>
      <p:sp>
        <p:nvSpPr>
          <p:cNvPr id="3" name="字幕 2">
            <a:extLst>
              <a:ext uri="{FF2B5EF4-FFF2-40B4-BE49-F238E27FC236}">
                <a16:creationId xmlns:a16="http://schemas.microsoft.com/office/drawing/2014/main" id="{0AAC1250-7174-431B-AE86-C0DC7DDCE6A5}"/>
              </a:ext>
            </a:extLst>
          </p:cNvPr>
          <p:cNvSpPr>
            <a:spLocks noGrp="1"/>
          </p:cNvSpPr>
          <p:nvPr>
            <p:ph type="subTitle" idx="1"/>
          </p:nvPr>
        </p:nvSpPr>
        <p:spPr/>
        <p:txBody>
          <a:bodyPr/>
          <a:lstStyle/>
          <a:p>
            <a:r>
              <a:rPr kumimoji="1" lang="ja-JP" altLang="en-US" dirty="0"/>
              <a:t>株式会社クリアコード</a:t>
            </a:r>
            <a:endParaRPr kumimoji="1" lang="en-US" altLang="ja-JP" dirty="0"/>
          </a:p>
          <a:p>
            <a:r>
              <a:rPr lang="ja-JP" altLang="en-US" dirty="0"/>
              <a:t>畑ケ 宇宙</a:t>
            </a:r>
            <a:endParaRPr lang="en-US" altLang="ja-JP" dirty="0"/>
          </a:p>
          <a:p>
            <a:r>
              <a:rPr kumimoji="1" lang="en-US" altLang="ja-JP" dirty="0"/>
              <a:t>2020/1/15</a:t>
            </a:r>
          </a:p>
          <a:p>
            <a:r>
              <a:rPr kumimoji="1" lang="en-US" altLang="ja-JP" dirty="0"/>
              <a:t>@Prometheus meetup #3</a:t>
            </a:r>
          </a:p>
        </p:txBody>
      </p:sp>
    </p:spTree>
    <p:extLst>
      <p:ext uri="{BB962C8B-B14F-4D97-AF65-F5344CB8AC3E}">
        <p14:creationId xmlns:p14="http://schemas.microsoft.com/office/powerpoint/2010/main" val="364433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042CF-4ECE-43AA-B945-3067A07B019C}"/>
              </a:ext>
            </a:extLst>
          </p:cNvPr>
          <p:cNvSpPr>
            <a:spLocks noGrp="1"/>
          </p:cNvSpPr>
          <p:nvPr>
            <p:ph type="title"/>
          </p:nvPr>
        </p:nvSpPr>
        <p:spPr>
          <a:xfrm>
            <a:off x="504492" y="268711"/>
            <a:ext cx="9071640" cy="609398"/>
          </a:xfrm>
        </p:spPr>
        <p:txBody>
          <a:bodyPr/>
          <a:lstStyle/>
          <a:p>
            <a:r>
              <a:rPr kumimoji="1" lang="en-US" altLang="ja-JP" dirty="0"/>
              <a:t>Golang</a:t>
            </a:r>
            <a:r>
              <a:rPr kumimoji="1" lang="ja-JP" altLang="en-US" dirty="0"/>
              <a:t>で</a:t>
            </a:r>
            <a:r>
              <a:rPr kumimoji="1" lang="en-US" altLang="ja-JP" dirty="0"/>
              <a:t>Loki</a:t>
            </a:r>
            <a:r>
              <a:rPr kumimoji="1" lang="ja-JP" altLang="en-US" dirty="0"/>
              <a:t>にログを送るには</a:t>
            </a:r>
          </a:p>
        </p:txBody>
      </p:sp>
      <p:sp>
        <p:nvSpPr>
          <p:cNvPr id="4" name="テキスト ボックス 3">
            <a:extLst>
              <a:ext uri="{FF2B5EF4-FFF2-40B4-BE49-F238E27FC236}">
                <a16:creationId xmlns:a16="http://schemas.microsoft.com/office/drawing/2014/main" id="{FAD4CFA2-F5AF-4FF5-A193-9B9194B2554C}"/>
              </a:ext>
            </a:extLst>
          </p:cNvPr>
          <p:cNvSpPr txBox="1"/>
          <p:nvPr/>
        </p:nvSpPr>
        <p:spPr>
          <a:xfrm>
            <a:off x="414259" y="878109"/>
            <a:ext cx="8542819" cy="6294031"/>
          </a:xfrm>
          <a:prstGeom prst="rect">
            <a:avLst/>
          </a:prstGeom>
          <a:noFill/>
        </p:spPr>
        <p:txBody>
          <a:bodyPr wrap="square" rtlCol="0">
            <a:spAutoFit/>
          </a:bodyPr>
          <a:lstStyle/>
          <a:p>
            <a:r>
              <a:rPr lang="en-US" altLang="ja-JP" sz="1300" dirty="0">
                <a:solidFill>
                  <a:srgbClr val="4B69C6"/>
                </a:solidFill>
                <a:latin typeface=" Consolas,  Courier New"/>
              </a:rPr>
              <a:t>package</a:t>
            </a:r>
            <a:r>
              <a:rPr lang="en-US" altLang="ja-JP" sz="1300" dirty="0">
                <a:solidFill>
                  <a:srgbClr val="333333"/>
                </a:solidFill>
                <a:latin typeface=" Consolas,  Courier New"/>
              </a:rPr>
              <a:t> main</a:t>
            </a:r>
          </a:p>
          <a:p>
            <a:br>
              <a:rPr lang="en-US" altLang="ja-JP" sz="1300" dirty="0">
                <a:solidFill>
                  <a:srgbClr val="333333"/>
                </a:solidFill>
                <a:latin typeface=" Consolas,  Courier New"/>
              </a:rPr>
            </a:br>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grafana</a:t>
            </a:r>
            <a:r>
              <a:rPr lang="en-US" altLang="ja-JP" sz="1300" dirty="0">
                <a:solidFill>
                  <a:srgbClr val="448C27"/>
                </a:solidFill>
                <a:latin typeface=" Consolas,  Courier New"/>
              </a:rPr>
              <a:t>/</a:t>
            </a:r>
            <a:r>
              <a:rPr lang="en-US" altLang="ja-JP" sz="1300" dirty="0" err="1">
                <a:solidFill>
                  <a:srgbClr val="448C27"/>
                </a:solidFill>
                <a:latin typeface=" Consolas,  Courier New"/>
              </a:rPr>
              <a:t>loki</a:t>
            </a:r>
            <a:r>
              <a:rPr lang="en-US" altLang="ja-JP" sz="1300" dirty="0">
                <a:solidFill>
                  <a:srgbClr val="448C27"/>
                </a:solidFill>
                <a:latin typeface=" Consolas,  Courier New"/>
              </a:rPr>
              <a:t>/pkg/</a:t>
            </a:r>
            <a:r>
              <a:rPr lang="en-US" altLang="ja-JP" sz="1300" dirty="0" err="1">
                <a:solidFill>
                  <a:srgbClr val="448C27"/>
                </a:solidFill>
                <a:latin typeface=" Consolas,  Courier New"/>
              </a:rPr>
              <a:t>promtail</a:t>
            </a:r>
            <a:r>
              <a:rPr lang="en-US" altLang="ja-JP" sz="1300" dirty="0">
                <a:solidFill>
                  <a:srgbClr val="448C27"/>
                </a:solidFill>
                <a:latin typeface=" Consolas,  Courier New"/>
              </a:rPr>
              <a:t>/client</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sirupsen</a:t>
            </a:r>
            <a:r>
              <a:rPr lang="en-US" altLang="ja-JP" sz="1300" dirty="0">
                <a:solidFill>
                  <a:srgbClr val="448C27"/>
                </a:solidFill>
                <a:latin typeface=" Consolas,  Courier New"/>
              </a:rPr>
              <a:t>/</a:t>
            </a:r>
            <a:r>
              <a:rPr lang="en-US" altLang="ja-JP" sz="1300" dirty="0" err="1">
                <a:solidFill>
                  <a:srgbClr val="448C27"/>
                </a:solidFill>
                <a:latin typeface=" Consolas,  Courier New"/>
              </a:rPr>
              <a:t>logrus</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kit </a:t>
            </a:r>
            <a:r>
              <a:rPr lang="en-US" altLang="ja-JP" sz="1300" dirty="0">
                <a:solidFill>
                  <a:srgbClr val="777777"/>
                </a:solidFill>
                <a:latin typeface=" Consolas,  Courier New"/>
              </a:rPr>
              <a:t>"</a:t>
            </a:r>
            <a:r>
              <a:rPr lang="en-US" altLang="ja-JP" sz="1300" dirty="0">
                <a:solidFill>
                  <a:srgbClr val="448C27"/>
                </a:solidFill>
                <a:latin typeface=" Consolas,  Courier New"/>
              </a:rPr>
              <a:t>github.com/go-kit/kit/log/</a:t>
            </a:r>
            <a:r>
              <a:rPr lang="en-US" altLang="ja-JP" sz="1300" dirty="0" err="1">
                <a:solidFill>
                  <a:srgbClr val="448C27"/>
                </a:solidFill>
                <a:latin typeface=" Consolas,  Courier New"/>
              </a:rPr>
              <a:t>logrus</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cortexproject</a:t>
            </a:r>
            <a:r>
              <a:rPr lang="en-US" altLang="ja-JP" sz="1300" dirty="0">
                <a:solidFill>
                  <a:srgbClr val="448C27"/>
                </a:solidFill>
                <a:latin typeface=" Consolas,  Courier New"/>
              </a:rPr>
              <a:t>/cortex/pkg/</a:t>
            </a:r>
            <a:r>
              <a:rPr lang="en-US" altLang="ja-JP" sz="1300" dirty="0" err="1">
                <a:solidFill>
                  <a:srgbClr val="448C27"/>
                </a:solidFill>
                <a:latin typeface=" Consolas,  Courier New"/>
              </a:rPr>
              <a:t>util</a:t>
            </a:r>
            <a:r>
              <a:rPr lang="en-US" altLang="ja-JP" sz="1300" dirty="0">
                <a:solidFill>
                  <a:srgbClr val="448C27"/>
                </a:solidFill>
                <a:latin typeface=" Consolas,  Courier New"/>
              </a:rPr>
              <a:t>/</a:t>
            </a:r>
            <a:r>
              <a:rPr lang="en-US" altLang="ja-JP" sz="1300" dirty="0" err="1">
                <a:solidFill>
                  <a:srgbClr val="448C27"/>
                </a:solidFill>
                <a:latin typeface=" Consolas,  Courier New"/>
              </a:rPr>
              <a:t>flagext</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prometheus</a:t>
            </a:r>
            <a:r>
              <a:rPr lang="en-US" altLang="ja-JP" sz="1300" dirty="0">
                <a:solidFill>
                  <a:srgbClr val="448C27"/>
                </a:solidFill>
                <a:latin typeface=" Consolas,  Courier New"/>
              </a:rPr>
              <a:t>/common/model</a:t>
            </a:r>
            <a:r>
              <a:rPr lang="en-US" altLang="ja-JP" sz="1300" dirty="0">
                <a:solidFill>
                  <a:srgbClr val="777777"/>
                </a:solidFill>
                <a:latin typeface=" Consolas,  Courier New"/>
              </a:rPr>
              <a:t>"</a:t>
            </a:r>
            <a:br>
              <a:rPr lang="en-US" altLang="ja-JP" sz="1300" dirty="0">
                <a:solidFill>
                  <a:srgbClr val="333333"/>
                </a:solidFill>
                <a:latin typeface=" Consolas,  Courier New"/>
              </a:rPr>
            </a:br>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time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br>
              <a:rPr lang="en-US" altLang="ja-JP" sz="1300" dirty="0">
                <a:solidFill>
                  <a:srgbClr val="333333"/>
                </a:solidFill>
                <a:latin typeface=" Consolas,  Courier New"/>
              </a:rPr>
            </a:br>
            <a:r>
              <a:rPr lang="en-US" altLang="ja-JP" sz="1300" dirty="0" err="1">
                <a:solidFill>
                  <a:srgbClr val="4B69C6"/>
                </a:solidFill>
                <a:latin typeface=" Consolas,  Courier New"/>
              </a:rPr>
              <a:t>func</a:t>
            </a:r>
            <a:r>
              <a:rPr lang="en-US" altLang="ja-JP" sz="1300" dirty="0">
                <a:solidFill>
                  <a:srgbClr val="333333"/>
                </a:solidFill>
                <a:latin typeface=" Consolas,  Courier New"/>
              </a:rPr>
              <a:t> </a:t>
            </a:r>
            <a:r>
              <a:rPr lang="en-US" altLang="ja-JP" sz="1300" b="1" dirty="0">
                <a:solidFill>
                  <a:srgbClr val="AA3731"/>
                </a:solidFill>
                <a:latin typeface=" Consolas,  Courier New"/>
              </a:rPr>
              <a:t>main</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a:t>
            </a:r>
            <a:r>
              <a:rPr lang="en-US" altLang="ja-JP" sz="1300" dirty="0" err="1">
                <a:solidFill>
                  <a:srgbClr val="777777"/>
                </a:solidFill>
                <a:latin typeface=" Consolas,  Courier New"/>
              </a:rPr>
              <a:t>.</a:t>
            </a:r>
            <a:r>
              <a:rPr lang="en-US" altLang="ja-JP" sz="1300" dirty="0" err="1">
                <a:solidFill>
                  <a:srgbClr val="333333"/>
                </a:solidFill>
                <a:latin typeface=" Consolas,  Courier New"/>
              </a:rPr>
              <a:t>Config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Init everything with default values.</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333333"/>
                </a:solidFill>
                <a:latin typeface=" Consolas,  Courier New"/>
              </a:rPr>
              <a:t>flagext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RegisterFlags</a:t>
            </a:r>
            <a:r>
              <a:rPr lang="en-US" altLang="ja-JP" sz="1300" dirty="0">
                <a:solidFill>
                  <a:srgbClr val="777777"/>
                </a:solidFill>
                <a:latin typeface=" Consolas,  Courier New"/>
              </a:rPr>
              <a:t>(&amp;</a:t>
            </a:r>
            <a:r>
              <a:rPr lang="en-US" altLang="ja-JP" sz="1300" dirty="0" err="1">
                <a:solidFill>
                  <a:srgbClr val="333333"/>
                </a:solidFill>
                <a:latin typeface=" Consolas,  Courier New"/>
              </a:rPr>
              <a:t>cfg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4B69C6"/>
                </a:solidFill>
                <a:latin typeface=" Consolas,  Courier New"/>
              </a:rPr>
              <a:t>var</a:t>
            </a:r>
            <a:r>
              <a:rPr lang="en-US" altLang="ja-JP" sz="1300" dirty="0">
                <a:solidFill>
                  <a:srgbClr val="333333"/>
                </a:solidFill>
                <a:latin typeface=" Consolas,  Courier New"/>
              </a:rPr>
              <a:t> </a:t>
            </a:r>
            <a:r>
              <a:rPr lang="en-US" altLang="ja-JP" sz="1300" dirty="0" err="1">
                <a:solidFill>
                  <a:srgbClr val="7A3E9D"/>
                </a:solidFill>
                <a:latin typeface=" Consolas,  Courier New"/>
              </a:rPr>
              <a:t>clientURL</a:t>
            </a:r>
            <a:r>
              <a:rPr lang="en-US" altLang="ja-JP" sz="1300" dirty="0">
                <a:solidFill>
                  <a:srgbClr val="333333"/>
                </a:solidFill>
                <a:latin typeface=" Consolas,  Courier New"/>
              </a:rPr>
              <a:t> </a:t>
            </a:r>
            <a:r>
              <a:rPr lang="en-US" altLang="ja-JP" sz="1300" dirty="0" err="1">
                <a:solidFill>
                  <a:srgbClr val="333333"/>
                </a:solidFill>
                <a:latin typeface=" Consolas,  Courier New"/>
              </a:rPr>
              <a:t>flagext</a:t>
            </a:r>
            <a:r>
              <a:rPr lang="en-US" altLang="ja-JP" sz="1300" dirty="0" err="1">
                <a:solidFill>
                  <a:srgbClr val="777777"/>
                </a:solidFill>
                <a:latin typeface=" Consolas,  Courier New"/>
              </a:rPr>
              <a:t>.</a:t>
            </a:r>
            <a:r>
              <a:rPr lang="en-US" altLang="ja-JP" sz="1300" dirty="0" err="1">
                <a:solidFill>
                  <a:srgbClr val="333333"/>
                </a:solidFill>
                <a:latin typeface=" Consolas,  Courier New"/>
              </a:rPr>
              <a:t>URLValue</a:t>
            </a:r>
            <a:endParaRPr lang="en-US" altLang="ja-JP" sz="1300" dirty="0">
              <a:solidFill>
                <a:srgbClr val="333333"/>
              </a:solidFill>
              <a:latin typeface=" Consolas,  Courier New"/>
            </a:endParaRPr>
          </a:p>
          <a:p>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err="1">
                <a:solidFill>
                  <a:srgbClr val="7A3E9D"/>
                </a:solidFill>
                <a:latin typeface=" Consolas,  Courier New"/>
              </a:rPr>
              <a:t>url</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http://localhost:3100/</a:t>
            </a:r>
            <a:r>
              <a:rPr lang="en-US" altLang="ja-JP" sz="1300" dirty="0" err="1">
                <a:solidFill>
                  <a:srgbClr val="448C27"/>
                </a:solidFill>
                <a:latin typeface=" Consolas,  Courier New"/>
              </a:rPr>
              <a:t>api</a:t>
            </a:r>
            <a:r>
              <a:rPr lang="en-US" altLang="ja-JP" sz="1300" dirty="0">
                <a:solidFill>
                  <a:srgbClr val="448C27"/>
                </a:solidFill>
                <a:latin typeface=" Consolas,  Courier New"/>
              </a:rPr>
              <a:t>/prom/push</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Override some of those defaults</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clientURL</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Set</a:t>
            </a:r>
            <a:r>
              <a:rPr lang="en-US" altLang="ja-JP" sz="1300" dirty="0">
                <a:solidFill>
                  <a:srgbClr val="777777"/>
                </a:solidFill>
                <a:latin typeface=" Consolas,  Courier New"/>
              </a:rPr>
              <a:t>(</a:t>
            </a:r>
            <a:r>
              <a:rPr lang="en-US" altLang="ja-JP" sz="1300" dirty="0" err="1">
                <a:solidFill>
                  <a:srgbClr val="333333"/>
                </a:solidFill>
                <a:latin typeface=" Consolas,  Courier New"/>
              </a:rPr>
              <a:t>url</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cfg</a:t>
            </a:r>
            <a:r>
              <a:rPr lang="en-US" altLang="ja-JP" sz="1300" dirty="0">
                <a:solidFill>
                  <a:srgbClr val="777777"/>
                </a:solidFill>
                <a:latin typeface=" Consolas,  Courier New"/>
              </a:rPr>
              <a:t>.</a:t>
            </a:r>
            <a:r>
              <a:rPr lang="en-US" altLang="ja-JP" sz="1300" dirty="0">
                <a:solidFill>
                  <a:srgbClr val="7A3E9D"/>
                </a:solidFill>
                <a:latin typeface=" Consolas,  Courier New"/>
              </a:rPr>
              <a:t>URL</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clientURL</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err="1">
                <a:solidFill>
                  <a:srgbClr val="777777"/>
                </a:solidFill>
                <a:latin typeface=" Consolas,  Courier New"/>
              </a:rPr>
              <a:t>.</a:t>
            </a:r>
            <a:r>
              <a:rPr lang="en-US" altLang="ja-JP" sz="1300" dirty="0" err="1">
                <a:solidFill>
                  <a:srgbClr val="7A3E9D"/>
                </a:solidFill>
                <a:latin typeface=" Consolas,  Courier New"/>
              </a:rPr>
              <a:t>BatchWait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err="1">
                <a:solidFill>
                  <a:srgbClr val="777777"/>
                </a:solidFill>
                <a:latin typeface=" Consolas,  Courier New"/>
              </a:rPr>
              <a:t>.</a:t>
            </a:r>
            <a:r>
              <a:rPr lang="en-US" altLang="ja-JP" sz="1300" dirty="0" err="1">
                <a:solidFill>
                  <a:srgbClr val="7A3E9D"/>
                </a:solidFill>
                <a:latin typeface=" Consolas,  Courier New"/>
              </a:rPr>
              <a:t>BatchSize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10</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1024</a:t>
            </a:r>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a:solidFill>
                  <a:srgbClr val="7A3E9D"/>
                </a:solidFill>
                <a:latin typeface=" Consolas,  Courier New"/>
              </a:rPr>
              <a:t>log</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logrus</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loki</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a:t>
            </a:r>
            <a:r>
              <a:rPr lang="en-US" altLang="ja-JP" sz="1300" dirty="0">
                <a:solidFill>
                  <a:srgbClr val="777777"/>
                </a:solidFill>
                <a:latin typeface=" Consolas,  Courier New"/>
              </a:rPr>
              <a:t>(</a:t>
            </a:r>
            <a:r>
              <a:rPr lang="en-US" altLang="ja-JP" sz="1300" dirty="0" err="1">
                <a:solidFill>
                  <a:srgbClr val="333333"/>
                </a:solidFill>
                <a:latin typeface=" Consolas,  Courier New"/>
              </a:rPr>
              <a:t>cfg</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kit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NewLogrusLogger</a:t>
            </a:r>
            <a:r>
              <a:rPr lang="en-US" altLang="ja-JP" sz="1300" dirty="0">
                <a:solidFill>
                  <a:srgbClr val="777777"/>
                </a:solidFill>
                <a:latin typeface=" Consolas,  Courier New"/>
              </a:rPr>
              <a:t>(</a:t>
            </a:r>
            <a:r>
              <a:rPr lang="en-US" altLang="ja-JP" sz="1300" dirty="0">
                <a:solidFill>
                  <a:srgbClr val="333333"/>
                </a:solidFill>
                <a:latin typeface=" Consolas,  Courier New"/>
              </a:rPr>
              <a:t>log</a:t>
            </a:r>
            <a:r>
              <a:rPr lang="en-US" altLang="ja-JP" sz="1300" dirty="0">
                <a:solidFill>
                  <a:srgbClr val="777777"/>
                </a:solidFill>
                <a:latin typeface=" Consolas,  Courier New"/>
              </a:rPr>
              <a:t>))</a:t>
            </a:r>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a:solidFill>
                  <a:srgbClr val="7A3E9D"/>
                </a:solidFill>
                <a:latin typeface=" Consolas,  Courier New"/>
              </a:rPr>
              <a:t>line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{"message": "Sent from Golang!"}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labelValue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from-</a:t>
            </a:r>
            <a:r>
              <a:rPr lang="en-US" altLang="ja-JP" sz="1300" dirty="0" err="1">
                <a:solidFill>
                  <a:srgbClr val="448C27"/>
                </a:solidFill>
                <a:latin typeface=" Consolas,  Courier New"/>
              </a:rPr>
              <a:t>golang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labelSet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model</a:t>
            </a:r>
            <a:r>
              <a:rPr lang="en-US" altLang="ja-JP" sz="1300" dirty="0" err="1">
                <a:solidFill>
                  <a:srgbClr val="777777"/>
                </a:solidFill>
                <a:latin typeface=" Consolas,  Courier New"/>
              </a:rPr>
              <a:t>.</a:t>
            </a:r>
            <a:r>
              <a:rPr lang="en-US" altLang="ja-JP" sz="1300" dirty="0" err="1">
                <a:solidFill>
                  <a:srgbClr val="333333"/>
                </a:solidFill>
                <a:latin typeface=" Consolas,  Courier New"/>
              </a:rPr>
              <a:t>LabelSet</a:t>
            </a:r>
            <a:r>
              <a:rPr lang="en-US" altLang="ja-JP" sz="1300" dirty="0">
                <a:solidFill>
                  <a:srgbClr val="777777"/>
                </a:solidFill>
                <a:latin typeface=" Consolas,  Courier New"/>
              </a:rPr>
              <a:t>{"</a:t>
            </a:r>
            <a:r>
              <a:rPr lang="en-US" altLang="ja-JP" sz="1300" dirty="0" err="1">
                <a:solidFill>
                  <a:srgbClr val="448C27"/>
                </a:solidFill>
                <a:latin typeface=" Consolas,  Courier New"/>
              </a:rPr>
              <a:t>lang</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model</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LabelValue</a:t>
            </a:r>
            <a:r>
              <a:rPr lang="en-US" altLang="ja-JP" sz="1300" dirty="0">
                <a:solidFill>
                  <a:srgbClr val="777777"/>
                </a:solidFill>
                <a:latin typeface=" Consolas,  Courier New"/>
              </a:rPr>
              <a:t>(</a:t>
            </a:r>
            <a:r>
              <a:rPr lang="en-US" altLang="ja-JP" sz="1300" dirty="0" err="1">
                <a:solidFill>
                  <a:srgbClr val="333333"/>
                </a:solidFill>
                <a:latin typeface=" Consolas,  Courier New"/>
              </a:rPr>
              <a:t>labelValue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loki</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Handle</a:t>
            </a:r>
            <a:r>
              <a:rPr lang="en-US" altLang="ja-JP" sz="1300" dirty="0">
                <a:solidFill>
                  <a:srgbClr val="777777"/>
                </a:solidFill>
                <a:latin typeface=" Consolas,  Courier New"/>
              </a:rPr>
              <a:t>(</a:t>
            </a:r>
            <a:r>
              <a:rPr lang="en-US" altLang="ja-JP" sz="1300" dirty="0" err="1">
                <a:solidFill>
                  <a:srgbClr val="333333"/>
                </a:solidFill>
                <a:latin typeface=" Consolas,  Courier New"/>
              </a:rPr>
              <a:t>labelSet</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Now</a:t>
            </a:r>
            <a:r>
              <a:rPr lang="en-US" altLang="ja-JP" sz="1300" dirty="0">
                <a:solidFill>
                  <a:srgbClr val="777777"/>
                </a:solidFill>
                <a:latin typeface=" Consolas,  Courier New"/>
              </a:rPr>
              <a:t>(),</a:t>
            </a:r>
            <a:r>
              <a:rPr lang="en-US" altLang="ja-JP" sz="1300" dirty="0">
                <a:solidFill>
                  <a:srgbClr val="333333"/>
                </a:solidFill>
                <a:latin typeface=" Consolas,  Courier New"/>
              </a:rPr>
              <a:t> line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Ensure to send record into Loki.</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Sleep</a:t>
            </a:r>
            <a:r>
              <a:rPr lang="en-US" altLang="ja-JP" sz="1300" dirty="0">
                <a:solidFill>
                  <a:srgbClr val="777777"/>
                </a:solidFill>
                <a:latin typeface=" Consolas,  Courier New"/>
              </a:rPr>
              <a:t>(</a:t>
            </a:r>
            <a:r>
              <a:rPr lang="en-US" altLang="ja-JP" sz="1300" dirty="0">
                <a:solidFill>
                  <a:srgbClr val="9C5D27"/>
                </a:solidFill>
                <a:latin typeface=" Consolas,  Courier New"/>
              </a:rPr>
              <a:t>3</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dirty="0" err="1">
                <a:solidFill>
                  <a:srgbClr val="333333"/>
                </a:solidFill>
                <a:latin typeface=" Consolas,  Courier New"/>
              </a:rPr>
              <a:t>Second</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777777"/>
                </a:solidFill>
                <a:latin typeface=" Consolas,  Courier New"/>
              </a:rPr>
              <a:t>}</a:t>
            </a:r>
            <a:endParaRPr lang="en-US" altLang="ja-JP" sz="1300" dirty="0">
              <a:solidFill>
                <a:srgbClr val="333333"/>
              </a:solidFill>
              <a:latin typeface=" Consolas,  Courier New"/>
            </a:endParaRPr>
          </a:p>
        </p:txBody>
      </p:sp>
      <p:sp>
        <p:nvSpPr>
          <p:cNvPr id="5" name="テキスト ボックス 4">
            <a:extLst>
              <a:ext uri="{FF2B5EF4-FFF2-40B4-BE49-F238E27FC236}">
                <a16:creationId xmlns:a16="http://schemas.microsoft.com/office/drawing/2014/main" id="{EC92854F-1605-45D5-8CE1-791DEE082DF8}"/>
              </a:ext>
            </a:extLst>
          </p:cNvPr>
          <p:cNvSpPr txBox="1"/>
          <p:nvPr/>
        </p:nvSpPr>
        <p:spPr>
          <a:xfrm>
            <a:off x="1540840" y="1247828"/>
            <a:ext cx="184731" cy="369332"/>
          </a:xfrm>
          <a:prstGeom prst="rect">
            <a:avLst/>
          </a:prstGeom>
          <a:noFill/>
        </p:spPr>
        <p:txBody>
          <a:bodyPr wrap="none" rtlCol="0">
            <a:spAutoFit/>
          </a:bodyPr>
          <a:lstStyle/>
          <a:p>
            <a:endParaRPr kumimoji="1" lang="ja-JP" altLang="en-US" dirty="0"/>
          </a:p>
        </p:txBody>
      </p:sp>
      <p:sp>
        <p:nvSpPr>
          <p:cNvPr id="7" name="吹き出し: 円形 6">
            <a:extLst>
              <a:ext uri="{FF2B5EF4-FFF2-40B4-BE49-F238E27FC236}">
                <a16:creationId xmlns:a16="http://schemas.microsoft.com/office/drawing/2014/main" id="{AF38CDE9-3B59-40A3-9FE0-79C4FF56B4A4}"/>
              </a:ext>
            </a:extLst>
          </p:cNvPr>
          <p:cNvSpPr/>
          <p:nvPr/>
        </p:nvSpPr>
        <p:spPr>
          <a:xfrm>
            <a:off x="5430828" y="2824971"/>
            <a:ext cx="2925070" cy="1385593"/>
          </a:xfrm>
          <a:prstGeom prst="wedgeEllipseCallout">
            <a:avLst>
              <a:gd name="adj1" fmla="val -136037"/>
              <a:gd name="adj2" fmla="val 1252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Promtail</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クライアントを作成</a:t>
            </a:r>
            <a:endParaRPr kumimoji="1" lang="ja-JP" altLang="en-US" dirty="0">
              <a:solidFill>
                <a:schemeClr val="tx1"/>
              </a:solidFill>
            </a:endParaRPr>
          </a:p>
        </p:txBody>
      </p:sp>
      <p:sp>
        <p:nvSpPr>
          <p:cNvPr id="8" name="吹き出し: 円形 7">
            <a:extLst>
              <a:ext uri="{FF2B5EF4-FFF2-40B4-BE49-F238E27FC236}">
                <a16:creationId xmlns:a16="http://schemas.microsoft.com/office/drawing/2014/main" id="{1E60143F-8376-4608-AEF8-3914A9B67D6D}"/>
              </a:ext>
            </a:extLst>
          </p:cNvPr>
          <p:cNvSpPr/>
          <p:nvPr/>
        </p:nvSpPr>
        <p:spPr>
          <a:xfrm>
            <a:off x="6893363" y="4571318"/>
            <a:ext cx="2925070" cy="1385593"/>
          </a:xfrm>
          <a:prstGeom prst="wedgeEllipseCallout">
            <a:avLst>
              <a:gd name="adj1" fmla="val -119284"/>
              <a:gd name="adj2" fmla="val 676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Promtail</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クライアントを使ってログを送信</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8D3DB150-6065-476D-A139-36F971930376}"/>
              </a:ext>
            </a:extLst>
          </p:cNvPr>
          <p:cNvSpPr/>
          <p:nvPr/>
        </p:nvSpPr>
        <p:spPr>
          <a:xfrm>
            <a:off x="828518" y="5264115"/>
            <a:ext cx="4880168" cy="23238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76ED258B-2454-4FE9-BA36-C465F2244F32}"/>
              </a:ext>
            </a:extLst>
          </p:cNvPr>
          <p:cNvSpPr/>
          <p:nvPr/>
        </p:nvSpPr>
        <p:spPr>
          <a:xfrm>
            <a:off x="828518" y="6075248"/>
            <a:ext cx="4021338" cy="23238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34CF9FB-8B3D-4F5C-9B8D-EBA70FA449D0}"/>
              </a:ext>
            </a:extLst>
          </p:cNvPr>
          <p:cNvSpPr txBox="1"/>
          <p:nvPr/>
        </p:nvSpPr>
        <p:spPr>
          <a:xfrm>
            <a:off x="3445835" y="6596765"/>
            <a:ext cx="6721584" cy="338554"/>
          </a:xfrm>
          <a:prstGeom prst="rect">
            <a:avLst/>
          </a:prstGeom>
          <a:noFill/>
        </p:spPr>
        <p:txBody>
          <a:bodyPr wrap="none" rtlCol="0">
            <a:spAutoFit/>
          </a:bodyPr>
          <a:lstStyle/>
          <a:p>
            <a:r>
              <a:rPr kumimoji="1" lang="ja-JP" altLang="en-US" sz="1600" dirty="0"/>
              <a:t>詳しい解説は </a:t>
            </a:r>
            <a:r>
              <a:rPr lang="en-US" altLang="ja-JP" sz="1600" dirty="0">
                <a:hlinkClick r:id="rId3"/>
              </a:rPr>
              <a:t>https://www.clear-code.com/blog/2019/7/31.html</a:t>
            </a:r>
            <a:r>
              <a:rPr lang="ja-JP" altLang="en-US" sz="1600" dirty="0"/>
              <a:t> を参照。</a:t>
            </a:r>
            <a:endParaRPr kumimoji="1" lang="ja-JP" altLang="en-US" sz="1600" dirty="0"/>
          </a:p>
        </p:txBody>
      </p:sp>
    </p:spTree>
    <p:extLst>
      <p:ext uri="{BB962C8B-B14F-4D97-AF65-F5344CB8AC3E}">
        <p14:creationId xmlns:p14="http://schemas.microsoft.com/office/powerpoint/2010/main" val="109958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4BB27CD-06E1-47BC-A215-2372B75DFF71}"/>
              </a:ext>
            </a:extLst>
          </p:cNvPr>
          <p:cNvSpPr>
            <a:spLocks noGrp="1"/>
          </p:cNvSpPr>
          <p:nvPr>
            <p:ph type="subTitle"/>
          </p:nvPr>
        </p:nvSpPr>
        <p:spPr>
          <a:xfrm>
            <a:off x="504000" y="2656846"/>
            <a:ext cx="9071640" cy="2822311"/>
          </a:xfrm>
        </p:spPr>
        <p:txBody>
          <a:bodyPr/>
          <a:lstStyle/>
          <a:p>
            <a:r>
              <a:rPr kumimoji="1" lang="en-US" altLang="ja-JP" dirty="0" err="1"/>
              <a:t>gRPC</a:t>
            </a:r>
            <a:r>
              <a:rPr kumimoji="1" lang="ja-JP" altLang="en-US" dirty="0"/>
              <a:t>で送るには</a:t>
            </a:r>
            <a:endParaRPr kumimoji="1" lang="en-US" altLang="ja-JP" dirty="0"/>
          </a:p>
          <a:p>
            <a:pPr lvl="1"/>
            <a:r>
              <a:rPr lang="en-US" altLang="ja-JP" dirty="0" err="1"/>
              <a:t>Promtail</a:t>
            </a:r>
            <a:r>
              <a:rPr lang="ja-JP" altLang="en-US" dirty="0"/>
              <a:t>のクライアントのインスタンスを作成</a:t>
            </a:r>
            <a:endParaRPr lang="en-US" altLang="ja-JP" dirty="0"/>
          </a:p>
          <a:p>
            <a:pPr lvl="1"/>
            <a:r>
              <a:rPr kumimoji="1" lang="en-US" altLang="ja-JP" dirty="0" err="1"/>
              <a:t>Promtail</a:t>
            </a:r>
            <a:r>
              <a:rPr kumimoji="1" lang="ja-JP" altLang="en-US" dirty="0"/>
              <a:t>のクライアント</a:t>
            </a:r>
            <a:r>
              <a:rPr kumimoji="1" lang="en-US" altLang="ja-JP" dirty="0"/>
              <a:t>API</a:t>
            </a:r>
            <a:r>
              <a:rPr kumimoji="1" lang="ja-JP" altLang="en-US" dirty="0"/>
              <a:t>を使ってログを送信</a:t>
            </a:r>
            <a:endParaRPr lang="en-US" altLang="ja-JP" dirty="0"/>
          </a:p>
          <a:p>
            <a:r>
              <a:rPr kumimoji="1" lang="en-US" altLang="ja-JP" dirty="0" err="1"/>
              <a:t>gRPC</a:t>
            </a:r>
            <a:r>
              <a:rPr kumimoji="1" lang="ja-JP" altLang="en-US" dirty="0"/>
              <a:t>の</a:t>
            </a:r>
            <a:r>
              <a:rPr kumimoji="1" lang="en-US" altLang="ja-JP" dirty="0"/>
              <a:t>API</a:t>
            </a:r>
            <a:r>
              <a:rPr kumimoji="1" lang="ja-JP" altLang="en-US" dirty="0"/>
              <a:t>は</a:t>
            </a:r>
            <a:r>
              <a:rPr kumimoji="1" lang="ja-JP" altLang="en-US" i="1" dirty="0"/>
              <a:t>非同期</a:t>
            </a:r>
            <a:endParaRPr kumimoji="1" lang="en-US" altLang="ja-JP" i="1" dirty="0"/>
          </a:p>
          <a:p>
            <a:pPr lvl="1"/>
            <a:r>
              <a:rPr lang="en-US" altLang="ja-JP" dirty="0" err="1">
                <a:solidFill>
                  <a:srgbClr val="333333"/>
                </a:solidFill>
                <a:latin typeface=" Consolas,  Courier New"/>
              </a:rPr>
              <a:t>loki</a:t>
            </a:r>
            <a:r>
              <a:rPr lang="en-US" altLang="ja-JP" dirty="0" err="1">
                <a:solidFill>
                  <a:srgbClr val="777777"/>
                </a:solidFill>
                <a:latin typeface=" Consolas,  Courier New"/>
              </a:rPr>
              <a:t>.</a:t>
            </a:r>
            <a:r>
              <a:rPr lang="en-US" altLang="ja-JP" b="1" dirty="0" err="1">
                <a:solidFill>
                  <a:srgbClr val="AA3731"/>
                </a:solidFill>
                <a:latin typeface=" Consolas,  Courier New"/>
              </a:rPr>
              <a:t>Handle</a:t>
            </a:r>
            <a:r>
              <a:rPr lang="en-US" altLang="ja-JP" dirty="0">
                <a:solidFill>
                  <a:srgbClr val="777777"/>
                </a:solidFill>
                <a:latin typeface=" Consolas,  Courier New"/>
              </a:rPr>
              <a:t>(</a:t>
            </a:r>
            <a:r>
              <a:rPr lang="en-US" altLang="ja-JP" dirty="0" err="1">
                <a:solidFill>
                  <a:srgbClr val="333333"/>
                </a:solidFill>
                <a:latin typeface=" Consolas,  Courier New"/>
              </a:rPr>
              <a:t>labelSet</a:t>
            </a:r>
            <a:r>
              <a:rPr lang="en-US" altLang="ja-JP" dirty="0">
                <a:solidFill>
                  <a:srgbClr val="777777"/>
                </a:solidFill>
                <a:latin typeface=" Consolas,  Courier New"/>
              </a:rPr>
              <a:t>,</a:t>
            </a:r>
            <a:r>
              <a:rPr lang="en-US" altLang="ja-JP" dirty="0">
                <a:solidFill>
                  <a:srgbClr val="333333"/>
                </a:solidFill>
                <a:latin typeface=" Consolas,  Courier New"/>
              </a:rPr>
              <a:t> </a:t>
            </a:r>
            <a:r>
              <a:rPr lang="en-US" altLang="ja-JP" dirty="0" err="1">
                <a:solidFill>
                  <a:srgbClr val="333333"/>
                </a:solidFill>
                <a:latin typeface=" Consolas,  Courier New"/>
              </a:rPr>
              <a:t>time</a:t>
            </a:r>
            <a:r>
              <a:rPr lang="en-US" altLang="ja-JP" dirty="0" err="1">
                <a:solidFill>
                  <a:srgbClr val="777777"/>
                </a:solidFill>
                <a:latin typeface=" Consolas,  Courier New"/>
              </a:rPr>
              <a:t>.</a:t>
            </a:r>
            <a:r>
              <a:rPr lang="en-US" altLang="ja-JP" b="1" dirty="0" err="1">
                <a:solidFill>
                  <a:srgbClr val="AA3731"/>
                </a:solidFill>
                <a:latin typeface=" Consolas,  Courier New"/>
              </a:rPr>
              <a:t>Now</a:t>
            </a:r>
            <a:r>
              <a:rPr lang="en-US" altLang="ja-JP" dirty="0">
                <a:solidFill>
                  <a:srgbClr val="777777"/>
                </a:solidFill>
                <a:latin typeface=" Consolas,  Courier New"/>
              </a:rPr>
              <a:t>(),</a:t>
            </a:r>
            <a:r>
              <a:rPr lang="en-US" altLang="ja-JP" dirty="0">
                <a:solidFill>
                  <a:srgbClr val="333333"/>
                </a:solidFill>
                <a:latin typeface=" Consolas,  Courier New"/>
              </a:rPr>
              <a:t> line</a:t>
            </a:r>
            <a:r>
              <a:rPr lang="en-US" altLang="ja-JP" dirty="0">
                <a:solidFill>
                  <a:srgbClr val="777777"/>
                </a:solidFill>
                <a:latin typeface=" Consolas,  Courier New"/>
              </a:rPr>
              <a:t>)</a:t>
            </a:r>
            <a:r>
              <a:rPr lang="ja-JP" altLang="en-US" dirty="0">
                <a:solidFill>
                  <a:srgbClr val="333333"/>
                </a:solidFill>
                <a:latin typeface=" Consolas,  Courier New"/>
              </a:rPr>
              <a:t>を実行してもすぐには</a:t>
            </a:r>
            <a:r>
              <a:rPr lang="en-US" altLang="ja-JP" dirty="0">
                <a:solidFill>
                  <a:srgbClr val="333333"/>
                </a:solidFill>
                <a:latin typeface=" Consolas,  Courier New"/>
              </a:rPr>
              <a:t>Loki</a:t>
            </a:r>
            <a:r>
              <a:rPr lang="ja-JP" altLang="en-US" dirty="0">
                <a:solidFill>
                  <a:srgbClr val="333333"/>
                </a:solidFill>
                <a:latin typeface=" Consolas,  Courier New"/>
              </a:rPr>
              <a:t>には送信されない。バッチ的に送られる</a:t>
            </a:r>
            <a:endParaRPr kumimoji="1" lang="en-US" altLang="ja-JP" dirty="0"/>
          </a:p>
          <a:p>
            <a:pPr lvl="1"/>
            <a:endParaRPr kumimoji="1" lang="ja-JP" altLang="en-US" dirty="0"/>
          </a:p>
        </p:txBody>
      </p:sp>
      <p:sp>
        <p:nvSpPr>
          <p:cNvPr id="4" name="タイトル 1">
            <a:extLst>
              <a:ext uri="{FF2B5EF4-FFF2-40B4-BE49-F238E27FC236}">
                <a16:creationId xmlns:a16="http://schemas.microsoft.com/office/drawing/2014/main" id="{91892134-F314-4929-AAB3-4C2005E019CE}"/>
              </a:ext>
            </a:extLst>
          </p:cNvPr>
          <p:cNvSpPr>
            <a:spLocks noGrp="1"/>
          </p:cNvSpPr>
          <p:nvPr>
            <p:ph type="title"/>
          </p:nvPr>
        </p:nvSpPr>
        <p:spPr>
          <a:xfrm>
            <a:off x="210647" y="182185"/>
            <a:ext cx="9364993" cy="1107996"/>
          </a:xfrm>
        </p:spPr>
        <p:txBody>
          <a:bodyPr/>
          <a:lstStyle/>
          <a:p>
            <a:r>
              <a:rPr kumimoji="1" lang="en-US" altLang="ja-JP" sz="4000" dirty="0"/>
              <a:t>Golang</a:t>
            </a:r>
            <a:r>
              <a:rPr kumimoji="1" lang="ja-JP" altLang="en-US" sz="4000" dirty="0"/>
              <a:t>で</a:t>
            </a:r>
            <a:r>
              <a:rPr kumimoji="1" lang="en-US" altLang="ja-JP" sz="4000" dirty="0"/>
              <a:t>Loki</a:t>
            </a:r>
            <a:r>
              <a:rPr kumimoji="1" lang="ja-JP" altLang="en-US" sz="4000" dirty="0"/>
              <a:t>にログを送るには（要約）</a:t>
            </a:r>
          </a:p>
        </p:txBody>
      </p:sp>
    </p:spTree>
    <p:extLst>
      <p:ext uri="{BB962C8B-B14F-4D97-AF65-F5344CB8AC3E}">
        <p14:creationId xmlns:p14="http://schemas.microsoft.com/office/powerpoint/2010/main" val="301816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559F6-BB2E-4588-97CE-CCA914BF5A6D}"/>
              </a:ext>
            </a:extLst>
          </p:cNvPr>
          <p:cNvSpPr>
            <a:spLocks noGrp="1"/>
          </p:cNvSpPr>
          <p:nvPr>
            <p:ph type="title"/>
          </p:nvPr>
        </p:nvSpPr>
        <p:spPr>
          <a:xfrm>
            <a:off x="504000" y="559301"/>
            <a:ext cx="9071640" cy="609398"/>
          </a:xfrm>
        </p:spPr>
        <p:txBody>
          <a:bodyPr/>
          <a:lstStyle/>
          <a:p>
            <a:r>
              <a:rPr lang="en-US" altLang="ja-JP" dirty="0"/>
              <a:t>fluent-bit</a:t>
            </a:r>
            <a:r>
              <a:rPr lang="ja-JP" altLang="en-US" dirty="0"/>
              <a:t>の</a:t>
            </a:r>
            <a:r>
              <a:rPr lang="en-US" altLang="ja-JP" dirty="0"/>
              <a:t>Go</a:t>
            </a:r>
            <a:r>
              <a:rPr lang="ja-JP" altLang="en-US" dirty="0"/>
              <a:t>製</a:t>
            </a:r>
            <a:r>
              <a:rPr lang="en-US" altLang="ja-JP" dirty="0"/>
              <a:t>Loki</a:t>
            </a:r>
            <a:r>
              <a:rPr lang="ja-JP" altLang="en-US" dirty="0"/>
              <a:t>プラグイン</a:t>
            </a:r>
            <a:endParaRPr kumimoji="1" lang="ja-JP" altLang="en-US" dirty="0"/>
          </a:p>
        </p:txBody>
      </p:sp>
      <p:sp>
        <p:nvSpPr>
          <p:cNvPr id="3" name="字幕 2">
            <a:extLst>
              <a:ext uri="{FF2B5EF4-FFF2-40B4-BE49-F238E27FC236}">
                <a16:creationId xmlns:a16="http://schemas.microsoft.com/office/drawing/2014/main" id="{3930B271-3577-4E62-A181-2B344D190199}"/>
              </a:ext>
            </a:extLst>
          </p:cNvPr>
          <p:cNvSpPr>
            <a:spLocks noGrp="1"/>
          </p:cNvSpPr>
          <p:nvPr>
            <p:ph type="subTitle"/>
          </p:nvPr>
        </p:nvSpPr>
        <p:spPr>
          <a:xfrm>
            <a:off x="504000" y="2168510"/>
            <a:ext cx="9071640" cy="3798989"/>
          </a:xfrm>
        </p:spPr>
        <p:txBody>
          <a:bodyPr/>
          <a:lstStyle/>
          <a:p>
            <a:pPr marL="0" indent="0">
              <a:buNone/>
            </a:pPr>
            <a:r>
              <a:rPr lang="ja-JP" altLang="en-US" sz="4400" dirty="0"/>
              <a:t>作ってみた。</a:t>
            </a:r>
            <a:endParaRPr lang="en-US" altLang="ja-JP" sz="4400" dirty="0"/>
          </a:p>
          <a:p>
            <a:endParaRPr lang="en-US" altLang="ja-JP" dirty="0">
              <a:hlinkClick r:id="rId3"/>
            </a:endParaRPr>
          </a:p>
          <a:p>
            <a:endParaRPr lang="en-US" altLang="ja-JP" dirty="0">
              <a:hlinkClick r:id="rId3"/>
            </a:endParaRPr>
          </a:p>
          <a:p>
            <a:r>
              <a:rPr lang="en-US" altLang="ja-JP" dirty="0">
                <a:hlinkClick r:id="rId3"/>
              </a:rPr>
              <a:t>c</a:t>
            </a:r>
            <a:r>
              <a:rPr kumimoji="1" lang="en-US" altLang="ja-JP" dirty="0">
                <a:hlinkClick r:id="rId3"/>
              </a:rPr>
              <a:t>osmo0920/fluent-bit-go-</a:t>
            </a:r>
            <a:r>
              <a:rPr kumimoji="1" lang="en-US" altLang="ja-JP" dirty="0" err="1">
                <a:hlinkClick r:id="rId3"/>
              </a:rPr>
              <a:t>loki</a:t>
            </a:r>
            <a:endParaRPr kumimoji="1" lang="en-US" altLang="ja-JP" dirty="0"/>
          </a:p>
          <a:p>
            <a:pPr lvl="1"/>
            <a:r>
              <a:rPr lang="en-US" altLang="ja-JP" dirty="0"/>
              <a:t>fluent-bit</a:t>
            </a:r>
            <a:r>
              <a:rPr lang="ja-JP" altLang="en-US" dirty="0"/>
              <a:t>の</a:t>
            </a:r>
            <a:r>
              <a:rPr lang="en-US" altLang="ja-JP" dirty="0"/>
              <a:t>Golang</a:t>
            </a:r>
            <a:r>
              <a:rPr lang="ja-JP" altLang="en-US" dirty="0"/>
              <a:t>インターフェースを使った</a:t>
            </a:r>
            <a:r>
              <a:rPr lang="en-US" altLang="ja-JP" dirty="0"/>
              <a:t>Golang</a:t>
            </a:r>
            <a:r>
              <a:rPr lang="ja-JP" altLang="en-US" dirty="0"/>
              <a:t>製の</a:t>
            </a:r>
            <a:r>
              <a:rPr lang="en-US" altLang="ja-JP" dirty="0"/>
              <a:t>fluent-bit</a:t>
            </a:r>
            <a:r>
              <a:rPr lang="ja-JP" altLang="en-US" dirty="0"/>
              <a:t>プラグイン</a:t>
            </a:r>
            <a:endParaRPr lang="en-US" altLang="ja-JP" dirty="0"/>
          </a:p>
          <a:p>
            <a:pPr lvl="1"/>
            <a:r>
              <a:rPr kumimoji="1" lang="en-US" altLang="ja-JP" dirty="0"/>
              <a:t>Linux/macOS</a:t>
            </a:r>
            <a:r>
              <a:rPr lang="en-US" altLang="ja-JP" dirty="0"/>
              <a:t>/Windows</a:t>
            </a:r>
            <a:r>
              <a:rPr lang="ja-JP" altLang="en-US" dirty="0"/>
              <a:t>で動作する</a:t>
            </a:r>
            <a:endParaRPr lang="en-US" altLang="ja-JP" dirty="0"/>
          </a:p>
          <a:p>
            <a:endParaRPr kumimoji="1" lang="ja-JP" altLang="en-US" dirty="0"/>
          </a:p>
        </p:txBody>
      </p:sp>
    </p:spTree>
    <p:extLst>
      <p:ext uri="{BB962C8B-B14F-4D97-AF65-F5344CB8AC3E}">
        <p14:creationId xmlns:p14="http://schemas.microsoft.com/office/powerpoint/2010/main" val="80110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A5823-12B0-40C5-B566-84DF8664B65B}"/>
              </a:ext>
            </a:extLst>
          </p:cNvPr>
          <p:cNvSpPr>
            <a:spLocks noGrp="1"/>
          </p:cNvSpPr>
          <p:nvPr>
            <p:ph type="title"/>
          </p:nvPr>
        </p:nvSpPr>
        <p:spPr>
          <a:xfrm>
            <a:off x="504000" y="559301"/>
            <a:ext cx="9071640" cy="609398"/>
          </a:xfrm>
        </p:spPr>
        <p:txBody>
          <a:bodyPr/>
          <a:lstStyle/>
          <a:p>
            <a:r>
              <a:rPr lang="en-US" altLang="ja-JP" dirty="0"/>
              <a:t>fluent-bit</a:t>
            </a:r>
            <a:r>
              <a:rPr lang="ja-JP" altLang="en-US" dirty="0"/>
              <a:t>の</a:t>
            </a:r>
            <a:r>
              <a:rPr lang="en-US" altLang="ja-JP" dirty="0"/>
              <a:t>Go</a:t>
            </a:r>
            <a:r>
              <a:rPr lang="ja-JP" altLang="en-US" dirty="0"/>
              <a:t>製</a:t>
            </a:r>
            <a:r>
              <a:rPr lang="en-US" altLang="ja-JP" dirty="0"/>
              <a:t>Loki</a:t>
            </a:r>
            <a:r>
              <a:rPr lang="ja-JP" altLang="en-US" dirty="0"/>
              <a:t>プラグイン</a:t>
            </a:r>
            <a:endParaRPr kumimoji="1" lang="ja-JP" altLang="en-US" dirty="0"/>
          </a:p>
        </p:txBody>
      </p:sp>
      <p:sp>
        <p:nvSpPr>
          <p:cNvPr id="3" name="字幕 2">
            <a:extLst>
              <a:ext uri="{FF2B5EF4-FFF2-40B4-BE49-F238E27FC236}">
                <a16:creationId xmlns:a16="http://schemas.microsoft.com/office/drawing/2014/main" id="{558342D6-2566-46E4-8C57-7BAE79ACF6AD}"/>
              </a:ext>
            </a:extLst>
          </p:cNvPr>
          <p:cNvSpPr>
            <a:spLocks noGrp="1"/>
          </p:cNvSpPr>
          <p:nvPr>
            <p:ph type="subTitle"/>
          </p:nvPr>
        </p:nvSpPr>
        <p:spPr>
          <a:xfrm>
            <a:off x="504000" y="2942566"/>
            <a:ext cx="9071640" cy="2250873"/>
          </a:xfrm>
        </p:spPr>
        <p:txBody>
          <a:bodyPr/>
          <a:lstStyle/>
          <a:p>
            <a:r>
              <a:rPr kumimoji="1" lang="ja-JP" altLang="en-US" dirty="0"/>
              <a:t>作った理由は？</a:t>
            </a:r>
            <a:endParaRPr kumimoji="1" lang="en-US" altLang="ja-JP" dirty="0"/>
          </a:p>
          <a:p>
            <a:pPr lvl="1"/>
            <a:r>
              <a:rPr lang="ja-JP" altLang="en-US" dirty="0"/>
              <a:t>同じログコレクターの中の人として</a:t>
            </a:r>
            <a:r>
              <a:rPr lang="en-US" altLang="ja-JP" dirty="0"/>
              <a:t>Loki</a:t>
            </a:r>
            <a:r>
              <a:rPr lang="ja-JP" altLang="en-US" dirty="0"/>
              <a:t>に触れておきたい</a:t>
            </a:r>
            <a:endParaRPr lang="en-US" altLang="ja-JP" dirty="0"/>
          </a:p>
          <a:p>
            <a:pPr lvl="1"/>
            <a:r>
              <a:rPr kumimoji="1" lang="en-US" altLang="ja-JP" dirty="0" err="1"/>
              <a:t>Promtail</a:t>
            </a:r>
            <a:r>
              <a:rPr kumimoji="1" lang="ja-JP" altLang="en-US" dirty="0"/>
              <a:t>よりも慣れ親しんだプロトコルで</a:t>
            </a:r>
            <a:r>
              <a:rPr kumimoji="1" lang="en-US" altLang="ja-JP" dirty="0"/>
              <a:t>Loki</a:t>
            </a:r>
            <a:r>
              <a:rPr kumimoji="1" lang="ja-JP" altLang="en-US" dirty="0"/>
              <a:t>にログをいれてみたい</a:t>
            </a:r>
            <a:endParaRPr kumimoji="1" lang="en-US" altLang="ja-JP" dirty="0"/>
          </a:p>
          <a:p>
            <a:pPr lvl="2"/>
            <a:r>
              <a:rPr lang="en-US" altLang="ja-JP" strike="sngStrike" dirty="0" err="1"/>
              <a:t>Promtail</a:t>
            </a:r>
            <a:r>
              <a:rPr lang="ja-JP" altLang="en-US" strike="sngStrike" dirty="0"/>
              <a:t>がちょっと使いづらい</a:t>
            </a:r>
            <a:endParaRPr lang="en-US" altLang="ja-JP" strike="sngStrike" dirty="0"/>
          </a:p>
          <a:p>
            <a:pPr lvl="1"/>
            <a:r>
              <a:rPr lang="ja-JP" altLang="en-US" strike="sngStrike" dirty="0"/>
              <a:t>そこに</a:t>
            </a:r>
            <a:r>
              <a:rPr lang="en-US" altLang="ja-JP" strike="sngStrike" dirty="0"/>
              <a:t>Issue</a:t>
            </a:r>
            <a:r>
              <a:rPr lang="ja-JP" altLang="en-US" strike="sngStrike" dirty="0"/>
              <a:t>チケットがあったから</a:t>
            </a:r>
            <a:endParaRPr kumimoji="1" lang="ja-JP" altLang="en-US" strike="sngStrike" dirty="0"/>
          </a:p>
        </p:txBody>
      </p:sp>
    </p:spTree>
    <p:extLst>
      <p:ext uri="{BB962C8B-B14F-4D97-AF65-F5344CB8AC3E}">
        <p14:creationId xmlns:p14="http://schemas.microsoft.com/office/powerpoint/2010/main" val="247066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DF9A6B-D76A-49D9-AAE1-C2A668B3F736}"/>
              </a:ext>
            </a:extLst>
          </p:cNvPr>
          <p:cNvSpPr>
            <a:spLocks noGrp="1"/>
          </p:cNvSpPr>
          <p:nvPr>
            <p:ph type="title"/>
          </p:nvPr>
        </p:nvSpPr>
        <p:spPr>
          <a:xfrm>
            <a:off x="504000" y="224835"/>
            <a:ext cx="9071640" cy="609398"/>
          </a:xfrm>
        </p:spPr>
        <p:txBody>
          <a:bodyPr/>
          <a:lstStyle/>
          <a:p>
            <a:r>
              <a:rPr kumimoji="1" lang="ja-JP" altLang="en-US" dirty="0"/>
              <a:t>ある日。。。</a:t>
            </a:r>
          </a:p>
        </p:txBody>
      </p:sp>
      <p:pic>
        <p:nvPicPr>
          <p:cNvPr id="5" name="図 4" descr="抽象, スクリーンショット が含まれている画像&#10;&#10;自動的に生成された説明">
            <a:extLst>
              <a:ext uri="{FF2B5EF4-FFF2-40B4-BE49-F238E27FC236}">
                <a16:creationId xmlns:a16="http://schemas.microsoft.com/office/drawing/2014/main" id="{AD26209C-FAD5-4428-80A9-86C037513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1" y="892470"/>
            <a:ext cx="7098266" cy="6054098"/>
          </a:xfrm>
          <a:prstGeom prst="rect">
            <a:avLst/>
          </a:prstGeom>
        </p:spPr>
      </p:pic>
      <p:sp>
        <p:nvSpPr>
          <p:cNvPr id="6" name="四角形: 角を丸くする 5">
            <a:extLst>
              <a:ext uri="{FF2B5EF4-FFF2-40B4-BE49-F238E27FC236}">
                <a16:creationId xmlns:a16="http://schemas.microsoft.com/office/drawing/2014/main" id="{9F0C53A7-B1F0-4D7E-A668-604FA6955211}"/>
              </a:ext>
            </a:extLst>
          </p:cNvPr>
          <p:cNvSpPr/>
          <p:nvPr/>
        </p:nvSpPr>
        <p:spPr>
          <a:xfrm>
            <a:off x="457200" y="6172200"/>
            <a:ext cx="4850296" cy="77436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20392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EA918-111C-414B-B88E-BDB4AA5DCC1B}"/>
              </a:ext>
            </a:extLst>
          </p:cNvPr>
          <p:cNvSpPr>
            <a:spLocks noGrp="1"/>
          </p:cNvSpPr>
          <p:nvPr>
            <p:ph type="title"/>
          </p:nvPr>
        </p:nvSpPr>
        <p:spPr>
          <a:xfrm>
            <a:off x="504000" y="760373"/>
            <a:ext cx="9071640" cy="609398"/>
          </a:xfrm>
        </p:spPr>
        <p:txBody>
          <a:bodyPr/>
          <a:lstStyle/>
          <a:p>
            <a:r>
              <a:rPr kumimoji="1" lang="en-US" altLang="ja-JP" dirty="0"/>
              <a:t>Grafana/Loki</a:t>
            </a:r>
            <a:r>
              <a:rPr kumimoji="1" lang="ja-JP" altLang="en-US" dirty="0"/>
              <a:t>の中の人から打診</a:t>
            </a:r>
          </a:p>
        </p:txBody>
      </p:sp>
      <p:sp>
        <p:nvSpPr>
          <p:cNvPr id="3" name="字幕 2">
            <a:extLst>
              <a:ext uri="{FF2B5EF4-FFF2-40B4-BE49-F238E27FC236}">
                <a16:creationId xmlns:a16="http://schemas.microsoft.com/office/drawing/2014/main" id="{D92C1608-F3FF-4695-906D-D1BD36AAC9D3}"/>
              </a:ext>
            </a:extLst>
          </p:cNvPr>
          <p:cNvSpPr>
            <a:spLocks noGrp="1"/>
          </p:cNvSpPr>
          <p:nvPr>
            <p:ph type="subTitle"/>
          </p:nvPr>
        </p:nvSpPr>
        <p:spPr>
          <a:xfrm>
            <a:off x="504000" y="4908171"/>
            <a:ext cx="9071640" cy="1163395"/>
          </a:xfrm>
        </p:spPr>
        <p:txBody>
          <a:bodyPr/>
          <a:lstStyle/>
          <a:p>
            <a:r>
              <a:rPr kumimoji="1" lang="en-US" altLang="ja-JP" dirty="0"/>
              <a:t>Grafana/Loki</a:t>
            </a:r>
            <a:r>
              <a:rPr kumimoji="1" lang="ja-JP" altLang="en-US" dirty="0"/>
              <a:t>の中の人から作成していた</a:t>
            </a:r>
            <a:r>
              <a:rPr kumimoji="1" lang="en-US" altLang="ja-JP" dirty="0"/>
              <a:t>fluent-bit-go-</a:t>
            </a:r>
            <a:r>
              <a:rPr kumimoji="1" lang="en-US" altLang="ja-JP" dirty="0" err="1"/>
              <a:t>loki</a:t>
            </a:r>
            <a:r>
              <a:rPr kumimoji="1" lang="ja-JP" altLang="en-US" dirty="0"/>
              <a:t>を</a:t>
            </a:r>
            <a:r>
              <a:rPr kumimoji="1" lang="en-US" altLang="ja-JP" dirty="0"/>
              <a:t>Grafana/Loki</a:t>
            </a:r>
            <a:r>
              <a:rPr kumimoji="1" lang="ja-JP" altLang="en-US" dirty="0"/>
              <a:t>にマージしてみるのはどうよ？という打診が来た。</a:t>
            </a:r>
          </a:p>
        </p:txBody>
      </p:sp>
      <p:pic>
        <p:nvPicPr>
          <p:cNvPr id="5" name="図 4" descr="スクリーンショットの画面&#10;&#10;自動的に生成された説明">
            <a:extLst>
              <a:ext uri="{FF2B5EF4-FFF2-40B4-BE49-F238E27FC236}">
                <a16:creationId xmlns:a16="http://schemas.microsoft.com/office/drawing/2014/main" id="{65C3F60E-F678-422C-A3C6-721F9A099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47" y="2174234"/>
            <a:ext cx="9413591" cy="1454639"/>
          </a:xfrm>
          <a:prstGeom prst="rect">
            <a:avLst/>
          </a:prstGeom>
        </p:spPr>
      </p:pic>
    </p:spTree>
    <p:extLst>
      <p:ext uri="{BB962C8B-B14F-4D97-AF65-F5344CB8AC3E}">
        <p14:creationId xmlns:p14="http://schemas.microsoft.com/office/powerpoint/2010/main" val="29007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1BF2C-9979-42D3-8F25-BB88F8C01848}"/>
              </a:ext>
            </a:extLst>
          </p:cNvPr>
          <p:cNvSpPr>
            <a:spLocks noGrp="1"/>
          </p:cNvSpPr>
          <p:nvPr>
            <p:ph type="title"/>
          </p:nvPr>
        </p:nvSpPr>
        <p:spPr>
          <a:xfrm>
            <a:off x="504000" y="155502"/>
            <a:ext cx="9071640" cy="498598"/>
          </a:xfrm>
        </p:spPr>
        <p:txBody>
          <a:bodyPr/>
          <a:lstStyle/>
          <a:p>
            <a:r>
              <a:rPr kumimoji="1" lang="ja-JP" altLang="en-US" sz="3600" dirty="0"/>
              <a:t>フィードバックする前にいくつかやり取り</a:t>
            </a:r>
          </a:p>
        </p:txBody>
      </p:sp>
      <p:sp>
        <p:nvSpPr>
          <p:cNvPr id="3" name="字幕 2">
            <a:extLst>
              <a:ext uri="{FF2B5EF4-FFF2-40B4-BE49-F238E27FC236}">
                <a16:creationId xmlns:a16="http://schemas.microsoft.com/office/drawing/2014/main" id="{11C6CBBD-C967-4773-895D-A98BDF4CD15A}"/>
              </a:ext>
            </a:extLst>
          </p:cNvPr>
          <p:cNvSpPr>
            <a:spLocks noGrp="1"/>
          </p:cNvSpPr>
          <p:nvPr>
            <p:ph type="subTitle"/>
          </p:nvPr>
        </p:nvSpPr>
        <p:spPr>
          <a:xfrm>
            <a:off x="6659320" y="3098505"/>
            <a:ext cx="2916319" cy="1938992"/>
          </a:xfrm>
        </p:spPr>
        <p:txBody>
          <a:bodyPr/>
          <a:lstStyle/>
          <a:p>
            <a:r>
              <a:rPr kumimoji="1" lang="ja-JP" altLang="en-US" dirty="0"/>
              <a:t>フィードバックに興味があることと、継続して関わっていきたい旨を意思表示</a:t>
            </a:r>
          </a:p>
        </p:txBody>
      </p:sp>
      <p:pic>
        <p:nvPicPr>
          <p:cNvPr id="9" name="図 8" descr="スクリーンショットの画面&#10;&#10;自動的に生成された説明">
            <a:extLst>
              <a:ext uri="{FF2B5EF4-FFF2-40B4-BE49-F238E27FC236}">
                <a16:creationId xmlns:a16="http://schemas.microsoft.com/office/drawing/2014/main" id="{4400E614-3079-4E03-A5DA-1F31F62EA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 y="725867"/>
            <a:ext cx="5972944" cy="6235591"/>
          </a:xfrm>
          <a:prstGeom prst="rect">
            <a:avLst/>
          </a:prstGeom>
        </p:spPr>
      </p:pic>
    </p:spTree>
    <p:extLst>
      <p:ext uri="{BB962C8B-B14F-4D97-AF65-F5344CB8AC3E}">
        <p14:creationId xmlns:p14="http://schemas.microsoft.com/office/powerpoint/2010/main" val="4094000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504000" y="75324"/>
            <a:ext cx="9071640" cy="609398"/>
          </a:xfrm>
        </p:spPr>
        <p:txBody>
          <a:bodyPr/>
          <a:lstStyle/>
          <a:p>
            <a:r>
              <a:rPr kumimoji="1" lang="ja-JP" altLang="en-US" dirty="0"/>
              <a:t>フィードバックしてみた</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883758" y="1806872"/>
            <a:ext cx="3691882" cy="4522264"/>
          </a:xfrm>
        </p:spPr>
        <p:txBody>
          <a:bodyPr/>
          <a:lstStyle/>
          <a:p>
            <a:r>
              <a:rPr kumimoji="1" lang="en-US" altLang="ja-JP" dirty="0">
                <a:hlinkClick r:id="rId3"/>
              </a:rPr>
              <a:t>Grafana/Loki#847</a:t>
            </a:r>
            <a:endParaRPr kumimoji="1" lang="en-US" altLang="ja-JP" dirty="0"/>
          </a:p>
          <a:p>
            <a:r>
              <a:rPr kumimoji="1" lang="ja-JP" altLang="en-US" dirty="0"/>
              <a:t>一般に</a:t>
            </a:r>
            <a:r>
              <a:rPr kumimoji="1" lang="en-US" altLang="ja-JP" dirty="0"/>
              <a:t>OSS</a:t>
            </a:r>
            <a:r>
              <a:rPr kumimoji="1" lang="ja-JP" altLang="en-US" dirty="0"/>
              <a:t>にフィードバックする作法に準じればちゃんと見てもらえる</a:t>
            </a:r>
            <a:endParaRPr kumimoji="1" lang="en-US" altLang="ja-JP" dirty="0"/>
          </a:p>
          <a:p>
            <a:pPr lvl="1"/>
            <a:r>
              <a:rPr kumimoji="1" lang="en-US" altLang="ja-JP" dirty="0"/>
              <a:t>Pull request</a:t>
            </a:r>
            <a:r>
              <a:rPr kumimoji="1" lang="ja-JP" altLang="en-US" dirty="0"/>
              <a:t>テンプレートを埋めて書き込めば</a:t>
            </a:r>
            <a:r>
              <a:rPr kumimoji="1" lang="en-US" altLang="ja-JP" dirty="0"/>
              <a:t>OK</a:t>
            </a:r>
          </a:p>
          <a:p>
            <a:pPr lvl="1"/>
            <a:r>
              <a:rPr lang="ja-JP" altLang="en-US" dirty="0"/>
              <a:t>独自フォーマットで説明するのはよほどのことがない限り避けた方がよい</a:t>
            </a:r>
            <a:endParaRPr kumimoji="1" lang="ja-JP" altLang="en-US" dirty="0"/>
          </a:p>
        </p:txBody>
      </p:sp>
      <p:pic>
        <p:nvPicPr>
          <p:cNvPr id="6" name="図 5" descr="パソコンの画面&#10;&#10;自動的に生成された説明">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902" y="791675"/>
            <a:ext cx="5593856" cy="6123303"/>
          </a:xfrm>
          <a:prstGeom prst="rect">
            <a:avLst/>
          </a:prstGeom>
        </p:spPr>
      </p:pic>
    </p:spTree>
    <p:extLst>
      <p:ext uri="{BB962C8B-B14F-4D97-AF65-F5344CB8AC3E}">
        <p14:creationId xmlns:p14="http://schemas.microsoft.com/office/powerpoint/2010/main" val="2179162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8ACA4-2A70-4322-8D6C-7F185992BB46}"/>
              </a:ext>
            </a:extLst>
          </p:cNvPr>
          <p:cNvSpPr>
            <a:spLocks noGrp="1"/>
          </p:cNvSpPr>
          <p:nvPr>
            <p:ph type="title"/>
          </p:nvPr>
        </p:nvSpPr>
        <p:spPr>
          <a:xfrm>
            <a:off x="504000" y="182277"/>
            <a:ext cx="9071640" cy="609398"/>
          </a:xfrm>
        </p:spPr>
        <p:txBody>
          <a:bodyPr/>
          <a:lstStyle/>
          <a:p>
            <a:r>
              <a:rPr kumimoji="1" lang="en-US" altLang="ja-JP" dirty="0"/>
              <a:t>OSS</a:t>
            </a:r>
            <a:r>
              <a:rPr kumimoji="1" lang="ja-JP" altLang="en-US" dirty="0"/>
              <a:t>にフィードバックする作法</a:t>
            </a:r>
          </a:p>
        </p:txBody>
      </p:sp>
      <p:sp>
        <p:nvSpPr>
          <p:cNvPr id="3" name="字幕 2">
            <a:extLst>
              <a:ext uri="{FF2B5EF4-FFF2-40B4-BE49-F238E27FC236}">
                <a16:creationId xmlns:a16="http://schemas.microsoft.com/office/drawing/2014/main" id="{7DCCD7FC-BAAA-41B1-AE3A-1980CB3023DC}"/>
              </a:ext>
            </a:extLst>
          </p:cNvPr>
          <p:cNvSpPr>
            <a:spLocks noGrp="1"/>
          </p:cNvSpPr>
          <p:nvPr>
            <p:ph type="subTitle"/>
          </p:nvPr>
        </p:nvSpPr>
        <p:spPr>
          <a:xfrm>
            <a:off x="5844002" y="832107"/>
            <a:ext cx="4172361" cy="5895460"/>
          </a:xfrm>
        </p:spPr>
        <p:txBody>
          <a:bodyPr/>
          <a:lstStyle/>
          <a:p>
            <a:pPr marL="514350" indent="-514350">
              <a:buFont typeface="+mj-lt"/>
              <a:buAutoNum type="arabicPeriod"/>
            </a:pPr>
            <a:r>
              <a:rPr kumimoji="1" lang="ja-JP" altLang="en-US" dirty="0"/>
              <a:t>はっきりとした動機を書く</a:t>
            </a:r>
            <a:endParaRPr kumimoji="1" lang="en-US" altLang="ja-JP" dirty="0"/>
          </a:p>
          <a:p>
            <a:pPr marL="971550" lvl="1" indent="-514350">
              <a:buFont typeface="+mj-lt"/>
              <a:buAutoNum type="arabicPeriod"/>
            </a:pPr>
            <a:r>
              <a:rPr lang="ja-JP" altLang="en-US" dirty="0"/>
              <a:t>なぜ必要？</a:t>
            </a:r>
            <a:endParaRPr lang="en-US" altLang="ja-JP" dirty="0"/>
          </a:p>
          <a:p>
            <a:pPr marL="971550" lvl="1" indent="-514350">
              <a:buFont typeface="+mj-lt"/>
              <a:buAutoNum type="arabicPeriod"/>
            </a:pPr>
            <a:r>
              <a:rPr kumimoji="1" lang="ja-JP" altLang="en-US" dirty="0"/>
              <a:t>既存の機能で要求を達成できない理由</a:t>
            </a:r>
            <a:endParaRPr kumimoji="1" lang="en-US" altLang="ja-JP" dirty="0"/>
          </a:p>
          <a:p>
            <a:pPr marL="971550" lvl="1" indent="-514350">
              <a:buFont typeface="+mj-lt"/>
              <a:buAutoNum type="arabicPeriod"/>
            </a:pPr>
            <a:r>
              <a:rPr lang="ja-JP" altLang="en-US" dirty="0"/>
              <a:t>この</a:t>
            </a:r>
            <a:r>
              <a:rPr lang="en-US" altLang="ja-JP" dirty="0"/>
              <a:t>PR</a:t>
            </a:r>
            <a:r>
              <a:rPr lang="ja-JP" altLang="en-US" dirty="0"/>
              <a:t>では何をする？</a:t>
            </a:r>
            <a:endParaRPr lang="en-US" altLang="ja-JP" dirty="0"/>
          </a:p>
          <a:p>
            <a:pPr marL="514350" indent="-514350">
              <a:buFont typeface="+mj-lt"/>
              <a:buAutoNum type="arabicPeriod"/>
            </a:pPr>
            <a:r>
              <a:rPr lang="ja-JP" altLang="en-US" dirty="0"/>
              <a:t>関連</a:t>
            </a:r>
            <a:r>
              <a:rPr kumimoji="1" lang="ja-JP" altLang="en-US" dirty="0"/>
              <a:t>する</a:t>
            </a:r>
            <a:r>
              <a:rPr kumimoji="1" lang="en-US" altLang="ja-JP" dirty="0"/>
              <a:t>Issue</a:t>
            </a:r>
            <a:r>
              <a:rPr kumimoji="1" lang="ja-JP" altLang="en-US" dirty="0"/>
              <a:t>チケット番号</a:t>
            </a:r>
            <a:endParaRPr kumimoji="1" lang="en-US" altLang="ja-JP" dirty="0"/>
          </a:p>
          <a:p>
            <a:pPr marL="971550" lvl="1" indent="-514350">
              <a:buFont typeface="+mj-lt"/>
              <a:buAutoNum type="arabicPeriod"/>
            </a:pPr>
            <a:r>
              <a:rPr lang="en-US" altLang="ja-JP" dirty="0"/>
              <a:t>PR</a:t>
            </a:r>
            <a:r>
              <a:rPr lang="ja-JP" altLang="en-US" dirty="0"/>
              <a:t>をすぐさま行うのではなく、</a:t>
            </a:r>
            <a:r>
              <a:rPr lang="en-US" altLang="ja-JP" dirty="0"/>
              <a:t>Issue</a:t>
            </a:r>
            <a:r>
              <a:rPr lang="ja-JP" altLang="en-US" dirty="0"/>
              <a:t>チケットで議論した方が良い。</a:t>
            </a:r>
            <a:endParaRPr lang="en-US" altLang="ja-JP" dirty="0"/>
          </a:p>
          <a:p>
            <a:pPr marL="514350" indent="-514350">
              <a:buFont typeface="+mj-lt"/>
              <a:buAutoNum type="arabicPeriod"/>
            </a:pPr>
            <a:r>
              <a:rPr lang="ja-JP" altLang="en-US" dirty="0"/>
              <a:t>チェックリストがあれば忘れずに埋める</a:t>
            </a:r>
            <a:endParaRPr lang="en-US" altLang="ja-JP" dirty="0"/>
          </a:p>
          <a:p>
            <a:pPr marL="971550" lvl="1" indent="-514350">
              <a:buFont typeface="+mj-lt"/>
              <a:buAutoNum type="arabicPeriod"/>
            </a:pPr>
            <a:r>
              <a:rPr kumimoji="1" lang="ja-JP" altLang="en-US" dirty="0"/>
              <a:t>補足事項があれば追加で記入</a:t>
            </a:r>
            <a:r>
              <a:rPr kumimoji="1" lang="en-US" altLang="ja-JP" dirty="0"/>
              <a:t>	</a:t>
            </a:r>
            <a:endParaRPr kumimoji="1" lang="ja-JP" altLang="en-US" dirty="0"/>
          </a:p>
        </p:txBody>
      </p:sp>
      <p:pic>
        <p:nvPicPr>
          <p:cNvPr id="4" name="図 3" descr="パソコンの画面&#10;&#10;自動的に生成された説明">
            <a:extLst>
              <a:ext uri="{FF2B5EF4-FFF2-40B4-BE49-F238E27FC236}">
                <a16:creationId xmlns:a16="http://schemas.microsoft.com/office/drawing/2014/main" id="{4141BA6A-CDBC-40B7-B1CB-13D193BA2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89" y="861249"/>
            <a:ext cx="5593856" cy="6123303"/>
          </a:xfrm>
          <a:prstGeom prst="rect">
            <a:avLst/>
          </a:prstGeom>
        </p:spPr>
      </p:pic>
      <p:sp>
        <p:nvSpPr>
          <p:cNvPr id="5" name="四角形: 角を丸くする 4">
            <a:extLst>
              <a:ext uri="{FF2B5EF4-FFF2-40B4-BE49-F238E27FC236}">
                <a16:creationId xmlns:a16="http://schemas.microsoft.com/office/drawing/2014/main" id="{18265FE4-B739-46B1-8F75-AB00C3FDCB09}"/>
              </a:ext>
            </a:extLst>
          </p:cNvPr>
          <p:cNvSpPr/>
          <p:nvPr/>
        </p:nvSpPr>
        <p:spPr>
          <a:xfrm>
            <a:off x="504000" y="1893405"/>
            <a:ext cx="2959787" cy="39756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6" name="四角形: 角を丸くする 5">
            <a:extLst>
              <a:ext uri="{FF2B5EF4-FFF2-40B4-BE49-F238E27FC236}">
                <a16:creationId xmlns:a16="http://schemas.microsoft.com/office/drawing/2014/main" id="{51AAFA09-F5AE-4462-8D96-E3787BA402DC}"/>
              </a:ext>
            </a:extLst>
          </p:cNvPr>
          <p:cNvSpPr/>
          <p:nvPr/>
        </p:nvSpPr>
        <p:spPr>
          <a:xfrm>
            <a:off x="503999" y="2290971"/>
            <a:ext cx="2959787" cy="32799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93EB7CC-4A79-4140-B5E6-1C348B3F98E9}"/>
              </a:ext>
            </a:extLst>
          </p:cNvPr>
          <p:cNvSpPr/>
          <p:nvPr/>
        </p:nvSpPr>
        <p:spPr>
          <a:xfrm>
            <a:off x="503998" y="6170544"/>
            <a:ext cx="2959787" cy="52788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94192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500"/>
                                        <p:tgtEl>
                                          <p:spTgt spid="3">
                                            <p:txEl>
                                              <p:pRg st="6" end="6"/>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8" dur="500"/>
                                        <p:tgtEl>
                                          <p:spTgt spid="3">
                                            <p:txEl>
                                              <p:pRg st="7" end="7"/>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randombar(horizontal)">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140815" y="350818"/>
            <a:ext cx="9071640" cy="609398"/>
          </a:xfrm>
        </p:spPr>
        <p:txBody>
          <a:bodyPr/>
          <a:lstStyle/>
          <a:p>
            <a:r>
              <a:rPr kumimoji="1" lang="ja-JP" altLang="en-US" dirty="0"/>
              <a:t>フィードバックしてみた（２）</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923514" y="1551594"/>
            <a:ext cx="3691882" cy="972574"/>
          </a:xfrm>
        </p:spPr>
        <p:txBody>
          <a:bodyPr/>
          <a:lstStyle/>
          <a:p>
            <a:pPr marL="457200" indent="-457200">
              <a:buFont typeface="Arial" panose="020B0604020202020204" pitchFamily="34" charset="0"/>
              <a:buChar char="•"/>
            </a:pPr>
            <a:r>
              <a:rPr kumimoji="1" lang="en-US" altLang="ja-JP" sz="2800" dirty="0">
                <a:hlinkClick r:id="rId3"/>
              </a:rPr>
              <a:t>Grafana/Loki#1454</a:t>
            </a:r>
            <a:endParaRPr lang="en-US" altLang="ja-JP" sz="2800" dirty="0"/>
          </a:p>
          <a:p>
            <a:pPr marL="457200" lvl="4" indent="-457200">
              <a:buFont typeface="Arial" panose="020B0604020202020204" pitchFamily="34" charset="0"/>
              <a:buChar char="•"/>
            </a:pPr>
            <a:r>
              <a:rPr lang="ja-JP" altLang="en-US" dirty="0"/>
              <a:t>複数インスタンスサポートの提案</a:t>
            </a:r>
            <a:endParaRPr lang="en-US" altLang="ja-JP" dirty="0"/>
          </a:p>
          <a:p>
            <a:pPr lvl="4"/>
            <a:endParaRPr kumimoji="1" lang="en-US" altLang="ja-JP" sz="200" dirty="0"/>
          </a:p>
        </p:txBody>
      </p:sp>
      <p:pic>
        <p:nvPicPr>
          <p:cNvPr id="6" name="図 5">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0815" y="960216"/>
            <a:ext cx="5593856" cy="4702854"/>
          </a:xfrm>
          <a:prstGeom prst="rect">
            <a:avLst/>
          </a:prstGeom>
        </p:spPr>
      </p:pic>
    </p:spTree>
    <p:extLst>
      <p:ext uri="{BB962C8B-B14F-4D97-AF65-F5344CB8AC3E}">
        <p14:creationId xmlns:p14="http://schemas.microsoft.com/office/powerpoint/2010/main" val="254068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E9A33-CB13-4205-9976-539AB975ED9E}"/>
              </a:ext>
            </a:extLst>
          </p:cNvPr>
          <p:cNvSpPr>
            <a:spLocks noGrp="1"/>
          </p:cNvSpPr>
          <p:nvPr>
            <p:ph type="title"/>
          </p:nvPr>
        </p:nvSpPr>
        <p:spPr>
          <a:xfrm>
            <a:off x="504000" y="559301"/>
            <a:ext cx="9071640" cy="609398"/>
          </a:xfrm>
        </p:spPr>
        <p:txBody>
          <a:bodyPr/>
          <a:lstStyle/>
          <a:p>
            <a:r>
              <a:rPr kumimoji="1" lang="ja-JP" altLang="en-US" dirty="0"/>
              <a:t>自己紹介</a:t>
            </a:r>
          </a:p>
        </p:txBody>
      </p:sp>
      <p:sp>
        <p:nvSpPr>
          <p:cNvPr id="3" name="字幕 2">
            <a:extLst>
              <a:ext uri="{FF2B5EF4-FFF2-40B4-BE49-F238E27FC236}">
                <a16:creationId xmlns:a16="http://schemas.microsoft.com/office/drawing/2014/main" id="{B8288114-B074-4DDF-B0C6-23BE2222FF91}"/>
              </a:ext>
            </a:extLst>
          </p:cNvPr>
          <p:cNvSpPr>
            <a:spLocks noGrp="1"/>
          </p:cNvSpPr>
          <p:nvPr>
            <p:ph type="subTitle"/>
          </p:nvPr>
        </p:nvSpPr>
        <p:spPr>
          <a:xfrm>
            <a:off x="504000" y="1136899"/>
            <a:ext cx="8716073" cy="6422776"/>
          </a:xfrm>
        </p:spPr>
        <p:txBody>
          <a:bodyPr/>
          <a:lstStyle/>
          <a:p>
            <a:pPr marL="0" indent="0">
              <a:buNone/>
            </a:pPr>
            <a:r>
              <a:rPr kumimoji="1" lang="ja-JP" altLang="en-US" sz="4000" dirty="0"/>
              <a:t>株式会社クリアコード</a:t>
            </a:r>
            <a:endParaRPr kumimoji="1" lang="en-US" altLang="ja-JP" sz="4000" dirty="0"/>
          </a:p>
          <a:p>
            <a:pPr marL="0" indent="0">
              <a:buNone/>
            </a:pPr>
            <a:r>
              <a:rPr lang="en-US" altLang="ja-JP" dirty="0"/>
              <a:t>Hiroshi </a:t>
            </a:r>
            <a:r>
              <a:rPr lang="en-US" altLang="ja-JP" dirty="0" err="1"/>
              <a:t>Hatake</a:t>
            </a:r>
            <a:endParaRPr lang="en-US" altLang="ja-JP" dirty="0"/>
          </a:p>
          <a:p>
            <a:pPr marL="0" indent="0">
              <a:buNone/>
            </a:pPr>
            <a:r>
              <a:rPr kumimoji="1" lang="en-US" altLang="ja-JP" dirty="0"/>
              <a:t>Twitter: </a:t>
            </a:r>
            <a:r>
              <a:rPr kumimoji="1" lang="en-US" altLang="ja-JP" dirty="0">
                <a:hlinkClick r:id="rId3"/>
              </a:rPr>
              <a:t>@cosmo__</a:t>
            </a:r>
            <a:endParaRPr kumimoji="1" lang="en-US" altLang="ja-JP" dirty="0"/>
          </a:p>
          <a:p>
            <a:pPr marL="0" indent="0">
              <a:buNone/>
            </a:pPr>
            <a:r>
              <a:rPr lang="en-US" altLang="ja-JP" dirty="0"/>
              <a:t>GitHub: </a:t>
            </a:r>
            <a:r>
              <a:rPr lang="en-US" altLang="ja-JP" dirty="0">
                <a:hlinkClick r:id="rId4"/>
              </a:rPr>
              <a:t>cosmo0920</a:t>
            </a:r>
            <a:endParaRPr lang="en-US" altLang="ja-JP" dirty="0"/>
          </a:p>
          <a:p>
            <a:r>
              <a:rPr lang="ja-JP" altLang="en-US" dirty="0"/>
              <a:t>業務</a:t>
            </a:r>
            <a:endParaRPr lang="en-US" altLang="ja-JP" dirty="0"/>
          </a:p>
          <a:p>
            <a:pPr lvl="1"/>
            <a:r>
              <a:rPr kumimoji="1" lang="en-US" altLang="ja-JP" dirty="0" err="1"/>
              <a:t>Fluentd</a:t>
            </a:r>
            <a:r>
              <a:rPr kumimoji="1" lang="ja-JP" altLang="en-US" dirty="0"/>
              <a:t>といくつかの</a:t>
            </a:r>
            <a:r>
              <a:rPr kumimoji="1" lang="en-US" altLang="ja-JP" dirty="0" err="1"/>
              <a:t>Fluentd</a:t>
            </a:r>
            <a:r>
              <a:rPr kumimoji="1" lang="ja-JP" altLang="en-US" dirty="0"/>
              <a:t>プラグイン</a:t>
            </a:r>
            <a:r>
              <a:rPr lang="ja-JP" altLang="en-US" dirty="0"/>
              <a:t>の中の人（≠</a:t>
            </a:r>
            <a:r>
              <a:rPr lang="en-US" altLang="ja-JP" dirty="0"/>
              <a:t>fluent-bit</a:t>
            </a:r>
            <a:r>
              <a:rPr lang="ja-JP" altLang="en-US" dirty="0"/>
              <a:t>の中の人）</a:t>
            </a:r>
            <a:endParaRPr lang="en-US" altLang="ja-JP" dirty="0"/>
          </a:p>
          <a:p>
            <a:pPr lvl="2"/>
            <a:r>
              <a:rPr lang="en-US" altLang="ja-JP" dirty="0" err="1"/>
              <a:t>Fluentd</a:t>
            </a:r>
            <a:r>
              <a:rPr lang="ja-JP" altLang="en-US" dirty="0"/>
              <a:t>本体や</a:t>
            </a:r>
            <a:r>
              <a:rPr lang="en-US" altLang="ja-JP" dirty="0" err="1"/>
              <a:t>Fluentd</a:t>
            </a:r>
            <a:r>
              <a:rPr lang="ja-JP" altLang="en-US" dirty="0"/>
              <a:t>プラグインの</a:t>
            </a:r>
            <a:r>
              <a:rPr lang="en-US" altLang="ja-JP" dirty="0"/>
              <a:t>Windows</a:t>
            </a:r>
            <a:r>
              <a:rPr lang="ja-JP" altLang="en-US" dirty="0"/>
              <a:t>対応</a:t>
            </a:r>
            <a:endParaRPr lang="en-US" altLang="ja-JP" dirty="0"/>
          </a:p>
          <a:p>
            <a:pPr lvl="2"/>
            <a:r>
              <a:rPr lang="en-US" altLang="ja-JP" dirty="0"/>
              <a:t>fluent-plugin-</a:t>
            </a:r>
            <a:r>
              <a:rPr lang="en-US" altLang="ja-JP" dirty="0" err="1"/>
              <a:t>elasticsearch</a:t>
            </a:r>
            <a:endParaRPr lang="en-US" altLang="ja-JP" dirty="0"/>
          </a:p>
          <a:p>
            <a:pPr lvl="2"/>
            <a:r>
              <a:rPr lang="en-US" altLang="ja-JP" dirty="0"/>
              <a:t>fluent-plugin-</a:t>
            </a:r>
            <a:r>
              <a:rPr lang="en-US" altLang="ja-JP" dirty="0" err="1"/>
              <a:t>kafka</a:t>
            </a:r>
            <a:endParaRPr lang="en-US" altLang="ja-JP" dirty="0"/>
          </a:p>
          <a:p>
            <a:pPr lvl="2"/>
            <a:r>
              <a:rPr lang="en-US" altLang="ja-JP" dirty="0"/>
              <a:t>fluent-plugin-windows-</a:t>
            </a:r>
            <a:r>
              <a:rPr lang="en-US" altLang="ja-JP" dirty="0" err="1"/>
              <a:t>eventlog</a:t>
            </a:r>
            <a:r>
              <a:rPr lang="en-US" altLang="ja-JP" dirty="0"/>
              <a:t> etc.</a:t>
            </a:r>
          </a:p>
          <a:p>
            <a:pPr lvl="1"/>
            <a:r>
              <a:rPr lang="ja-JP" altLang="en-US" dirty="0"/>
              <a:t>産業用半導体メーカーのボードで動く</a:t>
            </a:r>
            <a:r>
              <a:rPr lang="en-US" altLang="ja-JP" dirty="0"/>
              <a:t>Linux</a:t>
            </a:r>
            <a:r>
              <a:rPr lang="ja-JP" altLang="en-US" dirty="0"/>
              <a:t>への現代的なブラウザの移植</a:t>
            </a:r>
            <a:endParaRPr lang="en-US" altLang="ja-JP" dirty="0"/>
          </a:p>
          <a:p>
            <a:pPr lvl="1"/>
            <a:endParaRPr kumimoji="1" lang="en-US" altLang="ja-JP" dirty="0"/>
          </a:p>
          <a:p>
            <a:endParaRPr kumimoji="1" lang="ja-JP" altLang="en-US" dirty="0"/>
          </a:p>
        </p:txBody>
      </p:sp>
      <p:pic>
        <p:nvPicPr>
          <p:cNvPr id="5" name="図 4" descr="おもちゃ, 人形 が含まれている画像&#10;&#10;自動的に生成された説明">
            <a:extLst>
              <a:ext uri="{FF2B5EF4-FFF2-40B4-BE49-F238E27FC236}">
                <a16:creationId xmlns:a16="http://schemas.microsoft.com/office/drawing/2014/main" id="{1A207308-AC37-4DD3-A628-E135DBC91A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436" y="1335158"/>
            <a:ext cx="2503780" cy="2503780"/>
          </a:xfrm>
          <a:prstGeom prst="rect">
            <a:avLst/>
          </a:prstGeom>
        </p:spPr>
      </p:pic>
    </p:spTree>
    <p:extLst>
      <p:ext uri="{BB962C8B-B14F-4D97-AF65-F5344CB8AC3E}">
        <p14:creationId xmlns:p14="http://schemas.microsoft.com/office/powerpoint/2010/main" val="1518159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66679" y="75324"/>
            <a:ext cx="9071640" cy="609398"/>
          </a:xfrm>
        </p:spPr>
        <p:txBody>
          <a:bodyPr/>
          <a:lstStyle/>
          <a:p>
            <a:r>
              <a:rPr kumimoji="1" lang="ja-JP" altLang="en-US" dirty="0"/>
              <a:t>フィードバックしてみた（２）</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923514" y="1136096"/>
            <a:ext cx="3691882" cy="1803571"/>
          </a:xfrm>
        </p:spPr>
        <p:txBody>
          <a:bodyPr/>
          <a:lstStyle/>
          <a:p>
            <a:pPr marL="457200" indent="-457200">
              <a:buFont typeface="Arial" panose="020B0604020202020204" pitchFamily="34" charset="0"/>
              <a:buChar char="•"/>
            </a:pPr>
            <a:r>
              <a:rPr lang="en-US" altLang="ja-JP" sz="2800" dirty="0">
                <a:hlinkClick r:id="rId3"/>
              </a:rPr>
              <a:t>Grafana/Loki#1294</a:t>
            </a:r>
            <a:endParaRPr lang="en-US" altLang="ja-JP" sz="2800" dirty="0"/>
          </a:p>
          <a:p>
            <a:pPr marL="457200" lvl="4" indent="-457200">
              <a:buFont typeface="Arial" panose="020B0604020202020204" pitchFamily="34" charset="0"/>
              <a:buChar char="•"/>
            </a:pPr>
            <a:r>
              <a:rPr lang="ja-JP" altLang="en-US" dirty="0"/>
              <a:t>複数インスタンスサポートの提案</a:t>
            </a:r>
            <a:endParaRPr lang="en-US" altLang="ja-JP" dirty="0"/>
          </a:p>
          <a:p>
            <a:pPr marL="457200" lvl="4" indent="-457200">
              <a:buFont typeface="Arial" panose="020B0604020202020204" pitchFamily="34" charset="0"/>
              <a:buChar char="•"/>
            </a:pPr>
            <a:r>
              <a:rPr lang="ja-JP" altLang="en-US" dirty="0"/>
              <a:t>結果的には直接はマージされなかった。アイディアは取り込まれた。</a:t>
            </a:r>
            <a:endParaRPr lang="en-US" altLang="ja-JP" dirty="0"/>
          </a:p>
          <a:p>
            <a:pPr marL="457200" lvl="1" indent="-457200">
              <a:buFont typeface="Arial" panose="020B0604020202020204" pitchFamily="34" charset="0"/>
              <a:buChar char="•"/>
            </a:pPr>
            <a:endParaRPr kumimoji="1" lang="en-US" altLang="ja-JP" sz="200" dirty="0"/>
          </a:p>
        </p:txBody>
      </p:sp>
      <p:pic>
        <p:nvPicPr>
          <p:cNvPr id="6" name="図 5">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03999" y="684722"/>
            <a:ext cx="4674287" cy="6329838"/>
          </a:xfrm>
          <a:prstGeom prst="rect">
            <a:avLst/>
          </a:prstGeom>
        </p:spPr>
      </p:pic>
    </p:spTree>
    <p:extLst>
      <p:ext uri="{BB962C8B-B14F-4D97-AF65-F5344CB8AC3E}">
        <p14:creationId xmlns:p14="http://schemas.microsoft.com/office/powerpoint/2010/main" val="2421097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31908-34A1-487C-B743-3E4E9DAA22C5}"/>
              </a:ext>
            </a:extLst>
          </p:cNvPr>
          <p:cNvSpPr>
            <a:spLocks noGrp="1"/>
          </p:cNvSpPr>
          <p:nvPr>
            <p:ph type="title"/>
          </p:nvPr>
        </p:nvSpPr>
        <p:spPr>
          <a:xfrm>
            <a:off x="504000" y="559301"/>
            <a:ext cx="9071640" cy="609398"/>
          </a:xfrm>
        </p:spPr>
        <p:txBody>
          <a:bodyPr/>
          <a:lstStyle/>
          <a:p>
            <a:r>
              <a:rPr kumimoji="1" lang="en-US" altLang="ja-JP" dirty="0" err="1"/>
              <a:t>FluentBit</a:t>
            </a:r>
            <a:r>
              <a:rPr lang="ja-JP" altLang="en-US" dirty="0"/>
              <a:t>の</a:t>
            </a:r>
            <a:r>
              <a:rPr lang="en-US" altLang="ja-JP" dirty="0"/>
              <a:t>Loki</a:t>
            </a:r>
            <a:r>
              <a:rPr lang="ja-JP" altLang="en-US" dirty="0"/>
              <a:t>プラグインの設定</a:t>
            </a:r>
            <a:endParaRPr kumimoji="1" lang="ja-JP" altLang="en-US" dirty="0"/>
          </a:p>
        </p:txBody>
      </p:sp>
      <p:sp>
        <p:nvSpPr>
          <p:cNvPr id="3" name="字幕 2">
            <a:extLst>
              <a:ext uri="{FF2B5EF4-FFF2-40B4-BE49-F238E27FC236}">
                <a16:creationId xmlns:a16="http://schemas.microsoft.com/office/drawing/2014/main" id="{19B694C0-886C-4973-9418-53BDDF170D04}"/>
              </a:ext>
            </a:extLst>
          </p:cNvPr>
          <p:cNvSpPr>
            <a:spLocks noGrp="1"/>
          </p:cNvSpPr>
          <p:nvPr>
            <p:ph type="subTitle"/>
          </p:nvPr>
        </p:nvSpPr>
        <p:spPr>
          <a:xfrm>
            <a:off x="504000" y="1345757"/>
            <a:ext cx="9071640" cy="673518"/>
          </a:xfrm>
        </p:spPr>
        <p:txBody>
          <a:bodyPr/>
          <a:lstStyle/>
          <a:p>
            <a:pPr lvl="1"/>
            <a:r>
              <a:rPr lang="en-US" altLang="ja-JP" dirty="0"/>
              <a:t>f</a:t>
            </a:r>
            <a:r>
              <a:rPr kumimoji="1" lang="en-US" altLang="ja-JP" dirty="0"/>
              <a:t>luent-bit</a:t>
            </a:r>
            <a:r>
              <a:rPr kumimoji="1" lang="ja-JP" altLang="en-US" dirty="0"/>
              <a:t>の設定ファイルは</a:t>
            </a:r>
            <a:r>
              <a:rPr lang="en-US" altLang="ja-JP" dirty="0"/>
              <a:t>INI</a:t>
            </a:r>
            <a:r>
              <a:rPr lang="ja-JP" altLang="en-US" dirty="0"/>
              <a:t>ファイル形式。</a:t>
            </a:r>
            <a:endParaRPr lang="en-US" altLang="ja-JP" dirty="0"/>
          </a:p>
          <a:p>
            <a:pPr lvl="2"/>
            <a:r>
              <a:rPr lang="ja-JP" altLang="en-US" dirty="0"/>
              <a:t>下記の設定は</a:t>
            </a:r>
            <a:r>
              <a:rPr lang="en-US" altLang="ja-JP" dirty="0"/>
              <a:t>CPU</a:t>
            </a:r>
            <a:r>
              <a:rPr lang="ja-JP" altLang="en-US" dirty="0"/>
              <a:t>使用率を取得し、</a:t>
            </a:r>
            <a:r>
              <a:rPr lang="en-US" altLang="ja-JP" dirty="0"/>
              <a:t>Loki</a:t>
            </a:r>
            <a:r>
              <a:rPr lang="ja-JP" altLang="en-US" dirty="0"/>
              <a:t>に送る</a:t>
            </a:r>
            <a:endParaRPr lang="en-US" altLang="ja-JP" dirty="0"/>
          </a:p>
        </p:txBody>
      </p:sp>
      <p:sp>
        <p:nvSpPr>
          <p:cNvPr id="4" name="正方形/長方形 3">
            <a:extLst>
              <a:ext uri="{FF2B5EF4-FFF2-40B4-BE49-F238E27FC236}">
                <a16:creationId xmlns:a16="http://schemas.microsoft.com/office/drawing/2014/main" id="{4850CFDC-78AB-4C95-A154-F30B88645BA6}"/>
              </a:ext>
            </a:extLst>
          </p:cNvPr>
          <p:cNvSpPr/>
          <p:nvPr/>
        </p:nvSpPr>
        <p:spPr>
          <a:xfrm>
            <a:off x="851177" y="2301363"/>
            <a:ext cx="7731262" cy="3785652"/>
          </a:xfrm>
          <a:prstGeom prst="rect">
            <a:avLst/>
          </a:prstGeom>
        </p:spPr>
        <p:txBody>
          <a:bodyPr wrap="square">
            <a:spAutoFit/>
          </a:bodyPr>
          <a:lstStyle/>
          <a:p>
            <a:r>
              <a:rPr lang="en-US" altLang="ja-JP" sz="2000" b="1" dirty="0">
                <a:solidFill>
                  <a:srgbClr val="9C5D27"/>
                </a:solidFill>
                <a:latin typeface=" Consolas,  Courier New"/>
              </a:rPr>
              <a:t>[</a:t>
            </a:r>
            <a:r>
              <a:rPr lang="en-US" altLang="ja-JP" sz="2000" b="1" dirty="0">
                <a:solidFill>
                  <a:srgbClr val="333333"/>
                </a:solidFill>
                <a:latin typeface=" Consolas,  Courier New"/>
              </a:rPr>
              <a:t>INPUT</a:t>
            </a:r>
            <a:r>
              <a:rPr lang="en-US" altLang="ja-JP" sz="2000" b="1" dirty="0">
                <a:solidFill>
                  <a:srgbClr val="9C5D27"/>
                </a:solidFill>
                <a:latin typeface=" Consolas,  Courier New"/>
              </a:rPr>
              <a:t>]</a:t>
            </a:r>
            <a:endParaRPr lang="en-US" altLang="ja-JP" sz="2000" dirty="0">
              <a:solidFill>
                <a:srgbClr val="333333"/>
              </a:solidFill>
              <a:latin typeface=" Consolas,  Courier New"/>
            </a:endParaRPr>
          </a:p>
          <a:p>
            <a:r>
              <a:rPr lang="en-US" altLang="ja-JP" sz="2000" dirty="0">
                <a:solidFill>
                  <a:srgbClr val="333333"/>
                </a:solidFill>
                <a:latin typeface=" Consolas,  Courier New"/>
              </a:rPr>
              <a:t>  Name </a:t>
            </a:r>
            <a:r>
              <a:rPr lang="en-US" altLang="ja-JP" sz="2000" dirty="0" err="1">
                <a:solidFill>
                  <a:srgbClr val="333333"/>
                </a:solidFill>
                <a:latin typeface=" Consolas,  Courier New"/>
              </a:rPr>
              <a:t>cpu</a:t>
            </a:r>
            <a:endParaRPr lang="en-US" altLang="ja-JP" sz="2000" dirty="0">
              <a:solidFill>
                <a:srgbClr val="333333"/>
              </a:solidFill>
              <a:latin typeface=" Consolas,  Courier New"/>
            </a:endParaRPr>
          </a:p>
          <a:p>
            <a:r>
              <a:rPr lang="en-US" altLang="ja-JP" sz="2000" dirty="0">
                <a:solidFill>
                  <a:srgbClr val="333333"/>
                </a:solidFill>
                <a:latin typeface=" Consolas,  Courier New"/>
              </a:rPr>
              <a:t>  Tag  </a:t>
            </a:r>
            <a:r>
              <a:rPr lang="en-US" altLang="ja-JP" sz="2000" dirty="0" err="1">
                <a:solidFill>
                  <a:srgbClr val="333333"/>
                </a:solidFill>
                <a:latin typeface=" Consolas,  Courier New"/>
              </a:rPr>
              <a:t>my_cpu</a:t>
            </a:r>
            <a:endParaRPr lang="en-US" altLang="ja-JP" sz="2000" dirty="0">
              <a:solidFill>
                <a:srgbClr val="333333"/>
              </a:solidFill>
              <a:latin typeface=" Consolas,  Courier New"/>
            </a:endParaRPr>
          </a:p>
          <a:p>
            <a:br>
              <a:rPr lang="en-US" altLang="ja-JP" sz="2000" dirty="0">
                <a:solidFill>
                  <a:srgbClr val="333333"/>
                </a:solidFill>
                <a:latin typeface=" Consolas,  Courier New"/>
              </a:rPr>
            </a:br>
            <a:r>
              <a:rPr lang="en-US" altLang="ja-JP" sz="2000" b="1" dirty="0">
                <a:solidFill>
                  <a:srgbClr val="9C5D27"/>
                </a:solidFill>
                <a:latin typeface=" Consolas,  Courier New"/>
              </a:rPr>
              <a:t>[</a:t>
            </a:r>
            <a:r>
              <a:rPr lang="en-US" altLang="ja-JP" sz="2000" b="1" dirty="0">
                <a:solidFill>
                  <a:srgbClr val="333333"/>
                </a:solidFill>
                <a:latin typeface=" Consolas,  Courier New"/>
              </a:rPr>
              <a:t>OUTPUT</a:t>
            </a:r>
            <a:r>
              <a:rPr lang="en-US" altLang="ja-JP" sz="2000" b="1" dirty="0">
                <a:solidFill>
                  <a:srgbClr val="9C5D27"/>
                </a:solidFill>
                <a:latin typeface=" Consolas,  Courier New"/>
              </a:rPr>
              <a:t>]</a:t>
            </a:r>
            <a:endParaRPr lang="en-US" altLang="ja-JP" sz="2000" dirty="0">
              <a:solidFill>
                <a:srgbClr val="333333"/>
              </a:solidFill>
              <a:latin typeface=" Consolas,  Courier New"/>
            </a:endParaRPr>
          </a:p>
          <a:p>
            <a:r>
              <a:rPr lang="en-US" altLang="ja-JP" sz="2000" dirty="0">
                <a:solidFill>
                  <a:srgbClr val="333333"/>
                </a:solidFill>
                <a:latin typeface=" Consolas,  Courier New"/>
              </a:rPr>
              <a:t>  Name </a:t>
            </a:r>
            <a:r>
              <a:rPr lang="en-US" altLang="ja-JP" sz="2000" dirty="0" err="1">
                <a:solidFill>
                  <a:srgbClr val="333333"/>
                </a:solidFill>
                <a:latin typeface=" Consolas,  Courier New"/>
              </a:rPr>
              <a:t>loki</a:t>
            </a:r>
            <a:endParaRPr lang="en-US" altLang="ja-JP" sz="2000" dirty="0">
              <a:solidFill>
                <a:srgbClr val="333333"/>
              </a:solidFill>
              <a:latin typeface=" Consolas,  Courier New"/>
            </a:endParaRPr>
          </a:p>
          <a:p>
            <a:r>
              <a:rPr lang="en-US" altLang="ja-JP" sz="2000" dirty="0">
                <a:solidFill>
                  <a:srgbClr val="333333"/>
                </a:solidFill>
                <a:latin typeface=" Consolas,  Courier New"/>
              </a:rPr>
              <a:t>  Match </a:t>
            </a:r>
            <a:r>
              <a:rPr lang="en-US" altLang="ja-JP" sz="2000" dirty="0" err="1">
                <a:solidFill>
                  <a:srgbClr val="333333"/>
                </a:solidFill>
                <a:latin typeface=" Consolas,  Courier New"/>
              </a:rPr>
              <a:t>my_cpu</a:t>
            </a:r>
            <a:endParaRPr lang="en-US" altLang="ja-JP" sz="2000" dirty="0">
              <a:solidFill>
                <a:srgbClr val="333333"/>
              </a:solidFill>
              <a:latin typeface=" Consolas,  Courier New"/>
            </a:endParaRPr>
          </a:p>
          <a:p>
            <a:r>
              <a:rPr lang="en-US" altLang="ja-JP" sz="2000" dirty="0">
                <a:solidFill>
                  <a:srgbClr val="333333"/>
                </a:solidFill>
                <a:latin typeface=" Consolas,  Courier New"/>
              </a:rPr>
              <a:t>  </a:t>
            </a:r>
            <a:r>
              <a:rPr lang="en-US" altLang="ja-JP" sz="2000" dirty="0" err="1">
                <a:solidFill>
                  <a:srgbClr val="333333"/>
                </a:solidFill>
                <a:latin typeface=" Consolas,  Courier New"/>
              </a:rPr>
              <a:t>Url</a:t>
            </a:r>
            <a:r>
              <a:rPr lang="en-US" altLang="ja-JP" sz="2000" dirty="0">
                <a:solidFill>
                  <a:srgbClr val="333333"/>
                </a:solidFill>
                <a:latin typeface=" Consolas,  Courier New"/>
              </a:rPr>
              <a:t> http://localhost:3100/loki/api/v1/push</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BatchWait</a:t>
            </a:r>
            <a:r>
              <a:rPr lang="en-US" altLang="ja-JP" sz="2000" dirty="0">
                <a:solidFill>
                  <a:srgbClr val="333333"/>
                </a:solidFill>
                <a:latin typeface=" Consolas,  Courier New"/>
              </a:rPr>
              <a:t> 1</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BatchSize</a:t>
            </a:r>
            <a:r>
              <a:rPr lang="en-US" altLang="ja-JP" sz="2000" dirty="0">
                <a:solidFill>
                  <a:srgbClr val="333333"/>
                </a:solidFill>
                <a:latin typeface=" Consolas,  Courier New"/>
              </a:rPr>
              <a:t> 30720</a:t>
            </a:r>
          </a:p>
          <a:p>
            <a:r>
              <a:rPr lang="en-US" altLang="ja-JP" sz="2000" dirty="0">
                <a:solidFill>
                  <a:srgbClr val="333333"/>
                </a:solidFill>
                <a:latin typeface=" Consolas,  Courier New"/>
              </a:rPr>
              <a:t>  Labels {</a:t>
            </a:r>
            <a:r>
              <a:rPr lang="en-US" altLang="ja-JP" sz="2000" dirty="0">
                <a:solidFill>
                  <a:srgbClr val="4B69C6"/>
                </a:solidFill>
                <a:latin typeface=" Consolas,  Courier New"/>
              </a:rPr>
              <a:t>test</a:t>
            </a:r>
            <a:r>
              <a:rPr lang="en-US" altLang="ja-JP" sz="2000" dirty="0">
                <a:solidFill>
                  <a:srgbClr val="777777"/>
                </a:solidFill>
                <a:latin typeface=" Consolas,  Courier New"/>
              </a:rPr>
              <a:t>="</a:t>
            </a:r>
            <a:r>
              <a:rPr lang="en-US" altLang="ja-JP" sz="2000" dirty="0">
                <a:solidFill>
                  <a:srgbClr val="448C27"/>
                </a:solidFill>
                <a:latin typeface=" Consolas,  Courier New"/>
              </a:rPr>
              <a:t>fluent-bit-go</a:t>
            </a:r>
            <a:r>
              <a:rPr lang="en-US" altLang="ja-JP" sz="2000" dirty="0">
                <a:solidFill>
                  <a:srgbClr val="777777"/>
                </a:solidFill>
                <a:latin typeface=" Consolas,  Courier New"/>
              </a:rPr>
              <a:t>"</a:t>
            </a:r>
            <a:r>
              <a:rPr lang="en-US" altLang="ja-JP" sz="2000" dirty="0">
                <a:solidFill>
                  <a:srgbClr val="333333"/>
                </a:solidFill>
                <a:latin typeface=" Consolas,  Courier New"/>
              </a:rPr>
              <a:t>, </a:t>
            </a:r>
            <a:r>
              <a:rPr lang="en-US" altLang="ja-JP" sz="2000" dirty="0">
                <a:solidFill>
                  <a:srgbClr val="4B69C6"/>
                </a:solidFill>
                <a:latin typeface=" Consolas,  Courier New"/>
              </a:rPr>
              <a:t>tag</a:t>
            </a:r>
            <a:r>
              <a:rPr lang="en-US" altLang="ja-JP" sz="2000" dirty="0">
                <a:solidFill>
                  <a:srgbClr val="777777"/>
                </a:solidFill>
                <a:latin typeface=" Consolas,  Courier New"/>
              </a:rPr>
              <a:t>="</a:t>
            </a:r>
            <a:r>
              <a:rPr lang="en-US" altLang="ja-JP" sz="2000" dirty="0" err="1">
                <a:solidFill>
                  <a:srgbClr val="448C27"/>
                </a:solidFill>
                <a:latin typeface=" Consolas,  Courier New"/>
              </a:rPr>
              <a:t>my_cpu</a:t>
            </a:r>
            <a:r>
              <a:rPr lang="en-US" altLang="ja-JP" sz="2000" dirty="0">
                <a:solidFill>
                  <a:srgbClr val="777777"/>
                </a:solidFill>
                <a:latin typeface=" Consolas,  Courier New"/>
              </a:rPr>
              <a:t>"</a:t>
            </a:r>
            <a:r>
              <a:rPr lang="en-US" altLang="ja-JP" sz="2000" dirty="0">
                <a:solidFill>
                  <a:srgbClr val="333333"/>
                </a:solidFill>
                <a:latin typeface=" Consolas,  Courier New"/>
              </a:rPr>
              <a:t>}</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LogLevel</a:t>
            </a:r>
            <a:r>
              <a:rPr lang="en-US" altLang="ja-JP" sz="2000" dirty="0">
                <a:solidFill>
                  <a:srgbClr val="333333"/>
                </a:solidFill>
                <a:latin typeface=" Consolas,  Courier New"/>
              </a:rPr>
              <a:t> info</a:t>
            </a:r>
          </a:p>
        </p:txBody>
      </p:sp>
      <p:sp>
        <p:nvSpPr>
          <p:cNvPr id="5" name="テキスト ボックス 4">
            <a:extLst>
              <a:ext uri="{FF2B5EF4-FFF2-40B4-BE49-F238E27FC236}">
                <a16:creationId xmlns:a16="http://schemas.microsoft.com/office/drawing/2014/main" id="{AC01B638-5D27-457F-BF92-4D4089F732AD}"/>
              </a:ext>
            </a:extLst>
          </p:cNvPr>
          <p:cNvSpPr txBox="1"/>
          <p:nvPr/>
        </p:nvSpPr>
        <p:spPr>
          <a:xfrm>
            <a:off x="655982" y="6369103"/>
            <a:ext cx="9084538" cy="369332"/>
          </a:xfrm>
          <a:prstGeom prst="rect">
            <a:avLst/>
          </a:prstGeom>
          <a:noFill/>
        </p:spPr>
        <p:txBody>
          <a:bodyPr wrap="none" rtlCol="0">
            <a:spAutoFit/>
          </a:bodyPr>
          <a:lstStyle/>
          <a:p>
            <a:r>
              <a:rPr kumimoji="1" lang="ja-JP" altLang="en-US" dirty="0"/>
              <a:t>その他の設定は</a:t>
            </a:r>
            <a:r>
              <a:rPr kumimoji="1" lang="en-US" altLang="ja-JP" dirty="0"/>
              <a:t>Grafana/Loki</a:t>
            </a:r>
            <a:r>
              <a:rPr kumimoji="1" lang="ja-JP" altLang="en-US" dirty="0"/>
              <a:t>の</a:t>
            </a:r>
            <a:r>
              <a:rPr kumimoji="1" lang="en-US" altLang="ja-JP" dirty="0">
                <a:hlinkClick r:id="rId3"/>
              </a:rPr>
              <a:t>fluent-bit</a:t>
            </a:r>
            <a:r>
              <a:rPr kumimoji="1" lang="ja-JP" altLang="en-US" dirty="0">
                <a:hlinkClick r:id="rId3"/>
              </a:rPr>
              <a:t>プラグインのドキュメント参照</a:t>
            </a:r>
            <a:r>
              <a:rPr kumimoji="1" lang="ja-JP" altLang="en-US" dirty="0"/>
              <a:t>してください。</a:t>
            </a:r>
          </a:p>
        </p:txBody>
      </p:sp>
    </p:spTree>
    <p:extLst>
      <p:ext uri="{BB962C8B-B14F-4D97-AF65-F5344CB8AC3E}">
        <p14:creationId xmlns:p14="http://schemas.microsoft.com/office/powerpoint/2010/main" val="1533876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24EA0-2C92-471F-A6C6-729D4D9FA3D2}"/>
              </a:ext>
            </a:extLst>
          </p:cNvPr>
          <p:cNvSpPr>
            <a:spLocks noGrp="1"/>
          </p:cNvSpPr>
          <p:nvPr>
            <p:ph type="title"/>
          </p:nvPr>
        </p:nvSpPr>
        <p:spPr>
          <a:xfrm>
            <a:off x="504492" y="300613"/>
            <a:ext cx="9071640" cy="553998"/>
          </a:xfrm>
        </p:spPr>
        <p:txBody>
          <a:bodyPr/>
          <a:lstStyle/>
          <a:p>
            <a:r>
              <a:rPr lang="en-US" altLang="ja-JP" sz="4000" dirty="0"/>
              <a:t>Grafana/Loki</a:t>
            </a:r>
            <a:r>
              <a:rPr lang="ja-JP" altLang="en-US" sz="4000" dirty="0"/>
              <a:t>の</a:t>
            </a:r>
            <a:r>
              <a:rPr lang="en-US" altLang="ja-JP" sz="4000" dirty="0"/>
              <a:t>fluent-bit</a:t>
            </a:r>
            <a:r>
              <a:rPr lang="ja-JP" altLang="en-US" sz="4000" dirty="0"/>
              <a:t>プラグイン</a:t>
            </a:r>
            <a:endParaRPr kumimoji="1" lang="ja-JP" altLang="en-US" sz="4000" dirty="0"/>
          </a:p>
        </p:txBody>
      </p:sp>
      <p:sp>
        <p:nvSpPr>
          <p:cNvPr id="3" name="字幕 2">
            <a:extLst>
              <a:ext uri="{FF2B5EF4-FFF2-40B4-BE49-F238E27FC236}">
                <a16:creationId xmlns:a16="http://schemas.microsoft.com/office/drawing/2014/main" id="{DE765B2F-7443-498F-BCD0-B9A0AA510428}"/>
              </a:ext>
            </a:extLst>
          </p:cNvPr>
          <p:cNvSpPr>
            <a:spLocks noGrp="1"/>
          </p:cNvSpPr>
          <p:nvPr>
            <p:ph type="subTitle"/>
          </p:nvPr>
        </p:nvSpPr>
        <p:spPr>
          <a:xfrm>
            <a:off x="465701" y="1168866"/>
            <a:ext cx="9071640" cy="2769989"/>
          </a:xfrm>
        </p:spPr>
        <p:txBody>
          <a:bodyPr/>
          <a:lstStyle/>
          <a:p>
            <a:pPr marL="514350" indent="-514350">
              <a:buFont typeface="+mj-lt"/>
              <a:buAutoNum type="arabicPeriod"/>
            </a:pPr>
            <a:r>
              <a:rPr kumimoji="1" lang="ja-JP" altLang="en-US" sz="4000" dirty="0"/>
              <a:t>共有ライブラリとしてビルド</a:t>
            </a:r>
            <a:endParaRPr kumimoji="1" lang="en-US" altLang="ja-JP" sz="4000" dirty="0"/>
          </a:p>
          <a:p>
            <a:pPr marL="514350" indent="-514350">
              <a:buFont typeface="+mj-lt"/>
              <a:buAutoNum type="arabicPeriod"/>
            </a:pPr>
            <a:endParaRPr lang="en-US" altLang="ja-JP" sz="4000" dirty="0"/>
          </a:p>
          <a:p>
            <a:pPr marL="514350" indent="-514350">
              <a:buFont typeface="+mj-lt"/>
              <a:buAutoNum type="arabicPeriod"/>
            </a:pPr>
            <a:endParaRPr kumimoji="1" lang="en-US" altLang="ja-JP" sz="4000" dirty="0"/>
          </a:p>
          <a:p>
            <a:pPr marL="514350" indent="-514350">
              <a:buFont typeface="+mj-lt"/>
              <a:buAutoNum type="arabicPeriod"/>
            </a:pPr>
            <a:endParaRPr kumimoji="1" lang="en-US" altLang="ja-JP" sz="4000" dirty="0"/>
          </a:p>
          <a:p>
            <a:pPr marL="514350" indent="-514350">
              <a:buFont typeface="+mj-lt"/>
              <a:buAutoNum type="arabicPeriod"/>
            </a:pPr>
            <a:r>
              <a:rPr lang="ja-JP" altLang="en-US" sz="4000" dirty="0"/>
              <a:t>読み込みパスに追加して起動</a:t>
            </a:r>
            <a:endParaRPr kumimoji="1" lang="ja-JP" altLang="en-US" sz="4000" dirty="0"/>
          </a:p>
        </p:txBody>
      </p:sp>
      <p:sp>
        <p:nvSpPr>
          <p:cNvPr id="4" name="テキスト ボックス 3">
            <a:extLst>
              <a:ext uri="{FF2B5EF4-FFF2-40B4-BE49-F238E27FC236}">
                <a16:creationId xmlns:a16="http://schemas.microsoft.com/office/drawing/2014/main" id="{5B929508-E770-4098-9AEB-4A5266C0425E}"/>
              </a:ext>
            </a:extLst>
          </p:cNvPr>
          <p:cNvSpPr txBox="1"/>
          <p:nvPr/>
        </p:nvSpPr>
        <p:spPr>
          <a:xfrm>
            <a:off x="465701" y="2163920"/>
            <a:ext cx="3387466"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make fluent-bit-plugin</a:t>
            </a:r>
            <a:endParaRPr kumimoji="1" lang="ja-JP" altLang="en-US" sz="2400" dirty="0">
              <a:solidFill>
                <a:schemeClr val="bg1">
                  <a:lumMod val="95000"/>
                </a:schemeClr>
              </a:solidFill>
            </a:endParaRPr>
          </a:p>
        </p:txBody>
      </p:sp>
      <p:sp>
        <p:nvSpPr>
          <p:cNvPr id="5" name="テキスト ボックス 4">
            <a:extLst>
              <a:ext uri="{FF2B5EF4-FFF2-40B4-BE49-F238E27FC236}">
                <a16:creationId xmlns:a16="http://schemas.microsoft.com/office/drawing/2014/main" id="{23301DE5-0567-4FC7-9728-322F34BEB253}"/>
              </a:ext>
            </a:extLst>
          </p:cNvPr>
          <p:cNvSpPr txBox="1"/>
          <p:nvPr/>
        </p:nvSpPr>
        <p:spPr>
          <a:xfrm>
            <a:off x="465700" y="4126130"/>
            <a:ext cx="7111242"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fluent-bit -e /path/to/loki.so -c /path/to/</a:t>
            </a:r>
            <a:r>
              <a:rPr lang="en-US" altLang="ja-JP" sz="2400" dirty="0" err="1">
                <a:solidFill>
                  <a:schemeClr val="bg1">
                    <a:lumMod val="95000"/>
                  </a:schemeClr>
                </a:solidFill>
              </a:rPr>
              <a:t>fluent.conf</a:t>
            </a:r>
            <a:endParaRPr kumimoji="1" lang="ja-JP" altLang="en-US" sz="2400" dirty="0">
              <a:solidFill>
                <a:schemeClr val="bg1">
                  <a:lumMod val="95000"/>
                </a:schemeClr>
              </a:solidFill>
            </a:endParaRPr>
          </a:p>
        </p:txBody>
      </p:sp>
      <p:sp>
        <p:nvSpPr>
          <p:cNvPr id="6" name="テキスト ボックス 5">
            <a:extLst>
              <a:ext uri="{FF2B5EF4-FFF2-40B4-BE49-F238E27FC236}">
                <a16:creationId xmlns:a16="http://schemas.microsoft.com/office/drawing/2014/main" id="{2EFD25B0-D922-4627-9AE0-03298384BF96}"/>
              </a:ext>
            </a:extLst>
          </p:cNvPr>
          <p:cNvSpPr txBox="1"/>
          <p:nvPr/>
        </p:nvSpPr>
        <p:spPr>
          <a:xfrm>
            <a:off x="465700" y="5206182"/>
            <a:ext cx="5253361" cy="830997"/>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cp loki.so /</a:t>
            </a:r>
            <a:r>
              <a:rPr lang="en-US" altLang="ja-JP" sz="2400" dirty="0" err="1">
                <a:solidFill>
                  <a:schemeClr val="bg1">
                    <a:lumMod val="95000"/>
                  </a:schemeClr>
                </a:solidFill>
              </a:rPr>
              <a:t>usr</a:t>
            </a:r>
            <a:r>
              <a:rPr lang="en-US" altLang="ja-JP" sz="2400" dirty="0">
                <a:solidFill>
                  <a:schemeClr val="bg1">
                    <a:lumMod val="95000"/>
                  </a:schemeClr>
                </a:solidFill>
              </a:rPr>
              <a:t>/lib/x86_64-linux-gnu/</a:t>
            </a:r>
          </a:p>
          <a:p>
            <a:r>
              <a:rPr lang="en-US" altLang="ja-JP" sz="2400" dirty="0">
                <a:solidFill>
                  <a:schemeClr val="bg1">
                    <a:lumMod val="95000"/>
                  </a:schemeClr>
                </a:solidFill>
              </a:rPr>
              <a:t>$ fluent-bit -c /path/to/</a:t>
            </a:r>
            <a:r>
              <a:rPr lang="en-US" altLang="ja-JP" sz="2400" dirty="0" err="1">
                <a:solidFill>
                  <a:schemeClr val="bg1">
                    <a:lumMod val="95000"/>
                  </a:schemeClr>
                </a:solidFill>
              </a:rPr>
              <a:t>fluent.conf</a:t>
            </a:r>
            <a:endParaRPr kumimoji="1" lang="ja-JP" altLang="en-US" sz="2400" dirty="0">
              <a:solidFill>
                <a:schemeClr val="bg1">
                  <a:lumMod val="95000"/>
                </a:schemeClr>
              </a:solidFill>
            </a:endParaRPr>
          </a:p>
        </p:txBody>
      </p:sp>
      <p:sp>
        <p:nvSpPr>
          <p:cNvPr id="8" name="テキスト ボックス 7">
            <a:extLst>
              <a:ext uri="{FF2B5EF4-FFF2-40B4-BE49-F238E27FC236}">
                <a16:creationId xmlns:a16="http://schemas.microsoft.com/office/drawing/2014/main" id="{C9F1B87B-AE67-4611-BA97-19FEA0F03FC8}"/>
              </a:ext>
            </a:extLst>
          </p:cNvPr>
          <p:cNvSpPr txBox="1"/>
          <p:nvPr/>
        </p:nvSpPr>
        <p:spPr>
          <a:xfrm>
            <a:off x="465700" y="4682962"/>
            <a:ext cx="1261884" cy="523220"/>
          </a:xfrm>
          <a:prstGeom prst="rect">
            <a:avLst/>
          </a:prstGeom>
          <a:noFill/>
        </p:spPr>
        <p:txBody>
          <a:bodyPr wrap="none" rtlCol="0">
            <a:spAutoFit/>
          </a:bodyPr>
          <a:lstStyle/>
          <a:p>
            <a:r>
              <a:rPr lang="ja-JP" altLang="en-US" sz="2800" dirty="0"/>
              <a:t>または</a:t>
            </a:r>
            <a:endParaRPr kumimoji="1" lang="ja-JP" altLang="en-US" sz="2800" dirty="0"/>
          </a:p>
        </p:txBody>
      </p:sp>
    </p:spTree>
    <p:extLst>
      <p:ext uri="{BB962C8B-B14F-4D97-AF65-F5344CB8AC3E}">
        <p14:creationId xmlns:p14="http://schemas.microsoft.com/office/powerpoint/2010/main" val="301179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C2EE8-3337-4A34-A977-7F35D5592C87}"/>
              </a:ext>
            </a:extLst>
          </p:cNvPr>
          <p:cNvSpPr>
            <a:spLocks noGrp="1"/>
          </p:cNvSpPr>
          <p:nvPr>
            <p:ph type="title"/>
          </p:nvPr>
        </p:nvSpPr>
        <p:spPr>
          <a:xfrm>
            <a:off x="439395" y="287645"/>
            <a:ext cx="9071640" cy="609398"/>
          </a:xfrm>
        </p:spPr>
        <p:txBody>
          <a:bodyPr/>
          <a:lstStyle/>
          <a:p>
            <a:r>
              <a:rPr kumimoji="1" lang="en-US" altLang="ja-JP" dirty="0"/>
              <a:t>Grafana/Loki</a:t>
            </a:r>
            <a:r>
              <a:rPr kumimoji="1" lang="ja-JP" altLang="en-US" dirty="0"/>
              <a:t>の</a:t>
            </a:r>
            <a:r>
              <a:rPr kumimoji="1" lang="en-US" altLang="ja-JP" dirty="0"/>
              <a:t>fluent-bit</a:t>
            </a:r>
            <a:r>
              <a:rPr kumimoji="1" lang="ja-JP" altLang="en-US" dirty="0"/>
              <a:t>プラグイン</a:t>
            </a:r>
          </a:p>
        </p:txBody>
      </p:sp>
      <p:sp>
        <p:nvSpPr>
          <p:cNvPr id="3" name="字幕 2">
            <a:extLst>
              <a:ext uri="{FF2B5EF4-FFF2-40B4-BE49-F238E27FC236}">
                <a16:creationId xmlns:a16="http://schemas.microsoft.com/office/drawing/2014/main" id="{6CB90085-455B-484B-A005-F248A8F5E9B9}"/>
              </a:ext>
            </a:extLst>
          </p:cNvPr>
          <p:cNvSpPr>
            <a:spLocks noGrp="1"/>
          </p:cNvSpPr>
          <p:nvPr>
            <p:ph type="subTitle"/>
          </p:nvPr>
        </p:nvSpPr>
        <p:spPr>
          <a:xfrm>
            <a:off x="350892" y="882341"/>
            <a:ext cx="9071640" cy="775597"/>
          </a:xfrm>
        </p:spPr>
        <p:txBody>
          <a:bodyPr/>
          <a:lstStyle/>
          <a:p>
            <a:r>
              <a:rPr lang="ja-JP" altLang="en-US" dirty="0"/>
              <a:t>少し待つと、</a:t>
            </a:r>
            <a:r>
              <a:rPr lang="en-US" altLang="ja-JP" dirty="0"/>
              <a:t>f</a:t>
            </a:r>
            <a:r>
              <a:rPr kumimoji="1" lang="en-US" altLang="ja-JP" dirty="0"/>
              <a:t>luent-bit</a:t>
            </a:r>
            <a:r>
              <a:rPr kumimoji="1" lang="ja-JP" altLang="en-US" dirty="0"/>
              <a:t>で取得した</a:t>
            </a:r>
            <a:r>
              <a:rPr kumimoji="1" lang="en-US" altLang="ja-JP" dirty="0"/>
              <a:t>CPU</a:t>
            </a:r>
            <a:r>
              <a:rPr kumimoji="1" lang="ja-JP" altLang="en-US" dirty="0"/>
              <a:t>使用率が</a:t>
            </a:r>
            <a:r>
              <a:rPr kumimoji="1" lang="en-US" altLang="ja-JP" dirty="0"/>
              <a:t>Loki</a:t>
            </a:r>
            <a:r>
              <a:rPr kumimoji="1" lang="ja-JP" altLang="en-US" dirty="0"/>
              <a:t>に投入される</a:t>
            </a:r>
          </a:p>
        </p:txBody>
      </p:sp>
      <p:pic>
        <p:nvPicPr>
          <p:cNvPr id="5" name="図 4">
            <a:extLst>
              <a:ext uri="{FF2B5EF4-FFF2-40B4-BE49-F238E27FC236}">
                <a16:creationId xmlns:a16="http://schemas.microsoft.com/office/drawing/2014/main" id="{5DCB7A87-32D7-428B-91BF-28C331F0E1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0892" y="1697402"/>
            <a:ext cx="9377856" cy="5269929"/>
          </a:xfrm>
          <a:prstGeom prst="rect">
            <a:avLst/>
          </a:prstGeom>
        </p:spPr>
      </p:pic>
    </p:spTree>
    <p:extLst>
      <p:ext uri="{BB962C8B-B14F-4D97-AF65-F5344CB8AC3E}">
        <p14:creationId xmlns:p14="http://schemas.microsoft.com/office/powerpoint/2010/main" val="38601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2C29A-C1F9-4083-804E-8C90464231FE}"/>
              </a:ext>
            </a:extLst>
          </p:cNvPr>
          <p:cNvSpPr>
            <a:spLocks noGrp="1"/>
          </p:cNvSpPr>
          <p:nvPr>
            <p:ph type="title"/>
          </p:nvPr>
        </p:nvSpPr>
        <p:spPr>
          <a:xfrm>
            <a:off x="504000" y="559301"/>
            <a:ext cx="9071640" cy="609398"/>
          </a:xfrm>
        </p:spPr>
        <p:txBody>
          <a:bodyPr/>
          <a:lstStyle/>
          <a:p>
            <a:r>
              <a:rPr lang="ja-JP" altLang="en-US" dirty="0"/>
              <a:t>フィードバックすると良いこと</a:t>
            </a:r>
            <a:endParaRPr kumimoji="1" lang="ja-JP" altLang="en-US" dirty="0"/>
          </a:p>
        </p:txBody>
      </p:sp>
      <p:sp>
        <p:nvSpPr>
          <p:cNvPr id="3" name="字幕 2">
            <a:extLst>
              <a:ext uri="{FF2B5EF4-FFF2-40B4-BE49-F238E27FC236}">
                <a16:creationId xmlns:a16="http://schemas.microsoft.com/office/drawing/2014/main" id="{860671D0-3F98-4F34-B439-CD3A80148743}"/>
              </a:ext>
            </a:extLst>
          </p:cNvPr>
          <p:cNvSpPr>
            <a:spLocks noGrp="1"/>
          </p:cNvSpPr>
          <p:nvPr>
            <p:ph type="subTitle"/>
          </p:nvPr>
        </p:nvSpPr>
        <p:spPr>
          <a:xfrm>
            <a:off x="504000" y="2554768"/>
            <a:ext cx="9071640" cy="3026470"/>
          </a:xfrm>
        </p:spPr>
        <p:txBody>
          <a:bodyPr/>
          <a:lstStyle/>
          <a:p>
            <a:r>
              <a:rPr kumimoji="1" lang="ja-JP" altLang="en-US" dirty="0"/>
              <a:t>独力ではすぐに対応できないプラットフォームに対応できた</a:t>
            </a:r>
            <a:endParaRPr kumimoji="1" lang="en-US" altLang="ja-JP" dirty="0"/>
          </a:p>
          <a:p>
            <a:pPr lvl="1"/>
            <a:r>
              <a:rPr lang="en-US" altLang="ja-JP" dirty="0"/>
              <a:t>Grafana/Loki</a:t>
            </a:r>
            <a:r>
              <a:rPr lang="ja-JP" altLang="en-US" dirty="0"/>
              <a:t>は</a:t>
            </a:r>
            <a:r>
              <a:rPr lang="en-US" altLang="ja-JP" dirty="0"/>
              <a:t>k8s</a:t>
            </a:r>
            <a:r>
              <a:rPr lang="ja-JP" altLang="en-US" dirty="0"/>
              <a:t>での運用も見据えられている</a:t>
            </a:r>
            <a:endParaRPr lang="en-US" altLang="ja-JP" dirty="0"/>
          </a:p>
          <a:p>
            <a:pPr lvl="1"/>
            <a:r>
              <a:rPr lang="en-US" altLang="ja-JP" dirty="0"/>
              <a:t>f</a:t>
            </a:r>
            <a:r>
              <a:rPr kumimoji="1" lang="en-US" altLang="ja-JP" dirty="0"/>
              <a:t>luent-bit</a:t>
            </a:r>
            <a:r>
              <a:rPr kumimoji="1" lang="ja-JP" altLang="en-US" dirty="0"/>
              <a:t>の</a:t>
            </a:r>
            <a:r>
              <a:rPr kumimoji="1" lang="en-US" altLang="ja-JP" dirty="0"/>
              <a:t>go</a:t>
            </a:r>
            <a:r>
              <a:rPr kumimoji="1" lang="ja-JP" altLang="en-US" dirty="0"/>
              <a:t>製</a:t>
            </a:r>
            <a:r>
              <a:rPr kumimoji="1" lang="en-US" altLang="ja-JP" dirty="0" err="1"/>
              <a:t>loki</a:t>
            </a:r>
            <a:r>
              <a:rPr kumimoji="1" lang="ja-JP" altLang="en-US" dirty="0"/>
              <a:t>プラグインの</a:t>
            </a:r>
            <a:r>
              <a:rPr kumimoji="1" lang="en-US" altLang="ja-JP" dirty="0"/>
              <a:t>k8s</a:t>
            </a:r>
            <a:r>
              <a:rPr kumimoji="1" lang="ja-JP" altLang="en-US" dirty="0"/>
              <a:t>へのデプロイのための</a:t>
            </a:r>
            <a:r>
              <a:rPr kumimoji="1" lang="en-US" altLang="ja-JP" dirty="0"/>
              <a:t>helm chart</a:t>
            </a:r>
            <a:r>
              <a:rPr kumimoji="1" lang="ja-JP" altLang="en-US" dirty="0"/>
              <a:t>サポートが入った</a:t>
            </a:r>
            <a:endParaRPr lang="en-US" altLang="ja-JP" dirty="0"/>
          </a:p>
          <a:p>
            <a:pPr lvl="1"/>
            <a:r>
              <a:rPr kumimoji="1" lang="en-US" altLang="ja-JP" dirty="0"/>
              <a:t>Grafana/Loki</a:t>
            </a:r>
            <a:r>
              <a:rPr kumimoji="1" lang="ja-JP" altLang="en-US" dirty="0"/>
              <a:t>公式の</a:t>
            </a:r>
            <a:r>
              <a:rPr kumimoji="1" lang="en-US" altLang="ja-JP" dirty="0"/>
              <a:t>fluent-bit</a:t>
            </a:r>
            <a:r>
              <a:rPr kumimoji="1" lang="ja-JP" altLang="en-US" dirty="0"/>
              <a:t>プラグインの</a:t>
            </a:r>
            <a:r>
              <a:rPr kumimoji="1" lang="en-US" altLang="ja-JP" dirty="0"/>
              <a:t>Docker</a:t>
            </a:r>
            <a:r>
              <a:rPr kumimoji="1" lang="ja-JP" altLang="en-US" dirty="0"/>
              <a:t>イメージが提供されるようになった</a:t>
            </a:r>
            <a:endParaRPr kumimoji="1" lang="en-US" altLang="ja-JP" dirty="0"/>
          </a:p>
          <a:p>
            <a:pPr lvl="1"/>
            <a:r>
              <a:rPr lang="ja-JP" altLang="en-US" dirty="0"/>
              <a:t>ドキュメントもちゃんと書かれた</a:t>
            </a:r>
            <a:endParaRPr kumimoji="1" lang="ja-JP" altLang="en-US" dirty="0"/>
          </a:p>
        </p:txBody>
      </p:sp>
    </p:spTree>
    <p:extLst>
      <p:ext uri="{BB962C8B-B14F-4D97-AF65-F5344CB8AC3E}">
        <p14:creationId xmlns:p14="http://schemas.microsoft.com/office/powerpoint/2010/main" val="4138964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CF77E13-0E5D-4018-9868-BD117C0ADA98}"/>
              </a:ext>
            </a:extLst>
          </p:cNvPr>
          <p:cNvSpPr>
            <a:spLocks noGrp="1"/>
          </p:cNvSpPr>
          <p:nvPr>
            <p:ph type="subTitle"/>
          </p:nvPr>
        </p:nvSpPr>
        <p:spPr>
          <a:xfrm>
            <a:off x="504492" y="3092885"/>
            <a:ext cx="9071640" cy="1661993"/>
          </a:xfrm>
        </p:spPr>
        <p:txBody>
          <a:bodyPr/>
          <a:lstStyle/>
          <a:p>
            <a:pPr marL="0" indent="0">
              <a:buNone/>
            </a:pPr>
            <a:r>
              <a:rPr kumimoji="1" lang="ja-JP" altLang="en-US" sz="4000" dirty="0"/>
              <a:t>ちょっとした不便さや、新しく作った便利さを正しく開発元に伝えて昨日よりも便利にしていきましょう！</a:t>
            </a:r>
          </a:p>
        </p:txBody>
      </p:sp>
    </p:spTree>
    <p:extLst>
      <p:ext uri="{BB962C8B-B14F-4D97-AF65-F5344CB8AC3E}">
        <p14:creationId xmlns:p14="http://schemas.microsoft.com/office/powerpoint/2010/main" val="95411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709CD-CB7B-4919-8A2F-930A470E2F92}"/>
              </a:ext>
            </a:extLst>
          </p:cNvPr>
          <p:cNvSpPr>
            <a:spLocks noGrp="1"/>
          </p:cNvSpPr>
          <p:nvPr>
            <p:ph type="title"/>
          </p:nvPr>
        </p:nvSpPr>
        <p:spPr>
          <a:xfrm>
            <a:off x="504000" y="559301"/>
            <a:ext cx="9071640" cy="609398"/>
          </a:xfrm>
        </p:spPr>
        <p:txBody>
          <a:bodyPr/>
          <a:lstStyle/>
          <a:p>
            <a:r>
              <a:rPr kumimoji="1" lang="en-US" altLang="ja-JP" dirty="0"/>
              <a:t>fluent-bit</a:t>
            </a:r>
            <a:r>
              <a:rPr kumimoji="1" lang="ja-JP" altLang="en-US" dirty="0"/>
              <a:t>とは</a:t>
            </a:r>
          </a:p>
        </p:txBody>
      </p:sp>
      <p:sp>
        <p:nvSpPr>
          <p:cNvPr id="3" name="字幕 2">
            <a:extLst>
              <a:ext uri="{FF2B5EF4-FFF2-40B4-BE49-F238E27FC236}">
                <a16:creationId xmlns:a16="http://schemas.microsoft.com/office/drawing/2014/main" id="{C9D337BE-0567-44C5-9CDE-95D8EB5F5774}"/>
              </a:ext>
            </a:extLst>
          </p:cNvPr>
          <p:cNvSpPr>
            <a:spLocks noGrp="1"/>
          </p:cNvSpPr>
          <p:nvPr>
            <p:ph type="subTitle"/>
          </p:nvPr>
        </p:nvSpPr>
        <p:spPr>
          <a:xfrm>
            <a:off x="403464" y="1410958"/>
            <a:ext cx="9071640" cy="775597"/>
          </a:xfrm>
        </p:spPr>
        <p:txBody>
          <a:bodyPr/>
          <a:lstStyle/>
          <a:p>
            <a:pPr marL="0" indent="0">
              <a:buNone/>
            </a:pPr>
            <a:r>
              <a:rPr lang="en-US" altLang="ja-JP" sz="2800" dirty="0"/>
              <a:t>f</a:t>
            </a:r>
            <a:r>
              <a:rPr kumimoji="1" lang="en-US" altLang="ja-JP" sz="2800" dirty="0"/>
              <a:t>luent-bit</a:t>
            </a:r>
            <a:r>
              <a:rPr kumimoji="1" lang="ja-JP" altLang="en-US" sz="2800" dirty="0"/>
              <a:t>は</a:t>
            </a:r>
            <a:r>
              <a:rPr kumimoji="1" lang="en-US" altLang="ja-JP" sz="2800" dirty="0" err="1"/>
              <a:t>Fluentd</a:t>
            </a:r>
            <a:r>
              <a:rPr kumimoji="1" lang="ja-JP" altLang="en-US" sz="2800" dirty="0"/>
              <a:t>ファミリーのログコレクターで、</a:t>
            </a:r>
            <a:endParaRPr kumimoji="1" lang="en-US" altLang="ja-JP" sz="2800" dirty="0"/>
          </a:p>
          <a:p>
            <a:pPr marL="0" indent="0">
              <a:buNone/>
            </a:pPr>
            <a:r>
              <a:rPr kumimoji="1" lang="en-US" altLang="ja-JP" sz="2800" dirty="0"/>
              <a:t>C</a:t>
            </a:r>
            <a:r>
              <a:rPr kumimoji="1" lang="ja-JP" altLang="en-US" sz="2800" dirty="0"/>
              <a:t>言語で書かれている。</a:t>
            </a:r>
            <a:r>
              <a:rPr kumimoji="1" lang="en-US" altLang="ja-JP" sz="2800" dirty="0"/>
              <a:t>IoT</a:t>
            </a:r>
            <a:r>
              <a:rPr kumimoji="1" lang="ja-JP" altLang="en-US" sz="2800" dirty="0"/>
              <a:t>を意識した軽量</a:t>
            </a:r>
            <a:r>
              <a:rPr kumimoji="1" lang="en-US" altLang="ja-JP" sz="2800" dirty="0" err="1"/>
              <a:t>Fluentd</a:t>
            </a:r>
            <a:r>
              <a:rPr kumimoji="1" lang="ja-JP" altLang="en-US" sz="2800" dirty="0"/>
              <a:t>。</a:t>
            </a:r>
          </a:p>
        </p:txBody>
      </p:sp>
      <p:graphicFrame>
        <p:nvGraphicFramePr>
          <p:cNvPr id="6" name="表 6">
            <a:extLst>
              <a:ext uri="{FF2B5EF4-FFF2-40B4-BE49-F238E27FC236}">
                <a16:creationId xmlns:a16="http://schemas.microsoft.com/office/drawing/2014/main" id="{3D52F841-879C-4D1D-962F-CA972B68CC30}"/>
              </a:ext>
            </a:extLst>
          </p:cNvPr>
          <p:cNvGraphicFramePr>
            <a:graphicFrameLocks noGrp="1"/>
          </p:cNvGraphicFramePr>
          <p:nvPr>
            <p:extLst>
              <p:ext uri="{D42A27DB-BD31-4B8C-83A1-F6EECF244321}">
                <p14:modId xmlns:p14="http://schemas.microsoft.com/office/powerpoint/2010/main" val="302169313"/>
              </p:ext>
            </p:extLst>
          </p:nvPr>
        </p:nvGraphicFramePr>
        <p:xfrm>
          <a:off x="403464" y="2286537"/>
          <a:ext cx="8898522" cy="3200975"/>
        </p:xfrm>
        <a:graphic>
          <a:graphicData uri="http://schemas.openxmlformats.org/drawingml/2006/table">
            <a:tbl>
              <a:tblPr firstRow="1" bandRow="1">
                <a:tableStyleId>{5C22544A-7EE6-4342-B048-85BDC9FD1C3A}</a:tableStyleId>
              </a:tblPr>
              <a:tblGrid>
                <a:gridCol w="2966174">
                  <a:extLst>
                    <a:ext uri="{9D8B030D-6E8A-4147-A177-3AD203B41FA5}">
                      <a16:colId xmlns:a16="http://schemas.microsoft.com/office/drawing/2014/main" val="180395662"/>
                    </a:ext>
                  </a:extLst>
                </a:gridCol>
                <a:gridCol w="2966174">
                  <a:extLst>
                    <a:ext uri="{9D8B030D-6E8A-4147-A177-3AD203B41FA5}">
                      <a16:colId xmlns:a16="http://schemas.microsoft.com/office/drawing/2014/main" val="3525907355"/>
                    </a:ext>
                  </a:extLst>
                </a:gridCol>
                <a:gridCol w="2966174">
                  <a:extLst>
                    <a:ext uri="{9D8B030D-6E8A-4147-A177-3AD203B41FA5}">
                      <a16:colId xmlns:a16="http://schemas.microsoft.com/office/drawing/2014/main" val="2975535666"/>
                    </a:ext>
                  </a:extLst>
                </a:gridCol>
              </a:tblGrid>
              <a:tr h="514112">
                <a:tc>
                  <a:txBody>
                    <a:bodyPr/>
                    <a:lstStyle/>
                    <a:p>
                      <a:pPr algn="ctr"/>
                      <a:endParaRPr kumimoji="1" lang="ja-JP" altLang="en-US" dirty="0"/>
                    </a:p>
                  </a:txBody>
                  <a:tcPr/>
                </a:tc>
                <a:tc>
                  <a:txBody>
                    <a:bodyPr/>
                    <a:lstStyle/>
                    <a:p>
                      <a:pPr algn="ctr"/>
                      <a:r>
                        <a:rPr kumimoji="1" lang="en-US" altLang="ja-JP" sz="2400" dirty="0"/>
                        <a:t>fluent-bit</a:t>
                      </a:r>
                      <a:endParaRPr kumimoji="1" lang="ja-JP" altLang="en-US" sz="2400" dirty="0"/>
                    </a:p>
                  </a:txBody>
                  <a:tcPr/>
                </a:tc>
                <a:tc>
                  <a:txBody>
                    <a:bodyPr/>
                    <a:lstStyle/>
                    <a:p>
                      <a:pPr algn="ctr"/>
                      <a:r>
                        <a:rPr kumimoji="1" lang="en-US" altLang="ja-JP" sz="2400" dirty="0" err="1"/>
                        <a:t>Fluentd</a:t>
                      </a:r>
                      <a:endParaRPr kumimoji="1" lang="ja-JP" altLang="en-US" sz="2400" dirty="0"/>
                    </a:p>
                  </a:txBody>
                  <a:tcPr/>
                </a:tc>
                <a:extLst>
                  <a:ext uri="{0D108BD9-81ED-4DB2-BD59-A6C34878D82A}">
                    <a16:rowId xmlns:a16="http://schemas.microsoft.com/office/drawing/2014/main" val="3442282393"/>
                  </a:ext>
                </a:extLst>
              </a:tr>
              <a:tr h="895621">
                <a:tc>
                  <a:txBody>
                    <a:bodyPr/>
                    <a:lstStyle/>
                    <a:p>
                      <a:pPr algn="ctr"/>
                      <a:r>
                        <a:rPr kumimoji="1" lang="ja-JP" altLang="en-US" sz="2400" dirty="0"/>
                        <a:t>実装言語</a:t>
                      </a:r>
                    </a:p>
                  </a:txBody>
                  <a:tcPr anchor="ctr"/>
                </a:tc>
                <a:tc>
                  <a:txBody>
                    <a:bodyPr/>
                    <a:lstStyle/>
                    <a:p>
                      <a:pPr algn="ctr"/>
                      <a:r>
                        <a:rPr kumimoji="1" lang="en-US" altLang="ja-JP" sz="2400" dirty="0"/>
                        <a:t>C</a:t>
                      </a:r>
                      <a:endParaRPr kumimoji="1" lang="ja-JP" altLang="en-US" sz="2400" dirty="0"/>
                    </a:p>
                  </a:txBody>
                  <a:tcPr anchor="ctr"/>
                </a:tc>
                <a:tc>
                  <a:txBody>
                    <a:bodyPr/>
                    <a:lstStyle/>
                    <a:p>
                      <a:pPr algn="ctr"/>
                      <a:r>
                        <a:rPr kumimoji="1" lang="en-US" altLang="ja-JP" sz="2400" dirty="0"/>
                        <a:t>Ruby,</a:t>
                      </a:r>
                      <a:r>
                        <a:rPr kumimoji="1" lang="ja-JP" altLang="en-US" sz="2400" dirty="0"/>
                        <a:t> </a:t>
                      </a:r>
                      <a:r>
                        <a:rPr kumimoji="1" lang="en-US" altLang="ja-JP" sz="2400" dirty="0"/>
                        <a:t>C</a:t>
                      </a:r>
                      <a:r>
                        <a:rPr kumimoji="1" lang="ja-JP" altLang="en-US" sz="2400" dirty="0"/>
                        <a:t>（</a:t>
                      </a:r>
                      <a:r>
                        <a:rPr kumimoji="1" lang="en-US" altLang="ja-JP" sz="2400" dirty="0"/>
                        <a:t>※</a:t>
                      </a:r>
                      <a:r>
                        <a:rPr kumimoji="1" lang="ja-JP" altLang="en-US" sz="2400" dirty="0"/>
                        <a:t>下回り）</a:t>
                      </a:r>
                    </a:p>
                  </a:txBody>
                  <a:tcPr anchor="ctr"/>
                </a:tc>
                <a:extLst>
                  <a:ext uri="{0D108BD9-81ED-4DB2-BD59-A6C34878D82A}">
                    <a16:rowId xmlns:a16="http://schemas.microsoft.com/office/drawing/2014/main" val="438292001"/>
                  </a:ext>
                </a:extLst>
              </a:tr>
              <a:tr h="895621">
                <a:tc>
                  <a:txBody>
                    <a:bodyPr/>
                    <a:lstStyle/>
                    <a:p>
                      <a:pPr algn="ctr"/>
                      <a:r>
                        <a:rPr kumimoji="1" lang="ja-JP" altLang="en-US" sz="2400" dirty="0"/>
                        <a:t>依存関係</a:t>
                      </a:r>
                    </a:p>
                  </a:txBody>
                  <a:tcPr anchor="ctr"/>
                </a:tc>
                <a:tc>
                  <a:txBody>
                    <a:bodyPr/>
                    <a:lstStyle/>
                    <a:p>
                      <a:pPr algn="ctr"/>
                      <a:r>
                        <a:rPr kumimoji="1" lang="ja-JP" altLang="en-US" sz="2400" dirty="0"/>
                        <a:t>なし（依存ライブラリは同梱）</a:t>
                      </a:r>
                    </a:p>
                  </a:txBody>
                  <a:tcPr anchor="ctr"/>
                </a:tc>
                <a:tc>
                  <a:txBody>
                    <a:bodyPr/>
                    <a:lstStyle/>
                    <a:p>
                      <a:pPr algn="ctr"/>
                      <a:r>
                        <a:rPr kumimoji="1" lang="en-US" altLang="ja-JP" sz="2400" dirty="0"/>
                        <a:t>Ruby,</a:t>
                      </a:r>
                      <a:r>
                        <a:rPr kumimoji="1" lang="ja-JP" altLang="en-US" sz="2400" dirty="0"/>
                        <a:t> いくつかの</a:t>
                      </a:r>
                      <a:r>
                        <a:rPr kumimoji="1" lang="en-US" altLang="ja-JP" sz="2400" dirty="0"/>
                        <a:t>gem</a:t>
                      </a:r>
                      <a:endParaRPr kumimoji="1" lang="ja-JP" altLang="en-US" sz="2400" dirty="0"/>
                    </a:p>
                  </a:txBody>
                  <a:tcPr anchor="ctr"/>
                </a:tc>
                <a:extLst>
                  <a:ext uri="{0D108BD9-81ED-4DB2-BD59-A6C34878D82A}">
                    <a16:rowId xmlns:a16="http://schemas.microsoft.com/office/drawing/2014/main" val="3944155792"/>
                  </a:ext>
                </a:extLst>
              </a:tr>
              <a:tr h="895621">
                <a:tc>
                  <a:txBody>
                    <a:bodyPr/>
                    <a:lstStyle/>
                    <a:p>
                      <a:pPr algn="ctr"/>
                      <a:r>
                        <a:rPr kumimoji="1" lang="ja-JP" altLang="en-US" sz="2400" dirty="0"/>
                        <a:t>プラグインの実装に使える言語</a:t>
                      </a:r>
                    </a:p>
                  </a:txBody>
                  <a:tcPr anchor="ctr"/>
                </a:tc>
                <a:tc>
                  <a:txBody>
                    <a:bodyPr/>
                    <a:lstStyle/>
                    <a:p>
                      <a:pPr algn="ctr"/>
                      <a:r>
                        <a:rPr kumimoji="1" lang="en-US" altLang="ja-JP" sz="2400" dirty="0"/>
                        <a:t>C,</a:t>
                      </a:r>
                      <a:r>
                        <a:rPr kumimoji="1" lang="ja-JP" altLang="en-US" sz="2400" dirty="0"/>
                        <a:t> </a:t>
                      </a:r>
                      <a:r>
                        <a:rPr kumimoji="1" lang="en-US" altLang="ja-JP" sz="2400" dirty="0"/>
                        <a:t>Golang</a:t>
                      </a:r>
                      <a:r>
                        <a:rPr kumimoji="1" lang="ja-JP" altLang="en-US" sz="2400" dirty="0"/>
                        <a:t>（</a:t>
                      </a:r>
                      <a:r>
                        <a:rPr kumimoji="1" lang="en-US" altLang="ja-JP" sz="2400" dirty="0"/>
                        <a:t>※</a:t>
                      </a:r>
                      <a:r>
                        <a:rPr kumimoji="1" lang="ja-JP" altLang="en-US" sz="2400" dirty="0"/>
                        <a:t>アウトプットのみ）</a:t>
                      </a:r>
                    </a:p>
                  </a:txBody>
                  <a:tcPr anchor="ctr"/>
                </a:tc>
                <a:tc>
                  <a:txBody>
                    <a:bodyPr/>
                    <a:lstStyle/>
                    <a:p>
                      <a:pPr algn="ctr"/>
                      <a:r>
                        <a:rPr kumimoji="1" lang="en-US" altLang="ja-JP" sz="2400" dirty="0"/>
                        <a:t>Ruby</a:t>
                      </a:r>
                      <a:endParaRPr kumimoji="1" lang="ja-JP" altLang="en-US" sz="2400" dirty="0"/>
                    </a:p>
                  </a:txBody>
                  <a:tcPr anchor="ctr"/>
                </a:tc>
                <a:extLst>
                  <a:ext uri="{0D108BD9-81ED-4DB2-BD59-A6C34878D82A}">
                    <a16:rowId xmlns:a16="http://schemas.microsoft.com/office/drawing/2014/main" val="863869362"/>
                  </a:ext>
                </a:extLst>
              </a:tr>
            </a:tbl>
          </a:graphicData>
        </a:graphic>
      </p:graphicFrame>
    </p:spTree>
    <p:extLst>
      <p:ext uri="{BB962C8B-B14F-4D97-AF65-F5344CB8AC3E}">
        <p14:creationId xmlns:p14="http://schemas.microsoft.com/office/powerpoint/2010/main" val="314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709CD-CB7B-4919-8A2F-930A470E2F92}"/>
              </a:ext>
            </a:extLst>
          </p:cNvPr>
          <p:cNvSpPr>
            <a:spLocks noGrp="1"/>
          </p:cNvSpPr>
          <p:nvPr>
            <p:ph type="title"/>
          </p:nvPr>
        </p:nvSpPr>
        <p:spPr>
          <a:xfrm>
            <a:off x="504000" y="559301"/>
            <a:ext cx="9071640" cy="609398"/>
          </a:xfrm>
        </p:spPr>
        <p:txBody>
          <a:bodyPr/>
          <a:lstStyle/>
          <a:p>
            <a:r>
              <a:rPr kumimoji="1" lang="en-US" altLang="ja-JP" dirty="0"/>
              <a:t>fluent-bit</a:t>
            </a:r>
            <a:r>
              <a:rPr kumimoji="1" lang="ja-JP" altLang="en-US" dirty="0"/>
              <a:t>とは</a:t>
            </a:r>
          </a:p>
        </p:txBody>
      </p:sp>
      <p:sp>
        <p:nvSpPr>
          <p:cNvPr id="3" name="字幕 2">
            <a:extLst>
              <a:ext uri="{FF2B5EF4-FFF2-40B4-BE49-F238E27FC236}">
                <a16:creationId xmlns:a16="http://schemas.microsoft.com/office/drawing/2014/main" id="{C9D337BE-0567-44C5-9CDE-95D8EB5F5774}"/>
              </a:ext>
            </a:extLst>
          </p:cNvPr>
          <p:cNvSpPr>
            <a:spLocks noGrp="1"/>
          </p:cNvSpPr>
          <p:nvPr>
            <p:ph type="subTitle"/>
          </p:nvPr>
        </p:nvSpPr>
        <p:spPr>
          <a:xfrm>
            <a:off x="403464" y="1410958"/>
            <a:ext cx="9071640" cy="775597"/>
          </a:xfrm>
        </p:spPr>
        <p:txBody>
          <a:bodyPr/>
          <a:lstStyle/>
          <a:p>
            <a:pPr marL="0" indent="0">
              <a:buNone/>
            </a:pPr>
            <a:r>
              <a:rPr lang="en-US" altLang="ja-JP" sz="2800" dirty="0"/>
              <a:t>f</a:t>
            </a:r>
            <a:r>
              <a:rPr kumimoji="1" lang="en-US" altLang="ja-JP" sz="2800" dirty="0"/>
              <a:t>luent-bit</a:t>
            </a:r>
            <a:r>
              <a:rPr kumimoji="1" lang="ja-JP" altLang="en-US" sz="2800" dirty="0"/>
              <a:t>は</a:t>
            </a:r>
            <a:r>
              <a:rPr kumimoji="1" lang="en-US" altLang="ja-JP" sz="2800" dirty="0" err="1"/>
              <a:t>Fluentd</a:t>
            </a:r>
            <a:r>
              <a:rPr kumimoji="1" lang="ja-JP" altLang="en-US" sz="2800" dirty="0"/>
              <a:t>ファミリーのログコレクターで、</a:t>
            </a:r>
            <a:endParaRPr kumimoji="1" lang="en-US" altLang="ja-JP" sz="2800" dirty="0"/>
          </a:p>
          <a:p>
            <a:pPr marL="0" indent="0">
              <a:buNone/>
            </a:pPr>
            <a:r>
              <a:rPr kumimoji="1" lang="en-US" altLang="ja-JP" sz="2800" dirty="0"/>
              <a:t>C</a:t>
            </a:r>
            <a:r>
              <a:rPr kumimoji="1" lang="ja-JP" altLang="en-US" sz="2800" dirty="0"/>
              <a:t>言語で書かれている。</a:t>
            </a:r>
            <a:r>
              <a:rPr kumimoji="1" lang="en-US" altLang="ja-JP" sz="2800" dirty="0"/>
              <a:t>IoT</a:t>
            </a:r>
            <a:r>
              <a:rPr kumimoji="1" lang="ja-JP" altLang="en-US" sz="2800" dirty="0"/>
              <a:t>を意識した軽量</a:t>
            </a:r>
            <a:r>
              <a:rPr kumimoji="1" lang="en-US" altLang="ja-JP" sz="2800" dirty="0" err="1"/>
              <a:t>Fluentd</a:t>
            </a:r>
            <a:r>
              <a:rPr kumimoji="1" lang="ja-JP" altLang="en-US" sz="2800" dirty="0"/>
              <a:t>。</a:t>
            </a:r>
          </a:p>
        </p:txBody>
      </p:sp>
      <p:graphicFrame>
        <p:nvGraphicFramePr>
          <p:cNvPr id="6" name="表 6">
            <a:extLst>
              <a:ext uri="{FF2B5EF4-FFF2-40B4-BE49-F238E27FC236}">
                <a16:creationId xmlns:a16="http://schemas.microsoft.com/office/drawing/2014/main" id="{3D52F841-879C-4D1D-962F-CA972B68CC30}"/>
              </a:ext>
            </a:extLst>
          </p:cNvPr>
          <p:cNvGraphicFramePr>
            <a:graphicFrameLocks noGrp="1"/>
          </p:cNvGraphicFramePr>
          <p:nvPr>
            <p:extLst>
              <p:ext uri="{D42A27DB-BD31-4B8C-83A1-F6EECF244321}">
                <p14:modId xmlns:p14="http://schemas.microsoft.com/office/powerpoint/2010/main" val="2805717740"/>
              </p:ext>
            </p:extLst>
          </p:nvPr>
        </p:nvGraphicFramePr>
        <p:xfrm>
          <a:off x="403464" y="2286537"/>
          <a:ext cx="8898522" cy="3200975"/>
        </p:xfrm>
        <a:graphic>
          <a:graphicData uri="http://schemas.openxmlformats.org/drawingml/2006/table">
            <a:tbl>
              <a:tblPr firstRow="1" bandRow="1">
                <a:tableStyleId>{5C22544A-7EE6-4342-B048-85BDC9FD1C3A}</a:tableStyleId>
              </a:tblPr>
              <a:tblGrid>
                <a:gridCol w="2966174">
                  <a:extLst>
                    <a:ext uri="{9D8B030D-6E8A-4147-A177-3AD203B41FA5}">
                      <a16:colId xmlns:a16="http://schemas.microsoft.com/office/drawing/2014/main" val="180395662"/>
                    </a:ext>
                  </a:extLst>
                </a:gridCol>
                <a:gridCol w="2966174">
                  <a:extLst>
                    <a:ext uri="{9D8B030D-6E8A-4147-A177-3AD203B41FA5}">
                      <a16:colId xmlns:a16="http://schemas.microsoft.com/office/drawing/2014/main" val="3525907355"/>
                    </a:ext>
                  </a:extLst>
                </a:gridCol>
                <a:gridCol w="2966174">
                  <a:extLst>
                    <a:ext uri="{9D8B030D-6E8A-4147-A177-3AD203B41FA5}">
                      <a16:colId xmlns:a16="http://schemas.microsoft.com/office/drawing/2014/main" val="2975535666"/>
                    </a:ext>
                  </a:extLst>
                </a:gridCol>
              </a:tblGrid>
              <a:tr h="514112">
                <a:tc>
                  <a:txBody>
                    <a:bodyPr/>
                    <a:lstStyle/>
                    <a:p>
                      <a:pPr algn="ctr"/>
                      <a:endParaRPr kumimoji="1" lang="ja-JP" altLang="en-US" dirty="0"/>
                    </a:p>
                  </a:txBody>
                  <a:tcPr/>
                </a:tc>
                <a:tc>
                  <a:txBody>
                    <a:bodyPr/>
                    <a:lstStyle/>
                    <a:p>
                      <a:pPr algn="ctr"/>
                      <a:r>
                        <a:rPr kumimoji="1" lang="en-US" altLang="ja-JP" sz="2400" dirty="0"/>
                        <a:t>fluent-bit</a:t>
                      </a:r>
                      <a:endParaRPr kumimoji="1" lang="ja-JP" altLang="en-US" sz="2400" dirty="0"/>
                    </a:p>
                  </a:txBody>
                  <a:tcPr/>
                </a:tc>
                <a:tc>
                  <a:txBody>
                    <a:bodyPr/>
                    <a:lstStyle/>
                    <a:p>
                      <a:pPr algn="ctr"/>
                      <a:r>
                        <a:rPr kumimoji="1" lang="en-US" altLang="ja-JP" sz="2400" dirty="0" err="1"/>
                        <a:t>Fluentd</a:t>
                      </a:r>
                      <a:endParaRPr kumimoji="1" lang="ja-JP" altLang="en-US" sz="2400" dirty="0"/>
                    </a:p>
                  </a:txBody>
                  <a:tcPr/>
                </a:tc>
                <a:extLst>
                  <a:ext uri="{0D108BD9-81ED-4DB2-BD59-A6C34878D82A}">
                    <a16:rowId xmlns:a16="http://schemas.microsoft.com/office/drawing/2014/main" val="3442282393"/>
                  </a:ext>
                </a:extLst>
              </a:tr>
              <a:tr h="895621">
                <a:tc>
                  <a:txBody>
                    <a:bodyPr/>
                    <a:lstStyle/>
                    <a:p>
                      <a:pPr algn="ctr"/>
                      <a:r>
                        <a:rPr kumimoji="1" lang="ja-JP" altLang="en-US" sz="2400" dirty="0"/>
                        <a:t>実装言語</a:t>
                      </a:r>
                    </a:p>
                  </a:txBody>
                  <a:tcPr anchor="ctr"/>
                </a:tc>
                <a:tc>
                  <a:txBody>
                    <a:bodyPr/>
                    <a:lstStyle/>
                    <a:p>
                      <a:pPr algn="ctr"/>
                      <a:r>
                        <a:rPr kumimoji="1" lang="en-US" altLang="ja-JP" sz="2400" dirty="0"/>
                        <a:t>C</a:t>
                      </a:r>
                      <a:endParaRPr kumimoji="1" lang="ja-JP" altLang="en-US" sz="2400" dirty="0"/>
                    </a:p>
                  </a:txBody>
                  <a:tcPr anchor="ctr"/>
                </a:tc>
                <a:tc>
                  <a:txBody>
                    <a:bodyPr/>
                    <a:lstStyle/>
                    <a:p>
                      <a:pPr algn="ctr"/>
                      <a:r>
                        <a:rPr kumimoji="1" lang="en-US" altLang="ja-JP" sz="2400" dirty="0"/>
                        <a:t>Ruby,</a:t>
                      </a:r>
                      <a:r>
                        <a:rPr kumimoji="1" lang="ja-JP" altLang="en-US" sz="2400" dirty="0"/>
                        <a:t> </a:t>
                      </a:r>
                      <a:r>
                        <a:rPr kumimoji="1" lang="en-US" altLang="ja-JP" sz="2400" dirty="0"/>
                        <a:t>C</a:t>
                      </a:r>
                      <a:r>
                        <a:rPr kumimoji="1" lang="ja-JP" altLang="en-US" sz="2400" dirty="0"/>
                        <a:t>（</a:t>
                      </a:r>
                      <a:r>
                        <a:rPr kumimoji="1" lang="en-US" altLang="ja-JP" sz="2400" dirty="0"/>
                        <a:t>※</a:t>
                      </a:r>
                      <a:r>
                        <a:rPr kumimoji="1" lang="ja-JP" altLang="en-US" sz="2400" dirty="0"/>
                        <a:t>下回り）</a:t>
                      </a:r>
                    </a:p>
                  </a:txBody>
                  <a:tcPr anchor="ctr"/>
                </a:tc>
                <a:extLst>
                  <a:ext uri="{0D108BD9-81ED-4DB2-BD59-A6C34878D82A}">
                    <a16:rowId xmlns:a16="http://schemas.microsoft.com/office/drawing/2014/main" val="438292001"/>
                  </a:ext>
                </a:extLst>
              </a:tr>
              <a:tr h="895621">
                <a:tc>
                  <a:txBody>
                    <a:bodyPr/>
                    <a:lstStyle/>
                    <a:p>
                      <a:pPr algn="ctr"/>
                      <a:r>
                        <a:rPr kumimoji="1" lang="ja-JP" altLang="en-US" sz="2400" dirty="0"/>
                        <a:t>依存関係</a:t>
                      </a:r>
                    </a:p>
                  </a:txBody>
                  <a:tcPr anchor="ctr"/>
                </a:tc>
                <a:tc>
                  <a:txBody>
                    <a:bodyPr/>
                    <a:lstStyle/>
                    <a:p>
                      <a:pPr algn="ctr"/>
                      <a:r>
                        <a:rPr kumimoji="1" lang="ja-JP" altLang="en-US" sz="2400" dirty="0"/>
                        <a:t>なし（依存ライブラリは同梱）</a:t>
                      </a:r>
                    </a:p>
                  </a:txBody>
                  <a:tcPr anchor="ctr"/>
                </a:tc>
                <a:tc>
                  <a:txBody>
                    <a:bodyPr/>
                    <a:lstStyle/>
                    <a:p>
                      <a:pPr algn="ctr"/>
                      <a:r>
                        <a:rPr kumimoji="1" lang="en-US" altLang="ja-JP" sz="2400" dirty="0"/>
                        <a:t>Ruby,</a:t>
                      </a:r>
                      <a:r>
                        <a:rPr kumimoji="1" lang="ja-JP" altLang="en-US" sz="2400" dirty="0"/>
                        <a:t> いくつかの</a:t>
                      </a:r>
                      <a:r>
                        <a:rPr kumimoji="1" lang="en-US" altLang="ja-JP" sz="2400" dirty="0"/>
                        <a:t>gem</a:t>
                      </a:r>
                      <a:endParaRPr kumimoji="1" lang="ja-JP" altLang="en-US" sz="2400" dirty="0"/>
                    </a:p>
                  </a:txBody>
                  <a:tcPr anchor="ctr"/>
                </a:tc>
                <a:extLst>
                  <a:ext uri="{0D108BD9-81ED-4DB2-BD59-A6C34878D82A}">
                    <a16:rowId xmlns:a16="http://schemas.microsoft.com/office/drawing/2014/main" val="3944155792"/>
                  </a:ext>
                </a:extLst>
              </a:tr>
              <a:tr h="895621">
                <a:tc>
                  <a:txBody>
                    <a:bodyPr/>
                    <a:lstStyle/>
                    <a:p>
                      <a:pPr algn="ctr"/>
                      <a:r>
                        <a:rPr kumimoji="1" lang="ja-JP" altLang="en-US" sz="2400" dirty="0"/>
                        <a:t>プラグインの実装に使える言語</a:t>
                      </a:r>
                    </a:p>
                  </a:txBody>
                  <a:tcPr anchor="ctr"/>
                </a:tc>
                <a:tc>
                  <a:txBody>
                    <a:bodyPr/>
                    <a:lstStyle/>
                    <a:p>
                      <a:pPr algn="ctr"/>
                      <a:r>
                        <a:rPr kumimoji="1" lang="en-US" altLang="ja-JP" sz="2400" dirty="0"/>
                        <a:t>C,</a:t>
                      </a:r>
                      <a:r>
                        <a:rPr kumimoji="1" lang="ja-JP" altLang="en-US" sz="2400" dirty="0"/>
                        <a:t> </a:t>
                      </a:r>
                      <a:r>
                        <a:rPr kumimoji="1" lang="en-US" altLang="ja-JP" sz="2400" dirty="0">
                          <a:solidFill>
                            <a:srgbClr val="FF0000"/>
                          </a:solidFill>
                        </a:rPr>
                        <a:t>Golang</a:t>
                      </a:r>
                      <a:r>
                        <a:rPr kumimoji="1" lang="ja-JP" altLang="en-US" sz="2400" dirty="0">
                          <a:solidFill>
                            <a:srgbClr val="FF0000"/>
                          </a:solidFill>
                        </a:rPr>
                        <a:t>（</a:t>
                      </a:r>
                      <a:r>
                        <a:rPr kumimoji="1" lang="en-US" altLang="ja-JP" sz="2400" dirty="0">
                          <a:solidFill>
                            <a:srgbClr val="FF0000"/>
                          </a:solidFill>
                        </a:rPr>
                        <a:t>※</a:t>
                      </a:r>
                      <a:r>
                        <a:rPr kumimoji="1" lang="ja-JP" altLang="en-US" sz="2400" dirty="0">
                          <a:solidFill>
                            <a:srgbClr val="FF0000"/>
                          </a:solidFill>
                        </a:rPr>
                        <a:t>アウトプットのみ）</a:t>
                      </a:r>
                    </a:p>
                  </a:txBody>
                  <a:tcPr anchor="ctr"/>
                </a:tc>
                <a:tc>
                  <a:txBody>
                    <a:bodyPr/>
                    <a:lstStyle/>
                    <a:p>
                      <a:pPr algn="ctr"/>
                      <a:r>
                        <a:rPr kumimoji="1" lang="en-US" altLang="ja-JP" sz="2400" dirty="0"/>
                        <a:t>Ruby</a:t>
                      </a:r>
                      <a:endParaRPr kumimoji="1" lang="ja-JP" altLang="en-US" sz="2400" dirty="0"/>
                    </a:p>
                  </a:txBody>
                  <a:tcPr anchor="ctr"/>
                </a:tc>
                <a:extLst>
                  <a:ext uri="{0D108BD9-81ED-4DB2-BD59-A6C34878D82A}">
                    <a16:rowId xmlns:a16="http://schemas.microsoft.com/office/drawing/2014/main" val="863869362"/>
                  </a:ext>
                </a:extLst>
              </a:tr>
            </a:tbl>
          </a:graphicData>
        </a:graphic>
      </p:graphicFrame>
    </p:spTree>
    <p:extLst>
      <p:ext uri="{BB962C8B-B14F-4D97-AF65-F5344CB8AC3E}">
        <p14:creationId xmlns:p14="http://schemas.microsoft.com/office/powerpoint/2010/main" val="267770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A8D14D-79FE-4C17-B237-029E1AEC9A12}"/>
              </a:ext>
            </a:extLst>
          </p:cNvPr>
          <p:cNvSpPr>
            <a:spLocks noGrp="1"/>
          </p:cNvSpPr>
          <p:nvPr>
            <p:ph type="title"/>
          </p:nvPr>
        </p:nvSpPr>
        <p:spPr>
          <a:xfrm>
            <a:off x="504492" y="260154"/>
            <a:ext cx="9071640" cy="498598"/>
          </a:xfrm>
        </p:spPr>
        <p:txBody>
          <a:bodyPr/>
          <a:lstStyle/>
          <a:p>
            <a:r>
              <a:rPr lang="en-US" altLang="ja-JP" sz="3600" dirty="0"/>
              <a:t>f</a:t>
            </a:r>
            <a:r>
              <a:rPr kumimoji="1" lang="en-US" altLang="ja-JP" sz="3600" dirty="0"/>
              <a:t>luent-bit</a:t>
            </a:r>
            <a:r>
              <a:rPr lang="ja-JP" altLang="en-US" sz="3600" dirty="0"/>
              <a:t> </a:t>
            </a:r>
            <a:r>
              <a:rPr kumimoji="1" lang="en-US" altLang="ja-JP" sz="3600" dirty="0"/>
              <a:t>Go</a:t>
            </a:r>
            <a:r>
              <a:rPr kumimoji="1" lang="ja-JP" altLang="en-US" sz="3600" dirty="0"/>
              <a:t>言語 </a:t>
            </a:r>
            <a:r>
              <a:rPr kumimoji="1" lang="en-US" altLang="ja-JP" sz="3600" dirty="0"/>
              <a:t>output</a:t>
            </a:r>
            <a:r>
              <a:rPr kumimoji="1" lang="ja-JP" altLang="en-US" sz="3600" dirty="0"/>
              <a:t>プラグインの作り方</a:t>
            </a:r>
          </a:p>
        </p:txBody>
      </p:sp>
      <p:sp>
        <p:nvSpPr>
          <p:cNvPr id="4" name="テキスト ボックス 3">
            <a:extLst>
              <a:ext uri="{FF2B5EF4-FFF2-40B4-BE49-F238E27FC236}">
                <a16:creationId xmlns:a16="http://schemas.microsoft.com/office/drawing/2014/main" id="{EEDB0102-14D0-4183-AAE8-086FFAD807C2}"/>
              </a:ext>
            </a:extLst>
          </p:cNvPr>
          <p:cNvSpPr txBox="1"/>
          <p:nvPr/>
        </p:nvSpPr>
        <p:spPr>
          <a:xfrm>
            <a:off x="504492" y="709870"/>
            <a:ext cx="7491153" cy="6555641"/>
          </a:xfrm>
          <a:prstGeom prst="rect">
            <a:avLst/>
          </a:prstGeom>
          <a:noFill/>
        </p:spPr>
        <p:txBody>
          <a:bodyPr wrap="none" rtlCol="0">
            <a:spAutoFit/>
          </a:bodyPr>
          <a:lstStyle/>
          <a:p>
            <a:r>
              <a:rPr lang="en-US" altLang="ja-JP" sz="1200" dirty="0">
                <a:solidFill>
                  <a:srgbClr val="4B69C6"/>
                </a:solidFill>
                <a:latin typeface=" Consolas,  Courier New"/>
              </a:rPr>
              <a:t>package</a:t>
            </a:r>
            <a:r>
              <a:rPr lang="en-US" altLang="ja-JP" sz="1200" dirty="0">
                <a:solidFill>
                  <a:srgbClr val="333333"/>
                </a:solidFill>
                <a:latin typeface=" Consolas,  Courier New"/>
              </a:rPr>
              <a:t> main</a:t>
            </a:r>
          </a:p>
          <a:p>
            <a:r>
              <a:rPr lang="en-US" altLang="ja-JP" sz="1200" dirty="0">
                <a:solidFill>
                  <a:srgbClr val="4B69C6"/>
                </a:solidFill>
                <a:latin typeface=" Consolas,  Courier New"/>
              </a:rPr>
              <a:t>import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C</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log</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unsafe</a:t>
            </a:r>
            <a:r>
              <a:rPr lang="en-US" altLang="ja-JP" sz="1200" dirty="0">
                <a:solidFill>
                  <a:srgbClr val="777777"/>
                </a:solidFill>
                <a:latin typeface=" Consolas,  Courier New"/>
              </a:rPr>
              <a:t>"</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github.com/fluent/fluent-bit-go/output</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FLBPluginRegister</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FLBPluginRegister</a:t>
            </a:r>
            <a:r>
              <a:rPr lang="en-US" altLang="ja-JP" sz="1200" dirty="0">
                <a:solidFill>
                  <a:srgbClr val="777777"/>
                </a:solidFill>
                <a:latin typeface=" Consolas,  Courier New"/>
              </a:rPr>
              <a:t>(</a:t>
            </a:r>
            <a:r>
              <a:rPr lang="en-US" altLang="ja-JP" sz="1200" dirty="0">
                <a:solidFill>
                  <a:srgbClr val="333333"/>
                </a:solidFill>
                <a:latin typeface=" Consolas,  Courier New"/>
              </a:rPr>
              <a:t>def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FLBPluginRegister</a:t>
            </a:r>
            <a:r>
              <a:rPr lang="en-US" altLang="ja-JP" sz="1200" dirty="0">
                <a:solidFill>
                  <a:srgbClr val="777777"/>
                </a:solidFill>
                <a:latin typeface=" Consolas,  Courier New"/>
              </a:rPr>
              <a:t>(</a:t>
            </a:r>
            <a:r>
              <a:rPr lang="en-US" altLang="ja-JP" sz="1200" dirty="0">
                <a:solidFill>
                  <a:srgbClr val="333333"/>
                </a:solidFill>
                <a:latin typeface=" Consolas,  Courier New"/>
              </a:rPr>
              <a:t>def</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err="1">
                <a:solidFill>
                  <a:srgbClr val="448C27"/>
                </a:solidFill>
                <a:latin typeface=" Consolas,  Courier New"/>
              </a:rPr>
              <a:t>myout</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Sample multiple instances plugin.</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FLBPluginInit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FLBPluginInit</a:t>
            </a:r>
            <a:r>
              <a:rPr lang="en-US" altLang="ja-JP" sz="1200" dirty="0">
                <a:solidFill>
                  <a:srgbClr val="777777"/>
                </a:solidFill>
                <a:latin typeface=" Consolas,  Courier New"/>
              </a:rPr>
              <a:t>(</a:t>
            </a:r>
            <a:r>
              <a:rPr lang="en-US" altLang="ja-JP" sz="1200" dirty="0">
                <a:solidFill>
                  <a:srgbClr val="333333"/>
                </a:solidFill>
                <a:latin typeface=" Consolas,  Courier New"/>
              </a:rPr>
              <a:t>plugin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A3E9D"/>
                </a:solidFill>
                <a:latin typeface=" Consolas,  Courier New"/>
              </a:rPr>
              <a:t>id</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FLBPluginConfigKey</a:t>
            </a:r>
            <a:r>
              <a:rPr lang="en-US" altLang="ja-JP" sz="1200" dirty="0">
                <a:solidFill>
                  <a:srgbClr val="777777"/>
                </a:solidFill>
                <a:latin typeface=" Consolas,  Courier New"/>
              </a:rPr>
              <a:t>(</a:t>
            </a:r>
            <a:r>
              <a:rPr lang="en-US" altLang="ja-JP" sz="1200" dirty="0">
                <a:solidFill>
                  <a:srgbClr val="333333"/>
                </a:solidFill>
                <a:latin typeface=" Consolas,  Courier New"/>
              </a:rPr>
              <a:t>plugin</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id</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Set the context to point to any Go variable</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FLBPluginSetContext</a:t>
            </a:r>
            <a:r>
              <a:rPr lang="en-US" altLang="ja-JP" sz="1200" dirty="0">
                <a:solidFill>
                  <a:srgbClr val="777777"/>
                </a:solidFill>
                <a:latin typeface=" Consolas,  Courier New"/>
              </a:rPr>
              <a:t>(</a:t>
            </a:r>
            <a:r>
              <a:rPr lang="en-US" altLang="ja-JP" sz="1200" dirty="0">
                <a:solidFill>
                  <a:srgbClr val="333333"/>
                </a:solidFill>
                <a:latin typeface=" Consolas,  Courier New"/>
              </a:rPr>
              <a:t>plugin</a:t>
            </a:r>
            <a:r>
              <a:rPr lang="en-US" altLang="ja-JP" sz="1200" dirty="0">
                <a:solidFill>
                  <a:srgbClr val="777777"/>
                </a:solidFill>
                <a:latin typeface=" Consolas,  Courier New"/>
              </a:rPr>
              <a:t>,</a:t>
            </a:r>
            <a:r>
              <a:rPr lang="en-US" altLang="ja-JP" sz="1200" dirty="0">
                <a:solidFill>
                  <a:srgbClr val="333333"/>
                </a:solidFill>
                <a:latin typeface=" Consolas,  Courier New"/>
              </a:rPr>
              <a:t> id</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do configure</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FLBPluginFlushCtx</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FLBPluginFlushCtx</a:t>
            </a:r>
            <a:r>
              <a:rPr lang="en-US" altLang="ja-JP" sz="1200" dirty="0">
                <a:solidFill>
                  <a:srgbClr val="777777"/>
                </a:solidFill>
                <a:latin typeface=" Consolas,  Courier New"/>
              </a:rPr>
              <a:t>(</a:t>
            </a:r>
            <a:r>
              <a:rPr lang="en-US" altLang="ja-JP" sz="1200" dirty="0" err="1">
                <a:solidFill>
                  <a:srgbClr val="333333"/>
                </a:solidFill>
                <a:latin typeface=" Consolas,  Courier New"/>
              </a:rPr>
              <a:t>ctx</a:t>
            </a:r>
            <a:r>
              <a:rPr lang="en-US" altLang="ja-JP" sz="1200" dirty="0">
                <a:solidFill>
                  <a:srgbClr val="777777"/>
                </a:solidFill>
                <a:latin typeface=" Consolas,  Courier New"/>
              </a:rPr>
              <a:t>,</a:t>
            </a:r>
            <a:r>
              <a:rPr lang="en-US" altLang="ja-JP" sz="1200" dirty="0">
                <a:solidFill>
                  <a:srgbClr val="333333"/>
                </a:solidFill>
                <a:latin typeface=" Consolas,  Courier New"/>
              </a:rPr>
              <a:t> data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length C</a:t>
            </a:r>
            <a:r>
              <a:rPr lang="en-US" altLang="ja-JP" sz="1200" dirty="0">
                <a:solidFill>
                  <a:srgbClr val="777777"/>
                </a:solidFill>
                <a:latin typeface=" Consolas,  Courier New"/>
              </a:rPr>
              <a:t>.</a:t>
            </a:r>
            <a:r>
              <a:rPr lang="en-US" altLang="ja-JP" sz="1200" dirty="0">
                <a:solidFill>
                  <a:srgbClr val="7A3E9D"/>
                </a:solidFill>
                <a:latin typeface=" Consolas,  Courier New"/>
              </a:rPr>
              <a:t>int</a:t>
            </a:r>
            <a:r>
              <a:rPr lang="en-US" altLang="ja-JP" sz="1200" dirty="0">
                <a:solidFill>
                  <a:srgbClr val="777777"/>
                </a:solidFill>
                <a:latin typeface=" Consolas,  Courier New"/>
              </a:rPr>
              <a:t>,</a:t>
            </a:r>
            <a:r>
              <a:rPr lang="en-US" altLang="ja-JP" sz="1200" dirty="0">
                <a:solidFill>
                  <a:srgbClr val="333333"/>
                </a:solidFill>
                <a:latin typeface=" Consolas,  Courier New"/>
              </a:rPr>
              <a:t> tag </a:t>
            </a:r>
            <a:r>
              <a:rPr lang="en-US" altLang="ja-JP" sz="1200" dirty="0">
                <a:solidFill>
                  <a:srgbClr val="777777"/>
                </a:solidFill>
                <a:latin typeface=" Consolas,  Courier New"/>
              </a:rPr>
              <a:t>*</a:t>
            </a:r>
            <a:r>
              <a:rPr lang="en-US" altLang="ja-JP" sz="1200" dirty="0" err="1">
                <a:solidFill>
                  <a:srgbClr val="333333"/>
                </a:solidFill>
                <a:latin typeface=" Consolas,  Courier New"/>
              </a:rPr>
              <a:t>C</a:t>
            </a:r>
            <a:r>
              <a:rPr lang="en-US" altLang="ja-JP" sz="1200" dirty="0" err="1">
                <a:solidFill>
                  <a:srgbClr val="777777"/>
                </a:solidFill>
                <a:latin typeface=" Consolas,  Courier New"/>
              </a:rPr>
              <a:t>.</a:t>
            </a:r>
            <a:r>
              <a:rPr lang="en-US" altLang="ja-JP" sz="1200" dirty="0" err="1">
                <a:solidFill>
                  <a:srgbClr val="333333"/>
                </a:solidFill>
                <a:latin typeface=" Consolas,  Courier New"/>
              </a:rPr>
              <a:t>char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Type assert context back into the original type for the Go variable</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A3E9D"/>
                </a:solidFill>
                <a:latin typeface=" Consolas,  Courier New"/>
              </a:rPr>
              <a:t>id</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FLBPluginGetContext</a:t>
            </a:r>
            <a:r>
              <a:rPr lang="en-US" altLang="ja-JP" sz="1200" dirty="0">
                <a:solidFill>
                  <a:srgbClr val="777777"/>
                </a:solidFill>
                <a:latin typeface=" Consolas,  Courier New"/>
              </a:rPr>
              <a:t>(</a:t>
            </a:r>
            <a:r>
              <a:rPr lang="en-US" altLang="ja-JP" sz="1200" dirty="0" err="1">
                <a:solidFill>
                  <a:srgbClr val="333333"/>
                </a:solidFill>
                <a:latin typeface=" Consolas,  Courier New"/>
              </a:rPr>
              <a:t>ctx</a:t>
            </a:r>
            <a:r>
              <a:rPr lang="en-US" altLang="ja-JP" sz="1200" dirty="0">
                <a:solidFill>
                  <a:srgbClr val="777777"/>
                </a:solidFill>
                <a:latin typeface=" Consolas,  Courier New"/>
              </a:rPr>
              <a:t>).(</a:t>
            </a:r>
            <a:r>
              <a:rPr lang="en-US" altLang="ja-JP" sz="1200" dirty="0">
                <a:solidFill>
                  <a:srgbClr val="7A3E9D"/>
                </a:solidFill>
                <a:latin typeface=" Consolas,  Courier New"/>
              </a:rPr>
              <a:t>string</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err="1">
                <a:solidFill>
                  <a:srgbClr val="333333"/>
                </a:solidFill>
                <a:latin typeface=" Consolas,  Courier New"/>
              </a:rPr>
              <a:t>log</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Printf</a:t>
            </a:r>
            <a:r>
              <a:rPr lang="en-US" altLang="ja-JP" sz="1200" dirty="0">
                <a:solidFill>
                  <a:srgbClr val="777777"/>
                </a:solidFill>
                <a:latin typeface=" Consolas,  Courier New"/>
              </a:rPr>
              <a:t>("</a:t>
            </a:r>
            <a:r>
              <a:rPr lang="en-US" altLang="ja-JP" sz="1200" dirty="0">
                <a:solidFill>
                  <a:srgbClr val="448C27"/>
                </a:solidFill>
                <a:latin typeface=" Consolas,  Courier New"/>
              </a:rPr>
              <a:t>[</a:t>
            </a:r>
            <a:r>
              <a:rPr lang="en-US" altLang="ja-JP" sz="1200" dirty="0" err="1">
                <a:solidFill>
                  <a:srgbClr val="448C27"/>
                </a:solidFill>
                <a:latin typeface=" Consolas,  Courier New"/>
              </a:rPr>
              <a:t>multiinstance</a:t>
            </a:r>
            <a:r>
              <a:rPr lang="en-US" altLang="ja-JP" sz="1200" dirty="0">
                <a:solidFill>
                  <a:srgbClr val="448C27"/>
                </a:solidFill>
                <a:latin typeface=" Consolas,  Courier New"/>
              </a:rPr>
              <a:t>] Flush called for id: </a:t>
            </a:r>
            <a:r>
              <a:rPr lang="en-US" altLang="ja-JP" sz="1200" dirty="0">
                <a:solidFill>
                  <a:srgbClr val="9C5D27"/>
                </a:solidFill>
                <a:latin typeface=" Consolas,  Courier New"/>
              </a:rPr>
              <a:t>%s</a:t>
            </a:r>
            <a:r>
              <a:rPr lang="en-US" altLang="ja-JP" sz="1200" dirty="0">
                <a:solidFill>
                  <a:srgbClr val="777777"/>
                </a:solidFill>
                <a:latin typeface=" Consolas,  Courier New"/>
              </a:rPr>
              <a:t>",</a:t>
            </a:r>
            <a:r>
              <a:rPr lang="en-US" altLang="ja-JP" sz="1200" dirty="0">
                <a:solidFill>
                  <a:srgbClr val="333333"/>
                </a:solidFill>
                <a:latin typeface=" Consolas,  Courier New"/>
              </a:rPr>
              <a:t> id</a:t>
            </a:r>
            <a:r>
              <a:rPr lang="en-US" altLang="ja-JP" sz="1200" dirty="0">
                <a:solidFill>
                  <a:srgbClr val="777777"/>
                </a:solidFill>
                <a:latin typeface=" Consolas,  Courier New"/>
              </a:rPr>
              <a:t>)</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i="1" dirty="0">
                <a:solidFill>
                  <a:srgbClr val="AAAAAA"/>
                </a:solidFill>
                <a:latin typeface=" Consolas,  Courier New"/>
              </a:rPr>
              <a:t>// do something with multi instance contexts</a:t>
            </a:r>
            <a:endParaRPr lang="en-US" altLang="ja-JP" sz="1200" dirty="0">
              <a:solidFill>
                <a:srgbClr val="333333"/>
              </a:solidFill>
              <a:latin typeface=" Consolas,  Courier New"/>
            </a:endParaRPr>
          </a:p>
          <a:p>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FLBPluginExit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FLBPluginExit</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a:solidFill>
                  <a:srgbClr val="AA3731"/>
                </a:solidFill>
                <a:latin typeface=" Consolas,  Courier New"/>
              </a:rPr>
              <a:t>main</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p:txBody>
      </p:sp>
      <p:sp>
        <p:nvSpPr>
          <p:cNvPr id="5" name="四角形: 角を丸くする 4">
            <a:extLst>
              <a:ext uri="{FF2B5EF4-FFF2-40B4-BE49-F238E27FC236}">
                <a16:creationId xmlns:a16="http://schemas.microsoft.com/office/drawing/2014/main" id="{94D668D1-B708-4D3F-8DF4-C6317FA602CB}"/>
              </a:ext>
            </a:extLst>
          </p:cNvPr>
          <p:cNvSpPr/>
          <p:nvPr/>
        </p:nvSpPr>
        <p:spPr>
          <a:xfrm>
            <a:off x="504492" y="2039990"/>
            <a:ext cx="4153682" cy="37026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03C8E809-1772-4B1A-88EE-5ADA7DF1D9E3}"/>
              </a:ext>
            </a:extLst>
          </p:cNvPr>
          <p:cNvSpPr/>
          <p:nvPr/>
        </p:nvSpPr>
        <p:spPr>
          <a:xfrm>
            <a:off x="504492" y="2777320"/>
            <a:ext cx="4105807" cy="3702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C7CF36A4-06AC-429E-8EDB-0E2B315F7269}"/>
              </a:ext>
            </a:extLst>
          </p:cNvPr>
          <p:cNvSpPr/>
          <p:nvPr/>
        </p:nvSpPr>
        <p:spPr>
          <a:xfrm>
            <a:off x="522785" y="4227318"/>
            <a:ext cx="6955188" cy="37026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E1E3A421-A92F-4859-8929-36740334334D}"/>
              </a:ext>
            </a:extLst>
          </p:cNvPr>
          <p:cNvSpPr/>
          <p:nvPr/>
        </p:nvSpPr>
        <p:spPr>
          <a:xfrm>
            <a:off x="522785" y="5874722"/>
            <a:ext cx="2301742" cy="3702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円形 8">
            <a:extLst>
              <a:ext uri="{FF2B5EF4-FFF2-40B4-BE49-F238E27FC236}">
                <a16:creationId xmlns:a16="http://schemas.microsoft.com/office/drawing/2014/main" id="{4BAB3851-A3EC-42AD-87AE-AA1C17DD8207}"/>
              </a:ext>
            </a:extLst>
          </p:cNvPr>
          <p:cNvSpPr/>
          <p:nvPr/>
        </p:nvSpPr>
        <p:spPr>
          <a:xfrm>
            <a:off x="5572574" y="2694229"/>
            <a:ext cx="3817410" cy="1385593"/>
          </a:xfrm>
          <a:prstGeom prst="wedgeEllipseCallout">
            <a:avLst>
              <a:gd name="adj1" fmla="val -131253"/>
              <a:gd name="adj2" fmla="val 595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solidFill>
                  <a:schemeClr val="tx1"/>
                </a:solidFill>
              </a:rPr>
              <a:t>FLBPLuginFlushCtx</a:t>
            </a:r>
            <a:r>
              <a:rPr lang="ja-JP" altLang="en-US" dirty="0">
                <a:solidFill>
                  <a:schemeClr val="tx1"/>
                </a:solidFill>
              </a:rPr>
              <a:t>を</a:t>
            </a:r>
            <a:endParaRPr lang="en-US" altLang="ja-JP" dirty="0">
              <a:solidFill>
                <a:schemeClr val="tx1"/>
              </a:solidFill>
            </a:endParaRPr>
          </a:p>
          <a:p>
            <a:pPr algn="ctr"/>
            <a:r>
              <a:rPr kumimoji="1" lang="ja-JP" altLang="en-US" dirty="0">
                <a:solidFill>
                  <a:schemeClr val="tx1"/>
                </a:solidFill>
              </a:rPr>
              <a:t>使うと複数インスタンスを管理する</a:t>
            </a:r>
            <a:r>
              <a:rPr kumimoji="1" lang="en-US" altLang="ja-JP" dirty="0">
                <a:solidFill>
                  <a:schemeClr val="tx1"/>
                </a:solidFill>
              </a:rPr>
              <a:t>fluent-bit</a:t>
            </a:r>
            <a:r>
              <a:rPr kumimoji="1" lang="ja-JP" altLang="en-US" dirty="0">
                <a:solidFill>
                  <a:schemeClr val="tx1"/>
                </a:solidFill>
              </a:rPr>
              <a:t>プラグインにできる</a:t>
            </a:r>
          </a:p>
        </p:txBody>
      </p:sp>
      <p:sp>
        <p:nvSpPr>
          <p:cNvPr id="3" name="テキスト ボックス 2">
            <a:extLst>
              <a:ext uri="{FF2B5EF4-FFF2-40B4-BE49-F238E27FC236}">
                <a16:creationId xmlns:a16="http://schemas.microsoft.com/office/drawing/2014/main" id="{681225A3-3FE2-4783-BAC2-8A5F362100DA}"/>
              </a:ext>
            </a:extLst>
          </p:cNvPr>
          <p:cNvSpPr txBox="1"/>
          <p:nvPr/>
        </p:nvSpPr>
        <p:spPr>
          <a:xfrm>
            <a:off x="3200400" y="6603192"/>
            <a:ext cx="6721584" cy="338554"/>
          </a:xfrm>
          <a:prstGeom prst="rect">
            <a:avLst/>
          </a:prstGeom>
          <a:noFill/>
        </p:spPr>
        <p:txBody>
          <a:bodyPr wrap="none" rtlCol="0">
            <a:spAutoFit/>
          </a:bodyPr>
          <a:lstStyle/>
          <a:p>
            <a:r>
              <a:rPr kumimoji="1" lang="ja-JP" altLang="en-US" sz="1600" dirty="0"/>
              <a:t>詳しい解説は </a:t>
            </a:r>
            <a:r>
              <a:rPr lang="en-US" altLang="ja-JP" sz="1600" dirty="0">
                <a:hlinkClick r:id="rId3"/>
              </a:rPr>
              <a:t>https://www.clear-code.com/blog/2019/7/24.html</a:t>
            </a:r>
            <a:r>
              <a:rPr lang="ja-JP" altLang="en-US" sz="1600" dirty="0"/>
              <a:t> を参照。</a:t>
            </a:r>
            <a:endParaRPr kumimoji="1" lang="ja-JP" altLang="en-US" sz="1600" dirty="0"/>
          </a:p>
        </p:txBody>
      </p:sp>
    </p:spTree>
    <p:extLst>
      <p:ext uri="{BB962C8B-B14F-4D97-AF65-F5344CB8AC3E}">
        <p14:creationId xmlns:p14="http://schemas.microsoft.com/office/powerpoint/2010/main" val="64787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24EA0-2C92-471F-A6C6-729D4D9FA3D2}"/>
              </a:ext>
            </a:extLst>
          </p:cNvPr>
          <p:cNvSpPr>
            <a:spLocks noGrp="1"/>
          </p:cNvSpPr>
          <p:nvPr>
            <p:ph type="title"/>
          </p:nvPr>
        </p:nvSpPr>
        <p:spPr>
          <a:xfrm>
            <a:off x="504000" y="614701"/>
            <a:ext cx="9071640" cy="498598"/>
          </a:xfrm>
        </p:spPr>
        <p:txBody>
          <a:bodyPr/>
          <a:lstStyle/>
          <a:p>
            <a:r>
              <a:rPr lang="en-US" altLang="ja-JP" sz="3600" dirty="0"/>
              <a:t>fluent-bit</a:t>
            </a:r>
            <a:r>
              <a:rPr lang="ja-JP" altLang="en-US" sz="3600" dirty="0"/>
              <a:t> </a:t>
            </a:r>
            <a:r>
              <a:rPr lang="en-US" altLang="ja-JP" sz="3600" dirty="0"/>
              <a:t>Go</a:t>
            </a:r>
            <a:r>
              <a:rPr lang="ja-JP" altLang="en-US" sz="3600" dirty="0"/>
              <a:t>言語 </a:t>
            </a:r>
            <a:r>
              <a:rPr lang="en-US" altLang="ja-JP" sz="3600" dirty="0"/>
              <a:t>output</a:t>
            </a:r>
            <a:r>
              <a:rPr lang="ja-JP" altLang="en-US" sz="3600" dirty="0"/>
              <a:t>プラグインの作り方</a:t>
            </a:r>
            <a:endParaRPr kumimoji="1" lang="ja-JP" altLang="en-US" sz="3600" dirty="0"/>
          </a:p>
        </p:txBody>
      </p:sp>
      <p:sp>
        <p:nvSpPr>
          <p:cNvPr id="3" name="字幕 2">
            <a:extLst>
              <a:ext uri="{FF2B5EF4-FFF2-40B4-BE49-F238E27FC236}">
                <a16:creationId xmlns:a16="http://schemas.microsoft.com/office/drawing/2014/main" id="{DE765B2F-7443-498F-BCD0-B9A0AA510428}"/>
              </a:ext>
            </a:extLst>
          </p:cNvPr>
          <p:cNvSpPr>
            <a:spLocks noGrp="1"/>
          </p:cNvSpPr>
          <p:nvPr>
            <p:ph type="subTitle"/>
          </p:nvPr>
        </p:nvSpPr>
        <p:spPr>
          <a:xfrm>
            <a:off x="465701" y="1307366"/>
            <a:ext cx="9071640" cy="2492990"/>
          </a:xfrm>
        </p:spPr>
        <p:txBody>
          <a:bodyPr/>
          <a:lstStyle/>
          <a:p>
            <a:pPr marL="514350" indent="-514350">
              <a:buFont typeface="+mj-lt"/>
              <a:buAutoNum type="arabicPeriod"/>
            </a:pPr>
            <a:r>
              <a:rPr kumimoji="1" lang="ja-JP" altLang="en-US" sz="3600" dirty="0"/>
              <a:t>共有ライブラリとしてビルド</a:t>
            </a:r>
            <a:endParaRPr kumimoji="1" lang="en-US" altLang="ja-JP" sz="3600" dirty="0"/>
          </a:p>
          <a:p>
            <a:pPr marL="514350" indent="-514350">
              <a:buFont typeface="+mj-lt"/>
              <a:buAutoNum type="arabicPeriod"/>
            </a:pPr>
            <a:endParaRPr lang="en-US" altLang="ja-JP" sz="3600" dirty="0"/>
          </a:p>
          <a:p>
            <a:pPr marL="514350" indent="-514350">
              <a:buFont typeface="+mj-lt"/>
              <a:buAutoNum type="arabicPeriod"/>
            </a:pPr>
            <a:endParaRPr kumimoji="1" lang="en-US" altLang="ja-JP" sz="3600" dirty="0"/>
          </a:p>
          <a:p>
            <a:pPr marL="514350" indent="-514350">
              <a:buFont typeface="+mj-lt"/>
              <a:buAutoNum type="arabicPeriod"/>
            </a:pPr>
            <a:endParaRPr kumimoji="1" lang="en-US" altLang="ja-JP" sz="3600" dirty="0"/>
          </a:p>
          <a:p>
            <a:pPr marL="514350" indent="-514350">
              <a:buFont typeface="+mj-lt"/>
              <a:buAutoNum type="arabicPeriod"/>
            </a:pPr>
            <a:r>
              <a:rPr lang="ja-JP" altLang="en-US" sz="3600" dirty="0"/>
              <a:t>読み込みパスに追加して起動</a:t>
            </a:r>
            <a:endParaRPr kumimoji="1" lang="ja-JP" altLang="en-US" sz="3600" dirty="0"/>
          </a:p>
        </p:txBody>
      </p:sp>
      <p:sp>
        <p:nvSpPr>
          <p:cNvPr id="4" name="テキスト ボックス 3">
            <a:extLst>
              <a:ext uri="{FF2B5EF4-FFF2-40B4-BE49-F238E27FC236}">
                <a16:creationId xmlns:a16="http://schemas.microsoft.com/office/drawing/2014/main" id="{5B929508-E770-4098-9AEB-4A5266C0425E}"/>
              </a:ext>
            </a:extLst>
          </p:cNvPr>
          <p:cNvSpPr txBox="1"/>
          <p:nvPr/>
        </p:nvSpPr>
        <p:spPr>
          <a:xfrm>
            <a:off x="465700" y="2323028"/>
            <a:ext cx="8465779"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go</a:t>
            </a:r>
            <a:r>
              <a:rPr lang="ja-JP" altLang="en-US" sz="2400" dirty="0">
                <a:solidFill>
                  <a:schemeClr val="bg1">
                    <a:lumMod val="95000"/>
                  </a:schemeClr>
                </a:solidFill>
              </a:rPr>
              <a:t> </a:t>
            </a:r>
            <a:r>
              <a:rPr lang="en-US" altLang="ja-JP" sz="2400" dirty="0">
                <a:solidFill>
                  <a:schemeClr val="bg1">
                    <a:lumMod val="95000"/>
                  </a:schemeClr>
                </a:solidFill>
              </a:rPr>
              <a:t>build --</a:t>
            </a:r>
            <a:r>
              <a:rPr lang="en-US" altLang="ja-JP" sz="2400" dirty="0" err="1">
                <a:solidFill>
                  <a:schemeClr val="bg1">
                    <a:lumMod val="95000"/>
                  </a:schemeClr>
                </a:solidFill>
              </a:rPr>
              <a:t>buildmode</a:t>
            </a:r>
            <a:r>
              <a:rPr lang="en-US" altLang="ja-JP" sz="2400" dirty="0">
                <a:solidFill>
                  <a:schemeClr val="bg1">
                    <a:lumMod val="95000"/>
                  </a:schemeClr>
                </a:solidFill>
              </a:rPr>
              <a:t>=c-shared myout.so </a:t>
            </a:r>
            <a:r>
              <a:rPr lang="en-US" altLang="ja-JP" sz="2400" dirty="0" err="1">
                <a:solidFill>
                  <a:schemeClr val="bg1">
                    <a:lumMod val="95000"/>
                  </a:schemeClr>
                </a:solidFill>
              </a:rPr>
              <a:t>my_out_plugin.go</a:t>
            </a:r>
            <a:endParaRPr kumimoji="1" lang="ja-JP" altLang="en-US" sz="2400" dirty="0">
              <a:solidFill>
                <a:schemeClr val="bg1">
                  <a:lumMod val="95000"/>
                </a:schemeClr>
              </a:solidFill>
            </a:endParaRPr>
          </a:p>
        </p:txBody>
      </p:sp>
      <p:sp>
        <p:nvSpPr>
          <p:cNvPr id="5" name="テキスト ボックス 4">
            <a:extLst>
              <a:ext uri="{FF2B5EF4-FFF2-40B4-BE49-F238E27FC236}">
                <a16:creationId xmlns:a16="http://schemas.microsoft.com/office/drawing/2014/main" id="{23301DE5-0567-4FC7-9728-322F34BEB253}"/>
              </a:ext>
            </a:extLst>
          </p:cNvPr>
          <p:cNvSpPr txBox="1"/>
          <p:nvPr/>
        </p:nvSpPr>
        <p:spPr>
          <a:xfrm>
            <a:off x="465700" y="4126130"/>
            <a:ext cx="6615914"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fluent-bit -e /path/to/myout.so -</a:t>
            </a:r>
            <a:r>
              <a:rPr lang="en-US" altLang="ja-JP" sz="2400" dirty="0" err="1">
                <a:solidFill>
                  <a:schemeClr val="bg1">
                    <a:lumMod val="95000"/>
                  </a:schemeClr>
                </a:solidFill>
              </a:rPr>
              <a:t>i</a:t>
            </a:r>
            <a:r>
              <a:rPr lang="en-US" altLang="ja-JP" sz="2400" dirty="0">
                <a:solidFill>
                  <a:schemeClr val="bg1">
                    <a:lumMod val="95000"/>
                  </a:schemeClr>
                </a:solidFill>
              </a:rPr>
              <a:t> </a:t>
            </a:r>
            <a:r>
              <a:rPr lang="en-US" altLang="ja-JP" sz="2400" dirty="0" err="1">
                <a:solidFill>
                  <a:schemeClr val="bg1">
                    <a:lumMod val="95000"/>
                  </a:schemeClr>
                </a:solidFill>
              </a:rPr>
              <a:t>cpu</a:t>
            </a:r>
            <a:r>
              <a:rPr lang="en-US" altLang="ja-JP" sz="2400" dirty="0">
                <a:solidFill>
                  <a:schemeClr val="bg1">
                    <a:lumMod val="95000"/>
                  </a:schemeClr>
                </a:solidFill>
              </a:rPr>
              <a:t> –o </a:t>
            </a:r>
            <a:r>
              <a:rPr lang="en-US" altLang="ja-JP" sz="2400" dirty="0" err="1">
                <a:solidFill>
                  <a:schemeClr val="bg1">
                    <a:lumMod val="95000"/>
                  </a:schemeClr>
                </a:solidFill>
              </a:rPr>
              <a:t>myout</a:t>
            </a:r>
            <a:endParaRPr kumimoji="1" lang="ja-JP" altLang="en-US" sz="2400" dirty="0">
              <a:solidFill>
                <a:schemeClr val="bg1">
                  <a:lumMod val="95000"/>
                </a:schemeClr>
              </a:solidFill>
            </a:endParaRPr>
          </a:p>
        </p:txBody>
      </p:sp>
      <p:sp>
        <p:nvSpPr>
          <p:cNvPr id="6" name="テキスト ボックス 5">
            <a:extLst>
              <a:ext uri="{FF2B5EF4-FFF2-40B4-BE49-F238E27FC236}">
                <a16:creationId xmlns:a16="http://schemas.microsoft.com/office/drawing/2014/main" id="{2EFD25B0-D922-4627-9AE0-03298384BF96}"/>
              </a:ext>
            </a:extLst>
          </p:cNvPr>
          <p:cNvSpPr txBox="1"/>
          <p:nvPr/>
        </p:nvSpPr>
        <p:spPr>
          <a:xfrm>
            <a:off x="465700" y="5424359"/>
            <a:ext cx="5628464" cy="830997"/>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cp myout.so /</a:t>
            </a:r>
            <a:r>
              <a:rPr lang="en-US" altLang="ja-JP" sz="2400" dirty="0" err="1">
                <a:solidFill>
                  <a:schemeClr val="bg1">
                    <a:lumMod val="95000"/>
                  </a:schemeClr>
                </a:solidFill>
              </a:rPr>
              <a:t>usr</a:t>
            </a:r>
            <a:r>
              <a:rPr lang="en-US" altLang="ja-JP" sz="2400" dirty="0">
                <a:solidFill>
                  <a:schemeClr val="bg1">
                    <a:lumMod val="95000"/>
                  </a:schemeClr>
                </a:solidFill>
              </a:rPr>
              <a:t>/lib/x86_64-linux-gnu/</a:t>
            </a:r>
          </a:p>
          <a:p>
            <a:r>
              <a:rPr lang="en-US" altLang="ja-JP" sz="2400" dirty="0">
                <a:solidFill>
                  <a:schemeClr val="bg1">
                    <a:lumMod val="95000"/>
                  </a:schemeClr>
                </a:solidFill>
              </a:rPr>
              <a:t>$ fluent-bit -</a:t>
            </a:r>
            <a:r>
              <a:rPr lang="en-US" altLang="ja-JP" sz="2400" dirty="0" err="1">
                <a:solidFill>
                  <a:schemeClr val="bg1">
                    <a:lumMod val="95000"/>
                  </a:schemeClr>
                </a:solidFill>
              </a:rPr>
              <a:t>i</a:t>
            </a:r>
            <a:r>
              <a:rPr lang="en-US" altLang="ja-JP" sz="2400" dirty="0">
                <a:solidFill>
                  <a:schemeClr val="bg1">
                    <a:lumMod val="95000"/>
                  </a:schemeClr>
                </a:solidFill>
              </a:rPr>
              <a:t> </a:t>
            </a:r>
            <a:r>
              <a:rPr lang="en-US" altLang="ja-JP" sz="2400" dirty="0" err="1">
                <a:solidFill>
                  <a:schemeClr val="bg1">
                    <a:lumMod val="95000"/>
                  </a:schemeClr>
                </a:solidFill>
              </a:rPr>
              <a:t>cpu</a:t>
            </a:r>
            <a:r>
              <a:rPr lang="en-US" altLang="ja-JP" sz="2400" dirty="0">
                <a:solidFill>
                  <a:schemeClr val="bg1">
                    <a:lumMod val="95000"/>
                  </a:schemeClr>
                </a:solidFill>
              </a:rPr>
              <a:t> –o </a:t>
            </a:r>
            <a:r>
              <a:rPr lang="en-US" altLang="ja-JP" sz="2400" dirty="0" err="1">
                <a:solidFill>
                  <a:schemeClr val="bg1">
                    <a:lumMod val="95000"/>
                  </a:schemeClr>
                </a:solidFill>
              </a:rPr>
              <a:t>myout</a:t>
            </a:r>
            <a:endParaRPr kumimoji="1" lang="ja-JP" altLang="en-US" sz="2400" dirty="0">
              <a:solidFill>
                <a:schemeClr val="bg1">
                  <a:lumMod val="95000"/>
                </a:schemeClr>
              </a:solidFill>
            </a:endParaRPr>
          </a:p>
        </p:txBody>
      </p:sp>
      <p:sp>
        <p:nvSpPr>
          <p:cNvPr id="8" name="テキスト ボックス 7">
            <a:extLst>
              <a:ext uri="{FF2B5EF4-FFF2-40B4-BE49-F238E27FC236}">
                <a16:creationId xmlns:a16="http://schemas.microsoft.com/office/drawing/2014/main" id="{C9F1B87B-AE67-4611-BA97-19FEA0F03FC8}"/>
              </a:ext>
            </a:extLst>
          </p:cNvPr>
          <p:cNvSpPr txBox="1"/>
          <p:nvPr/>
        </p:nvSpPr>
        <p:spPr>
          <a:xfrm>
            <a:off x="758904" y="4714965"/>
            <a:ext cx="1261884" cy="523220"/>
          </a:xfrm>
          <a:prstGeom prst="rect">
            <a:avLst/>
          </a:prstGeom>
          <a:noFill/>
        </p:spPr>
        <p:txBody>
          <a:bodyPr wrap="none" rtlCol="0">
            <a:spAutoFit/>
          </a:bodyPr>
          <a:lstStyle/>
          <a:p>
            <a:r>
              <a:rPr lang="ja-JP" altLang="en-US" sz="2800" dirty="0"/>
              <a:t>または</a:t>
            </a:r>
            <a:endParaRPr kumimoji="1" lang="ja-JP" altLang="en-US" sz="2800" dirty="0"/>
          </a:p>
        </p:txBody>
      </p:sp>
    </p:spTree>
    <p:extLst>
      <p:ext uri="{BB962C8B-B14F-4D97-AF65-F5344CB8AC3E}">
        <p14:creationId xmlns:p14="http://schemas.microsoft.com/office/powerpoint/2010/main" val="156216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504000" y="559301"/>
            <a:ext cx="9071640" cy="609398"/>
          </a:xfrm>
        </p:spPr>
        <p:txBody>
          <a:bodyPr/>
          <a:lstStyle/>
          <a:p>
            <a:r>
              <a:rPr lang="en-US" altLang="ja-JP" dirty="0"/>
              <a:t>Grafana/Loki</a:t>
            </a:r>
            <a:r>
              <a:rPr lang="ja-JP" altLang="en-US" dirty="0"/>
              <a:t>にログを転送するには</a:t>
            </a:r>
            <a:endParaRPr kumimoji="1" lang="ja-JP" altLang="en-US" dirty="0"/>
          </a:p>
        </p:txBody>
      </p:sp>
      <p:sp>
        <p:nvSpPr>
          <p:cNvPr id="3" name="字幕 2">
            <a:extLst>
              <a:ext uri="{FF2B5EF4-FFF2-40B4-BE49-F238E27FC236}">
                <a16:creationId xmlns:a16="http://schemas.microsoft.com/office/drawing/2014/main" id="{496E2194-8782-4435-B9CA-D31706A4C081}"/>
              </a:ext>
            </a:extLst>
          </p:cNvPr>
          <p:cNvSpPr>
            <a:spLocks noGrp="1"/>
          </p:cNvSpPr>
          <p:nvPr>
            <p:ph type="subTitle"/>
          </p:nvPr>
        </p:nvSpPr>
        <p:spPr>
          <a:xfrm>
            <a:off x="7737313" y="4954138"/>
            <a:ext cx="815284" cy="387798"/>
          </a:xfrm>
        </p:spPr>
        <p:txBody>
          <a:bodyPr/>
          <a:lstStyle/>
          <a:p>
            <a:pPr marL="0" indent="0">
              <a:buNone/>
            </a:pPr>
            <a:r>
              <a:rPr kumimoji="1" lang="en-US" altLang="ja-JP" dirty="0"/>
              <a:t>Loki</a:t>
            </a:r>
            <a:endParaRPr kumimoji="1" lang="ja-JP" altLang="en-US"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951" y="2754265"/>
            <a:ext cx="2199873" cy="2199873"/>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184" y="414861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821589" y="577300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1199" y="1994729"/>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574900" y="3411062"/>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768242">
            <a:off x="4181416" y="2858166"/>
            <a:ext cx="2829636"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705194">
            <a:off x="4199379" y="4575826"/>
            <a:ext cx="2829636"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AE1960-CCAC-4571-95A3-71005039F195}"/>
              </a:ext>
            </a:extLst>
          </p:cNvPr>
          <p:cNvSpPr txBox="1"/>
          <p:nvPr/>
        </p:nvSpPr>
        <p:spPr>
          <a:xfrm>
            <a:off x="5168071" y="2231208"/>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7292" y="4639327"/>
            <a:ext cx="1205432" cy="1205432"/>
          </a:xfrm>
          <a:prstGeom prst="rect">
            <a:avLst/>
          </a:prstGeom>
        </p:spPr>
      </p:pic>
    </p:spTree>
    <p:extLst>
      <p:ext uri="{BB962C8B-B14F-4D97-AF65-F5344CB8AC3E}">
        <p14:creationId xmlns:p14="http://schemas.microsoft.com/office/powerpoint/2010/main" val="144853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129261" y="254603"/>
            <a:ext cx="9713704" cy="1218795"/>
          </a:xfrm>
        </p:spPr>
        <p:txBody>
          <a:bodyPr/>
          <a:lstStyle/>
          <a:p>
            <a:r>
              <a:rPr lang="en-US" altLang="ja-JP" dirty="0"/>
              <a:t>Grafana/Loki</a:t>
            </a:r>
            <a:r>
              <a:rPr lang="ja-JP" altLang="en-US" dirty="0"/>
              <a:t>にログを転送するには</a:t>
            </a:r>
            <a:r>
              <a:rPr lang="en-US" altLang="ja-JP" dirty="0"/>
              <a:t>(2)</a:t>
            </a:r>
            <a:endParaRPr kumimoji="1" lang="ja-JP" altLang="en-US" dirty="0"/>
          </a:p>
        </p:txBody>
      </p:sp>
      <p:sp>
        <p:nvSpPr>
          <p:cNvPr id="3" name="字幕 2">
            <a:extLst>
              <a:ext uri="{FF2B5EF4-FFF2-40B4-BE49-F238E27FC236}">
                <a16:creationId xmlns:a16="http://schemas.microsoft.com/office/drawing/2014/main" id="{496E2194-8782-4435-B9CA-D31706A4C081}"/>
              </a:ext>
            </a:extLst>
          </p:cNvPr>
          <p:cNvSpPr>
            <a:spLocks noGrp="1"/>
          </p:cNvSpPr>
          <p:nvPr>
            <p:ph type="subTitle"/>
          </p:nvPr>
        </p:nvSpPr>
        <p:spPr>
          <a:xfrm>
            <a:off x="8150045" y="4690829"/>
            <a:ext cx="815284" cy="387798"/>
          </a:xfrm>
        </p:spPr>
        <p:txBody>
          <a:bodyPr/>
          <a:lstStyle/>
          <a:p>
            <a:pPr marL="0" indent="0">
              <a:buNone/>
            </a:pPr>
            <a:r>
              <a:rPr kumimoji="1" lang="en-US" altLang="ja-JP" sz="2800" dirty="0"/>
              <a:t>Loki</a:t>
            </a:r>
            <a:endParaRPr kumimoji="1" lang="ja-JP" altLang="en-US" sz="2800"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410" y="2069017"/>
            <a:ext cx="2570555" cy="2570555"/>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36" y="497475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687541" y="659914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18" y="3104593"/>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210487" y="4420754"/>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21156571">
            <a:off x="3623127" y="3942688"/>
            <a:ext cx="3682599"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211915">
            <a:off x="3931802" y="5001459"/>
            <a:ext cx="3561524"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AE1960-CCAC-4571-95A3-71005039F195}"/>
              </a:ext>
            </a:extLst>
          </p:cNvPr>
          <p:cNvSpPr txBox="1"/>
          <p:nvPr/>
        </p:nvSpPr>
        <p:spPr>
          <a:xfrm>
            <a:off x="4986113" y="3379726"/>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054" y="5279818"/>
            <a:ext cx="1205432" cy="1205432"/>
          </a:xfrm>
          <a:prstGeom prst="rect">
            <a:avLst/>
          </a:prstGeom>
        </p:spPr>
      </p:pic>
      <p:pic>
        <p:nvPicPr>
          <p:cNvPr id="7" name="図 6" descr="挿絵 が含まれている画像&#10;&#10;自動的に生成された説明">
            <a:extLst>
              <a:ext uri="{FF2B5EF4-FFF2-40B4-BE49-F238E27FC236}">
                <a16:creationId xmlns:a16="http://schemas.microsoft.com/office/drawing/2014/main" id="{FD98E5C9-A949-49E4-93C9-927DAD94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239" y="1618418"/>
            <a:ext cx="3471690" cy="1070438"/>
          </a:xfrm>
          <a:prstGeom prst="rect">
            <a:avLst/>
          </a:prstGeom>
        </p:spPr>
      </p:pic>
      <p:sp>
        <p:nvSpPr>
          <p:cNvPr id="17" name="矢印: 右 16">
            <a:extLst>
              <a:ext uri="{FF2B5EF4-FFF2-40B4-BE49-F238E27FC236}">
                <a16:creationId xmlns:a16="http://schemas.microsoft.com/office/drawing/2014/main" id="{DDA897FB-0C5B-42EE-A6A6-65F6829CE500}"/>
              </a:ext>
            </a:extLst>
          </p:cNvPr>
          <p:cNvSpPr/>
          <p:nvPr/>
        </p:nvSpPr>
        <p:spPr>
          <a:xfrm rot="553650">
            <a:off x="4430880" y="2535218"/>
            <a:ext cx="2829636" cy="307275"/>
          </a:xfrm>
          <a:prstGeom prst="rightArrow">
            <a:avLst/>
          </a:prstGeom>
          <a:solidFill>
            <a:srgbClr val="FF0000">
              <a:alpha val="50000"/>
            </a:srgbClr>
          </a:solidFill>
          <a:ln>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0F90B46-9B4C-4416-A739-CE4BD901073E}"/>
              </a:ext>
            </a:extLst>
          </p:cNvPr>
          <p:cNvSpPr txBox="1"/>
          <p:nvPr/>
        </p:nvSpPr>
        <p:spPr>
          <a:xfrm>
            <a:off x="4534203" y="1883374"/>
            <a:ext cx="1860446" cy="369332"/>
          </a:xfrm>
          <a:prstGeom prst="rect">
            <a:avLst/>
          </a:prstGeom>
          <a:noFill/>
          <a:ln w="31750">
            <a:solidFill>
              <a:schemeClr val="accent6"/>
            </a:solidFill>
          </a:ln>
        </p:spPr>
        <p:txBody>
          <a:bodyPr wrap="none" rtlCol="0">
            <a:spAutoFit/>
          </a:bodyPr>
          <a:lstStyle/>
          <a:p>
            <a:r>
              <a:rPr kumimoji="1" lang="en-US" altLang="ja-JP" dirty="0"/>
              <a:t>HTTP</a:t>
            </a:r>
            <a:r>
              <a:rPr kumimoji="1" lang="ja-JP" altLang="en-US" dirty="0"/>
              <a:t> </a:t>
            </a:r>
            <a:r>
              <a:rPr kumimoji="1" lang="en-US" altLang="ja-JP" dirty="0"/>
              <a:t>or</a:t>
            </a:r>
            <a:r>
              <a:rPr kumimoji="1" lang="ja-JP" altLang="en-US" dirty="0"/>
              <a:t> </a:t>
            </a:r>
            <a:r>
              <a:rPr kumimoji="1" lang="en-US" altLang="ja-JP" dirty="0" err="1"/>
              <a:t>gRPC</a:t>
            </a:r>
            <a:r>
              <a:rPr kumimoji="1" lang="en-US" altLang="ja-JP" dirty="0"/>
              <a:t>?</a:t>
            </a:r>
            <a:endParaRPr kumimoji="1" lang="ja-JP" altLang="en-US" dirty="0"/>
          </a:p>
        </p:txBody>
      </p:sp>
    </p:spTree>
    <p:extLst>
      <p:ext uri="{BB962C8B-B14F-4D97-AF65-F5344CB8AC3E}">
        <p14:creationId xmlns:p14="http://schemas.microsoft.com/office/powerpoint/2010/main" val="360047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129261" y="559301"/>
            <a:ext cx="9713704" cy="609398"/>
          </a:xfrm>
        </p:spPr>
        <p:txBody>
          <a:bodyPr/>
          <a:lstStyle/>
          <a:p>
            <a:r>
              <a:rPr lang="en-US" altLang="ja-JP" dirty="0"/>
              <a:t>Grafana/Loki</a:t>
            </a:r>
            <a:r>
              <a:rPr lang="ja-JP" altLang="en-US" dirty="0"/>
              <a:t>にログを転送するには</a:t>
            </a:r>
            <a:r>
              <a:rPr lang="en-US" altLang="ja-JP" dirty="0"/>
              <a:t>(3)</a:t>
            </a:r>
            <a:endParaRPr kumimoji="1" lang="ja-JP" altLang="en-US"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410" y="2069017"/>
            <a:ext cx="2570555" cy="2570555"/>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36" y="497475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687541" y="659914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18" y="3104593"/>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210487" y="4420754"/>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21156571">
            <a:off x="3623127" y="3942688"/>
            <a:ext cx="3682599"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211915">
            <a:off x="3931802" y="5001459"/>
            <a:ext cx="3561524"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054" y="5279818"/>
            <a:ext cx="1205432" cy="1205432"/>
          </a:xfrm>
          <a:prstGeom prst="rect">
            <a:avLst/>
          </a:prstGeom>
        </p:spPr>
      </p:pic>
      <p:pic>
        <p:nvPicPr>
          <p:cNvPr id="7" name="図 6" descr="挿絵 が含まれている画像&#10;&#10;自動的に生成された説明">
            <a:extLst>
              <a:ext uri="{FF2B5EF4-FFF2-40B4-BE49-F238E27FC236}">
                <a16:creationId xmlns:a16="http://schemas.microsoft.com/office/drawing/2014/main" id="{FD98E5C9-A949-49E4-93C9-927DAD94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239" y="1618418"/>
            <a:ext cx="3471690" cy="1070438"/>
          </a:xfrm>
          <a:prstGeom prst="rect">
            <a:avLst/>
          </a:prstGeom>
        </p:spPr>
      </p:pic>
      <p:sp>
        <p:nvSpPr>
          <p:cNvPr id="17" name="矢印: 右 16">
            <a:extLst>
              <a:ext uri="{FF2B5EF4-FFF2-40B4-BE49-F238E27FC236}">
                <a16:creationId xmlns:a16="http://schemas.microsoft.com/office/drawing/2014/main" id="{DDA897FB-0C5B-42EE-A6A6-65F6829CE500}"/>
              </a:ext>
            </a:extLst>
          </p:cNvPr>
          <p:cNvSpPr/>
          <p:nvPr/>
        </p:nvSpPr>
        <p:spPr>
          <a:xfrm rot="553650">
            <a:off x="4430880" y="2535218"/>
            <a:ext cx="2829636" cy="307275"/>
          </a:xfrm>
          <a:prstGeom prst="rightArrow">
            <a:avLst/>
          </a:prstGeom>
          <a:solidFill>
            <a:srgbClr val="FF0000">
              <a:alpha val="50000"/>
            </a:srgbClr>
          </a:solidFill>
          <a:ln>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descr="挿絵, 記号 が含まれている画像&#10;&#10;自動的に生成された説明">
            <a:extLst>
              <a:ext uri="{FF2B5EF4-FFF2-40B4-BE49-F238E27FC236}">
                <a16:creationId xmlns:a16="http://schemas.microsoft.com/office/drawing/2014/main" id="{B9327919-4BDB-4621-A709-D38921842A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9848" y="1543798"/>
            <a:ext cx="1205432" cy="1205432"/>
          </a:xfrm>
          <a:prstGeom prst="rect">
            <a:avLst/>
          </a:prstGeom>
        </p:spPr>
      </p:pic>
      <p:sp>
        <p:nvSpPr>
          <p:cNvPr id="19" name="字幕 2">
            <a:extLst>
              <a:ext uri="{FF2B5EF4-FFF2-40B4-BE49-F238E27FC236}">
                <a16:creationId xmlns:a16="http://schemas.microsoft.com/office/drawing/2014/main" id="{BE3DAFF0-44E1-4F3A-A465-CAAD214AEE9C}"/>
              </a:ext>
            </a:extLst>
          </p:cNvPr>
          <p:cNvSpPr>
            <a:spLocks noGrp="1"/>
          </p:cNvSpPr>
          <p:nvPr>
            <p:ph type="subTitle" idx="4294967295"/>
          </p:nvPr>
        </p:nvSpPr>
        <p:spPr>
          <a:xfrm>
            <a:off x="8150045" y="4690829"/>
            <a:ext cx="815284" cy="387798"/>
          </a:xfrm>
        </p:spPr>
        <p:txBody>
          <a:bodyPr/>
          <a:lstStyle/>
          <a:p>
            <a:pPr marL="0" indent="0">
              <a:buNone/>
            </a:pPr>
            <a:r>
              <a:rPr kumimoji="1" lang="en-US" altLang="ja-JP" sz="2800" dirty="0"/>
              <a:t>Loki</a:t>
            </a:r>
            <a:endParaRPr kumimoji="1" lang="ja-JP" altLang="en-US" sz="2800" dirty="0"/>
          </a:p>
        </p:txBody>
      </p:sp>
      <p:sp>
        <p:nvSpPr>
          <p:cNvPr id="20" name="テキスト ボックス 19">
            <a:extLst>
              <a:ext uri="{FF2B5EF4-FFF2-40B4-BE49-F238E27FC236}">
                <a16:creationId xmlns:a16="http://schemas.microsoft.com/office/drawing/2014/main" id="{93FBD3E7-9E65-480C-B447-D57AF40D81D6}"/>
              </a:ext>
            </a:extLst>
          </p:cNvPr>
          <p:cNvSpPr txBox="1"/>
          <p:nvPr/>
        </p:nvSpPr>
        <p:spPr>
          <a:xfrm>
            <a:off x="4986113" y="3379726"/>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spTree>
    <p:extLst>
      <p:ext uri="{BB962C8B-B14F-4D97-AF65-F5344CB8AC3E}">
        <p14:creationId xmlns:p14="http://schemas.microsoft.com/office/powerpoint/2010/main" val="1758053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11503</TotalTime>
  <Words>2808</Words>
  <Application>Microsoft Office PowerPoint</Application>
  <PresentationFormat>ユーザー設定</PresentationFormat>
  <Paragraphs>285</Paragraphs>
  <Slides>25</Slides>
  <Notes>23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 Consolas,  Courier New</vt:lpstr>
      <vt:lpstr>メイリオ</vt:lpstr>
      <vt:lpstr>游ゴシック</vt:lpstr>
      <vt:lpstr>Arial</vt:lpstr>
      <vt:lpstr>Symbol</vt:lpstr>
      <vt:lpstr>Times New Roman</vt:lpstr>
      <vt:lpstr>Wingdings</vt:lpstr>
      <vt:lpstr>Office Theme</vt:lpstr>
      <vt:lpstr>Grafana/Lokiの開発元にfluent-bitプラグインを 作成してフィードバックした話</vt:lpstr>
      <vt:lpstr>自己紹介</vt:lpstr>
      <vt:lpstr>fluent-bitとは</vt:lpstr>
      <vt:lpstr>fluent-bitとは</vt:lpstr>
      <vt:lpstr>fluent-bit Go言語 outputプラグインの作り方</vt:lpstr>
      <vt:lpstr>fluent-bit Go言語 outputプラグインの作り方</vt:lpstr>
      <vt:lpstr>Grafana/Lokiにログを転送するには</vt:lpstr>
      <vt:lpstr>Grafana/Lokiにログを転送するには(2)</vt:lpstr>
      <vt:lpstr>Grafana/Lokiにログを転送するには(3)</vt:lpstr>
      <vt:lpstr>GolangでLokiにログを送るには</vt:lpstr>
      <vt:lpstr>GolangでLokiにログを送るには（要約）</vt:lpstr>
      <vt:lpstr>fluent-bitのGo製Lokiプラグイン</vt:lpstr>
      <vt:lpstr>fluent-bitのGo製Lokiプラグイン</vt:lpstr>
      <vt:lpstr>ある日。。。</vt:lpstr>
      <vt:lpstr>Grafana/Lokiの中の人から打診</vt:lpstr>
      <vt:lpstr>フィードバックする前にいくつかやり取り</vt:lpstr>
      <vt:lpstr>フィードバックしてみた</vt:lpstr>
      <vt:lpstr>OSSにフィードバックする作法</vt:lpstr>
      <vt:lpstr>フィードバックしてみた（２）</vt:lpstr>
      <vt:lpstr>フィードバックしてみた（２）</vt:lpstr>
      <vt:lpstr>FluentBitのLokiプラグインの設定</vt:lpstr>
      <vt:lpstr>Grafana/Lokiのfluent-bitプラグイン</vt:lpstr>
      <vt:lpstr>Grafana/Lokiのfluent-bitプラグイン</vt:lpstr>
      <vt:lpstr>フィードバックすると良いこと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Hiroshi Hatake</dc:creator>
  <dc:description/>
  <cp:lastModifiedBy>0920 cosmo</cp:lastModifiedBy>
  <cp:revision>314</cp:revision>
  <dcterms:created xsi:type="dcterms:W3CDTF">2019-10-29T16:24:20Z</dcterms:created>
  <dcterms:modified xsi:type="dcterms:W3CDTF">2020-01-15T06:44:23Z</dcterms:modified>
  <dc:language>ja-JP</dc:language>
</cp:coreProperties>
</file>