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f47271a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f47271a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d97b8076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d97b8076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d97b8076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d97b8076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d97b8076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d97b8076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d97b8076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d97b807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f2a4330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f2a4330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47271a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47271a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e8d4f76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e8d4f76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e8d4f76b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e8d4f76b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e8d4f76b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e8d4f76b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f47271af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f47271af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f47271af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f47271a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f47271a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f47271a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d97b8076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d97b8076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ECS 165A Milestone-2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36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Elements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Multiple </a:t>
            </a:r>
            <a:r>
              <a:rPr lang="en">
                <a:solidFill>
                  <a:schemeClr val="dk1"/>
                </a:solidFill>
              </a:rPr>
              <a:t>Merge Queues - thread safe FIFO deques to get update infos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Merge Counter - thread safe FIFO deque to get δ# of tail pages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Merge Counter and MERGE_EPOCH - decide when to merge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Merge trigger - concurrency helper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91700" y="1497750"/>
            <a:ext cx="933300" cy="76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/>
          <p:nvPr/>
        </p:nvSpPr>
        <p:spPr>
          <a:xfrm>
            <a:off x="4591700" y="2603850"/>
            <a:ext cx="933300" cy="76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/>
          <p:nvPr/>
        </p:nvSpPr>
        <p:spPr>
          <a:xfrm>
            <a:off x="6000200" y="1497750"/>
            <a:ext cx="933300" cy="76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/>
          <p:nvPr/>
        </p:nvSpPr>
        <p:spPr>
          <a:xfrm>
            <a:off x="6000200" y="2603850"/>
            <a:ext cx="933300" cy="76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/>
          <p:nvPr/>
        </p:nvSpPr>
        <p:spPr>
          <a:xfrm>
            <a:off x="7408700" y="1497750"/>
            <a:ext cx="933300" cy="76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7408700" y="2603850"/>
            <a:ext cx="933300" cy="76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/>
          <p:nvPr/>
        </p:nvSpPr>
        <p:spPr>
          <a:xfrm>
            <a:off x="4591700" y="3815900"/>
            <a:ext cx="933300" cy="76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6000200" y="3815900"/>
            <a:ext cx="933300" cy="76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/>
          <p:nvPr/>
        </p:nvSpPr>
        <p:spPr>
          <a:xfrm>
            <a:off x="7408700" y="3815900"/>
            <a:ext cx="933300" cy="76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669550" y="1605450"/>
            <a:ext cx="9333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deque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6039113" y="1605450"/>
            <a:ext cx="9333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deque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591700" y="2710675"/>
            <a:ext cx="9333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deque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6000200" y="2710675"/>
            <a:ext cx="9333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deque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7408700" y="1605450"/>
            <a:ext cx="9333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deque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7408700" y="2737525"/>
            <a:ext cx="9333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deque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4591700" y="3977300"/>
            <a:ext cx="9333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deque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6000200" y="3977300"/>
            <a:ext cx="9333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deque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7408700" y="3977300"/>
            <a:ext cx="9333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deque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8" name="Google Shape;138;p23"/>
          <p:cNvSpPr txBox="1"/>
          <p:nvPr>
            <p:ph type="title"/>
          </p:nvPr>
        </p:nvSpPr>
        <p:spPr>
          <a:xfrm>
            <a:off x="389700" y="194725"/>
            <a:ext cx="43656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Merge Queues</a:t>
            </a:r>
            <a:endParaRPr/>
          </a:p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475425" y="489375"/>
            <a:ext cx="4023000" cy="43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en" sz="1800"/>
              <a:t>One deque for each base page with the same LOGICAL position. When update: O(1) atomic access to get corresponding deque and O(1) atomic append per update. When merge: keeps popping infos out of deques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en" sz="1800"/>
              <a:t>Pros?</a:t>
            </a:r>
            <a:endParaRPr sz="1800"/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en" sz="1800"/>
              <a:t>Element: Tuple(BaseRid, TailRid)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Pros?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31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of Merge Queues in Merge Thread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03625"/>
            <a:ext cx="8520600" cy="39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Hashmap </a:t>
            </a:r>
            <a:r>
              <a:rPr lang="en">
                <a:solidFill>
                  <a:srgbClr val="FFFFFF"/>
                </a:solidFill>
              </a:rPr>
              <a:t>SeenUpdate for merge queue analysis: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Deque --Popleft()--&gt; Tuple(BaseRid, TailRid) --&gt; SeenUpdate[BaseRid] = TailRid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As the result: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Get every 1 to 1 mapping of baseRid to its latest tailRid. </a:t>
            </a: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eenUpdate will always end up with one tail rid of newest update for one baseRid because of dictionary key conflicts and replacement.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Pros?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Lineage = Last TailRid popped for that page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25"/>
          <p:cNvCxnSpPr/>
          <p:nvPr/>
        </p:nvCxnSpPr>
        <p:spPr>
          <a:xfrm flipH="1">
            <a:off x="628125" y="965075"/>
            <a:ext cx="29400" cy="3934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5"/>
          <p:cNvCxnSpPr/>
          <p:nvPr/>
        </p:nvCxnSpPr>
        <p:spPr>
          <a:xfrm>
            <a:off x="7397600" y="1564950"/>
            <a:ext cx="0" cy="2137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5"/>
          <p:cNvCxnSpPr/>
          <p:nvPr/>
        </p:nvCxnSpPr>
        <p:spPr>
          <a:xfrm flipH="1" rot="10800000">
            <a:off x="762163" y="2060550"/>
            <a:ext cx="4129800" cy="7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5"/>
          <p:cNvSpPr txBox="1"/>
          <p:nvPr>
            <p:ph type="title"/>
          </p:nvPr>
        </p:nvSpPr>
        <p:spPr>
          <a:xfrm>
            <a:off x="628125" y="1494738"/>
            <a:ext cx="44790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len(Merge Counter) &gt; MERGE_EPOCH</a:t>
            </a:r>
            <a:endParaRPr sz="1800"/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4891975" y="1862513"/>
            <a:ext cx="14424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Trigger.set()</a:t>
            </a:r>
            <a:endParaRPr sz="1800"/>
          </a:p>
        </p:txBody>
      </p:sp>
      <p:cxnSp>
        <p:nvCxnSpPr>
          <p:cNvPr id="155" name="Google Shape;155;p25"/>
          <p:cNvCxnSpPr/>
          <p:nvPr/>
        </p:nvCxnSpPr>
        <p:spPr>
          <a:xfrm>
            <a:off x="6334363" y="2064163"/>
            <a:ext cx="9714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5"/>
          <p:cNvSpPr txBox="1"/>
          <p:nvPr>
            <p:ph type="title"/>
          </p:nvPr>
        </p:nvSpPr>
        <p:spPr>
          <a:xfrm>
            <a:off x="2394350" y="291175"/>
            <a:ext cx="36594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 threads </a:t>
            </a:r>
            <a:r>
              <a:rPr lang="en" sz="3000"/>
              <a:t>Workflow</a:t>
            </a:r>
            <a:endParaRPr sz="3000"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6495700" y="3702738"/>
            <a:ext cx="1994400" cy="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Trigger.reset();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Refresh Counter</a:t>
            </a:r>
            <a:endParaRPr sz="1800"/>
          </a:p>
        </p:txBody>
      </p:sp>
      <p:sp>
        <p:nvSpPr>
          <p:cNvPr id="158" name="Google Shape;158;p25"/>
          <p:cNvSpPr txBox="1"/>
          <p:nvPr>
            <p:ph type="title"/>
          </p:nvPr>
        </p:nvSpPr>
        <p:spPr>
          <a:xfrm>
            <a:off x="124800" y="388475"/>
            <a:ext cx="11691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</a:t>
            </a:r>
            <a:endParaRPr b="1"/>
          </a:p>
        </p:txBody>
      </p:sp>
      <p:sp>
        <p:nvSpPr>
          <p:cNvPr id="159" name="Google Shape;159;p25"/>
          <p:cNvSpPr txBox="1"/>
          <p:nvPr>
            <p:ph type="title"/>
          </p:nvPr>
        </p:nvSpPr>
        <p:spPr>
          <a:xfrm>
            <a:off x="6982300" y="388475"/>
            <a:ext cx="12480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Merge</a:t>
            </a:r>
            <a:endParaRPr b="1"/>
          </a:p>
        </p:txBody>
      </p:sp>
      <p:sp>
        <p:nvSpPr>
          <p:cNvPr id="160" name="Google Shape;160;p25"/>
          <p:cNvSpPr txBox="1"/>
          <p:nvPr>
            <p:ph type="title"/>
          </p:nvPr>
        </p:nvSpPr>
        <p:spPr>
          <a:xfrm>
            <a:off x="6169750" y="1125488"/>
            <a:ext cx="26463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Wait for next trigger….. </a:t>
            </a:r>
            <a:endParaRPr sz="1800"/>
          </a:p>
        </p:txBody>
      </p:sp>
      <p:cxnSp>
        <p:nvCxnSpPr>
          <p:cNvPr id="161" name="Google Shape;161;p25"/>
          <p:cNvCxnSpPr/>
          <p:nvPr/>
        </p:nvCxnSpPr>
        <p:spPr>
          <a:xfrm flipH="1">
            <a:off x="1037275" y="2434175"/>
            <a:ext cx="6148800" cy="1957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5"/>
          <p:cNvSpPr txBox="1"/>
          <p:nvPr>
            <p:ph type="title"/>
          </p:nvPr>
        </p:nvSpPr>
        <p:spPr>
          <a:xfrm>
            <a:off x="1960975" y="3030250"/>
            <a:ext cx="22854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Merged Base Pages</a:t>
            </a:r>
            <a:endParaRPr sz="1800"/>
          </a:p>
        </p:txBody>
      </p:sp>
      <p:cxnSp>
        <p:nvCxnSpPr>
          <p:cNvPr id="163" name="Google Shape;163;p25"/>
          <p:cNvCxnSpPr/>
          <p:nvPr/>
        </p:nvCxnSpPr>
        <p:spPr>
          <a:xfrm flipH="1" rot="10800000">
            <a:off x="8233825" y="2794000"/>
            <a:ext cx="507900" cy="1143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5"/>
          <p:cNvCxnSpPr/>
          <p:nvPr/>
        </p:nvCxnSpPr>
        <p:spPr>
          <a:xfrm rot="10800000">
            <a:off x="8318325" y="1576775"/>
            <a:ext cx="434100" cy="1238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207925"/>
            <a:ext cx="8520600" cy="13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Optimization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db.close() will trigger last round of merge; no possible WW conflicts for base pages, even for those ones that are still not full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db.close() will let all the tables break their loop of merging</a:t>
            </a:r>
            <a:endParaRPr sz="1800"/>
          </a:p>
        </p:txBody>
      </p:sp>
      <p:cxnSp>
        <p:nvCxnSpPr>
          <p:cNvPr id="170" name="Google Shape;170;p26"/>
          <p:cNvCxnSpPr/>
          <p:nvPr/>
        </p:nvCxnSpPr>
        <p:spPr>
          <a:xfrm>
            <a:off x="6361675" y="1965200"/>
            <a:ext cx="14400" cy="2418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6"/>
          <p:cNvCxnSpPr/>
          <p:nvPr/>
        </p:nvCxnSpPr>
        <p:spPr>
          <a:xfrm>
            <a:off x="2282350" y="2185625"/>
            <a:ext cx="1146600" cy="20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6"/>
          <p:cNvSpPr txBox="1"/>
          <p:nvPr>
            <p:ph type="title"/>
          </p:nvPr>
        </p:nvSpPr>
        <p:spPr>
          <a:xfrm>
            <a:off x="962650" y="1972175"/>
            <a:ext cx="13197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db.closed</a:t>
            </a:r>
            <a:endParaRPr sz="1800"/>
          </a:p>
        </p:txBody>
      </p:sp>
      <p:sp>
        <p:nvSpPr>
          <p:cNvPr id="173" name="Google Shape;173;p26"/>
          <p:cNvSpPr txBox="1"/>
          <p:nvPr>
            <p:ph type="title"/>
          </p:nvPr>
        </p:nvSpPr>
        <p:spPr>
          <a:xfrm>
            <a:off x="3428950" y="1972163"/>
            <a:ext cx="14424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Trigger.set()</a:t>
            </a:r>
            <a:endParaRPr sz="1800"/>
          </a:p>
        </p:txBody>
      </p:sp>
      <p:cxnSp>
        <p:nvCxnSpPr>
          <p:cNvPr id="174" name="Google Shape;174;p26"/>
          <p:cNvCxnSpPr/>
          <p:nvPr/>
        </p:nvCxnSpPr>
        <p:spPr>
          <a:xfrm>
            <a:off x="4943200" y="2230363"/>
            <a:ext cx="1111200" cy="2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6"/>
          <p:cNvSpPr txBox="1"/>
          <p:nvPr>
            <p:ph type="title"/>
          </p:nvPr>
        </p:nvSpPr>
        <p:spPr>
          <a:xfrm>
            <a:off x="5426925" y="4286775"/>
            <a:ext cx="17553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Break the loop</a:t>
            </a:r>
            <a:endParaRPr sz="1800"/>
          </a:p>
        </p:txBody>
      </p:sp>
      <p:sp>
        <p:nvSpPr>
          <p:cNvPr id="176" name="Google Shape;176;p26"/>
          <p:cNvSpPr txBox="1"/>
          <p:nvPr>
            <p:ph type="title"/>
          </p:nvPr>
        </p:nvSpPr>
        <p:spPr>
          <a:xfrm>
            <a:off x="5021375" y="1520125"/>
            <a:ext cx="37473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Merge w</a:t>
            </a:r>
            <a:r>
              <a:rPr lang="en" sz="1800"/>
              <a:t>aiting for next trigger….. </a:t>
            </a:r>
            <a:endParaRPr sz="1800"/>
          </a:p>
        </p:txBody>
      </p:sp>
      <p:cxnSp>
        <p:nvCxnSpPr>
          <p:cNvPr id="177" name="Google Shape;177;p26"/>
          <p:cNvCxnSpPr/>
          <p:nvPr/>
        </p:nvCxnSpPr>
        <p:spPr>
          <a:xfrm flipH="1">
            <a:off x="1789525" y="2700350"/>
            <a:ext cx="4189800" cy="947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6"/>
          <p:cNvCxnSpPr>
            <a:stCxn id="172" idx="2"/>
          </p:cNvCxnSpPr>
          <p:nvPr/>
        </p:nvCxnSpPr>
        <p:spPr>
          <a:xfrm flipH="1">
            <a:off x="1607200" y="2419775"/>
            <a:ext cx="15300" cy="2091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6"/>
          <p:cNvSpPr txBox="1"/>
          <p:nvPr>
            <p:ph type="title"/>
          </p:nvPr>
        </p:nvSpPr>
        <p:spPr>
          <a:xfrm>
            <a:off x="2947788" y="3346125"/>
            <a:ext cx="2088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 Limits on merging base pages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515300" y="448150"/>
            <a:ext cx="8520600" cy="9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contribution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corresponding Q&amp;A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1075800" y="1789475"/>
            <a:ext cx="6992400" cy="26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Haoyang Li: main architect, cache, disk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Wenhao Su: merge, index, db, disk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Anthony Yang: testing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Justin Buhay: testing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Jung-Cheng Chang: testing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3950" y="17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Performance Analysis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475" y="868625"/>
            <a:ext cx="6322100" cy="41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95075" y="751125"/>
            <a:ext cx="1681200" cy="4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Operations: Insert 10k records;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 10k records; Update 10k records;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Then do select for 10k records again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Result: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Converges at 16-page sized cache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71225" y="55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Memory Requirement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557275"/>
            <a:ext cx="8520600" cy="21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Very economic operations for disk operations: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Minimum amounts of files---one file per column, use page offset within column-stored file to get 4096 bytes of data each time from disks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28350" y="27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Performance Analysis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28350" y="1152475"/>
            <a:ext cx="2210100" cy="3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Update takes the longest runtime;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Reason: Update will trigger background merge which takes resources; Expensive context switch for multi-thread because of limitation of python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7" l="0" r="0" t="21708"/>
          <a:stretch/>
        </p:blipFill>
        <p:spPr>
          <a:xfrm>
            <a:off x="2976975" y="1618125"/>
            <a:ext cx="6081275" cy="28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29275" y="1152475"/>
            <a:ext cx="587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Basic Operations Runtime(s) with 10K records workload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Throughput Stability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549425" y="1106525"/>
            <a:ext cx="263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Performance of time increases in 1:1 ratio as throughput changes;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example, everytime workload of update operations increases by 10 times will also result in 10 times the original runtime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11762"/>
          <a:stretch/>
        </p:blipFill>
        <p:spPr>
          <a:xfrm>
            <a:off x="4088925" y="1564475"/>
            <a:ext cx="4191000" cy="2958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780075" y="1045425"/>
            <a:ext cx="480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Total runtime(s) for update versus #records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Restructure from Milestone 1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08350" y="1366875"/>
            <a:ext cx="8520600" cy="3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Combine multiple page directory into one page directory in the layer of cache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of different layout: Spare extra room in 4096 byte array for metadata.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Base pages: TPS and num records. Tail Pages: Num records only.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Reason: So that everytime reading operation from disks will read for one page size consistently, matches the modern operating system setting.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Index: Now index class is now stored within table layer instead of query layer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 a coherent logical part. In db.py abstraction layer, index will be initialized and stored together with table.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04550" y="8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Overview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72425" y="736950"/>
            <a:ext cx="8520600" cy="3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First Layer: durable Database (db.py)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Allow multiple table to co-exist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Handling database index and table initialization, storage for each 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one file per column, and one extra file for index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Second Layer: </a:t>
            </a:r>
            <a:r>
              <a:rPr lang="en">
                <a:solidFill>
                  <a:schemeClr val="dk1"/>
                </a:solidFill>
              </a:rPr>
              <a:t>Index and </a:t>
            </a:r>
            <a:r>
              <a:rPr lang="en">
                <a:solidFill>
                  <a:schemeClr val="dk1"/>
                </a:solidFill>
              </a:rPr>
              <a:t>Table (index.py and table.py)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Pure logical layer for </a:t>
            </a:r>
            <a:r>
              <a:rPr lang="en">
                <a:solidFill>
                  <a:schemeClr val="dk1"/>
                </a:solidFill>
              </a:rPr>
              <a:t>milestone 1 features like </a:t>
            </a:r>
            <a:r>
              <a:rPr lang="en">
                <a:solidFill>
                  <a:schemeClr val="dk1"/>
                </a:solidFill>
              </a:rPr>
              <a:t>manipulating indexing, page range, merge, all sorts of L-Store features of data accessing and manipulation.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Third Layer: Cache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Bufferpool management for actually fetching the data from pages or write to pages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Fourth Layer: Disk Helper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Media between cache and disks, provide data for Cache either from disks or memory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1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Implementation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216675" y="957300"/>
            <a:ext cx="8520600" cy="3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Ordered Dict: custom key ----&gt; (Bool, Page) ;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Initialization: Empty dictionary; However it will </a:t>
            </a:r>
            <a:r>
              <a:rPr lang="en" sz="1600">
                <a:solidFill>
                  <a:schemeClr val="dk1"/>
                </a:solidFill>
              </a:rPr>
              <a:t>setup</a:t>
            </a:r>
            <a:r>
              <a:rPr lang="en" sz="1600">
                <a:solidFill>
                  <a:schemeClr val="dk1"/>
                </a:solidFill>
              </a:rPr>
              <a:t> the last </a:t>
            </a:r>
            <a:r>
              <a:rPr lang="en" sz="1600">
                <a:solidFill>
                  <a:schemeClr val="dk1"/>
                </a:solidFill>
              </a:rPr>
              <a:t>position available</a:t>
            </a:r>
            <a:r>
              <a:rPr lang="en" sz="1600">
                <a:solidFill>
                  <a:schemeClr val="dk1"/>
                </a:solidFill>
              </a:rPr>
              <a:t> for RID when </a:t>
            </a:r>
            <a:r>
              <a:rPr lang="en" sz="1600">
                <a:solidFill>
                  <a:schemeClr val="dk1"/>
                </a:solidFill>
              </a:rPr>
              <a:t>opening</a:t>
            </a:r>
            <a:r>
              <a:rPr lang="en" sz="1600">
                <a:solidFill>
                  <a:schemeClr val="dk1"/>
                </a:solidFill>
              </a:rPr>
              <a:t> database for later operations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Eviction Policy: LRU;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All data were in disks in the first place. Cache start to fetch data from disks and store them </a:t>
            </a:r>
            <a:r>
              <a:rPr lang="en" sz="1600">
                <a:solidFill>
                  <a:schemeClr val="dk1"/>
                </a:solidFill>
              </a:rPr>
              <a:t>inside</a:t>
            </a:r>
            <a:r>
              <a:rPr lang="en" sz="1600">
                <a:solidFill>
                  <a:schemeClr val="dk1"/>
                </a:solidFill>
              </a:rPr>
              <a:t> bufferpool only when the corresponding data is accessed.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Extension functionality: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generate keys for certain pages so that pages are stored 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 one page directory only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Get Page and Set Page: Specifically made for Merge, allowing page-wise operation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Destructor will trigger the final flush-to-disk operation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3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017725"/>
            <a:ext cx="85206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After lots and lots of overturns of model design and codes testing, balancing of pros and cons</a:t>
            </a:r>
            <a:r>
              <a:rPr lang="en"/>
              <a:t>, I ended up using a special way to implement merge most suitable for my current codes.</a:t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634500" y="2346625"/>
            <a:ext cx="7875000" cy="20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Incentive: Usually when I do merge and scan tail pages backward, I found out sometimes I could possibly access a lot of tail pages that are un</a:t>
            </a:r>
            <a:r>
              <a:rPr lang="en" sz="1800"/>
              <a:t>necessary</a:t>
            </a:r>
            <a:r>
              <a:rPr lang="en" sz="1800"/>
              <a:t> to be scanned because there a</a:t>
            </a:r>
            <a:r>
              <a:rPr lang="en" sz="1800"/>
              <a:t>r</a:t>
            </a:r>
            <a:r>
              <a:rPr lang="en" sz="1800"/>
              <a:t>e many tail pages which only contain old update records (ie not the latest updates), so my incentive is to find a way to avoid accessing those tail pages and baseRid redirections. This motivates me to find a solution to optimize a little bit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