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y="5143500" cx="9144000"/>
  <p:notesSz cx="6858000" cy="9144000"/>
  <p:embeddedFontLst>
    <p:embeddedFont>
      <p:font typeface="Roboto"/>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Roboto-regular.fntdata"/><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2.xml"/><Relationship Id="rId33" Type="http://schemas.openxmlformats.org/officeDocument/2006/relationships/font" Target="fonts/CenturyGothic-bold.fntdata"/><Relationship Id="rId10" Type="http://schemas.openxmlformats.org/officeDocument/2006/relationships/slide" Target="slides/slide1.xml"/><Relationship Id="rId32" Type="http://schemas.openxmlformats.org/officeDocument/2006/relationships/font" Target="fonts/CenturyGothic-regular.fntdata"/><Relationship Id="rId13" Type="http://schemas.openxmlformats.org/officeDocument/2006/relationships/slide" Target="slides/slide4.xml"/><Relationship Id="rId35" Type="http://schemas.openxmlformats.org/officeDocument/2006/relationships/font" Target="fonts/CenturyGothic-boldItalic.fntdata"/><Relationship Id="rId12" Type="http://schemas.openxmlformats.org/officeDocument/2006/relationships/slide" Target="slides/slide3.xml"/><Relationship Id="rId34" Type="http://schemas.openxmlformats.org/officeDocument/2006/relationships/font" Target="fonts/CenturyGothic-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78d5674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a78d56748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ANNIE</a:t>
            </a:r>
            <a:endParaRPr/>
          </a:p>
        </p:txBody>
      </p:sp>
      <p:sp>
        <p:nvSpPr>
          <p:cNvPr id="358" name="Google Shape;358;ga78d56748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787500eba1_0_29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TRUONG</a:t>
            </a:r>
            <a:endParaRPr/>
          </a:p>
        </p:txBody>
      </p:sp>
      <p:sp>
        <p:nvSpPr>
          <p:cNvPr id="492" name="Google Shape;492;g787500eba1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87500eba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TRUONG</a:t>
            </a:r>
            <a:endParaRPr/>
          </a:p>
        </p:txBody>
      </p:sp>
      <p:sp>
        <p:nvSpPr>
          <p:cNvPr id="504" name="Google Shape;504;g787500eba1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787500eba1_0_59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TRUONG</a:t>
            </a:r>
            <a:endParaRPr/>
          </a:p>
        </p:txBody>
      </p:sp>
      <p:sp>
        <p:nvSpPr>
          <p:cNvPr id="516" name="Google Shape;516;g787500eba1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06c90fec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MARCUS</a:t>
            </a:r>
            <a:endParaRPr/>
          </a:p>
          <a:p>
            <a:pPr indent="-298450" lvl="0" marL="457200" rtl="0" algn="l">
              <a:spcBef>
                <a:spcPts val="0"/>
              </a:spcBef>
              <a:spcAft>
                <a:spcPts val="0"/>
              </a:spcAft>
              <a:buClr>
                <a:schemeClr val="dk1"/>
              </a:buClr>
              <a:buSzPts val="1100"/>
              <a:buChar char="-"/>
            </a:pPr>
            <a:r>
              <a:rPr lang="en"/>
              <a:t>Converting claims to providers df required all new features</a:t>
            </a:r>
            <a:endParaRPr/>
          </a:p>
          <a:p>
            <a:pPr indent="-298450" lvl="0" marL="457200" rtl="0" algn="l">
              <a:spcBef>
                <a:spcPts val="0"/>
              </a:spcBef>
              <a:spcAft>
                <a:spcPts val="0"/>
              </a:spcAft>
              <a:buClr>
                <a:schemeClr val="dk1"/>
              </a:buClr>
              <a:buSzPts val="1100"/>
              <a:buChar char="-"/>
            </a:pPr>
            <a:r>
              <a:t/>
            </a:r>
            <a:endParaRPr/>
          </a:p>
          <a:p>
            <a:pPr indent="0" lvl="0" marL="0" rtl="0" algn="l">
              <a:spcBef>
                <a:spcPts val="0"/>
              </a:spcBef>
              <a:spcAft>
                <a:spcPts val="0"/>
              </a:spcAft>
              <a:buNone/>
            </a:pPr>
            <a:r>
              <a:t/>
            </a:r>
            <a:endParaRPr/>
          </a:p>
        </p:txBody>
      </p:sp>
      <p:sp>
        <p:nvSpPr>
          <p:cNvPr id="528" name="Google Shape;528;gb06c90fec9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b063838ef3_0_5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claim cost per provider</a:t>
            </a:r>
            <a:endParaRPr/>
          </a:p>
          <a:p>
            <a:pPr indent="0" lvl="0" marL="0" rtl="0" algn="l">
              <a:spcBef>
                <a:spcPts val="0"/>
              </a:spcBef>
              <a:spcAft>
                <a:spcPts val="0"/>
              </a:spcAft>
              <a:buNone/>
            </a:pPr>
            <a:r>
              <a:rPr lang="en"/>
              <a:t>Avg cost feature -&gt; recall ignores false positive therefore not a perfect score </a:t>
            </a:r>
            <a:endParaRPr/>
          </a:p>
          <a:p>
            <a:pPr indent="0" lvl="0" marL="0" rtl="0" algn="l">
              <a:spcBef>
                <a:spcPts val="0"/>
              </a:spcBef>
              <a:spcAft>
                <a:spcPts val="0"/>
              </a:spcAft>
              <a:buNone/>
            </a:pPr>
            <a:r>
              <a:rPr lang="en"/>
              <a:t>Accuracy score doesn’t take into account false negative therefore losing some money</a:t>
            </a:r>
            <a:endParaRPr/>
          </a:p>
          <a:p>
            <a:pPr indent="0" lvl="0" marL="0" rtl="0" algn="l">
              <a:spcBef>
                <a:spcPts val="0"/>
              </a:spcBef>
              <a:spcAft>
                <a:spcPts val="0"/>
              </a:spcAft>
              <a:buNone/>
            </a:pPr>
            <a:r>
              <a:rPr lang="en"/>
              <a:t>F1 -&gt; avg but doesnt take into account the business cost </a:t>
            </a:r>
            <a:endParaRPr/>
          </a:p>
          <a:p>
            <a:pPr indent="0" lvl="0" marL="0" rtl="0" algn="l">
              <a:spcBef>
                <a:spcPts val="0"/>
              </a:spcBef>
              <a:spcAft>
                <a:spcPts val="0"/>
              </a:spcAft>
              <a:buNone/>
            </a:pPr>
            <a:r>
              <a:rPr lang="en"/>
              <a:t>Score + making money and - means losing money</a:t>
            </a:r>
            <a:endParaRPr/>
          </a:p>
        </p:txBody>
      </p:sp>
      <p:sp>
        <p:nvSpPr>
          <p:cNvPr id="545" name="Google Shape;545;gb063838ef3_0_5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0d29f3e6b_0_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ANNIE: For some non linear models, we get a high recall score, but low business score because of false positives that it will cost us money to investigate them </a:t>
            </a:r>
            <a:endParaRPr/>
          </a:p>
        </p:txBody>
      </p:sp>
      <p:sp>
        <p:nvSpPr>
          <p:cNvPr id="560" name="Google Shape;560;gb0d29f3e6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87500eba1_0_100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ANNIE: Duplicate Claims Percent, also mention that it is in the best interest for companies to filter out all duplicate claims (accidental or fraudulent), but for the purposes of finding fraudulent providers we used claim date</a:t>
            </a:r>
            <a:endParaRPr/>
          </a:p>
        </p:txBody>
      </p:sp>
      <p:sp>
        <p:nvSpPr>
          <p:cNvPr id="569" name="Google Shape;569;g787500eba1_0_10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b053c6dd18_6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MARCUS: </a:t>
            </a:r>
            <a:endParaRPr sz="1000"/>
          </a:p>
          <a:p>
            <a:pPr indent="0" lvl="0" marL="0" rtl="0" algn="l">
              <a:lnSpc>
                <a:spcPct val="90000"/>
              </a:lnSpc>
              <a:spcBef>
                <a:spcPts val="0"/>
              </a:spcBef>
              <a:spcAft>
                <a:spcPts val="0"/>
              </a:spcAft>
              <a:buClr>
                <a:schemeClr val="dk1"/>
              </a:buClr>
              <a:buSzPts val="1000"/>
              <a:buFont typeface="Arial"/>
              <a:buNone/>
            </a:pPr>
            <a:r>
              <a:t/>
            </a:r>
            <a:endParaRPr/>
          </a:p>
        </p:txBody>
      </p:sp>
      <p:sp>
        <p:nvSpPr>
          <p:cNvPr id="578" name="Google Shape;578;gb053c6dd18_6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87500eba1_0_8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g787500eba1_0_8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787500eba1_0_8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78d567480_0_6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ANNIE</a:t>
            </a:r>
            <a:endParaRPr/>
          </a:p>
        </p:txBody>
      </p:sp>
      <p:sp>
        <p:nvSpPr>
          <p:cNvPr id="367" name="Google Shape;367;ga78d567480_0_6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78d567480_0_8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TRUONG: Increase the type of health care fraud font to 12 </a:t>
            </a:r>
            <a:endParaRPr/>
          </a:p>
        </p:txBody>
      </p:sp>
      <p:sp>
        <p:nvSpPr>
          <p:cNvPr id="381" name="Google Shape;381;ga78d567480_0_8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7a925c481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TRUONG</a:t>
            </a:r>
            <a:endParaRPr/>
          </a:p>
        </p:txBody>
      </p:sp>
      <p:sp>
        <p:nvSpPr>
          <p:cNvPr id="413" name="Google Shape;413;ga7a925c48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78d567480_0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a78d567480_0_4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TRUONG</a:t>
            </a:r>
            <a:endParaRPr/>
          </a:p>
        </p:txBody>
      </p:sp>
      <p:sp>
        <p:nvSpPr>
          <p:cNvPr id="429" name="Google Shape;429;ga78d567480_0_4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06c90fec9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MARCUS: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4 seperate csv files from kaggle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Data mostly from 2009</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Total of 558,221 total claims and 56 total features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451" name="Google Shape;451;gb06c90fec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87500eba1_0_7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MARCUS</a:t>
            </a:r>
            <a:endParaRPr/>
          </a:p>
          <a:p>
            <a:pPr indent="-292100" lvl="0" marL="457200" rtl="0" algn="l">
              <a:spcBef>
                <a:spcPts val="0"/>
              </a:spcBef>
              <a:spcAft>
                <a:spcPts val="0"/>
              </a:spcAft>
              <a:buSzPts val="1000"/>
              <a:buChar char="-"/>
            </a:pPr>
            <a:r>
              <a:rPr lang="en" sz="1000"/>
              <a:t>First started EDA, by looking at relationships of </a:t>
            </a:r>
            <a:r>
              <a:rPr lang="en" sz="1000"/>
              <a:t>explanatory</a:t>
            </a:r>
            <a:r>
              <a:rPr lang="en" sz="1000"/>
              <a:t> variables and potential fraud</a:t>
            </a:r>
            <a:endParaRPr sz="1000"/>
          </a:p>
          <a:p>
            <a:pPr indent="-292100" lvl="0" marL="457200" rtl="0" algn="l">
              <a:spcBef>
                <a:spcPts val="0"/>
              </a:spcBef>
              <a:spcAft>
                <a:spcPts val="0"/>
              </a:spcAft>
              <a:buSzPts val="1000"/>
              <a:buChar char="-"/>
            </a:pPr>
            <a:r>
              <a:rPr lang="en" sz="1000"/>
              <a:t>Ex: looked at unique patient counts and claim counts for flagged and unflagged providers.</a:t>
            </a:r>
            <a:endParaRPr sz="1000"/>
          </a:p>
          <a:p>
            <a:pPr indent="-292100" lvl="0" marL="457200" rtl="0" algn="l">
              <a:spcBef>
                <a:spcPts val="0"/>
              </a:spcBef>
              <a:spcAft>
                <a:spcPts val="0"/>
              </a:spcAft>
              <a:buClr>
                <a:schemeClr val="dk1"/>
              </a:buClr>
              <a:buSzPts val="1000"/>
              <a:buFont typeface="Calibri"/>
              <a:buChar char="-"/>
            </a:pPr>
            <a:r>
              <a:rPr lang="en">
                <a:solidFill>
                  <a:schemeClr val="dk1"/>
                </a:solidFill>
                <a:latin typeface="Calibri"/>
                <a:ea typeface="Calibri"/>
                <a:cs typeface="Calibri"/>
                <a:sym typeface="Calibri"/>
              </a:rPr>
              <a:t>Likelihood of potential fraud based on hospital size</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Which providers are fraudulent and how can we tell?</a:t>
            </a:r>
            <a:endParaRPr>
              <a:solidFill>
                <a:schemeClr val="dk1"/>
              </a:solidFill>
              <a:latin typeface="Calibri"/>
              <a:ea typeface="Calibri"/>
              <a:cs typeface="Calibri"/>
              <a:sym typeface="Calibri"/>
            </a:endParaRPr>
          </a:p>
        </p:txBody>
      </p:sp>
      <p:sp>
        <p:nvSpPr>
          <p:cNvPr id="469" name="Google Shape;469;g787500eba1_0_7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87500eba1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787500eba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
              <a:t>ANNIE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87500eba1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787500eba1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lang="en"/>
              <a:t>ANNIE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1" name="Google Shape;8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7" name="Google Shape;8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8"/>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93" name="Google Shape;9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9" name="Google Shape;99;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5" name="Google Shape;105;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6" name="Google Shape;106;p20"/>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7" name="Google Shape;107;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8" name="Google Shape;108;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9" name="Google Shape;109;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2" name="Shape 112"/>
        <p:cNvGrpSpPr/>
        <p:nvPr/>
      </p:nvGrpSpPr>
      <p:grpSpPr>
        <a:xfrm>
          <a:off x="0" y="0"/>
          <a:ext cx="0" cy="0"/>
          <a:chOff x="0" y="0"/>
          <a:chExt cx="0" cy="0"/>
        </a:xfrm>
      </p:grpSpPr>
      <p:sp>
        <p:nvSpPr>
          <p:cNvPr id="113" name="Google Shape;113;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5" name="Google Shape;115;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2" name="Google Shape;122;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3" name="Google Shape;123;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8" name="Google Shape;128;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9" name="Google Shape;12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4" name="Google Shape;134;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
  <p:cSld name="Title, Subtitle, Content and Image">
    <p:spTree>
      <p:nvGrpSpPr>
        <p:cNvPr id="138" name="Shape 138"/>
        <p:cNvGrpSpPr/>
        <p:nvPr/>
      </p:nvGrpSpPr>
      <p:grpSpPr>
        <a:xfrm>
          <a:off x="0" y="0"/>
          <a:ext cx="0" cy="0"/>
          <a:chOff x="0" y="0"/>
          <a:chExt cx="0" cy="0"/>
        </a:xfrm>
      </p:grpSpPr>
      <p:sp>
        <p:nvSpPr>
          <p:cNvPr id="139" name="Google Shape;139;p25"/>
          <p:cNvSpPr/>
          <p:nvPr>
            <p:ph idx="2" type="pic"/>
          </p:nvPr>
        </p:nvSpPr>
        <p:spPr>
          <a:xfrm>
            <a:off x="1047586" y="0"/>
            <a:ext cx="2921100" cy="42423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0" name="Google Shape;140;p25"/>
          <p:cNvSpPr/>
          <p:nvPr/>
        </p:nvSpPr>
        <p:spPr>
          <a:xfrm>
            <a:off x="8170065" y="4352273"/>
            <a:ext cx="288900" cy="2889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1" name="Google Shape;141;p25"/>
          <p:cNvSpPr/>
          <p:nvPr/>
        </p:nvSpPr>
        <p:spPr>
          <a:xfrm>
            <a:off x="8500719" y="4340858"/>
            <a:ext cx="652882" cy="307238"/>
          </a:xfrm>
          <a:custGeom>
            <a:rect b="b" l="l" r="r" t="t"/>
            <a:pathLst>
              <a:path extrusionOk="0" h="409651" w="870509">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5"/>
          <p:cNvSpPr txBox="1"/>
          <p:nvPr>
            <p:ph type="title"/>
          </p:nvPr>
        </p:nvSpPr>
        <p:spPr>
          <a:xfrm>
            <a:off x="5182517" y="681038"/>
            <a:ext cx="3377400" cy="587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3300"/>
              <a:buFont typeface="Century Gothic"/>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4" name="Google Shape;144;p25"/>
          <p:cNvSpPr txBox="1"/>
          <p:nvPr>
            <p:ph idx="11" type="ftr"/>
          </p:nvPr>
        </p:nvSpPr>
        <p:spPr>
          <a:xfrm>
            <a:off x="609217" y="4348327"/>
            <a:ext cx="2931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5" name="Google Shape;145;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25"/>
          <p:cNvSpPr/>
          <p:nvPr/>
        </p:nvSpPr>
        <p:spPr>
          <a:xfrm>
            <a:off x="4119110" y="-9506"/>
            <a:ext cx="409281" cy="2864968"/>
          </a:xfrm>
          <a:custGeom>
            <a:rect b="b" l="l" r="r" t="t"/>
            <a:pathLst>
              <a:path extrusionOk="0" h="3819957" w="545708">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7" name="Google Shape;147;p25"/>
          <p:cNvSpPr/>
          <p:nvPr/>
        </p:nvSpPr>
        <p:spPr>
          <a:xfrm>
            <a:off x="4109591" y="-9506"/>
            <a:ext cx="428317" cy="2874486"/>
          </a:xfrm>
          <a:custGeom>
            <a:rect b="b" l="l" r="r" t="t"/>
            <a:pathLst>
              <a:path extrusionOk="0" h="3832648" w="571089">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5"/>
          <p:cNvSpPr txBox="1"/>
          <p:nvPr>
            <p:ph idx="1" type="body"/>
          </p:nvPr>
        </p:nvSpPr>
        <p:spPr>
          <a:xfrm>
            <a:off x="5182517" y="1537856"/>
            <a:ext cx="3411300" cy="479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400"/>
              <a:buNone/>
              <a:defRPr b="1" i="0" sz="14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9" name="Google Shape;149;p25"/>
          <p:cNvSpPr txBox="1"/>
          <p:nvPr>
            <p:ph idx="3" type="body"/>
          </p:nvPr>
        </p:nvSpPr>
        <p:spPr>
          <a:xfrm>
            <a:off x="5182517" y="2129786"/>
            <a:ext cx="3411300" cy="2187600"/>
          </a:xfrm>
          <a:prstGeom prst="rect">
            <a:avLst/>
          </a:prstGeom>
          <a:noFill/>
          <a:ln>
            <a:noFill/>
          </a:ln>
        </p:spPr>
        <p:txBody>
          <a:bodyPr anchorCtr="0" anchor="t" bIns="34275" lIns="68575" spcFirstLastPara="1" rIns="68575" wrap="square" tIns="34275">
            <a:noAutofit/>
          </a:bodyPr>
          <a:lstStyle>
            <a:lvl1pPr indent="-298450" lvl="0" marL="457200" rtl="0" algn="l">
              <a:lnSpc>
                <a:spcPct val="90000"/>
              </a:lnSpc>
              <a:spcBef>
                <a:spcPts val="500"/>
              </a:spcBef>
              <a:spcAft>
                <a:spcPts val="0"/>
              </a:spcAft>
              <a:buClr>
                <a:schemeClr val="accent3"/>
              </a:buClr>
              <a:buSzPts val="1100"/>
              <a:buFont typeface="Arial"/>
              <a:buChar char="•"/>
              <a:defRPr b="0" i="0" sz="1100">
                <a:solidFill>
                  <a:srgbClr val="595959"/>
                </a:solidFill>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0" name="Google Shape;150;p25"/>
          <p:cNvSpPr/>
          <p:nvPr/>
        </p:nvSpPr>
        <p:spPr>
          <a:xfrm>
            <a:off x="5236460" y="1295004"/>
            <a:ext cx="2838985" cy="123978"/>
          </a:xfrm>
          <a:custGeom>
            <a:rect b="b" l="l" r="r" t="t"/>
            <a:pathLst>
              <a:path extrusionOk="0" h="165304" w="3785313">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1" name="Google Shape;151;p25"/>
          <p:cNvSpPr/>
          <p:nvPr/>
        </p:nvSpPr>
        <p:spPr>
          <a:xfrm>
            <a:off x="802028" y="-9506"/>
            <a:ext cx="751935" cy="1608570"/>
          </a:xfrm>
          <a:custGeom>
            <a:rect b="b" l="l" r="r" t="t"/>
            <a:pathLst>
              <a:path extrusionOk="0" h="2144760" w="100258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56" name="Shape 156"/>
        <p:cNvGrpSpPr/>
        <p:nvPr/>
      </p:nvGrpSpPr>
      <p:grpSpPr>
        <a:xfrm>
          <a:off x="0" y="0"/>
          <a:ext cx="0" cy="0"/>
          <a:chOff x="0" y="0"/>
          <a:chExt cx="0" cy="0"/>
        </a:xfrm>
      </p:grpSpPr>
      <p:sp>
        <p:nvSpPr>
          <p:cNvPr id="157" name="Google Shape;157;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8" name="Shape 158"/>
        <p:cNvGrpSpPr/>
        <p:nvPr/>
      </p:nvGrpSpPr>
      <p:grpSpPr>
        <a:xfrm>
          <a:off x="0" y="0"/>
          <a:ext cx="0" cy="0"/>
          <a:chOff x="0" y="0"/>
          <a:chExt cx="0" cy="0"/>
        </a:xfrm>
      </p:grpSpPr>
      <p:sp>
        <p:nvSpPr>
          <p:cNvPr id="159" name="Google Shape;159;p28"/>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8"/>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8"/>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62" name="Google Shape;162;p28"/>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163" name="Google Shape;163;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4" name="Shape 164"/>
        <p:cNvGrpSpPr/>
        <p:nvPr/>
      </p:nvGrpSpPr>
      <p:grpSpPr>
        <a:xfrm>
          <a:off x="0" y="0"/>
          <a:ext cx="0" cy="0"/>
          <a:chOff x="0" y="0"/>
          <a:chExt cx="0" cy="0"/>
        </a:xfrm>
      </p:grpSpPr>
      <p:sp>
        <p:nvSpPr>
          <p:cNvPr id="165" name="Google Shape;165;p2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166" name="Google Shape;166;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sp>
        <p:nvSpPr>
          <p:cNvPr id="168" name="Google Shape;168;p3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71" name="Google Shape;171;p3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72" name="Google Shape;172;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3" name="Shape 173"/>
        <p:cNvGrpSpPr/>
        <p:nvPr/>
      </p:nvGrpSpPr>
      <p:grpSpPr>
        <a:xfrm>
          <a:off x="0" y="0"/>
          <a:ext cx="0" cy="0"/>
          <a:chOff x="0" y="0"/>
          <a:chExt cx="0" cy="0"/>
        </a:xfrm>
      </p:grpSpPr>
      <p:sp>
        <p:nvSpPr>
          <p:cNvPr id="174" name="Google Shape;174;p3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200"/>
              <a:buNone/>
              <a:defRPr/>
            </a:lvl1pPr>
            <a:lvl2pPr lvl="1" rtl="0" algn="l">
              <a:lnSpc>
                <a:spcPct val="100000"/>
              </a:lnSpc>
              <a:spcBef>
                <a:spcPts val="0"/>
              </a:spcBef>
              <a:spcAft>
                <a:spcPts val="0"/>
              </a:spcAft>
              <a:buSzPts val="3200"/>
              <a:buNone/>
              <a:defRPr/>
            </a:lvl2pPr>
            <a:lvl3pPr lvl="2" rtl="0" algn="l">
              <a:lnSpc>
                <a:spcPct val="100000"/>
              </a:lnSpc>
              <a:spcBef>
                <a:spcPts val="0"/>
              </a:spcBef>
              <a:spcAft>
                <a:spcPts val="0"/>
              </a:spcAft>
              <a:buSzPts val="3200"/>
              <a:buNone/>
              <a:defRPr/>
            </a:lvl3pPr>
            <a:lvl4pPr lvl="3" rtl="0" algn="l">
              <a:lnSpc>
                <a:spcPct val="100000"/>
              </a:lnSpc>
              <a:spcBef>
                <a:spcPts val="0"/>
              </a:spcBef>
              <a:spcAft>
                <a:spcPts val="0"/>
              </a:spcAft>
              <a:buSzPts val="3200"/>
              <a:buNone/>
              <a:defRPr/>
            </a:lvl4pPr>
            <a:lvl5pPr lvl="4" rtl="0" algn="l">
              <a:lnSpc>
                <a:spcPct val="100000"/>
              </a:lnSpc>
              <a:spcBef>
                <a:spcPts val="0"/>
              </a:spcBef>
              <a:spcAft>
                <a:spcPts val="0"/>
              </a:spcAft>
              <a:buSzPts val="3200"/>
              <a:buNone/>
              <a:defRPr/>
            </a:lvl5pPr>
            <a:lvl6pPr lvl="5" rtl="0" algn="l">
              <a:lnSpc>
                <a:spcPct val="100000"/>
              </a:lnSpc>
              <a:spcBef>
                <a:spcPts val="0"/>
              </a:spcBef>
              <a:spcAft>
                <a:spcPts val="0"/>
              </a:spcAft>
              <a:buSzPts val="3200"/>
              <a:buNone/>
              <a:defRPr/>
            </a:lvl6pPr>
            <a:lvl7pPr lvl="6" rtl="0" algn="l">
              <a:lnSpc>
                <a:spcPct val="100000"/>
              </a:lnSpc>
              <a:spcBef>
                <a:spcPts val="0"/>
              </a:spcBef>
              <a:spcAft>
                <a:spcPts val="0"/>
              </a:spcAft>
              <a:buSzPts val="3200"/>
              <a:buNone/>
              <a:defRPr/>
            </a:lvl7pPr>
            <a:lvl8pPr lvl="7" rtl="0" algn="l">
              <a:lnSpc>
                <a:spcPct val="100000"/>
              </a:lnSpc>
              <a:spcBef>
                <a:spcPts val="0"/>
              </a:spcBef>
              <a:spcAft>
                <a:spcPts val="0"/>
              </a:spcAft>
              <a:buSzPts val="3200"/>
              <a:buNone/>
              <a:defRPr/>
            </a:lvl8pPr>
            <a:lvl9pPr lvl="8" rtl="0" algn="l">
              <a:lnSpc>
                <a:spcPct val="100000"/>
              </a:lnSpc>
              <a:spcBef>
                <a:spcPts val="0"/>
              </a:spcBef>
              <a:spcAft>
                <a:spcPts val="0"/>
              </a:spcAft>
              <a:buSzPts val="3200"/>
              <a:buNone/>
              <a:defRPr/>
            </a:lvl9pPr>
          </a:lstStyle>
          <a:p/>
        </p:txBody>
      </p:sp>
      <p:sp>
        <p:nvSpPr>
          <p:cNvPr id="177" name="Google Shape;177;p31"/>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78" name="Google Shape;178;p31"/>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79" name="Google Shape;179;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0" name="Shape 180"/>
        <p:cNvGrpSpPr/>
        <p:nvPr/>
      </p:nvGrpSpPr>
      <p:grpSpPr>
        <a:xfrm>
          <a:off x="0" y="0"/>
          <a:ext cx="0" cy="0"/>
          <a:chOff x="0" y="0"/>
          <a:chExt cx="0" cy="0"/>
        </a:xfrm>
      </p:grpSpPr>
      <p:sp>
        <p:nvSpPr>
          <p:cNvPr id="181" name="Google Shape;181;p3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2"/>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84" name="Google Shape;184;p32"/>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chemeClr val="lt1"/>
              </a:buClr>
              <a:buSzPts val="1200"/>
              <a:buChar char="●"/>
              <a:defRPr sz="1200">
                <a:solidFill>
                  <a:schemeClr val="lt1"/>
                </a:solidFill>
              </a:defRPr>
            </a:lvl1pPr>
            <a:lvl2pPr indent="-304800" lvl="1" marL="914400" rtl="0" algn="l">
              <a:lnSpc>
                <a:spcPct val="115000"/>
              </a:lnSpc>
              <a:spcBef>
                <a:spcPts val="1600"/>
              </a:spcBef>
              <a:spcAft>
                <a:spcPts val="0"/>
              </a:spcAft>
              <a:buClr>
                <a:schemeClr val="lt1"/>
              </a:buClr>
              <a:buSzPts val="1200"/>
              <a:buChar char="○"/>
              <a:defRPr sz="1200">
                <a:solidFill>
                  <a:schemeClr val="lt1"/>
                </a:solidFill>
              </a:defRPr>
            </a:lvl2pPr>
            <a:lvl3pPr indent="-304800" lvl="2" marL="1371600" rtl="0" algn="l">
              <a:lnSpc>
                <a:spcPct val="115000"/>
              </a:lnSpc>
              <a:spcBef>
                <a:spcPts val="1600"/>
              </a:spcBef>
              <a:spcAft>
                <a:spcPts val="0"/>
              </a:spcAft>
              <a:buClr>
                <a:schemeClr val="lt1"/>
              </a:buClr>
              <a:buSzPts val="1200"/>
              <a:buChar char="■"/>
              <a:defRPr sz="1200">
                <a:solidFill>
                  <a:schemeClr val="lt1"/>
                </a:solidFill>
              </a:defRPr>
            </a:lvl3pPr>
            <a:lvl4pPr indent="-304800" lvl="3" marL="1828800" rtl="0" algn="l">
              <a:lnSpc>
                <a:spcPct val="115000"/>
              </a:lnSpc>
              <a:spcBef>
                <a:spcPts val="1600"/>
              </a:spcBef>
              <a:spcAft>
                <a:spcPts val="0"/>
              </a:spcAft>
              <a:buClr>
                <a:schemeClr val="lt1"/>
              </a:buClr>
              <a:buSzPts val="1200"/>
              <a:buChar char="●"/>
              <a:defRPr sz="1200">
                <a:solidFill>
                  <a:schemeClr val="lt1"/>
                </a:solidFill>
              </a:defRPr>
            </a:lvl4pPr>
            <a:lvl5pPr indent="-304800" lvl="4" marL="2286000" rtl="0" algn="l">
              <a:lnSpc>
                <a:spcPct val="115000"/>
              </a:lnSpc>
              <a:spcBef>
                <a:spcPts val="1600"/>
              </a:spcBef>
              <a:spcAft>
                <a:spcPts val="0"/>
              </a:spcAft>
              <a:buClr>
                <a:schemeClr val="lt1"/>
              </a:buClr>
              <a:buSzPts val="1200"/>
              <a:buChar char="○"/>
              <a:defRPr sz="1200">
                <a:solidFill>
                  <a:schemeClr val="lt1"/>
                </a:solidFill>
              </a:defRPr>
            </a:lvl5pPr>
            <a:lvl6pPr indent="-304800" lvl="5" marL="2743200" rtl="0" algn="l">
              <a:lnSpc>
                <a:spcPct val="115000"/>
              </a:lnSpc>
              <a:spcBef>
                <a:spcPts val="1600"/>
              </a:spcBef>
              <a:spcAft>
                <a:spcPts val="0"/>
              </a:spcAft>
              <a:buClr>
                <a:schemeClr val="lt1"/>
              </a:buClr>
              <a:buSzPts val="1200"/>
              <a:buChar char="■"/>
              <a:defRPr sz="1200">
                <a:solidFill>
                  <a:schemeClr val="lt1"/>
                </a:solidFill>
              </a:defRPr>
            </a:lvl6pPr>
            <a:lvl7pPr indent="-304800" lvl="6" marL="3200400" rtl="0" algn="l">
              <a:lnSpc>
                <a:spcPct val="115000"/>
              </a:lnSpc>
              <a:spcBef>
                <a:spcPts val="1600"/>
              </a:spcBef>
              <a:spcAft>
                <a:spcPts val="0"/>
              </a:spcAft>
              <a:buClr>
                <a:schemeClr val="lt1"/>
              </a:buClr>
              <a:buSzPts val="1200"/>
              <a:buChar char="●"/>
              <a:defRPr sz="1200">
                <a:solidFill>
                  <a:schemeClr val="lt1"/>
                </a:solidFill>
              </a:defRPr>
            </a:lvl7pPr>
            <a:lvl8pPr indent="-304800" lvl="7" marL="3657600" rtl="0" algn="l">
              <a:lnSpc>
                <a:spcPct val="115000"/>
              </a:lnSpc>
              <a:spcBef>
                <a:spcPts val="1600"/>
              </a:spcBef>
              <a:spcAft>
                <a:spcPts val="0"/>
              </a:spcAft>
              <a:buClr>
                <a:schemeClr val="lt1"/>
              </a:buClr>
              <a:buSzPts val="1200"/>
              <a:buChar char="○"/>
              <a:defRPr sz="1200">
                <a:solidFill>
                  <a:schemeClr val="lt1"/>
                </a:solidFill>
              </a:defRPr>
            </a:lvl8pPr>
            <a:lvl9pPr indent="-304800" lvl="8" marL="4114800" rtl="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85" name="Google Shape;185;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sp>
        <p:nvSpPr>
          <p:cNvPr id="187" name="Google Shape;187;p33"/>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6000"/>
              <a:buNone/>
              <a:defRPr sz="6000"/>
            </a:lvl1pPr>
            <a:lvl2pPr lvl="1" rtl="0" algn="l">
              <a:lnSpc>
                <a:spcPct val="100000"/>
              </a:lnSpc>
              <a:spcBef>
                <a:spcPts val="0"/>
              </a:spcBef>
              <a:spcAft>
                <a:spcPts val="0"/>
              </a:spcAft>
              <a:buSzPts val="6000"/>
              <a:buNone/>
              <a:defRPr sz="6000"/>
            </a:lvl2pPr>
            <a:lvl3pPr lvl="2" rtl="0" algn="l">
              <a:lnSpc>
                <a:spcPct val="100000"/>
              </a:lnSpc>
              <a:spcBef>
                <a:spcPts val="0"/>
              </a:spcBef>
              <a:spcAft>
                <a:spcPts val="0"/>
              </a:spcAft>
              <a:buSzPts val="6000"/>
              <a:buNone/>
              <a:defRPr sz="6000"/>
            </a:lvl3pPr>
            <a:lvl4pPr lvl="3" rtl="0" algn="l">
              <a:lnSpc>
                <a:spcPct val="100000"/>
              </a:lnSpc>
              <a:spcBef>
                <a:spcPts val="0"/>
              </a:spcBef>
              <a:spcAft>
                <a:spcPts val="0"/>
              </a:spcAft>
              <a:buSzPts val="6000"/>
              <a:buNone/>
              <a:defRPr sz="6000"/>
            </a:lvl4pPr>
            <a:lvl5pPr lvl="4" rtl="0" algn="l">
              <a:lnSpc>
                <a:spcPct val="100000"/>
              </a:lnSpc>
              <a:spcBef>
                <a:spcPts val="0"/>
              </a:spcBef>
              <a:spcAft>
                <a:spcPts val="0"/>
              </a:spcAft>
              <a:buSzPts val="6000"/>
              <a:buNone/>
              <a:defRPr sz="6000"/>
            </a:lvl5pPr>
            <a:lvl6pPr lvl="5" rtl="0" algn="l">
              <a:lnSpc>
                <a:spcPct val="100000"/>
              </a:lnSpc>
              <a:spcBef>
                <a:spcPts val="0"/>
              </a:spcBef>
              <a:spcAft>
                <a:spcPts val="0"/>
              </a:spcAft>
              <a:buSzPts val="6000"/>
              <a:buNone/>
              <a:defRPr sz="6000"/>
            </a:lvl6pPr>
            <a:lvl7pPr lvl="6" rtl="0" algn="l">
              <a:lnSpc>
                <a:spcPct val="100000"/>
              </a:lnSpc>
              <a:spcBef>
                <a:spcPts val="0"/>
              </a:spcBef>
              <a:spcAft>
                <a:spcPts val="0"/>
              </a:spcAft>
              <a:buSzPts val="6000"/>
              <a:buNone/>
              <a:defRPr sz="6000"/>
            </a:lvl7pPr>
            <a:lvl8pPr lvl="7" rtl="0" algn="l">
              <a:lnSpc>
                <a:spcPct val="100000"/>
              </a:lnSpc>
              <a:spcBef>
                <a:spcPts val="0"/>
              </a:spcBef>
              <a:spcAft>
                <a:spcPts val="0"/>
              </a:spcAft>
              <a:buSzPts val="6000"/>
              <a:buNone/>
              <a:defRPr sz="6000"/>
            </a:lvl8pPr>
            <a:lvl9pPr lvl="8" rtl="0" algn="l">
              <a:lnSpc>
                <a:spcPct val="100000"/>
              </a:lnSpc>
              <a:spcBef>
                <a:spcPts val="0"/>
              </a:spcBef>
              <a:spcAft>
                <a:spcPts val="0"/>
              </a:spcAft>
              <a:buSzPts val="6000"/>
              <a:buNone/>
              <a:defRPr sz="6000"/>
            </a:lvl9pPr>
          </a:lstStyle>
          <a:p/>
        </p:txBody>
      </p:sp>
      <p:sp>
        <p:nvSpPr>
          <p:cNvPr id="188" name="Google Shape;188;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9" name="Shape 189"/>
        <p:cNvGrpSpPr/>
        <p:nvPr/>
      </p:nvGrpSpPr>
      <p:grpSpPr>
        <a:xfrm>
          <a:off x="0" y="0"/>
          <a:ext cx="0" cy="0"/>
          <a:chOff x="0" y="0"/>
          <a:chExt cx="0" cy="0"/>
        </a:xfrm>
      </p:grpSpPr>
      <p:sp>
        <p:nvSpPr>
          <p:cNvPr id="190" name="Google Shape;190;p34"/>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4200"/>
              <a:buNone/>
              <a:defRPr sz="4200">
                <a:solidFill>
                  <a:schemeClr val="dk2"/>
                </a:solidFill>
              </a:defRPr>
            </a:lvl1pPr>
            <a:lvl2pPr lvl="1" rtl="0" algn="ctr">
              <a:lnSpc>
                <a:spcPct val="100000"/>
              </a:lnSpc>
              <a:spcBef>
                <a:spcPts val="0"/>
              </a:spcBef>
              <a:spcAft>
                <a:spcPts val="0"/>
              </a:spcAft>
              <a:buClr>
                <a:schemeClr val="dk2"/>
              </a:buClr>
              <a:buSzPts val="4200"/>
              <a:buNone/>
              <a:defRPr sz="4200">
                <a:solidFill>
                  <a:schemeClr val="dk2"/>
                </a:solidFill>
              </a:defRPr>
            </a:lvl2pPr>
            <a:lvl3pPr lvl="2" rtl="0" algn="ctr">
              <a:lnSpc>
                <a:spcPct val="100000"/>
              </a:lnSpc>
              <a:spcBef>
                <a:spcPts val="0"/>
              </a:spcBef>
              <a:spcAft>
                <a:spcPts val="0"/>
              </a:spcAft>
              <a:buClr>
                <a:schemeClr val="dk2"/>
              </a:buClr>
              <a:buSzPts val="4200"/>
              <a:buNone/>
              <a:defRPr sz="4200">
                <a:solidFill>
                  <a:schemeClr val="dk2"/>
                </a:solidFill>
              </a:defRPr>
            </a:lvl3pPr>
            <a:lvl4pPr lvl="3" rtl="0" algn="ctr">
              <a:lnSpc>
                <a:spcPct val="100000"/>
              </a:lnSpc>
              <a:spcBef>
                <a:spcPts val="0"/>
              </a:spcBef>
              <a:spcAft>
                <a:spcPts val="0"/>
              </a:spcAft>
              <a:buClr>
                <a:schemeClr val="dk2"/>
              </a:buClr>
              <a:buSzPts val="4200"/>
              <a:buNone/>
              <a:defRPr sz="4200">
                <a:solidFill>
                  <a:schemeClr val="dk2"/>
                </a:solidFill>
              </a:defRPr>
            </a:lvl4pPr>
            <a:lvl5pPr lvl="4" rtl="0" algn="ctr">
              <a:lnSpc>
                <a:spcPct val="100000"/>
              </a:lnSpc>
              <a:spcBef>
                <a:spcPts val="0"/>
              </a:spcBef>
              <a:spcAft>
                <a:spcPts val="0"/>
              </a:spcAft>
              <a:buClr>
                <a:schemeClr val="dk2"/>
              </a:buClr>
              <a:buSzPts val="4200"/>
              <a:buNone/>
              <a:defRPr sz="4200">
                <a:solidFill>
                  <a:schemeClr val="dk2"/>
                </a:solidFill>
              </a:defRPr>
            </a:lvl5pPr>
            <a:lvl6pPr lvl="5" rtl="0" algn="ctr">
              <a:lnSpc>
                <a:spcPct val="100000"/>
              </a:lnSpc>
              <a:spcBef>
                <a:spcPts val="0"/>
              </a:spcBef>
              <a:spcAft>
                <a:spcPts val="0"/>
              </a:spcAft>
              <a:buClr>
                <a:schemeClr val="dk2"/>
              </a:buClr>
              <a:buSzPts val="4200"/>
              <a:buNone/>
              <a:defRPr sz="4200">
                <a:solidFill>
                  <a:schemeClr val="dk2"/>
                </a:solidFill>
              </a:defRPr>
            </a:lvl6pPr>
            <a:lvl7pPr lvl="6" rtl="0" algn="ctr">
              <a:lnSpc>
                <a:spcPct val="100000"/>
              </a:lnSpc>
              <a:spcBef>
                <a:spcPts val="0"/>
              </a:spcBef>
              <a:spcAft>
                <a:spcPts val="0"/>
              </a:spcAft>
              <a:buClr>
                <a:schemeClr val="dk2"/>
              </a:buClr>
              <a:buSzPts val="4200"/>
              <a:buNone/>
              <a:defRPr sz="4200">
                <a:solidFill>
                  <a:schemeClr val="dk2"/>
                </a:solidFill>
              </a:defRPr>
            </a:lvl7pPr>
            <a:lvl8pPr lvl="7" rtl="0" algn="ctr">
              <a:lnSpc>
                <a:spcPct val="100000"/>
              </a:lnSpc>
              <a:spcBef>
                <a:spcPts val="0"/>
              </a:spcBef>
              <a:spcAft>
                <a:spcPts val="0"/>
              </a:spcAft>
              <a:buClr>
                <a:schemeClr val="dk2"/>
              </a:buClr>
              <a:buSzPts val="4200"/>
              <a:buNone/>
              <a:defRPr sz="4200">
                <a:solidFill>
                  <a:schemeClr val="dk2"/>
                </a:solidFill>
              </a:defRPr>
            </a:lvl8pPr>
            <a:lvl9pPr lvl="8" rtl="0" algn="ctr">
              <a:lnSpc>
                <a:spcPct val="100000"/>
              </a:lnSpc>
              <a:spcBef>
                <a:spcPts val="0"/>
              </a:spcBef>
              <a:spcAft>
                <a:spcPts val="0"/>
              </a:spcAft>
              <a:buClr>
                <a:schemeClr val="dk2"/>
              </a:buClr>
              <a:buSzPts val="4200"/>
              <a:buNone/>
              <a:defRPr sz="4200">
                <a:solidFill>
                  <a:schemeClr val="dk2"/>
                </a:solidFill>
              </a:defRPr>
            </a:lvl9pPr>
          </a:lstStyle>
          <a:p/>
        </p:txBody>
      </p:sp>
      <p:sp>
        <p:nvSpPr>
          <p:cNvPr id="193" name="Google Shape;193;p34"/>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4" name="Google Shape;194;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195" name="Google Shape;195;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6" name="Shape 196"/>
        <p:cNvGrpSpPr/>
        <p:nvPr/>
      </p:nvGrpSpPr>
      <p:grpSpPr>
        <a:xfrm>
          <a:off x="0" y="0"/>
          <a:ext cx="0" cy="0"/>
          <a:chOff x="0" y="0"/>
          <a:chExt cx="0" cy="0"/>
        </a:xfrm>
      </p:grpSpPr>
      <p:sp>
        <p:nvSpPr>
          <p:cNvPr id="197" name="Google Shape;197;p3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chemeClr val="lt1"/>
              </a:buClr>
              <a:buSzPts val="1200"/>
              <a:buNone/>
              <a:defRPr sz="1200">
                <a:solidFill>
                  <a:schemeClr val="lt1"/>
                </a:solidFill>
              </a:defRPr>
            </a:lvl1pPr>
          </a:lstStyle>
          <a:p/>
        </p:txBody>
      </p:sp>
      <p:sp>
        <p:nvSpPr>
          <p:cNvPr id="200" name="Google Shape;200;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201" name="Shape 201"/>
        <p:cNvGrpSpPr/>
        <p:nvPr/>
      </p:nvGrpSpPr>
      <p:grpSpPr>
        <a:xfrm>
          <a:off x="0" y="0"/>
          <a:ext cx="0" cy="0"/>
          <a:chOff x="0" y="0"/>
          <a:chExt cx="0" cy="0"/>
        </a:xfrm>
      </p:grpSpPr>
      <p:sp>
        <p:nvSpPr>
          <p:cNvPr id="202" name="Google Shape;202;p36"/>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12000"/>
              <a:buNone/>
              <a:defRPr sz="12000">
                <a:solidFill>
                  <a:schemeClr val="dk2"/>
                </a:solidFill>
              </a:defRPr>
            </a:lvl1pPr>
            <a:lvl2pPr lvl="1" rtl="0" algn="ctr">
              <a:lnSpc>
                <a:spcPct val="100000"/>
              </a:lnSpc>
              <a:spcBef>
                <a:spcPts val="0"/>
              </a:spcBef>
              <a:spcAft>
                <a:spcPts val="0"/>
              </a:spcAft>
              <a:buClr>
                <a:schemeClr val="dk2"/>
              </a:buClr>
              <a:buSzPts val="12000"/>
              <a:buNone/>
              <a:defRPr sz="12000">
                <a:solidFill>
                  <a:schemeClr val="dk2"/>
                </a:solidFill>
              </a:defRPr>
            </a:lvl2pPr>
            <a:lvl3pPr lvl="2" rtl="0" algn="ctr">
              <a:lnSpc>
                <a:spcPct val="100000"/>
              </a:lnSpc>
              <a:spcBef>
                <a:spcPts val="0"/>
              </a:spcBef>
              <a:spcAft>
                <a:spcPts val="0"/>
              </a:spcAft>
              <a:buClr>
                <a:schemeClr val="dk2"/>
              </a:buClr>
              <a:buSzPts val="12000"/>
              <a:buNone/>
              <a:defRPr sz="12000">
                <a:solidFill>
                  <a:schemeClr val="dk2"/>
                </a:solidFill>
              </a:defRPr>
            </a:lvl3pPr>
            <a:lvl4pPr lvl="3" rtl="0" algn="ctr">
              <a:lnSpc>
                <a:spcPct val="100000"/>
              </a:lnSpc>
              <a:spcBef>
                <a:spcPts val="0"/>
              </a:spcBef>
              <a:spcAft>
                <a:spcPts val="0"/>
              </a:spcAft>
              <a:buClr>
                <a:schemeClr val="dk2"/>
              </a:buClr>
              <a:buSzPts val="12000"/>
              <a:buNone/>
              <a:defRPr sz="12000">
                <a:solidFill>
                  <a:schemeClr val="dk2"/>
                </a:solidFill>
              </a:defRPr>
            </a:lvl4pPr>
            <a:lvl5pPr lvl="4" rtl="0" algn="ctr">
              <a:lnSpc>
                <a:spcPct val="100000"/>
              </a:lnSpc>
              <a:spcBef>
                <a:spcPts val="0"/>
              </a:spcBef>
              <a:spcAft>
                <a:spcPts val="0"/>
              </a:spcAft>
              <a:buClr>
                <a:schemeClr val="dk2"/>
              </a:buClr>
              <a:buSzPts val="12000"/>
              <a:buNone/>
              <a:defRPr sz="12000">
                <a:solidFill>
                  <a:schemeClr val="dk2"/>
                </a:solidFill>
              </a:defRPr>
            </a:lvl5pPr>
            <a:lvl6pPr lvl="5" rtl="0" algn="ctr">
              <a:lnSpc>
                <a:spcPct val="100000"/>
              </a:lnSpc>
              <a:spcBef>
                <a:spcPts val="0"/>
              </a:spcBef>
              <a:spcAft>
                <a:spcPts val="0"/>
              </a:spcAft>
              <a:buClr>
                <a:schemeClr val="dk2"/>
              </a:buClr>
              <a:buSzPts val="12000"/>
              <a:buNone/>
              <a:defRPr sz="12000">
                <a:solidFill>
                  <a:schemeClr val="dk2"/>
                </a:solidFill>
              </a:defRPr>
            </a:lvl6pPr>
            <a:lvl7pPr lvl="6" rtl="0" algn="ctr">
              <a:lnSpc>
                <a:spcPct val="100000"/>
              </a:lnSpc>
              <a:spcBef>
                <a:spcPts val="0"/>
              </a:spcBef>
              <a:spcAft>
                <a:spcPts val="0"/>
              </a:spcAft>
              <a:buClr>
                <a:schemeClr val="dk2"/>
              </a:buClr>
              <a:buSzPts val="12000"/>
              <a:buNone/>
              <a:defRPr sz="12000">
                <a:solidFill>
                  <a:schemeClr val="dk2"/>
                </a:solidFill>
              </a:defRPr>
            </a:lvl7pPr>
            <a:lvl8pPr lvl="7" rtl="0" algn="ctr">
              <a:lnSpc>
                <a:spcPct val="100000"/>
              </a:lnSpc>
              <a:spcBef>
                <a:spcPts val="0"/>
              </a:spcBef>
              <a:spcAft>
                <a:spcPts val="0"/>
              </a:spcAft>
              <a:buClr>
                <a:schemeClr val="dk2"/>
              </a:buClr>
              <a:buSzPts val="12000"/>
              <a:buNone/>
              <a:defRPr sz="12000">
                <a:solidFill>
                  <a:schemeClr val="dk2"/>
                </a:solidFill>
              </a:defRPr>
            </a:lvl8pPr>
            <a:lvl9pPr lvl="8" rtl="0"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203" name="Google Shape;203;p36"/>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04" name="Google Shape;204;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1" name="Shape 211"/>
        <p:cNvGrpSpPr/>
        <p:nvPr/>
      </p:nvGrpSpPr>
      <p:grpSpPr>
        <a:xfrm>
          <a:off x="0" y="0"/>
          <a:ext cx="0" cy="0"/>
          <a:chOff x="0" y="0"/>
          <a:chExt cx="0" cy="0"/>
        </a:xfrm>
      </p:grpSpPr>
      <p:sp>
        <p:nvSpPr>
          <p:cNvPr id="212" name="Google Shape;212;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3" name="Google Shape;213;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4" name="Google Shape;214;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 name="Shape 215"/>
        <p:cNvGrpSpPr/>
        <p:nvPr/>
      </p:nvGrpSpPr>
      <p:grpSpPr>
        <a:xfrm>
          <a:off x="0" y="0"/>
          <a:ext cx="0" cy="0"/>
          <a:chOff x="0" y="0"/>
          <a:chExt cx="0" cy="0"/>
        </a:xfrm>
      </p:grpSpPr>
      <p:sp>
        <p:nvSpPr>
          <p:cNvPr id="216" name="Google Shape;216;p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7" name="Google Shape;217;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8" name="Google Shape;218;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9" name="Google Shape;219;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0" name="Shape 220"/>
        <p:cNvGrpSpPr/>
        <p:nvPr/>
      </p:nvGrpSpPr>
      <p:grpSpPr>
        <a:xfrm>
          <a:off x="0" y="0"/>
          <a:ext cx="0" cy="0"/>
          <a:chOff x="0" y="0"/>
          <a:chExt cx="0" cy="0"/>
        </a:xfrm>
      </p:grpSpPr>
      <p:sp>
        <p:nvSpPr>
          <p:cNvPr id="221" name="Google Shape;221;p4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entury Gothic"/>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2" name="Google Shape;222;p40"/>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23" name="Google Shape;223;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4" name="Google Shape;224;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5" name="Google Shape;225;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6" name="Shape 226"/>
        <p:cNvGrpSpPr/>
        <p:nvPr/>
      </p:nvGrpSpPr>
      <p:grpSpPr>
        <a:xfrm>
          <a:off x="0" y="0"/>
          <a:ext cx="0" cy="0"/>
          <a:chOff x="0" y="0"/>
          <a:chExt cx="0" cy="0"/>
        </a:xfrm>
      </p:grpSpPr>
      <p:sp>
        <p:nvSpPr>
          <p:cNvPr id="227" name="Google Shape;227;p4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8" name="Google Shape;228;p4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29" name="Google Shape;229;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0" name="Google Shape;230;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1" name="Google Shape;231;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2" name="Shape 232"/>
        <p:cNvGrpSpPr/>
        <p:nvPr/>
      </p:nvGrpSpPr>
      <p:grpSpPr>
        <a:xfrm>
          <a:off x="0" y="0"/>
          <a:ext cx="0" cy="0"/>
          <a:chOff x="0" y="0"/>
          <a:chExt cx="0" cy="0"/>
        </a:xfrm>
      </p:grpSpPr>
      <p:sp>
        <p:nvSpPr>
          <p:cNvPr id="233" name="Google Shape;233;p4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4" name="Google Shape;234;p4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235" name="Google Shape;235;p4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6" name="Google Shape;236;p4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7" name="Google Shape;237;p4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8" name="Shape 238"/>
        <p:cNvGrpSpPr/>
        <p:nvPr/>
      </p:nvGrpSpPr>
      <p:grpSpPr>
        <a:xfrm>
          <a:off x="0" y="0"/>
          <a:ext cx="0" cy="0"/>
          <a:chOff x="0" y="0"/>
          <a:chExt cx="0" cy="0"/>
        </a:xfrm>
      </p:grpSpPr>
      <p:sp>
        <p:nvSpPr>
          <p:cNvPr id="239" name="Google Shape;239;p4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0" name="Google Shape;240;p4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1" name="Google Shape;241;p4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2" name="Google Shape;242;p4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3" name="Google Shape;243;p4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4" name="Google Shape;244;p4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5" name="Shape 245"/>
        <p:cNvGrpSpPr/>
        <p:nvPr/>
      </p:nvGrpSpPr>
      <p:grpSpPr>
        <a:xfrm>
          <a:off x="0" y="0"/>
          <a:ext cx="0" cy="0"/>
          <a:chOff x="0" y="0"/>
          <a:chExt cx="0" cy="0"/>
        </a:xfrm>
      </p:grpSpPr>
      <p:sp>
        <p:nvSpPr>
          <p:cNvPr id="246" name="Google Shape;246;p4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7" name="Google Shape;247;p4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48" name="Google Shape;248;p4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49" name="Google Shape;249;p4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50" name="Google Shape;250;p4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51" name="Google Shape;251;p4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2" name="Google Shape;252;p4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3" name="Google Shape;253;p4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4" name="Shape 254"/>
        <p:cNvGrpSpPr/>
        <p:nvPr/>
      </p:nvGrpSpPr>
      <p:grpSpPr>
        <a:xfrm>
          <a:off x="0" y="0"/>
          <a:ext cx="0" cy="0"/>
          <a:chOff x="0" y="0"/>
          <a:chExt cx="0" cy="0"/>
        </a:xfrm>
      </p:grpSpPr>
      <p:sp>
        <p:nvSpPr>
          <p:cNvPr id="255" name="Google Shape;255;p4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6" name="Google Shape;256;p4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257" name="Google Shape;257;p4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58" name="Google Shape;258;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9" name="Google Shape;259;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0" name="Google Shape;260;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1" name="Shape 261"/>
        <p:cNvGrpSpPr/>
        <p:nvPr/>
      </p:nvGrpSpPr>
      <p:grpSpPr>
        <a:xfrm>
          <a:off x="0" y="0"/>
          <a:ext cx="0" cy="0"/>
          <a:chOff x="0" y="0"/>
          <a:chExt cx="0" cy="0"/>
        </a:xfrm>
      </p:grpSpPr>
      <p:sp>
        <p:nvSpPr>
          <p:cNvPr id="262" name="Google Shape;262;p4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3" name="Google Shape;263;p46"/>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264" name="Google Shape;264;p4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265" name="Google Shape;265;p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6" name="Google Shape;266;p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7" name="Google Shape;267;p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8" name="Shape 268"/>
        <p:cNvGrpSpPr/>
        <p:nvPr/>
      </p:nvGrpSpPr>
      <p:grpSpPr>
        <a:xfrm>
          <a:off x="0" y="0"/>
          <a:ext cx="0" cy="0"/>
          <a:chOff x="0" y="0"/>
          <a:chExt cx="0" cy="0"/>
        </a:xfrm>
      </p:grpSpPr>
      <p:sp>
        <p:nvSpPr>
          <p:cNvPr id="269" name="Google Shape;269;p4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0" name="Google Shape;270;p4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1" name="Google Shape;271;p4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2" name="Google Shape;272;p4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3" name="Google Shape;273;p4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4" name="Shape 274"/>
        <p:cNvGrpSpPr/>
        <p:nvPr/>
      </p:nvGrpSpPr>
      <p:grpSpPr>
        <a:xfrm>
          <a:off x="0" y="0"/>
          <a:ext cx="0" cy="0"/>
          <a:chOff x="0" y="0"/>
          <a:chExt cx="0" cy="0"/>
        </a:xfrm>
      </p:grpSpPr>
      <p:sp>
        <p:nvSpPr>
          <p:cNvPr id="275" name="Google Shape;275;p4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6" name="Google Shape;276;p4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7" name="Google Shape;277;p4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8" name="Google Shape;278;p4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9" name="Google Shape;279;p4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6" name="Shape 286"/>
        <p:cNvGrpSpPr/>
        <p:nvPr/>
      </p:nvGrpSpPr>
      <p:grpSpPr>
        <a:xfrm>
          <a:off x="0" y="0"/>
          <a:ext cx="0" cy="0"/>
          <a:chOff x="0" y="0"/>
          <a:chExt cx="0" cy="0"/>
        </a:xfrm>
      </p:grpSpPr>
      <p:sp>
        <p:nvSpPr>
          <p:cNvPr id="287" name="Google Shape;287;p5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8" name="Google Shape;288;p5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9" name="Google Shape;289;p5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0" name="Shape 290"/>
        <p:cNvGrpSpPr/>
        <p:nvPr/>
      </p:nvGrpSpPr>
      <p:grpSpPr>
        <a:xfrm>
          <a:off x="0" y="0"/>
          <a:ext cx="0" cy="0"/>
          <a:chOff x="0" y="0"/>
          <a:chExt cx="0" cy="0"/>
        </a:xfrm>
      </p:grpSpPr>
      <p:sp>
        <p:nvSpPr>
          <p:cNvPr id="291" name="Google Shape;291;p5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2" name="Google Shape;292;p5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3" name="Google Shape;293;p5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4" name="Google Shape;294;p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5" name="Shape 295"/>
        <p:cNvGrpSpPr/>
        <p:nvPr/>
      </p:nvGrpSpPr>
      <p:grpSpPr>
        <a:xfrm>
          <a:off x="0" y="0"/>
          <a:ext cx="0" cy="0"/>
          <a:chOff x="0" y="0"/>
          <a:chExt cx="0" cy="0"/>
        </a:xfrm>
      </p:grpSpPr>
      <p:sp>
        <p:nvSpPr>
          <p:cNvPr id="296" name="Google Shape;296;p5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7" name="Google Shape;297;p5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298" name="Google Shape;298;p5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9" name="Google Shape;299;p5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0" name="Google Shape;300;p5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1" name="Shape 301"/>
        <p:cNvGrpSpPr/>
        <p:nvPr/>
      </p:nvGrpSpPr>
      <p:grpSpPr>
        <a:xfrm>
          <a:off x="0" y="0"/>
          <a:ext cx="0" cy="0"/>
          <a:chOff x="0" y="0"/>
          <a:chExt cx="0" cy="0"/>
        </a:xfrm>
      </p:grpSpPr>
      <p:sp>
        <p:nvSpPr>
          <p:cNvPr id="302" name="Google Shape;302;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3" name="Google Shape;303;p5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04" name="Google Shape;304;p5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5" name="Google Shape;305;p5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6" name="Google Shape;306;p5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7" name="Shape 307"/>
        <p:cNvGrpSpPr/>
        <p:nvPr/>
      </p:nvGrpSpPr>
      <p:grpSpPr>
        <a:xfrm>
          <a:off x="0" y="0"/>
          <a:ext cx="0" cy="0"/>
          <a:chOff x="0" y="0"/>
          <a:chExt cx="0" cy="0"/>
        </a:xfrm>
      </p:grpSpPr>
      <p:sp>
        <p:nvSpPr>
          <p:cNvPr id="308" name="Google Shape;308;p5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entury Gothic"/>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09" name="Google Shape;309;p5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310" name="Google Shape;310;p5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1" name="Google Shape;311;p5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2" name="Google Shape;312;p5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3" name="Shape 313"/>
        <p:cNvGrpSpPr/>
        <p:nvPr/>
      </p:nvGrpSpPr>
      <p:grpSpPr>
        <a:xfrm>
          <a:off x="0" y="0"/>
          <a:ext cx="0" cy="0"/>
          <a:chOff x="0" y="0"/>
          <a:chExt cx="0" cy="0"/>
        </a:xfrm>
      </p:grpSpPr>
      <p:sp>
        <p:nvSpPr>
          <p:cNvPr id="314" name="Google Shape;314;p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15" name="Google Shape;315;p5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16" name="Google Shape;316;p5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17" name="Google Shape;317;p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8" name="Google Shape;318;p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9" name="Google Shape;319;p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0" name="Shape 320"/>
        <p:cNvGrpSpPr/>
        <p:nvPr/>
      </p:nvGrpSpPr>
      <p:grpSpPr>
        <a:xfrm>
          <a:off x="0" y="0"/>
          <a:ext cx="0" cy="0"/>
          <a:chOff x="0" y="0"/>
          <a:chExt cx="0" cy="0"/>
        </a:xfrm>
      </p:grpSpPr>
      <p:sp>
        <p:nvSpPr>
          <p:cNvPr id="321" name="Google Shape;321;p5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22" name="Google Shape;322;p5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23" name="Google Shape;323;p56"/>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24" name="Google Shape;324;p5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325" name="Google Shape;325;p5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26" name="Google Shape;326;p5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7" name="Google Shape;327;p5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28" name="Google Shape;328;p5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9" name="Shape 329"/>
        <p:cNvGrpSpPr/>
        <p:nvPr/>
      </p:nvGrpSpPr>
      <p:grpSpPr>
        <a:xfrm>
          <a:off x="0" y="0"/>
          <a:ext cx="0" cy="0"/>
          <a:chOff x="0" y="0"/>
          <a:chExt cx="0" cy="0"/>
        </a:xfrm>
      </p:grpSpPr>
      <p:sp>
        <p:nvSpPr>
          <p:cNvPr id="330" name="Google Shape;330;p5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1" name="Google Shape;331;p5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332" name="Google Shape;332;p5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33" name="Google Shape;333;p5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4" name="Google Shape;334;p5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35" name="Google Shape;335;p5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6" name="Shape 336"/>
        <p:cNvGrpSpPr/>
        <p:nvPr/>
      </p:nvGrpSpPr>
      <p:grpSpPr>
        <a:xfrm>
          <a:off x="0" y="0"/>
          <a:ext cx="0" cy="0"/>
          <a:chOff x="0" y="0"/>
          <a:chExt cx="0" cy="0"/>
        </a:xfrm>
      </p:grpSpPr>
      <p:sp>
        <p:nvSpPr>
          <p:cNvPr id="337" name="Google Shape;337;p5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entury Gothic"/>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38" name="Google Shape;338;p58"/>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339" name="Google Shape;339;p5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340" name="Google Shape;340;p5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1" name="Google Shape;341;p5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2" name="Google Shape;342;p5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3" name="Shape 343"/>
        <p:cNvGrpSpPr/>
        <p:nvPr/>
      </p:nvGrpSpPr>
      <p:grpSpPr>
        <a:xfrm>
          <a:off x="0" y="0"/>
          <a:ext cx="0" cy="0"/>
          <a:chOff x="0" y="0"/>
          <a:chExt cx="0" cy="0"/>
        </a:xfrm>
      </p:grpSpPr>
      <p:sp>
        <p:nvSpPr>
          <p:cNvPr id="344" name="Google Shape;344;p5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5" name="Google Shape;345;p59"/>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46" name="Google Shape;346;p5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7" name="Google Shape;347;p5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48" name="Google Shape;348;p5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9" name="Shape 349"/>
        <p:cNvGrpSpPr/>
        <p:nvPr/>
      </p:nvGrpSpPr>
      <p:grpSpPr>
        <a:xfrm>
          <a:off x="0" y="0"/>
          <a:ext cx="0" cy="0"/>
          <a:chOff x="0" y="0"/>
          <a:chExt cx="0" cy="0"/>
        </a:xfrm>
      </p:grpSpPr>
      <p:sp>
        <p:nvSpPr>
          <p:cNvPr id="350" name="Google Shape;350;p6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51" name="Google Shape;351;p6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352" name="Google Shape;352;p6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53" name="Google Shape;353;p6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54" name="Google Shape;354;p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5.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6.xml"/><Relationship Id="rId10" Type="http://schemas.openxmlformats.org/officeDocument/2006/relationships/slideLayout" Target="../slideLayouts/slideLayout3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2" Type="http://schemas.openxmlformats.org/officeDocument/2006/relationships/theme" Target="../theme/theme2.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5" name="Google Shape;65;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152" name="Shape 152"/>
        <p:cNvGrpSpPr/>
        <p:nvPr/>
      </p:nvGrpSpPr>
      <p:grpSpPr>
        <a:xfrm>
          <a:off x="0" y="0"/>
          <a:ext cx="0" cy="0"/>
          <a:chOff x="0" y="0"/>
          <a:chExt cx="0" cy="0"/>
        </a:xfrm>
      </p:grpSpPr>
      <p:sp>
        <p:nvSpPr>
          <p:cNvPr id="153" name="Google Shape;153;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54" name="Google Shape;154;p2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55" name="Google Shape;155;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07" name="Google Shape;207;p3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08" name="Google Shape;208;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09" name="Google Shape;209;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210" name="Google Shape;210;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4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entury Gothic"/>
              <a:buNone/>
              <a:defRPr b="0" i="0" sz="3300" u="none" cap="none" strike="noStrike">
                <a:solidFill>
                  <a:schemeClr val="dk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82" name="Google Shape;282;p4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83" name="Google Shape;283;p4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4" name="Google Shape;284;p4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5" name="Google Shape;285;p4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4.jpg"/><Relationship Id="rId5" Type="http://schemas.openxmlformats.org/officeDocument/2006/relationships/image" Target="../media/image11.jp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1"/>
          <p:cNvPicPr preferRelativeResize="0"/>
          <p:nvPr/>
        </p:nvPicPr>
        <p:blipFill rotWithShape="1">
          <a:blip r:embed="rId3">
            <a:alphaModFix/>
          </a:blip>
          <a:srcRect b="12068" l="0" r="0" t="8427"/>
          <a:stretch/>
        </p:blipFill>
        <p:spPr>
          <a:xfrm>
            <a:off x="256651" y="271743"/>
            <a:ext cx="8700565" cy="4600019"/>
          </a:xfrm>
          <a:prstGeom prst="rect">
            <a:avLst/>
          </a:prstGeom>
          <a:noFill/>
          <a:ln>
            <a:noFill/>
          </a:ln>
        </p:spPr>
      </p:pic>
      <p:pic>
        <p:nvPicPr>
          <p:cNvPr descr="Data Science Bootcamp Curriculum" id="361" name="Google Shape;361;p61"/>
          <p:cNvPicPr preferRelativeResize="0"/>
          <p:nvPr/>
        </p:nvPicPr>
        <p:blipFill rotWithShape="1">
          <a:blip r:embed="rId4">
            <a:alphaModFix/>
          </a:blip>
          <a:srcRect b="0" l="0" r="0" t="0"/>
          <a:stretch/>
        </p:blipFill>
        <p:spPr>
          <a:xfrm>
            <a:off x="7444925" y="4444850"/>
            <a:ext cx="1398975" cy="291000"/>
          </a:xfrm>
          <a:prstGeom prst="rect">
            <a:avLst/>
          </a:prstGeom>
          <a:noFill/>
          <a:ln>
            <a:noFill/>
          </a:ln>
        </p:spPr>
      </p:pic>
      <p:sp>
        <p:nvSpPr>
          <p:cNvPr id="362" name="Google Shape;362;p61"/>
          <p:cNvSpPr/>
          <p:nvPr/>
        </p:nvSpPr>
        <p:spPr>
          <a:xfrm>
            <a:off x="256651" y="1276350"/>
            <a:ext cx="5267400" cy="2590800"/>
          </a:xfrm>
          <a:prstGeom prst="rect">
            <a:avLst/>
          </a:prstGeom>
          <a:solidFill>
            <a:srgbClr val="4472C4">
              <a:alpha val="898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63" name="Google Shape;363;p61"/>
          <p:cNvSpPr txBox="1"/>
          <p:nvPr/>
        </p:nvSpPr>
        <p:spPr>
          <a:xfrm>
            <a:off x="546818" y="1767278"/>
            <a:ext cx="4340100" cy="1015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i="0" lang="en" sz="3300" u="none" cap="none" strike="noStrike">
                <a:solidFill>
                  <a:srgbClr val="FFFFFF"/>
                </a:solidFill>
                <a:latin typeface="Century Gothic"/>
                <a:ea typeface="Century Gothic"/>
                <a:cs typeface="Century Gothic"/>
                <a:sym typeface="Century Gothic"/>
              </a:rPr>
              <a:t>HEALTHCARE</a:t>
            </a:r>
            <a:endParaRPr sz="1100"/>
          </a:p>
          <a:p>
            <a:pPr indent="0" lvl="0" marL="0" marR="0" rtl="0" algn="l">
              <a:spcBef>
                <a:spcPts val="0"/>
              </a:spcBef>
              <a:spcAft>
                <a:spcPts val="0"/>
              </a:spcAft>
              <a:buNone/>
            </a:pPr>
            <a:r>
              <a:rPr lang="en" sz="3300">
                <a:solidFill>
                  <a:srgbClr val="FFFFFF"/>
                </a:solidFill>
                <a:latin typeface="Century Gothic"/>
                <a:ea typeface="Century Gothic"/>
                <a:cs typeface="Century Gothic"/>
                <a:sym typeface="Century Gothic"/>
              </a:rPr>
              <a:t>FRAUD DETECTION</a:t>
            </a:r>
            <a:endParaRPr sz="3600">
              <a:solidFill>
                <a:srgbClr val="FFFFFF"/>
              </a:solidFill>
              <a:latin typeface="Century Gothic"/>
              <a:ea typeface="Century Gothic"/>
              <a:cs typeface="Century Gothic"/>
              <a:sym typeface="Century Gothic"/>
            </a:endParaRPr>
          </a:p>
        </p:txBody>
      </p:sp>
      <p:sp>
        <p:nvSpPr>
          <p:cNvPr id="364" name="Google Shape;364;p61"/>
          <p:cNvSpPr txBox="1"/>
          <p:nvPr/>
        </p:nvSpPr>
        <p:spPr>
          <a:xfrm>
            <a:off x="394426" y="3048057"/>
            <a:ext cx="4821600" cy="5472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700" u="none" strike="noStrike">
                <a:solidFill>
                  <a:srgbClr val="FFFFFF"/>
                </a:solidFill>
                <a:latin typeface="Calibri"/>
                <a:ea typeface="Calibri"/>
                <a:cs typeface="Calibri"/>
                <a:sym typeface="Calibri"/>
              </a:rPr>
              <a:t> Presented by Annie Choi, Truong Pham, Marcus Choi</a:t>
            </a:r>
            <a:endParaRPr sz="17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3" name="Shape 493"/>
        <p:cNvGrpSpPr/>
        <p:nvPr/>
      </p:nvGrpSpPr>
      <p:grpSpPr>
        <a:xfrm>
          <a:off x="0" y="0"/>
          <a:ext cx="0" cy="0"/>
          <a:chOff x="0" y="0"/>
          <a:chExt cx="0" cy="0"/>
        </a:xfrm>
      </p:grpSpPr>
      <p:sp>
        <p:nvSpPr>
          <p:cNvPr id="494" name="Google Shape;494;p70"/>
          <p:cNvSpPr/>
          <p:nvPr/>
        </p:nvSpPr>
        <p:spPr>
          <a:xfrm>
            <a:off x="718209" y="1397012"/>
            <a:ext cx="7867800" cy="2596200"/>
          </a:xfrm>
          <a:prstGeom prst="rect">
            <a:avLst/>
          </a:prstGeom>
          <a:gradFill>
            <a:gsLst>
              <a:gs pos="0">
                <a:srgbClr val="4472C4"/>
              </a:gs>
              <a:gs pos="45000">
                <a:srgbClr val="2F5496">
                  <a:alpha val="61568"/>
                </a:srgbClr>
              </a:gs>
              <a:gs pos="63380">
                <a:srgbClr val="0C69B5"/>
              </a:gs>
              <a:gs pos="69840">
                <a:srgbClr val="0070C0"/>
              </a:gs>
              <a:gs pos="99000">
                <a:srgbClr val="4472C4">
                  <a:alpha val="60000"/>
                </a:srgbClr>
              </a:gs>
              <a:gs pos="100000">
                <a:srgbClr val="4472C4">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5" name="Google Shape;495;p70"/>
          <p:cNvSpPr txBox="1"/>
          <p:nvPr/>
        </p:nvSpPr>
        <p:spPr>
          <a:xfrm>
            <a:off x="596020" y="4292103"/>
            <a:ext cx="7907700" cy="654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212121"/>
                </a:solidFill>
                <a:latin typeface="Century Gothic"/>
                <a:ea typeface="Century Gothic"/>
                <a:cs typeface="Century Gothic"/>
                <a:sym typeface="Century Gothic"/>
              </a:rPr>
              <a:t>The patterns for fraud providers are similar to normal providers</a:t>
            </a:r>
            <a:endParaRPr/>
          </a:p>
        </p:txBody>
      </p:sp>
      <p:sp>
        <p:nvSpPr>
          <p:cNvPr id="496" name="Google Shape;496;p70"/>
          <p:cNvSpPr txBox="1"/>
          <p:nvPr/>
        </p:nvSpPr>
        <p:spPr>
          <a:xfrm>
            <a:off x="558053" y="29101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i="0" lang="en" sz="2400" u="none" cap="none" strike="noStrike">
                <a:solidFill>
                  <a:srgbClr val="4A66AC"/>
                </a:solidFill>
                <a:latin typeface="Century Gothic"/>
                <a:ea typeface="Century Gothic"/>
                <a:cs typeface="Century Gothic"/>
                <a:sym typeface="Century Gothic"/>
              </a:rPr>
              <a:t>ANALYSIS FOR TIME-RELATED FEATURES</a:t>
            </a:r>
            <a:endParaRPr/>
          </a:p>
          <a:p>
            <a:pPr indent="0" lvl="0" marL="0" marR="0" rtl="0" algn="ctr">
              <a:lnSpc>
                <a:spcPct val="90000"/>
              </a:lnSpc>
              <a:spcBef>
                <a:spcPts val="0"/>
              </a:spcBef>
              <a:spcAft>
                <a:spcPts val="0"/>
              </a:spcAft>
              <a:buClr>
                <a:srgbClr val="4A66AC"/>
              </a:buClr>
              <a:buSzPts val="2700"/>
              <a:buFont typeface="Century Gothic"/>
              <a:buNone/>
            </a:pPr>
            <a:r>
              <a:rPr b="0" i="0" lang="en" sz="1200" u="none" cap="none" strike="noStrike">
                <a:solidFill>
                  <a:srgbClr val="4A66AC"/>
                </a:solidFill>
                <a:latin typeface="Century Gothic"/>
                <a:ea typeface="Century Gothic"/>
                <a:cs typeface="Century Gothic"/>
                <a:sym typeface="Century Gothic"/>
              </a:rPr>
              <a:t>START WEEK AND WEEKDAY </a:t>
            </a:r>
            <a:endParaRPr b="0" i="0" sz="1200" u="none" cap="none" strike="noStrike">
              <a:solidFill>
                <a:srgbClr val="4A66AC"/>
              </a:solidFill>
              <a:latin typeface="Century Gothic"/>
              <a:ea typeface="Century Gothic"/>
              <a:cs typeface="Century Gothic"/>
              <a:sym typeface="Century Gothic"/>
            </a:endParaRPr>
          </a:p>
        </p:txBody>
      </p:sp>
      <p:grpSp>
        <p:nvGrpSpPr>
          <p:cNvPr id="497" name="Google Shape;497;p70"/>
          <p:cNvGrpSpPr/>
          <p:nvPr/>
        </p:nvGrpSpPr>
        <p:grpSpPr>
          <a:xfrm>
            <a:off x="502266" y="1271578"/>
            <a:ext cx="7867800" cy="2547300"/>
            <a:chOff x="660827" y="1275340"/>
            <a:chExt cx="7867800" cy="2547300"/>
          </a:xfrm>
        </p:grpSpPr>
        <p:sp>
          <p:nvSpPr>
            <p:cNvPr id="498" name="Google Shape;498;p70"/>
            <p:cNvSpPr/>
            <p:nvPr/>
          </p:nvSpPr>
          <p:spPr>
            <a:xfrm>
              <a:off x="660827" y="1275340"/>
              <a:ext cx="7867800" cy="2547300"/>
            </a:xfrm>
            <a:prstGeom prst="rect">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99" name="Google Shape;499;p70"/>
            <p:cNvPicPr preferRelativeResize="0"/>
            <p:nvPr/>
          </p:nvPicPr>
          <p:blipFill rotWithShape="1">
            <a:blip r:embed="rId3">
              <a:alphaModFix/>
            </a:blip>
            <a:srcRect b="0" l="0" r="0" t="0"/>
            <a:stretch/>
          </p:blipFill>
          <p:spPr>
            <a:xfrm>
              <a:off x="713403" y="1320971"/>
              <a:ext cx="3711990" cy="2455995"/>
            </a:xfrm>
            <a:prstGeom prst="rect">
              <a:avLst/>
            </a:prstGeom>
            <a:noFill/>
            <a:ln>
              <a:noFill/>
            </a:ln>
          </p:spPr>
        </p:pic>
        <p:pic>
          <p:nvPicPr>
            <p:cNvPr id="500" name="Google Shape;500;p70"/>
            <p:cNvPicPr preferRelativeResize="0"/>
            <p:nvPr/>
          </p:nvPicPr>
          <p:blipFill rotWithShape="1">
            <a:blip r:embed="rId4">
              <a:alphaModFix/>
            </a:blip>
            <a:srcRect b="0" l="0" r="0" t="0"/>
            <a:stretch/>
          </p:blipFill>
          <p:spPr>
            <a:xfrm>
              <a:off x="4708407" y="1337076"/>
              <a:ext cx="3722190" cy="2439890"/>
            </a:xfrm>
            <a:prstGeom prst="rect">
              <a:avLst/>
            </a:prstGeom>
            <a:noFill/>
            <a:ln>
              <a:noFill/>
            </a:ln>
          </p:spPr>
        </p:pic>
      </p:grpSp>
      <p:sp>
        <p:nvSpPr>
          <p:cNvPr id="501" name="Google Shape;501;p7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r>
              <a:rPr lang="en"/>
              <a:t>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5" name="Shape 505"/>
        <p:cNvGrpSpPr/>
        <p:nvPr/>
      </p:nvGrpSpPr>
      <p:grpSpPr>
        <a:xfrm>
          <a:off x="0" y="0"/>
          <a:ext cx="0" cy="0"/>
          <a:chOff x="0" y="0"/>
          <a:chExt cx="0" cy="0"/>
        </a:xfrm>
      </p:grpSpPr>
      <p:sp>
        <p:nvSpPr>
          <p:cNvPr id="506" name="Google Shape;506;p71"/>
          <p:cNvSpPr/>
          <p:nvPr/>
        </p:nvSpPr>
        <p:spPr>
          <a:xfrm>
            <a:off x="4692681" y="812574"/>
            <a:ext cx="4005000" cy="3592200"/>
          </a:xfrm>
          <a:prstGeom prst="rect">
            <a:avLst/>
          </a:prstGeom>
          <a:gradFill>
            <a:gsLst>
              <a:gs pos="0">
                <a:schemeClr val="accent5"/>
              </a:gs>
              <a:gs pos="45000">
                <a:srgbClr val="2F5496">
                  <a:alpha val="61568"/>
                </a:srgbClr>
              </a:gs>
              <a:gs pos="63380">
                <a:srgbClr val="0C69B5"/>
              </a:gs>
              <a:gs pos="69840">
                <a:srgbClr val="0070C0"/>
              </a:gs>
              <a:gs pos="99000">
                <a:srgbClr val="4472C4">
                  <a:alpha val="60000"/>
                </a:srgbClr>
              </a:gs>
              <a:gs pos="100000">
                <a:srgbClr val="4472C4">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507" name="Google Shape;507;p71"/>
          <p:cNvPicPr preferRelativeResize="0"/>
          <p:nvPr/>
        </p:nvPicPr>
        <p:blipFill rotWithShape="1">
          <a:blip r:embed="rId3">
            <a:alphaModFix/>
          </a:blip>
          <a:srcRect b="0" l="0" r="0" t="0"/>
          <a:stretch/>
        </p:blipFill>
        <p:spPr>
          <a:xfrm>
            <a:off x="4523383" y="715100"/>
            <a:ext cx="4005011" cy="3547310"/>
          </a:xfrm>
          <a:prstGeom prst="rect">
            <a:avLst/>
          </a:prstGeom>
          <a:noFill/>
          <a:ln cap="flat" cmpd="sng" w="9525">
            <a:solidFill>
              <a:schemeClr val="dk1"/>
            </a:solidFill>
            <a:prstDash val="solid"/>
            <a:round/>
            <a:headEnd len="sm" w="sm" type="none"/>
            <a:tailEnd len="sm" w="sm" type="none"/>
          </a:ln>
        </p:spPr>
      </p:pic>
      <p:sp>
        <p:nvSpPr>
          <p:cNvPr id="508" name="Google Shape;508;p71"/>
          <p:cNvSpPr txBox="1"/>
          <p:nvPr/>
        </p:nvSpPr>
        <p:spPr>
          <a:xfrm>
            <a:off x="615606" y="1858307"/>
            <a:ext cx="3220500" cy="2105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90000"/>
              </a:lnSpc>
              <a:spcBef>
                <a:spcPts val="0"/>
              </a:spcBef>
              <a:spcAft>
                <a:spcPts val="0"/>
              </a:spcAft>
              <a:buClr>
                <a:schemeClr val="dk1"/>
              </a:buClr>
              <a:buSzPts val="1400"/>
              <a:buFont typeface="Calibri"/>
              <a:buChar char="●"/>
            </a:pPr>
            <a:r>
              <a:rPr i="0" lang="en" sz="2000" u="none" cap="none" strike="noStrike">
                <a:solidFill>
                  <a:schemeClr val="dk1"/>
                </a:solidFill>
                <a:latin typeface="Calibri"/>
                <a:ea typeface="Calibri"/>
                <a:cs typeface="Calibri"/>
                <a:sym typeface="Calibri"/>
              </a:rPr>
              <a:t>Network containing providers as nodes</a:t>
            </a:r>
            <a:endParaRPr sz="1300">
              <a:latin typeface="Calibri"/>
              <a:ea typeface="Calibri"/>
              <a:cs typeface="Calibri"/>
              <a:sym typeface="Calibri"/>
            </a:endParaRPr>
          </a:p>
          <a:p>
            <a:pPr indent="0" lvl="0" marL="457200" marR="0" rtl="0" algn="l">
              <a:lnSpc>
                <a:spcPct val="90000"/>
              </a:lnSpc>
              <a:spcBef>
                <a:spcPts val="0"/>
              </a:spcBef>
              <a:spcAft>
                <a:spcPts val="0"/>
              </a:spcAft>
              <a:buNone/>
            </a:pPr>
            <a:r>
              <a:t/>
            </a:r>
            <a:endParaRPr sz="1300">
              <a:latin typeface="Calibri"/>
              <a:ea typeface="Calibri"/>
              <a:cs typeface="Calibri"/>
              <a:sym typeface="Calibri"/>
            </a:endParaRPr>
          </a:p>
          <a:p>
            <a:pPr indent="-317500" lvl="0" marL="457200" marR="0" rtl="0" algn="l">
              <a:lnSpc>
                <a:spcPct val="90000"/>
              </a:lnSpc>
              <a:spcBef>
                <a:spcPts val="1600"/>
              </a:spcBef>
              <a:spcAft>
                <a:spcPts val="0"/>
              </a:spcAft>
              <a:buClr>
                <a:schemeClr val="dk1"/>
              </a:buClr>
              <a:buSzPts val="1400"/>
              <a:buFont typeface="Calibri"/>
              <a:buChar char="●"/>
            </a:pPr>
            <a:r>
              <a:rPr i="0" lang="en" sz="2000" u="none" cap="none" strike="noStrike">
                <a:solidFill>
                  <a:schemeClr val="dk1"/>
                </a:solidFill>
                <a:latin typeface="Calibri"/>
                <a:ea typeface="Calibri"/>
                <a:cs typeface="Calibri"/>
                <a:sym typeface="Calibri"/>
              </a:rPr>
              <a:t>Providers who share AttendingPhysician will have a connection</a:t>
            </a:r>
            <a:endParaRPr sz="1300">
              <a:latin typeface="Calibri"/>
              <a:ea typeface="Calibri"/>
              <a:cs typeface="Calibri"/>
              <a:sym typeface="Calibri"/>
            </a:endParaRPr>
          </a:p>
        </p:txBody>
      </p:sp>
      <p:sp>
        <p:nvSpPr>
          <p:cNvPr id="509" name="Google Shape;509;p71"/>
          <p:cNvSpPr txBox="1"/>
          <p:nvPr/>
        </p:nvSpPr>
        <p:spPr>
          <a:xfrm>
            <a:off x="705018" y="715106"/>
            <a:ext cx="3405900" cy="5871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4A66AC"/>
              </a:buClr>
              <a:buSzPts val="2700"/>
              <a:buFont typeface="Century Gothic"/>
              <a:buNone/>
            </a:pPr>
            <a:r>
              <a:rPr b="1" i="0" lang="en" sz="2400" u="none" cap="none" strike="noStrike">
                <a:solidFill>
                  <a:srgbClr val="4A66AC"/>
                </a:solidFill>
                <a:latin typeface="Century Gothic"/>
                <a:ea typeface="Century Gothic"/>
                <a:cs typeface="Century Gothic"/>
                <a:sym typeface="Century Gothic"/>
              </a:rPr>
              <a:t>NETWORK ANALYSIS: DEFINITION</a:t>
            </a:r>
            <a:endParaRPr b="0" i="0" sz="1200" u="none" cap="none" strike="noStrike">
              <a:solidFill>
                <a:srgbClr val="4A66AC"/>
              </a:solidFill>
              <a:latin typeface="Century Gothic"/>
              <a:ea typeface="Century Gothic"/>
              <a:cs typeface="Century Gothic"/>
              <a:sym typeface="Century Gothic"/>
            </a:endParaRPr>
          </a:p>
        </p:txBody>
      </p:sp>
      <p:cxnSp>
        <p:nvCxnSpPr>
          <p:cNvPr id="510" name="Google Shape;510;p71"/>
          <p:cNvCxnSpPr/>
          <p:nvPr/>
        </p:nvCxnSpPr>
        <p:spPr>
          <a:xfrm>
            <a:off x="5022238" y="4262410"/>
            <a:ext cx="0" cy="342000"/>
          </a:xfrm>
          <a:prstGeom prst="straightConnector1">
            <a:avLst/>
          </a:prstGeom>
          <a:noFill/>
          <a:ln cap="flat" cmpd="sng" w="9525">
            <a:solidFill>
              <a:schemeClr val="dk1"/>
            </a:solidFill>
            <a:prstDash val="dot"/>
            <a:round/>
            <a:headEnd len="sm" w="sm" type="none"/>
            <a:tailEnd len="sm" w="sm" type="none"/>
          </a:ln>
        </p:spPr>
      </p:cxnSp>
      <p:cxnSp>
        <p:nvCxnSpPr>
          <p:cNvPr id="511" name="Google Shape;511;p71"/>
          <p:cNvCxnSpPr/>
          <p:nvPr/>
        </p:nvCxnSpPr>
        <p:spPr>
          <a:xfrm rot="10800000">
            <a:off x="5016609" y="4604491"/>
            <a:ext cx="277800" cy="0"/>
          </a:xfrm>
          <a:prstGeom prst="straightConnector1">
            <a:avLst/>
          </a:prstGeom>
          <a:noFill/>
          <a:ln cap="flat" cmpd="sng" w="9525">
            <a:solidFill>
              <a:schemeClr val="dk1"/>
            </a:solidFill>
            <a:prstDash val="dot"/>
            <a:round/>
            <a:headEnd len="sm" w="sm" type="none"/>
            <a:tailEnd len="sm" w="sm" type="none"/>
          </a:ln>
        </p:spPr>
      </p:cxnSp>
      <p:sp>
        <p:nvSpPr>
          <p:cNvPr id="512" name="Google Shape;512;p71"/>
          <p:cNvSpPr txBox="1"/>
          <p:nvPr/>
        </p:nvSpPr>
        <p:spPr>
          <a:xfrm>
            <a:off x="5351796" y="4428400"/>
            <a:ext cx="4572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entury Gothic"/>
                <a:ea typeface="Century Gothic"/>
                <a:cs typeface="Century Gothic"/>
                <a:sym typeface="Century Gothic"/>
              </a:rPr>
              <a:t>A sample network of providers</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entury Gothic"/>
                <a:ea typeface="Century Gothic"/>
                <a:cs typeface="Century Gothic"/>
                <a:sym typeface="Century Gothic"/>
              </a:rPr>
              <a:t>Fraud providers: In </a:t>
            </a:r>
            <a:r>
              <a:rPr b="0" i="0" lang="en" sz="1400" u="none" cap="none" strike="noStrike">
                <a:solidFill>
                  <a:srgbClr val="FF0000"/>
                </a:solidFill>
                <a:latin typeface="Century Gothic"/>
                <a:ea typeface="Century Gothic"/>
                <a:cs typeface="Century Gothic"/>
                <a:sym typeface="Century Gothic"/>
              </a:rPr>
              <a:t>red </a:t>
            </a:r>
            <a:endParaRPr>
              <a:solidFill>
                <a:srgbClr val="FF0000"/>
              </a:solidFill>
            </a:endParaRPr>
          </a:p>
        </p:txBody>
      </p:sp>
      <p:sp>
        <p:nvSpPr>
          <p:cNvPr id="513" name="Google Shape;513;p7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72"/>
          <p:cNvSpPr/>
          <p:nvPr/>
        </p:nvSpPr>
        <p:spPr>
          <a:xfrm>
            <a:off x="0" y="1024229"/>
            <a:ext cx="9144000" cy="3443400"/>
          </a:xfrm>
          <a:prstGeom prst="rect">
            <a:avLst/>
          </a:prstGeom>
          <a:gradFill>
            <a:gsLst>
              <a:gs pos="0">
                <a:srgbClr val="4472C4"/>
              </a:gs>
              <a:gs pos="45000">
                <a:srgbClr val="2F5496">
                  <a:alpha val="61568"/>
                </a:srgbClr>
              </a:gs>
              <a:gs pos="63380">
                <a:srgbClr val="0C69B5"/>
              </a:gs>
              <a:gs pos="69840">
                <a:srgbClr val="0070C0"/>
              </a:gs>
              <a:gs pos="99000">
                <a:srgbClr val="4472C4">
                  <a:alpha val="60000"/>
                </a:srgbClr>
              </a:gs>
              <a:gs pos="100000">
                <a:srgbClr val="4472C4">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9" name="Google Shape;519;p72"/>
          <p:cNvSpPr txBox="1"/>
          <p:nvPr/>
        </p:nvSpPr>
        <p:spPr>
          <a:xfrm>
            <a:off x="0" y="1932525"/>
            <a:ext cx="2301900" cy="2016000"/>
          </a:xfrm>
          <a:prstGeom prst="rect">
            <a:avLst/>
          </a:prstGeom>
          <a:noFill/>
          <a:ln>
            <a:noFill/>
          </a:ln>
        </p:spPr>
        <p:txBody>
          <a:bodyPr anchorCtr="0" anchor="t" bIns="34275" lIns="68575" spcFirstLastPara="1" rIns="68575" wrap="square" tIns="34275">
            <a:noAutofit/>
          </a:bodyPr>
          <a:lstStyle/>
          <a:p>
            <a:pPr indent="-304800" lvl="0" marL="457200" marR="0" rtl="0" algn="l">
              <a:lnSpc>
                <a:spcPct val="100000"/>
              </a:lnSpc>
              <a:spcBef>
                <a:spcPts val="0"/>
              </a:spcBef>
              <a:spcAft>
                <a:spcPts val="0"/>
              </a:spcAft>
              <a:buClr>
                <a:schemeClr val="lt1"/>
              </a:buClr>
              <a:buSzPts val="1200"/>
              <a:buChar char="●"/>
            </a:pPr>
            <a:r>
              <a:rPr b="1" i="0" lang="en" sz="1200" u="none" cap="none" strike="noStrike">
                <a:solidFill>
                  <a:schemeClr val="lt1"/>
                </a:solidFill>
                <a:latin typeface="Century Gothic"/>
                <a:ea typeface="Century Gothic"/>
                <a:cs typeface="Century Gothic"/>
                <a:sym typeface="Century Gothic"/>
              </a:rPr>
              <a:t>Fraud providers </a:t>
            </a:r>
            <a:r>
              <a:rPr b="0" i="0" lang="en" sz="1200" u="none" cap="none" strike="noStrike">
                <a:solidFill>
                  <a:schemeClr val="lt1"/>
                </a:solidFill>
                <a:latin typeface="Calibri"/>
                <a:ea typeface="Calibri"/>
                <a:cs typeface="Calibri"/>
                <a:sym typeface="Calibri"/>
              </a:rPr>
              <a:t>tend to be more connected</a:t>
            </a:r>
            <a:endParaRPr b="0" i="0" sz="12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200">
              <a:solidFill>
                <a:schemeClr val="lt1"/>
              </a:solidFill>
              <a:latin typeface="Calibri"/>
              <a:ea typeface="Calibri"/>
              <a:cs typeface="Calibri"/>
              <a:sym typeface="Calibri"/>
            </a:endParaRPr>
          </a:p>
          <a:p>
            <a:pPr indent="-304800" lvl="0" marL="457200" marR="0" rtl="0" algn="l">
              <a:lnSpc>
                <a:spcPct val="100000"/>
              </a:lnSpc>
              <a:spcBef>
                <a:spcPts val="0"/>
              </a:spcBef>
              <a:spcAft>
                <a:spcPts val="0"/>
              </a:spcAft>
              <a:buClr>
                <a:schemeClr val="lt1"/>
              </a:buClr>
              <a:buSzPts val="1200"/>
              <a:buFont typeface="Century Gothic"/>
              <a:buChar char="●"/>
            </a:pPr>
            <a:r>
              <a:rPr b="0" i="0" lang="en" sz="1200" u="none" cap="none" strike="noStrike">
                <a:solidFill>
                  <a:schemeClr val="lt1"/>
                </a:solidFill>
                <a:latin typeface="Calibri"/>
                <a:ea typeface="Calibri"/>
                <a:cs typeface="Calibri"/>
                <a:sym typeface="Calibri"/>
              </a:rPr>
              <a:t>Introduce two new feature columns</a:t>
            </a:r>
            <a:r>
              <a:rPr b="0" i="0" lang="en" sz="1200" u="none" cap="none" strike="noStrike">
                <a:solidFill>
                  <a:schemeClr val="lt1"/>
                </a:solidFill>
                <a:latin typeface="Century Gothic"/>
                <a:ea typeface="Century Gothic"/>
                <a:cs typeface="Century Gothic"/>
                <a:sym typeface="Century Gothic"/>
              </a:rPr>
              <a:t>: </a:t>
            </a:r>
            <a:r>
              <a:rPr b="1" i="0" lang="en" sz="1200" u="none" cap="none" strike="noStrike">
                <a:solidFill>
                  <a:schemeClr val="lt1"/>
                </a:solidFill>
                <a:latin typeface="Century Gothic"/>
                <a:ea typeface="Century Gothic"/>
                <a:cs typeface="Century Gothic"/>
                <a:sym typeface="Century Gothic"/>
              </a:rPr>
              <a:t>“isConnectedtoFraud” and “NetworkDegree”</a:t>
            </a:r>
            <a:endParaRPr b="0" i="0" sz="1050" u="none" cap="none" strike="noStrike">
              <a:solidFill>
                <a:schemeClr val="lt1"/>
              </a:solidFill>
              <a:latin typeface="Calibri"/>
              <a:ea typeface="Calibri"/>
              <a:cs typeface="Calibri"/>
              <a:sym typeface="Calibri"/>
            </a:endParaRPr>
          </a:p>
        </p:txBody>
      </p:sp>
      <p:sp>
        <p:nvSpPr>
          <p:cNvPr id="520" name="Google Shape;520;p72"/>
          <p:cNvSpPr txBox="1"/>
          <p:nvPr/>
        </p:nvSpPr>
        <p:spPr>
          <a:xfrm>
            <a:off x="558053" y="29101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lang="en" sz="2700">
                <a:solidFill>
                  <a:srgbClr val="4A66AC"/>
                </a:solidFill>
                <a:latin typeface="Century Gothic"/>
                <a:ea typeface="Century Gothic"/>
                <a:cs typeface="Century Gothic"/>
                <a:sym typeface="Century Gothic"/>
              </a:rPr>
              <a:t>Network Analysis: Statistics</a:t>
            </a:r>
            <a:endParaRPr b="0" i="0" sz="2700" u="none" cap="none" strike="noStrike">
              <a:solidFill>
                <a:srgbClr val="4A66AC"/>
              </a:solidFill>
              <a:latin typeface="Century Gothic"/>
              <a:ea typeface="Century Gothic"/>
              <a:cs typeface="Century Gothic"/>
              <a:sym typeface="Century Gothic"/>
            </a:endParaRPr>
          </a:p>
        </p:txBody>
      </p:sp>
      <p:grpSp>
        <p:nvGrpSpPr>
          <p:cNvPr id="521" name="Google Shape;521;p72"/>
          <p:cNvGrpSpPr/>
          <p:nvPr/>
        </p:nvGrpSpPr>
        <p:grpSpPr>
          <a:xfrm>
            <a:off x="2520496" y="1502245"/>
            <a:ext cx="6456300" cy="2307001"/>
            <a:chOff x="2243237" y="1713606"/>
            <a:chExt cx="6456300" cy="2307001"/>
          </a:xfrm>
        </p:grpSpPr>
        <p:sp>
          <p:nvSpPr>
            <p:cNvPr id="522" name="Google Shape;522;p72"/>
            <p:cNvSpPr/>
            <p:nvPr/>
          </p:nvSpPr>
          <p:spPr>
            <a:xfrm>
              <a:off x="2243237" y="1713607"/>
              <a:ext cx="6456300" cy="23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23" name="Google Shape;523;p72"/>
            <p:cNvPicPr preferRelativeResize="0"/>
            <p:nvPr/>
          </p:nvPicPr>
          <p:blipFill rotWithShape="1">
            <a:blip r:embed="rId3">
              <a:alphaModFix/>
            </a:blip>
            <a:srcRect b="0" l="0" r="0" t="0"/>
            <a:stretch/>
          </p:blipFill>
          <p:spPr>
            <a:xfrm>
              <a:off x="2295212" y="1713606"/>
              <a:ext cx="3341026" cy="2306900"/>
            </a:xfrm>
            <a:prstGeom prst="rect">
              <a:avLst/>
            </a:prstGeom>
            <a:noFill/>
            <a:ln>
              <a:noFill/>
            </a:ln>
          </p:spPr>
        </p:pic>
        <p:pic>
          <p:nvPicPr>
            <p:cNvPr id="524" name="Google Shape;524;p72"/>
            <p:cNvPicPr preferRelativeResize="0"/>
            <p:nvPr/>
          </p:nvPicPr>
          <p:blipFill rotWithShape="1">
            <a:blip r:embed="rId4">
              <a:alphaModFix/>
            </a:blip>
            <a:srcRect b="0" l="0" r="0" t="0"/>
            <a:stretch/>
          </p:blipFill>
          <p:spPr>
            <a:xfrm>
              <a:off x="5315876" y="1713606"/>
              <a:ext cx="3383536" cy="2306900"/>
            </a:xfrm>
            <a:prstGeom prst="rect">
              <a:avLst/>
            </a:prstGeom>
            <a:noFill/>
            <a:ln>
              <a:noFill/>
            </a:ln>
          </p:spPr>
        </p:pic>
      </p:grpSp>
      <p:sp>
        <p:nvSpPr>
          <p:cNvPr id="525" name="Google Shape;525;p7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r>
              <a:rPr lang="en"/>
              <a:t>10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73"/>
          <p:cNvGrpSpPr/>
          <p:nvPr/>
        </p:nvGrpSpPr>
        <p:grpSpPr>
          <a:xfrm>
            <a:off x="878947" y="1121220"/>
            <a:ext cx="2932672" cy="1162363"/>
            <a:chOff x="1189760" y="2057402"/>
            <a:chExt cx="6455364" cy="2467863"/>
          </a:xfrm>
        </p:grpSpPr>
        <p:sp>
          <p:nvSpPr>
            <p:cNvPr id="531" name="Google Shape;531;p73"/>
            <p:cNvSpPr/>
            <p:nvPr/>
          </p:nvSpPr>
          <p:spPr>
            <a:xfrm>
              <a:off x="1189760" y="2057402"/>
              <a:ext cx="5101936" cy="2285997"/>
            </a:xfrm>
            <a:prstGeom prst="flowChartOnlineStorage">
              <a:avLst/>
            </a:prstGeom>
            <a:solidFill>
              <a:srgbClr val="4D9F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800" u="none" cap="none" strike="noStrike">
                <a:solidFill>
                  <a:schemeClr val="lt1"/>
                </a:solidFill>
                <a:latin typeface="Calibri"/>
                <a:ea typeface="Calibri"/>
                <a:cs typeface="Calibri"/>
                <a:sym typeface="Calibri"/>
              </a:endParaRPr>
            </a:p>
          </p:txBody>
        </p:sp>
        <p:pic>
          <p:nvPicPr>
            <p:cNvPr id="532" name="Google Shape;532;p73"/>
            <p:cNvPicPr preferRelativeResize="0"/>
            <p:nvPr/>
          </p:nvPicPr>
          <p:blipFill rotWithShape="1">
            <a:blip r:embed="rId3">
              <a:alphaModFix/>
            </a:blip>
            <a:srcRect b="0" l="0" r="0" t="0"/>
            <a:stretch/>
          </p:blipFill>
          <p:spPr>
            <a:xfrm>
              <a:off x="5082308" y="2057404"/>
              <a:ext cx="2285038" cy="2467838"/>
            </a:xfrm>
            <a:prstGeom prst="rect">
              <a:avLst/>
            </a:prstGeom>
            <a:noFill/>
            <a:ln>
              <a:noFill/>
            </a:ln>
          </p:spPr>
        </p:pic>
        <p:sp>
          <p:nvSpPr>
            <p:cNvPr id="533" name="Google Shape;533;p73"/>
            <p:cNvSpPr txBox="1"/>
            <p:nvPr/>
          </p:nvSpPr>
          <p:spPr>
            <a:xfrm>
              <a:off x="1548224" y="2704565"/>
              <a:ext cx="6096900" cy="182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200" u="none" cap="none" strike="noStrike">
                  <a:solidFill>
                    <a:schemeClr val="lt1"/>
                  </a:solidFill>
                  <a:latin typeface="Century Gothic"/>
                  <a:ea typeface="Century Gothic"/>
                  <a:cs typeface="Century Gothic"/>
                  <a:sym typeface="Century Gothic"/>
                </a:rPr>
                <a:t>558,221</a:t>
              </a:r>
              <a:r>
                <a:rPr b="1" i="0" lang="en" sz="900" u="none" cap="none" strike="noStrike">
                  <a:solidFill>
                    <a:schemeClr val="lt1"/>
                  </a:solidFill>
                  <a:latin typeface="Century Gothic"/>
                  <a:ea typeface="Century Gothic"/>
                  <a:cs typeface="Century Gothic"/>
                  <a:sym typeface="Century Gothic"/>
                </a:rPr>
                <a:t> Total Claims</a:t>
              </a:r>
              <a:endParaRPr b="0" i="0" sz="9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1" i="0" lang="en" sz="1200" u="none" cap="none" strike="noStrike">
                  <a:solidFill>
                    <a:schemeClr val="lt1"/>
                  </a:solidFill>
                  <a:latin typeface="Century Gothic"/>
                  <a:ea typeface="Century Gothic"/>
                  <a:cs typeface="Century Gothic"/>
                  <a:sym typeface="Century Gothic"/>
                </a:rPr>
                <a:t>56</a:t>
              </a:r>
              <a:r>
                <a:rPr b="1" i="0" lang="en" sz="1400" u="none" cap="none" strike="noStrike">
                  <a:solidFill>
                    <a:schemeClr val="lt1"/>
                  </a:solidFill>
                  <a:latin typeface="Century Gothic"/>
                  <a:ea typeface="Century Gothic"/>
                  <a:cs typeface="Century Gothic"/>
                  <a:sym typeface="Century Gothic"/>
                </a:rPr>
                <a:t> </a:t>
              </a:r>
              <a:r>
                <a:rPr b="1" i="0" lang="en" sz="900" u="none" cap="none" strike="noStrike">
                  <a:solidFill>
                    <a:schemeClr val="lt1"/>
                  </a:solidFill>
                  <a:latin typeface="Century Gothic"/>
                  <a:ea typeface="Century Gothic"/>
                  <a:cs typeface="Century Gothic"/>
                  <a:sym typeface="Century Gothic"/>
                </a:rPr>
                <a:t>Total Features</a:t>
              </a:r>
              <a:endParaRPr b="0" i="0" sz="9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i="0" lang="en" sz="1100" u="none" cap="none" strike="noStrike">
                  <a:solidFill>
                    <a:schemeClr val="lt1"/>
                  </a:solidFill>
                  <a:latin typeface="Calibri"/>
                  <a:ea typeface="Calibri"/>
                  <a:cs typeface="Calibri"/>
                  <a:sym typeface="Calibri"/>
                </a:rPr>
              </a:br>
              <a:endParaRPr sz="1100">
                <a:solidFill>
                  <a:schemeClr val="lt1"/>
                </a:solidFill>
                <a:latin typeface="Calibri"/>
                <a:ea typeface="Calibri"/>
                <a:cs typeface="Calibri"/>
                <a:sym typeface="Calibri"/>
              </a:endParaRPr>
            </a:p>
          </p:txBody>
        </p:sp>
      </p:grpSp>
      <p:cxnSp>
        <p:nvCxnSpPr>
          <p:cNvPr id="534" name="Google Shape;534;p73"/>
          <p:cNvCxnSpPr/>
          <p:nvPr/>
        </p:nvCxnSpPr>
        <p:spPr>
          <a:xfrm rot="5400000">
            <a:off x="1201817" y="2343425"/>
            <a:ext cx="2054700" cy="1935000"/>
          </a:xfrm>
          <a:prstGeom prst="bentConnector3">
            <a:avLst>
              <a:gd fmla="val 28751" name="adj1"/>
            </a:avLst>
          </a:prstGeom>
          <a:noFill/>
          <a:ln cap="flat" cmpd="sng" w="38100">
            <a:solidFill>
              <a:srgbClr val="4D9FB4"/>
            </a:solidFill>
            <a:prstDash val="dash"/>
            <a:miter lim="800000"/>
            <a:headEnd len="sm" w="sm" type="none"/>
            <a:tailEnd len="sm" w="sm" type="none"/>
          </a:ln>
        </p:spPr>
      </p:cxnSp>
      <p:grpSp>
        <p:nvGrpSpPr>
          <p:cNvPr id="535" name="Google Shape;535;p73"/>
          <p:cNvGrpSpPr/>
          <p:nvPr/>
        </p:nvGrpSpPr>
        <p:grpSpPr>
          <a:xfrm flipH="1">
            <a:off x="1041789" y="3489368"/>
            <a:ext cx="2327988" cy="920970"/>
            <a:chOff x="627371" y="2349124"/>
            <a:chExt cx="6739976" cy="2678018"/>
          </a:xfrm>
        </p:grpSpPr>
        <p:sp>
          <p:nvSpPr>
            <p:cNvPr id="536" name="Google Shape;536;p73"/>
            <p:cNvSpPr/>
            <p:nvPr/>
          </p:nvSpPr>
          <p:spPr>
            <a:xfrm>
              <a:off x="1189760" y="2349124"/>
              <a:ext cx="5101936" cy="2285997"/>
            </a:xfrm>
            <a:prstGeom prst="flowChartOnlineStorage">
              <a:avLst/>
            </a:prstGeom>
            <a:solidFill>
              <a:srgbClr val="4D9F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800">
                <a:solidFill>
                  <a:schemeClr val="lt1"/>
                </a:solidFill>
                <a:latin typeface="Calibri"/>
                <a:ea typeface="Calibri"/>
                <a:cs typeface="Calibri"/>
                <a:sym typeface="Calibri"/>
              </a:endParaRPr>
            </a:p>
          </p:txBody>
        </p:sp>
        <p:pic>
          <p:nvPicPr>
            <p:cNvPr id="537" name="Google Shape;537;p73"/>
            <p:cNvPicPr preferRelativeResize="0"/>
            <p:nvPr/>
          </p:nvPicPr>
          <p:blipFill rotWithShape="1">
            <a:blip r:embed="rId3">
              <a:alphaModFix/>
            </a:blip>
            <a:srcRect b="0" l="0" r="0" t="0"/>
            <a:stretch/>
          </p:blipFill>
          <p:spPr>
            <a:xfrm>
              <a:off x="5082309" y="2350124"/>
              <a:ext cx="2285037" cy="2467841"/>
            </a:xfrm>
            <a:prstGeom prst="rect">
              <a:avLst/>
            </a:prstGeom>
            <a:noFill/>
            <a:ln>
              <a:noFill/>
            </a:ln>
          </p:spPr>
        </p:pic>
        <p:sp>
          <p:nvSpPr>
            <p:cNvPr id="538" name="Google Shape;538;p73"/>
            <p:cNvSpPr txBox="1"/>
            <p:nvPr/>
          </p:nvSpPr>
          <p:spPr>
            <a:xfrm>
              <a:off x="627371" y="2961042"/>
              <a:ext cx="4609500" cy="2066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900">
                  <a:solidFill>
                    <a:schemeClr val="lt1"/>
                  </a:solidFill>
                  <a:latin typeface="Century Gothic"/>
                  <a:ea typeface="Century Gothic"/>
                  <a:cs typeface="Century Gothic"/>
                  <a:sym typeface="Century Gothic"/>
                </a:rPr>
                <a:t>5,410 </a:t>
              </a:r>
              <a:r>
                <a:rPr b="1" i="0" lang="en" sz="900" u="none" strike="noStrike">
                  <a:solidFill>
                    <a:schemeClr val="lt1"/>
                  </a:solidFill>
                  <a:latin typeface="Century Gothic"/>
                  <a:ea typeface="Century Gothic"/>
                  <a:cs typeface="Century Gothic"/>
                  <a:sym typeface="Century Gothic"/>
                </a:rPr>
                <a:t>To</a:t>
              </a:r>
              <a:r>
                <a:rPr b="1" lang="en" sz="900">
                  <a:solidFill>
                    <a:schemeClr val="lt1"/>
                  </a:solidFill>
                  <a:latin typeface="Century Gothic"/>
                  <a:ea typeface="Century Gothic"/>
                  <a:cs typeface="Century Gothic"/>
                  <a:sym typeface="Century Gothic"/>
                </a:rPr>
                <a:t>tal Providers</a:t>
              </a:r>
              <a:endParaRPr b="0" sz="900">
                <a:solidFill>
                  <a:schemeClr val="lt1"/>
                </a:solidFill>
                <a:latin typeface="Calibri"/>
                <a:ea typeface="Calibri"/>
                <a:cs typeface="Calibri"/>
                <a:sym typeface="Calibri"/>
              </a:endParaRPr>
            </a:p>
            <a:p>
              <a:pPr indent="0" lvl="0" marL="0" marR="0" rtl="0" algn="l">
                <a:spcBef>
                  <a:spcPts val="0"/>
                </a:spcBef>
                <a:spcAft>
                  <a:spcPts val="0"/>
                </a:spcAft>
                <a:buNone/>
              </a:pPr>
              <a:r>
                <a:rPr b="1" lang="en" sz="1200">
                  <a:solidFill>
                    <a:schemeClr val="lt1"/>
                  </a:solidFill>
                  <a:latin typeface="Century Gothic"/>
                  <a:ea typeface="Century Gothic"/>
                  <a:cs typeface="Century Gothic"/>
                  <a:sym typeface="Century Gothic"/>
                </a:rPr>
                <a:t>65</a:t>
              </a:r>
              <a:r>
                <a:rPr b="1" lang="en" sz="900">
                  <a:solidFill>
                    <a:schemeClr val="lt1"/>
                  </a:solidFill>
                  <a:latin typeface="Century Gothic"/>
                  <a:ea typeface="Century Gothic"/>
                  <a:cs typeface="Century Gothic"/>
                  <a:sym typeface="Century Gothic"/>
                </a:rPr>
                <a:t> </a:t>
              </a:r>
              <a:r>
                <a:rPr b="1" i="0" lang="en" sz="900" u="none" strike="noStrike">
                  <a:solidFill>
                    <a:schemeClr val="lt1"/>
                  </a:solidFill>
                  <a:latin typeface="Century Gothic"/>
                  <a:ea typeface="Century Gothic"/>
                  <a:cs typeface="Century Gothic"/>
                  <a:sym typeface="Century Gothic"/>
                </a:rPr>
                <a:t>Total Features</a:t>
              </a:r>
              <a:endParaRPr b="0" sz="900">
                <a:solidFill>
                  <a:schemeClr val="lt1"/>
                </a:solidFill>
                <a:latin typeface="Calibri"/>
                <a:ea typeface="Calibri"/>
                <a:cs typeface="Calibri"/>
                <a:sym typeface="Calibri"/>
              </a:endParaRPr>
            </a:p>
            <a:p>
              <a:pPr indent="0" lvl="0" marL="0" marR="0" rtl="0" algn="l">
                <a:spcBef>
                  <a:spcPts val="0"/>
                </a:spcBef>
                <a:spcAft>
                  <a:spcPts val="0"/>
                </a:spcAft>
                <a:buNone/>
              </a:pPr>
              <a:br>
                <a:rPr lang="en" sz="300">
                  <a:solidFill>
                    <a:schemeClr val="lt1"/>
                  </a:solidFill>
                  <a:latin typeface="Calibri"/>
                  <a:ea typeface="Calibri"/>
                  <a:cs typeface="Calibri"/>
                  <a:sym typeface="Calibri"/>
                </a:rPr>
              </a:br>
              <a:endParaRPr sz="300">
                <a:solidFill>
                  <a:schemeClr val="lt1"/>
                </a:solidFill>
                <a:latin typeface="Calibri"/>
                <a:ea typeface="Calibri"/>
                <a:cs typeface="Calibri"/>
                <a:sym typeface="Calibri"/>
              </a:endParaRPr>
            </a:p>
          </p:txBody>
        </p:sp>
      </p:grpSp>
      <p:sp>
        <p:nvSpPr>
          <p:cNvPr id="539" name="Google Shape;539;p73"/>
          <p:cNvSpPr/>
          <p:nvPr/>
        </p:nvSpPr>
        <p:spPr>
          <a:xfrm rot="10800000">
            <a:off x="1110726" y="3250792"/>
            <a:ext cx="302100" cy="238500"/>
          </a:xfrm>
          <a:prstGeom prst="triangle">
            <a:avLst>
              <a:gd fmla="val 50000" name="adj"/>
            </a:avLst>
          </a:prstGeom>
          <a:solidFill>
            <a:srgbClr val="4D9F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0" name="Google Shape;540;p73"/>
          <p:cNvSpPr/>
          <p:nvPr/>
        </p:nvSpPr>
        <p:spPr>
          <a:xfrm>
            <a:off x="4919625" y="1121225"/>
            <a:ext cx="3335100" cy="3409500"/>
          </a:xfrm>
          <a:prstGeom prst="roundRect">
            <a:avLst>
              <a:gd fmla="val 16667" name="adj"/>
            </a:avLst>
          </a:prstGeom>
          <a:solidFill>
            <a:srgbClr val="DDEAF6"/>
          </a:solidFill>
          <a:ln>
            <a:noFill/>
          </a:ln>
        </p:spPr>
        <p:txBody>
          <a:bodyPr anchorCtr="0" anchor="t" bIns="34275" lIns="68575" spcFirstLastPara="1" rIns="68575" wrap="square" tIns="34275">
            <a:noAutofit/>
          </a:bodyPr>
          <a:lstStyle/>
          <a:p>
            <a:pPr indent="0" lvl="0" marL="457200" marR="0" rtl="0" algn="l">
              <a:spcBef>
                <a:spcPts val="0"/>
              </a:spcBef>
              <a:spcAft>
                <a:spcPts val="0"/>
              </a:spcAft>
              <a:buNone/>
            </a:pPr>
            <a:r>
              <a:t/>
            </a:r>
            <a:endParaRPr>
              <a:latin typeface="Calibri"/>
              <a:ea typeface="Calibri"/>
              <a:cs typeface="Calibri"/>
              <a:sym typeface="Calibri"/>
            </a:endParaRPr>
          </a:p>
          <a:p>
            <a:pPr indent="-336550" lvl="0" marL="457200" marR="0" rtl="0" algn="l">
              <a:spcBef>
                <a:spcPts val="0"/>
              </a:spcBef>
              <a:spcAft>
                <a:spcPts val="0"/>
              </a:spcAft>
              <a:buSzPts val="1700"/>
              <a:buFont typeface="Calibri"/>
              <a:buChar char="●"/>
            </a:pPr>
            <a:r>
              <a:rPr b="1" lang="en" sz="1700">
                <a:latin typeface="Calibri"/>
                <a:ea typeface="Calibri"/>
                <a:cs typeface="Calibri"/>
                <a:sym typeface="Calibri"/>
              </a:rPr>
              <a:t>Original dataframe</a:t>
            </a:r>
            <a:r>
              <a:rPr lang="en" sz="1700">
                <a:latin typeface="Calibri"/>
                <a:ea typeface="Calibri"/>
                <a:cs typeface="Calibri"/>
                <a:sym typeface="Calibri"/>
              </a:rPr>
              <a:t>: each observation by patient claim</a:t>
            </a:r>
            <a:endParaRPr sz="1700">
              <a:latin typeface="Calibri"/>
              <a:ea typeface="Calibri"/>
              <a:cs typeface="Calibri"/>
              <a:sym typeface="Calibri"/>
            </a:endParaRPr>
          </a:p>
          <a:p>
            <a:pPr indent="0" lvl="0" marL="457200" marR="0" rtl="0" algn="l">
              <a:spcBef>
                <a:spcPts val="0"/>
              </a:spcBef>
              <a:spcAft>
                <a:spcPts val="0"/>
              </a:spcAft>
              <a:buNone/>
            </a:pPr>
            <a:r>
              <a:t/>
            </a:r>
            <a:endParaRPr sz="1700">
              <a:latin typeface="Calibri"/>
              <a:ea typeface="Calibri"/>
              <a:cs typeface="Calibri"/>
              <a:sym typeface="Calibri"/>
            </a:endParaRPr>
          </a:p>
          <a:p>
            <a:pPr indent="0" lvl="0" marL="457200" marR="0" rtl="0" algn="l">
              <a:spcBef>
                <a:spcPts val="0"/>
              </a:spcBef>
              <a:spcAft>
                <a:spcPts val="0"/>
              </a:spcAft>
              <a:buNone/>
            </a:pPr>
            <a:r>
              <a:t/>
            </a:r>
            <a:endParaRPr sz="1700">
              <a:latin typeface="Calibri"/>
              <a:ea typeface="Calibri"/>
              <a:cs typeface="Calibri"/>
              <a:sym typeface="Calibri"/>
            </a:endParaRPr>
          </a:p>
          <a:p>
            <a:pPr indent="-336550" lvl="0" marL="457200" marR="0" rtl="0" algn="l">
              <a:spcBef>
                <a:spcPts val="0"/>
              </a:spcBef>
              <a:spcAft>
                <a:spcPts val="0"/>
              </a:spcAft>
              <a:buSzPts val="1700"/>
              <a:buFont typeface="Calibri"/>
              <a:buChar char="●"/>
            </a:pPr>
            <a:r>
              <a:rPr b="1" lang="en" sz="1700">
                <a:latin typeface="Calibri"/>
                <a:ea typeface="Calibri"/>
                <a:cs typeface="Calibri"/>
                <a:sym typeface="Calibri"/>
              </a:rPr>
              <a:t>New dataframe</a:t>
            </a:r>
            <a:r>
              <a:rPr lang="en" sz="1700">
                <a:latin typeface="Calibri"/>
                <a:ea typeface="Calibri"/>
                <a:cs typeface="Calibri"/>
                <a:sym typeface="Calibri"/>
              </a:rPr>
              <a:t>: each observation  by provider</a:t>
            </a:r>
            <a:endParaRPr sz="1700">
              <a:latin typeface="Calibri"/>
              <a:ea typeface="Calibri"/>
              <a:cs typeface="Calibri"/>
              <a:sym typeface="Calibri"/>
            </a:endParaRPr>
          </a:p>
          <a:p>
            <a:pPr indent="-330200" lvl="1" marL="914400" marR="0" rtl="0" algn="l">
              <a:spcBef>
                <a:spcPts val="0"/>
              </a:spcBef>
              <a:spcAft>
                <a:spcPts val="0"/>
              </a:spcAft>
              <a:buSzPts val="1600"/>
              <a:buFont typeface="Calibri"/>
              <a:buChar char="○"/>
            </a:pPr>
            <a:r>
              <a:rPr lang="en" sz="1600">
                <a:latin typeface="Calibri"/>
                <a:ea typeface="Calibri"/>
                <a:cs typeface="Calibri"/>
                <a:sym typeface="Calibri"/>
              </a:rPr>
              <a:t>Fraud labels by provider</a:t>
            </a:r>
            <a:endParaRPr sz="1600">
              <a:latin typeface="Calibri"/>
              <a:ea typeface="Calibri"/>
              <a:cs typeface="Calibri"/>
              <a:sym typeface="Calibri"/>
            </a:endParaRPr>
          </a:p>
          <a:p>
            <a:pPr indent="-330200" lvl="1" marL="914400" marR="0" rtl="0" algn="l">
              <a:spcBef>
                <a:spcPts val="0"/>
              </a:spcBef>
              <a:spcAft>
                <a:spcPts val="0"/>
              </a:spcAft>
              <a:buSzPts val="1600"/>
              <a:buFont typeface="Calibri"/>
              <a:buChar char="○"/>
            </a:pPr>
            <a:r>
              <a:rPr lang="en" sz="1600">
                <a:latin typeface="Calibri"/>
                <a:ea typeface="Calibri"/>
                <a:cs typeface="Calibri"/>
                <a:sym typeface="Calibri"/>
              </a:rPr>
              <a:t>New predictors</a:t>
            </a:r>
            <a:endParaRPr sz="1600">
              <a:latin typeface="Calibri"/>
              <a:ea typeface="Calibri"/>
              <a:cs typeface="Calibri"/>
              <a:sym typeface="Calibri"/>
            </a:endParaRPr>
          </a:p>
          <a:p>
            <a:pPr indent="0" lvl="0" marL="0" marR="0" rtl="0" algn="l">
              <a:spcBef>
                <a:spcPts val="0"/>
              </a:spcBef>
              <a:spcAft>
                <a:spcPts val="0"/>
              </a:spcAft>
              <a:buNone/>
            </a:pPr>
            <a:r>
              <a:t/>
            </a:r>
            <a:endParaRPr sz="1300">
              <a:latin typeface="Calibri"/>
              <a:ea typeface="Calibri"/>
              <a:cs typeface="Calibri"/>
              <a:sym typeface="Calibri"/>
            </a:endParaRPr>
          </a:p>
          <a:p>
            <a:pPr indent="0" lvl="0" marL="0" marR="0" rtl="0" algn="l">
              <a:spcBef>
                <a:spcPts val="0"/>
              </a:spcBef>
              <a:spcAft>
                <a:spcPts val="0"/>
              </a:spcAft>
              <a:buNone/>
            </a:pPr>
            <a:r>
              <a:t/>
            </a:r>
            <a:endParaRPr>
              <a:latin typeface="Calibri"/>
              <a:ea typeface="Calibri"/>
              <a:cs typeface="Calibri"/>
              <a:sym typeface="Calibri"/>
            </a:endParaRPr>
          </a:p>
        </p:txBody>
      </p:sp>
      <p:sp>
        <p:nvSpPr>
          <p:cNvPr id="541" name="Google Shape;541;p73"/>
          <p:cNvSpPr txBox="1"/>
          <p:nvPr/>
        </p:nvSpPr>
        <p:spPr>
          <a:xfrm>
            <a:off x="638428" y="298778"/>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lang="en" sz="2700">
                <a:solidFill>
                  <a:srgbClr val="4A66AC"/>
                </a:solidFill>
                <a:latin typeface="Century Gothic"/>
                <a:ea typeface="Century Gothic"/>
                <a:cs typeface="Century Gothic"/>
                <a:sym typeface="Century Gothic"/>
              </a:rPr>
              <a:t>FEATURE ENGINEERING</a:t>
            </a:r>
            <a:endParaRPr b="0" i="0" sz="2700" u="none" cap="none" strike="noStrike">
              <a:solidFill>
                <a:srgbClr val="4A66AC"/>
              </a:solidFill>
              <a:latin typeface="Century Gothic"/>
              <a:ea typeface="Century Gothic"/>
              <a:cs typeface="Century Gothic"/>
              <a:sym typeface="Century Gothic"/>
            </a:endParaRPr>
          </a:p>
        </p:txBody>
      </p:sp>
      <p:sp>
        <p:nvSpPr>
          <p:cNvPr id="542" name="Google Shape;542;p7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11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4"/>
          <p:cNvSpPr txBox="1"/>
          <p:nvPr/>
        </p:nvSpPr>
        <p:spPr>
          <a:xfrm>
            <a:off x="285750" y="4759367"/>
            <a:ext cx="518700" cy="161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100">
                <a:solidFill>
                  <a:srgbClr val="FFFFFF"/>
                </a:solidFill>
                <a:latin typeface="Calibri"/>
                <a:ea typeface="Calibri"/>
                <a:cs typeface="Calibri"/>
                <a:sym typeface="Calibri"/>
              </a:rPr>
              <a:t>Your logo</a:t>
            </a:r>
            <a:endParaRPr sz="1100"/>
          </a:p>
        </p:txBody>
      </p:sp>
      <p:sp>
        <p:nvSpPr>
          <p:cNvPr id="548" name="Google Shape;548;p74"/>
          <p:cNvSpPr txBox="1"/>
          <p:nvPr/>
        </p:nvSpPr>
        <p:spPr>
          <a:xfrm>
            <a:off x="3330098" y="3128822"/>
            <a:ext cx="1984800" cy="1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p>
        </p:txBody>
      </p:sp>
      <p:sp>
        <p:nvSpPr>
          <p:cNvPr id="549" name="Google Shape;549;p74"/>
          <p:cNvSpPr txBox="1"/>
          <p:nvPr/>
        </p:nvSpPr>
        <p:spPr>
          <a:xfrm>
            <a:off x="422200" y="158248"/>
            <a:ext cx="2194800" cy="26256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4A66AC"/>
              </a:buClr>
              <a:buSzPts val="3000"/>
              <a:buFont typeface="Century Gothic"/>
              <a:buNone/>
            </a:pPr>
            <a:r>
              <a:rPr b="1" i="0" lang="en" sz="3000" u="none" cap="none" strike="noStrike">
                <a:solidFill>
                  <a:srgbClr val="4A66AC"/>
                </a:solidFill>
                <a:latin typeface="Century Gothic"/>
                <a:ea typeface="Century Gothic"/>
                <a:cs typeface="Century Gothic"/>
                <a:sym typeface="Century Gothic"/>
              </a:rPr>
              <a:t>MODEL </a:t>
            </a:r>
            <a:endParaRPr sz="1100"/>
          </a:p>
          <a:p>
            <a:pPr indent="0" lvl="0" marL="0" marR="0" rtl="0" algn="l">
              <a:lnSpc>
                <a:spcPct val="90000"/>
              </a:lnSpc>
              <a:spcBef>
                <a:spcPts val="0"/>
              </a:spcBef>
              <a:spcAft>
                <a:spcPts val="0"/>
              </a:spcAft>
              <a:buClr>
                <a:srgbClr val="4A66AC"/>
              </a:buClr>
              <a:buSzPts val="3000"/>
              <a:buFont typeface="Century Gothic"/>
              <a:buNone/>
            </a:pPr>
            <a:r>
              <a:rPr b="1" i="0" lang="en" sz="3000" u="none" cap="none" strike="noStrike">
                <a:solidFill>
                  <a:srgbClr val="4A66AC"/>
                </a:solidFill>
                <a:latin typeface="Century Gothic"/>
                <a:ea typeface="Century Gothic"/>
                <a:cs typeface="Century Gothic"/>
                <a:sym typeface="Century Gothic"/>
              </a:rPr>
              <a:t>SCORING </a:t>
            </a:r>
            <a:endParaRPr sz="1100"/>
          </a:p>
          <a:p>
            <a:pPr indent="0" lvl="0" marL="0" marR="0" rtl="0" algn="l">
              <a:lnSpc>
                <a:spcPct val="90000"/>
              </a:lnSpc>
              <a:spcBef>
                <a:spcPts val="0"/>
              </a:spcBef>
              <a:spcAft>
                <a:spcPts val="0"/>
              </a:spcAft>
              <a:buClr>
                <a:srgbClr val="4A66AC"/>
              </a:buClr>
              <a:buSzPts val="3000"/>
              <a:buFont typeface="Century Gothic"/>
              <a:buNone/>
            </a:pPr>
            <a:r>
              <a:rPr b="1" i="0" lang="en" sz="3000" u="none" cap="none" strike="noStrike">
                <a:solidFill>
                  <a:srgbClr val="4A66AC"/>
                </a:solidFill>
                <a:latin typeface="Century Gothic"/>
                <a:ea typeface="Century Gothic"/>
                <a:cs typeface="Century Gothic"/>
                <a:sym typeface="Century Gothic"/>
              </a:rPr>
              <a:t>METRIC</a:t>
            </a:r>
            <a:endParaRPr sz="1100"/>
          </a:p>
          <a:p>
            <a:pPr indent="0" lvl="0" marL="0" marR="0" rtl="0" algn="l">
              <a:lnSpc>
                <a:spcPct val="90000"/>
              </a:lnSpc>
              <a:spcBef>
                <a:spcPts val="0"/>
              </a:spcBef>
              <a:spcAft>
                <a:spcPts val="0"/>
              </a:spcAft>
              <a:buClr>
                <a:schemeClr val="accent1"/>
              </a:buClr>
              <a:buSzPts val="2700"/>
              <a:buFont typeface="Century Gothic"/>
              <a:buNone/>
            </a:pPr>
            <a:r>
              <a:t/>
            </a:r>
            <a:endParaRPr b="1" i="0" sz="2700" u="none" cap="none" strike="noStrike">
              <a:solidFill>
                <a:srgbClr val="4A66AC"/>
              </a:solidFill>
              <a:latin typeface="Century Gothic"/>
              <a:ea typeface="Century Gothic"/>
              <a:cs typeface="Century Gothic"/>
              <a:sym typeface="Century Gothic"/>
            </a:endParaRPr>
          </a:p>
          <a:p>
            <a:pPr indent="0" lvl="0" marL="0" marR="0" rtl="0" algn="l">
              <a:lnSpc>
                <a:spcPct val="90000"/>
              </a:lnSpc>
              <a:spcBef>
                <a:spcPts val="0"/>
              </a:spcBef>
              <a:spcAft>
                <a:spcPts val="0"/>
              </a:spcAft>
              <a:buClr>
                <a:srgbClr val="4A66AC"/>
              </a:buClr>
              <a:buSzPts val="1500"/>
              <a:buFont typeface="Calibri"/>
              <a:buNone/>
            </a:pPr>
            <a:r>
              <a:t/>
            </a:r>
            <a:endParaRPr b="0" i="0" sz="1500" u="none" cap="none" strike="noStrike">
              <a:solidFill>
                <a:srgbClr val="4A66AC"/>
              </a:solidFill>
              <a:latin typeface="Calibri"/>
              <a:ea typeface="Calibri"/>
              <a:cs typeface="Calibri"/>
              <a:sym typeface="Calibri"/>
            </a:endParaRPr>
          </a:p>
        </p:txBody>
      </p:sp>
      <p:sp>
        <p:nvSpPr>
          <p:cNvPr id="550" name="Google Shape;550;p74"/>
          <p:cNvSpPr/>
          <p:nvPr/>
        </p:nvSpPr>
        <p:spPr>
          <a:xfrm>
            <a:off x="2954775" y="347075"/>
            <a:ext cx="5068200" cy="3599400"/>
          </a:xfrm>
          <a:prstGeom prst="rect">
            <a:avLst/>
          </a:prstGeom>
          <a:solidFill>
            <a:srgbClr val="4472C4">
              <a:alpha val="8588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551" name="Google Shape;551;p74"/>
          <p:cNvCxnSpPr/>
          <p:nvPr/>
        </p:nvCxnSpPr>
        <p:spPr>
          <a:xfrm>
            <a:off x="3180225" y="2138025"/>
            <a:ext cx="4678500" cy="2700"/>
          </a:xfrm>
          <a:prstGeom prst="straightConnector1">
            <a:avLst/>
          </a:prstGeom>
          <a:noFill/>
          <a:ln cap="flat" cmpd="sng" w="38100">
            <a:solidFill>
              <a:schemeClr val="lt1"/>
            </a:solidFill>
            <a:prstDash val="solid"/>
            <a:miter lim="800000"/>
            <a:headEnd len="sm" w="sm" type="none"/>
            <a:tailEnd len="sm" w="sm" type="none"/>
          </a:ln>
        </p:spPr>
      </p:cxnSp>
      <p:sp>
        <p:nvSpPr>
          <p:cNvPr id="552" name="Google Shape;552;p74"/>
          <p:cNvSpPr/>
          <p:nvPr/>
        </p:nvSpPr>
        <p:spPr>
          <a:xfrm>
            <a:off x="3167925" y="558024"/>
            <a:ext cx="4703100" cy="1507800"/>
          </a:xfrm>
          <a:prstGeom prst="roundRect">
            <a:avLst>
              <a:gd fmla="val 16667" name="adj"/>
            </a:avLst>
          </a:prstGeom>
          <a:solidFill>
            <a:srgbClr val="FFFFFF">
              <a:alpha val="176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53" name="Google Shape;553;p74"/>
          <p:cNvSpPr txBox="1"/>
          <p:nvPr/>
        </p:nvSpPr>
        <p:spPr>
          <a:xfrm>
            <a:off x="4986175" y="971350"/>
            <a:ext cx="2311800" cy="895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 sz="2600">
                <a:solidFill>
                  <a:schemeClr val="lt1"/>
                </a:solidFill>
                <a:latin typeface="Century Gothic"/>
                <a:ea typeface="Century Gothic"/>
                <a:cs typeface="Century Gothic"/>
                <a:sym typeface="Century Gothic"/>
              </a:rPr>
              <a:t>BUSINESS</a:t>
            </a:r>
            <a:r>
              <a:rPr lang="en" sz="2400">
                <a:solidFill>
                  <a:schemeClr val="lt1"/>
                </a:solidFill>
                <a:latin typeface="Century Gothic"/>
                <a:ea typeface="Century Gothic"/>
                <a:cs typeface="Century Gothic"/>
                <a:sym typeface="Century Gothic"/>
              </a:rPr>
              <a:t> </a:t>
            </a:r>
            <a:endParaRPr sz="2400">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lang="en" sz="2600">
                <a:solidFill>
                  <a:schemeClr val="lt1"/>
                </a:solidFill>
                <a:latin typeface="Century Gothic"/>
                <a:ea typeface="Century Gothic"/>
                <a:cs typeface="Century Gothic"/>
                <a:sym typeface="Century Gothic"/>
              </a:rPr>
              <a:t>SCORE</a:t>
            </a:r>
            <a:endParaRPr sz="2400">
              <a:solidFill>
                <a:schemeClr val="lt1"/>
              </a:solidFill>
              <a:latin typeface="Century Gothic"/>
              <a:ea typeface="Century Gothic"/>
              <a:cs typeface="Century Gothic"/>
              <a:sym typeface="Century Gothic"/>
            </a:endParaRPr>
          </a:p>
        </p:txBody>
      </p:sp>
      <p:pic>
        <p:nvPicPr>
          <p:cNvPr descr="Business Growth with solid fill" id="554" name="Google Shape;554;p74"/>
          <p:cNvPicPr preferRelativeResize="0"/>
          <p:nvPr/>
        </p:nvPicPr>
        <p:blipFill rotWithShape="1">
          <a:blip r:embed="rId3">
            <a:alphaModFix/>
          </a:blip>
          <a:srcRect b="0" l="0" r="0" t="0"/>
          <a:stretch/>
        </p:blipFill>
        <p:spPr>
          <a:xfrm>
            <a:off x="3407750" y="641637"/>
            <a:ext cx="1424175" cy="1424175"/>
          </a:xfrm>
          <a:prstGeom prst="rect">
            <a:avLst/>
          </a:prstGeom>
          <a:noFill/>
          <a:ln>
            <a:noFill/>
          </a:ln>
          <a:effectLst>
            <a:outerShdw blurRad="50800" rotWithShape="0" algn="tl" dir="2700000" dist="38100">
              <a:srgbClr val="000000">
                <a:alpha val="40000"/>
              </a:srgbClr>
            </a:outerShdw>
          </a:effectLst>
        </p:spPr>
      </p:pic>
      <p:sp>
        <p:nvSpPr>
          <p:cNvPr id="555" name="Google Shape;555;p74"/>
          <p:cNvSpPr txBox="1"/>
          <p:nvPr/>
        </p:nvSpPr>
        <p:spPr>
          <a:xfrm>
            <a:off x="602350" y="4212475"/>
            <a:ext cx="7440300" cy="5169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libri"/>
                <a:ea typeface="Calibri"/>
                <a:cs typeface="Calibri"/>
                <a:sym typeface="Calibri"/>
              </a:rPr>
              <a:t>Business_score = (1876.7*(TP-FN)-8*20*(FP+TP))/((1876.7-8*20)*(TP+FN))</a:t>
            </a:r>
            <a:endParaRPr sz="1900">
              <a:latin typeface="Calibri"/>
              <a:ea typeface="Calibri"/>
              <a:cs typeface="Calibri"/>
              <a:sym typeface="Calibri"/>
            </a:endParaRPr>
          </a:p>
        </p:txBody>
      </p:sp>
      <p:sp>
        <p:nvSpPr>
          <p:cNvPr id="556" name="Google Shape;556;p74"/>
          <p:cNvSpPr txBox="1"/>
          <p:nvPr/>
        </p:nvSpPr>
        <p:spPr>
          <a:xfrm>
            <a:off x="3093875" y="2290288"/>
            <a:ext cx="4500600" cy="14085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FFFFFF"/>
              </a:buClr>
              <a:buSzPts val="1200"/>
              <a:buFont typeface="Calibri"/>
              <a:buChar char="●"/>
            </a:pPr>
            <a:r>
              <a:rPr lang="en" sz="1200">
                <a:solidFill>
                  <a:srgbClr val="FFFFFF"/>
                </a:solidFill>
                <a:latin typeface="Calibri"/>
                <a:ea typeface="Calibri"/>
                <a:cs typeface="Calibri"/>
                <a:sym typeface="Calibri"/>
              </a:rPr>
              <a:t>Traditional scores unable to capture the actual effect on business</a:t>
            </a:r>
            <a:endParaRPr sz="1200">
              <a:solidFill>
                <a:srgbClr val="FFFFFF"/>
              </a:solidFill>
              <a:latin typeface="Calibri"/>
              <a:ea typeface="Calibri"/>
              <a:cs typeface="Calibri"/>
              <a:sym typeface="Calibri"/>
            </a:endParaRPr>
          </a:p>
          <a:p>
            <a:pPr indent="-304800" lvl="0" marL="457200" rtl="0" algn="l">
              <a:lnSpc>
                <a:spcPct val="150000"/>
              </a:lnSpc>
              <a:spcBef>
                <a:spcPts val="0"/>
              </a:spcBef>
              <a:spcAft>
                <a:spcPts val="0"/>
              </a:spcAft>
              <a:buClr>
                <a:srgbClr val="FFFFFF"/>
              </a:buClr>
              <a:buSzPts val="1200"/>
              <a:buFont typeface="Calibri"/>
              <a:buChar char="●"/>
            </a:pPr>
            <a:r>
              <a:rPr lang="en" sz="1200">
                <a:solidFill>
                  <a:srgbClr val="FFFFFF"/>
                </a:solidFill>
                <a:latin typeface="Calibri"/>
                <a:ea typeface="Calibri"/>
                <a:cs typeface="Calibri"/>
                <a:sym typeface="Calibri"/>
              </a:rPr>
              <a:t>Introduced a business score</a:t>
            </a:r>
            <a:endParaRPr sz="1200">
              <a:solidFill>
                <a:srgbClr val="FFFFFF"/>
              </a:solidFill>
              <a:latin typeface="Calibri"/>
              <a:ea typeface="Calibri"/>
              <a:cs typeface="Calibri"/>
              <a:sym typeface="Calibri"/>
            </a:endParaRPr>
          </a:p>
          <a:p>
            <a:pPr indent="-304800" lvl="0" marL="457200" rtl="0" algn="l">
              <a:lnSpc>
                <a:spcPct val="115000"/>
              </a:lnSpc>
              <a:spcBef>
                <a:spcPts val="0"/>
              </a:spcBef>
              <a:spcAft>
                <a:spcPts val="0"/>
              </a:spcAft>
              <a:buClr>
                <a:srgbClr val="FFFFFF"/>
              </a:buClr>
              <a:buSzPts val="1200"/>
              <a:buFont typeface="Calibri"/>
              <a:buChar char="●"/>
            </a:pPr>
            <a:r>
              <a:rPr lang="en" sz="1200">
                <a:solidFill>
                  <a:srgbClr val="FFFFFF"/>
                </a:solidFill>
                <a:latin typeface="Calibri"/>
                <a:ea typeface="Calibri"/>
                <a:cs typeface="Calibri"/>
                <a:sym typeface="Calibri"/>
              </a:rPr>
              <a:t>Assumptions: save 1876.7 USD per true positive and it takes 8 hours at 20 USD/hour to investigate (penalize false positives)</a:t>
            </a:r>
            <a:endParaRPr sz="1200">
              <a:solidFill>
                <a:srgbClr val="FFFFFF"/>
              </a:solidFill>
              <a:latin typeface="Calibri"/>
              <a:ea typeface="Calibri"/>
              <a:cs typeface="Calibri"/>
              <a:sym typeface="Calibri"/>
            </a:endParaRPr>
          </a:p>
        </p:txBody>
      </p:sp>
      <p:sp>
        <p:nvSpPr>
          <p:cNvPr id="557" name="Google Shape;557;p7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12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1" name="Shape 561"/>
        <p:cNvGrpSpPr/>
        <p:nvPr/>
      </p:nvGrpSpPr>
      <p:grpSpPr>
        <a:xfrm>
          <a:off x="0" y="0"/>
          <a:ext cx="0" cy="0"/>
          <a:chOff x="0" y="0"/>
          <a:chExt cx="0" cy="0"/>
        </a:xfrm>
      </p:grpSpPr>
      <p:sp>
        <p:nvSpPr>
          <p:cNvPr id="562" name="Google Shape;562;p75"/>
          <p:cNvSpPr/>
          <p:nvPr/>
        </p:nvSpPr>
        <p:spPr>
          <a:xfrm>
            <a:off x="0" y="1024229"/>
            <a:ext cx="9144000" cy="3443400"/>
          </a:xfrm>
          <a:prstGeom prst="rect">
            <a:avLst/>
          </a:prstGeom>
          <a:gradFill>
            <a:gsLst>
              <a:gs pos="0">
                <a:srgbClr val="4472C4"/>
              </a:gs>
              <a:gs pos="45000">
                <a:srgbClr val="2F5496">
                  <a:alpha val="61568"/>
                </a:srgbClr>
              </a:gs>
              <a:gs pos="63380">
                <a:srgbClr val="0C69B5"/>
              </a:gs>
              <a:gs pos="69840">
                <a:srgbClr val="0070C0"/>
              </a:gs>
              <a:gs pos="99000">
                <a:srgbClr val="4472C4">
                  <a:alpha val="60000"/>
                </a:srgbClr>
              </a:gs>
              <a:gs pos="100000">
                <a:srgbClr val="4472C4">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3" name="Google Shape;563;p75"/>
          <p:cNvSpPr txBox="1"/>
          <p:nvPr/>
        </p:nvSpPr>
        <p:spPr>
          <a:xfrm>
            <a:off x="558053" y="29101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lang="en" sz="2700">
                <a:solidFill>
                  <a:srgbClr val="4A66AC"/>
                </a:solidFill>
                <a:latin typeface="Century Gothic"/>
                <a:ea typeface="Century Gothic"/>
                <a:cs typeface="Century Gothic"/>
                <a:sym typeface="Century Gothic"/>
              </a:rPr>
              <a:t>Model Performance</a:t>
            </a:r>
            <a:endParaRPr b="0" i="0" sz="2700" u="none" cap="none" strike="noStrike">
              <a:solidFill>
                <a:srgbClr val="4A66AC"/>
              </a:solidFill>
              <a:latin typeface="Century Gothic"/>
              <a:ea typeface="Century Gothic"/>
              <a:cs typeface="Century Gothic"/>
              <a:sym typeface="Century Gothic"/>
            </a:endParaRPr>
          </a:p>
        </p:txBody>
      </p:sp>
      <p:pic>
        <p:nvPicPr>
          <p:cNvPr id="564" name="Google Shape;564;p75"/>
          <p:cNvPicPr preferRelativeResize="0"/>
          <p:nvPr/>
        </p:nvPicPr>
        <p:blipFill>
          <a:blip r:embed="rId3">
            <a:alphaModFix/>
          </a:blip>
          <a:stretch>
            <a:fillRect/>
          </a:stretch>
        </p:blipFill>
        <p:spPr>
          <a:xfrm>
            <a:off x="4641650" y="1382513"/>
            <a:ext cx="4019550" cy="2524125"/>
          </a:xfrm>
          <a:prstGeom prst="rect">
            <a:avLst/>
          </a:prstGeom>
          <a:noFill/>
          <a:ln>
            <a:noFill/>
          </a:ln>
        </p:spPr>
      </p:pic>
      <p:pic>
        <p:nvPicPr>
          <p:cNvPr id="565" name="Google Shape;565;p75"/>
          <p:cNvPicPr preferRelativeResize="0"/>
          <p:nvPr/>
        </p:nvPicPr>
        <p:blipFill>
          <a:blip r:embed="rId4">
            <a:alphaModFix/>
          </a:blip>
          <a:stretch>
            <a:fillRect/>
          </a:stretch>
        </p:blipFill>
        <p:spPr>
          <a:xfrm>
            <a:off x="458563" y="1382513"/>
            <a:ext cx="3952875" cy="2524125"/>
          </a:xfrm>
          <a:prstGeom prst="rect">
            <a:avLst/>
          </a:prstGeom>
          <a:noFill/>
          <a:ln>
            <a:noFill/>
          </a:ln>
        </p:spPr>
      </p:pic>
      <p:sp>
        <p:nvSpPr>
          <p:cNvPr id="566" name="Google Shape;566;p75"/>
          <p:cNvSpPr txBox="1"/>
          <p:nvPr>
            <p:ph idx="12" type="sldNum"/>
          </p:nvPr>
        </p:nvSpPr>
        <p:spPr>
          <a:xfrm>
            <a:off x="8306016" y="470264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r>
              <a:rPr lang="en"/>
              <a:t>13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0" name="Shape 570"/>
        <p:cNvGrpSpPr/>
        <p:nvPr/>
      </p:nvGrpSpPr>
      <p:grpSpPr>
        <a:xfrm>
          <a:off x="0" y="0"/>
          <a:ext cx="0" cy="0"/>
          <a:chOff x="0" y="0"/>
          <a:chExt cx="0" cy="0"/>
        </a:xfrm>
      </p:grpSpPr>
      <p:sp>
        <p:nvSpPr>
          <p:cNvPr id="571" name="Google Shape;571;p76"/>
          <p:cNvSpPr/>
          <p:nvPr/>
        </p:nvSpPr>
        <p:spPr>
          <a:xfrm>
            <a:off x="718200" y="1397000"/>
            <a:ext cx="7867800" cy="2667000"/>
          </a:xfrm>
          <a:prstGeom prst="rect">
            <a:avLst/>
          </a:prstGeom>
          <a:gradFill>
            <a:gsLst>
              <a:gs pos="0">
                <a:srgbClr val="4472C4"/>
              </a:gs>
              <a:gs pos="45000">
                <a:srgbClr val="2F5496">
                  <a:alpha val="61568"/>
                </a:srgbClr>
              </a:gs>
              <a:gs pos="63380">
                <a:srgbClr val="0C69B5"/>
              </a:gs>
              <a:gs pos="69840">
                <a:srgbClr val="0070C0"/>
              </a:gs>
              <a:gs pos="99000">
                <a:srgbClr val="4472C4">
                  <a:alpha val="60000"/>
                </a:srgbClr>
              </a:gs>
              <a:gs pos="100000">
                <a:srgbClr val="4472C4">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2" name="Google Shape;572;p76"/>
          <p:cNvSpPr txBox="1"/>
          <p:nvPr/>
        </p:nvSpPr>
        <p:spPr>
          <a:xfrm>
            <a:off x="502275" y="444102"/>
            <a:ext cx="8028000" cy="6540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lang="en" sz="2800">
                <a:solidFill>
                  <a:srgbClr val="4A66AC"/>
                </a:solidFill>
                <a:latin typeface="Century Gothic"/>
                <a:ea typeface="Century Gothic"/>
                <a:cs typeface="Century Gothic"/>
                <a:sym typeface="Century Gothic"/>
              </a:rPr>
              <a:t>Feature Importance</a:t>
            </a:r>
            <a:endParaRPr b="0" i="0" sz="1600" u="none" cap="none" strike="noStrike">
              <a:solidFill>
                <a:srgbClr val="4A66AC"/>
              </a:solidFill>
              <a:latin typeface="Century Gothic"/>
              <a:ea typeface="Century Gothic"/>
              <a:cs typeface="Century Gothic"/>
              <a:sym typeface="Century Gothic"/>
            </a:endParaRPr>
          </a:p>
        </p:txBody>
      </p:sp>
      <p:sp>
        <p:nvSpPr>
          <p:cNvPr id="573" name="Google Shape;573;p76"/>
          <p:cNvSpPr/>
          <p:nvPr/>
        </p:nvSpPr>
        <p:spPr>
          <a:xfrm>
            <a:off x="502275" y="1143000"/>
            <a:ext cx="7867800" cy="3278100"/>
          </a:xfrm>
          <a:prstGeom prst="rect">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74" name="Google Shape;574;p76"/>
          <p:cNvPicPr preferRelativeResize="0"/>
          <p:nvPr/>
        </p:nvPicPr>
        <p:blipFill>
          <a:blip r:embed="rId3">
            <a:alphaModFix/>
          </a:blip>
          <a:stretch>
            <a:fillRect/>
          </a:stretch>
        </p:blipFill>
        <p:spPr>
          <a:xfrm>
            <a:off x="1932273" y="1229213"/>
            <a:ext cx="5007801" cy="3081725"/>
          </a:xfrm>
          <a:prstGeom prst="rect">
            <a:avLst/>
          </a:prstGeom>
          <a:noFill/>
          <a:ln>
            <a:noFill/>
          </a:ln>
        </p:spPr>
      </p:pic>
      <p:sp>
        <p:nvSpPr>
          <p:cNvPr id="575" name="Google Shape;575;p76"/>
          <p:cNvSpPr txBox="1"/>
          <p:nvPr>
            <p:ph idx="12" type="sldNum"/>
          </p:nvPr>
        </p:nvSpPr>
        <p:spPr>
          <a:xfrm>
            <a:off x="8270916"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r>
              <a:rPr lang="en"/>
              <a:t>14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7"/>
          <p:cNvSpPr txBox="1"/>
          <p:nvPr/>
        </p:nvSpPr>
        <p:spPr>
          <a:xfrm>
            <a:off x="795925" y="2832825"/>
            <a:ext cx="1651500" cy="1012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000"/>
              <a:buFont typeface="Arial"/>
              <a:buNone/>
            </a:pPr>
            <a:r>
              <a:rPr lang="en" sz="1300">
                <a:solidFill>
                  <a:schemeClr val="dk1"/>
                </a:solidFill>
                <a:latin typeface="Calibri"/>
                <a:ea typeface="Calibri"/>
                <a:cs typeface="Calibri"/>
                <a:sym typeface="Calibri"/>
              </a:rPr>
              <a:t>Research and utilize unsupervised machine learning </a:t>
            </a:r>
            <a:r>
              <a:rPr lang="en" sz="1300">
                <a:solidFill>
                  <a:schemeClr val="dk1"/>
                </a:solidFill>
                <a:latin typeface="Calibri"/>
                <a:ea typeface="Calibri"/>
                <a:cs typeface="Calibri"/>
                <a:sym typeface="Calibri"/>
              </a:rPr>
              <a:t>algorithms</a:t>
            </a:r>
            <a:r>
              <a:rPr lang="en" sz="1300">
                <a:solidFill>
                  <a:schemeClr val="dk1"/>
                </a:solidFill>
                <a:latin typeface="Calibri"/>
                <a:ea typeface="Calibri"/>
                <a:cs typeface="Calibri"/>
                <a:sym typeface="Calibri"/>
              </a:rPr>
              <a:t> such as clustering and market basket analysis</a:t>
            </a:r>
            <a:endParaRPr sz="1300">
              <a:solidFill>
                <a:schemeClr val="dk1"/>
              </a:solidFill>
              <a:latin typeface="Calibri"/>
              <a:ea typeface="Calibri"/>
              <a:cs typeface="Calibri"/>
              <a:sym typeface="Calibri"/>
            </a:endParaRPr>
          </a:p>
        </p:txBody>
      </p:sp>
      <p:sp>
        <p:nvSpPr>
          <p:cNvPr id="581" name="Google Shape;581;p77"/>
          <p:cNvSpPr txBox="1"/>
          <p:nvPr/>
        </p:nvSpPr>
        <p:spPr>
          <a:xfrm>
            <a:off x="5758950" y="1842269"/>
            <a:ext cx="1767600" cy="6969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1000"/>
              <a:buFont typeface="Arial"/>
              <a:buNone/>
            </a:pPr>
            <a:r>
              <a:t/>
            </a:r>
            <a:endParaRPr sz="1100"/>
          </a:p>
        </p:txBody>
      </p:sp>
      <p:sp>
        <p:nvSpPr>
          <p:cNvPr id="582" name="Google Shape;582;p77"/>
          <p:cNvSpPr txBox="1"/>
          <p:nvPr/>
        </p:nvSpPr>
        <p:spPr>
          <a:xfrm>
            <a:off x="3958180" y="2098384"/>
            <a:ext cx="1603800" cy="451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1000"/>
              <a:buFont typeface="Arial"/>
              <a:buNone/>
            </a:pPr>
            <a:r>
              <a:t/>
            </a:r>
            <a:endParaRPr sz="1100"/>
          </a:p>
        </p:txBody>
      </p:sp>
      <p:sp>
        <p:nvSpPr>
          <p:cNvPr id="583" name="Google Shape;583;p77"/>
          <p:cNvSpPr txBox="1"/>
          <p:nvPr/>
        </p:nvSpPr>
        <p:spPr>
          <a:xfrm>
            <a:off x="6810425" y="2832825"/>
            <a:ext cx="1452600" cy="8376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000000"/>
              </a:buClr>
              <a:buSzPts val="1000"/>
              <a:buFont typeface="Arial"/>
              <a:buNone/>
            </a:pPr>
            <a:r>
              <a:rPr lang="en" sz="1300">
                <a:latin typeface="Calibri"/>
                <a:ea typeface="Calibri"/>
                <a:cs typeface="Calibri"/>
                <a:sym typeface="Calibri"/>
              </a:rPr>
              <a:t>Addition of new and recent data to predict better results</a:t>
            </a:r>
            <a:endParaRPr sz="1300">
              <a:latin typeface="Calibri"/>
              <a:ea typeface="Calibri"/>
              <a:cs typeface="Calibri"/>
              <a:sym typeface="Calibri"/>
            </a:endParaRPr>
          </a:p>
        </p:txBody>
      </p:sp>
      <p:sp>
        <p:nvSpPr>
          <p:cNvPr id="584" name="Google Shape;584;p77"/>
          <p:cNvSpPr txBox="1"/>
          <p:nvPr/>
        </p:nvSpPr>
        <p:spPr>
          <a:xfrm>
            <a:off x="2983900" y="383676"/>
            <a:ext cx="3476100" cy="685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4A66AC"/>
              </a:buClr>
              <a:buSzPts val="3300"/>
              <a:buFont typeface="Century Gothic"/>
              <a:buNone/>
            </a:pPr>
            <a:r>
              <a:rPr b="1" lang="en" sz="3300">
                <a:solidFill>
                  <a:srgbClr val="4A66AC"/>
                </a:solidFill>
                <a:latin typeface="Century Gothic"/>
                <a:ea typeface="Century Gothic"/>
                <a:cs typeface="Century Gothic"/>
                <a:sym typeface="Century Gothic"/>
              </a:rPr>
              <a:t>FUTURE WORK</a:t>
            </a:r>
            <a:endParaRPr sz="3300">
              <a:solidFill>
                <a:schemeClr val="dk1"/>
              </a:solidFill>
              <a:latin typeface="Century Gothic"/>
              <a:ea typeface="Century Gothic"/>
              <a:cs typeface="Century Gothic"/>
              <a:sym typeface="Century Gothic"/>
            </a:endParaRPr>
          </a:p>
        </p:txBody>
      </p:sp>
      <p:grpSp>
        <p:nvGrpSpPr>
          <p:cNvPr id="585" name="Google Shape;585;p77"/>
          <p:cNvGrpSpPr/>
          <p:nvPr/>
        </p:nvGrpSpPr>
        <p:grpSpPr>
          <a:xfrm>
            <a:off x="994824" y="1177412"/>
            <a:ext cx="1452598" cy="1394333"/>
            <a:chOff x="897856" y="269442"/>
            <a:chExt cx="786123" cy="771800"/>
          </a:xfrm>
        </p:grpSpPr>
        <p:sp>
          <p:nvSpPr>
            <p:cNvPr id="586" name="Google Shape;586;p77"/>
            <p:cNvSpPr/>
            <p:nvPr/>
          </p:nvSpPr>
          <p:spPr>
            <a:xfrm>
              <a:off x="897856" y="410642"/>
              <a:ext cx="630600" cy="630600"/>
            </a:xfrm>
            <a:prstGeom prst="ellipse">
              <a:avLst/>
            </a:prstGeom>
            <a:solidFill>
              <a:srgbClr val="B1BBC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Scatterplot outline" id="587" name="Google Shape;587;p77"/>
            <p:cNvPicPr preferRelativeResize="0"/>
            <p:nvPr/>
          </p:nvPicPr>
          <p:blipFill rotWithShape="1">
            <a:blip r:embed="rId3">
              <a:alphaModFix/>
            </a:blip>
            <a:srcRect b="0" l="0" r="0" t="0"/>
            <a:stretch/>
          </p:blipFill>
          <p:spPr>
            <a:xfrm>
              <a:off x="998179" y="269442"/>
              <a:ext cx="685800" cy="685800"/>
            </a:xfrm>
            <a:prstGeom prst="rect">
              <a:avLst/>
            </a:prstGeom>
            <a:noFill/>
            <a:ln>
              <a:noFill/>
            </a:ln>
          </p:spPr>
        </p:pic>
      </p:grpSp>
      <p:grpSp>
        <p:nvGrpSpPr>
          <p:cNvPr id="588" name="Google Shape;588;p77"/>
          <p:cNvGrpSpPr/>
          <p:nvPr/>
        </p:nvGrpSpPr>
        <p:grpSpPr>
          <a:xfrm>
            <a:off x="6870809" y="1069475"/>
            <a:ext cx="1546403" cy="1578725"/>
            <a:chOff x="2062649" y="3025756"/>
            <a:chExt cx="901955" cy="858469"/>
          </a:xfrm>
        </p:grpSpPr>
        <p:sp>
          <p:nvSpPr>
            <p:cNvPr id="589" name="Google Shape;589;p77"/>
            <p:cNvSpPr/>
            <p:nvPr/>
          </p:nvSpPr>
          <p:spPr>
            <a:xfrm>
              <a:off x="2062649" y="3212040"/>
              <a:ext cx="630600" cy="630600"/>
            </a:xfrm>
            <a:prstGeom prst="ellipse">
              <a:avLst/>
            </a:prstGeom>
            <a:solidFill>
              <a:srgbClr val="A8CAEE">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Table outline" id="590" name="Google Shape;590;p77"/>
            <p:cNvPicPr preferRelativeResize="0"/>
            <p:nvPr/>
          </p:nvPicPr>
          <p:blipFill rotWithShape="1">
            <a:blip r:embed="rId4">
              <a:alphaModFix/>
            </a:blip>
            <a:srcRect b="0" l="0" r="0" t="0"/>
            <a:stretch/>
          </p:blipFill>
          <p:spPr>
            <a:xfrm>
              <a:off x="2157045" y="3025756"/>
              <a:ext cx="807560" cy="858469"/>
            </a:xfrm>
            <a:prstGeom prst="rect">
              <a:avLst/>
            </a:prstGeom>
            <a:noFill/>
            <a:ln>
              <a:noFill/>
            </a:ln>
          </p:spPr>
        </p:pic>
      </p:grpSp>
      <p:grpSp>
        <p:nvGrpSpPr>
          <p:cNvPr id="591" name="Google Shape;591;p77"/>
          <p:cNvGrpSpPr/>
          <p:nvPr/>
        </p:nvGrpSpPr>
        <p:grpSpPr>
          <a:xfrm>
            <a:off x="3881912" y="1212710"/>
            <a:ext cx="1415469" cy="1359035"/>
            <a:chOff x="2145164" y="1772189"/>
            <a:chExt cx="819564" cy="761194"/>
          </a:xfrm>
        </p:grpSpPr>
        <p:sp>
          <p:nvSpPr>
            <p:cNvPr id="592" name="Google Shape;592;p77"/>
            <p:cNvSpPr/>
            <p:nvPr/>
          </p:nvSpPr>
          <p:spPr>
            <a:xfrm>
              <a:off x="2145164" y="1912383"/>
              <a:ext cx="669300" cy="621000"/>
            </a:xfrm>
            <a:prstGeom prst="ellipse">
              <a:avLst/>
            </a:prstGeom>
            <a:solidFill>
              <a:srgbClr val="4472C4">
                <a:alpha val="8471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Books outline" id="593" name="Google Shape;593;p77"/>
            <p:cNvPicPr preferRelativeResize="0"/>
            <p:nvPr/>
          </p:nvPicPr>
          <p:blipFill rotWithShape="1">
            <a:blip r:embed="rId5">
              <a:alphaModFix/>
            </a:blip>
            <a:srcRect b="0" l="0" r="0" t="0"/>
            <a:stretch/>
          </p:blipFill>
          <p:spPr>
            <a:xfrm>
              <a:off x="2238728" y="1772189"/>
              <a:ext cx="726000" cy="726000"/>
            </a:xfrm>
            <a:prstGeom prst="rect">
              <a:avLst/>
            </a:prstGeom>
            <a:noFill/>
            <a:ln>
              <a:noFill/>
            </a:ln>
          </p:spPr>
        </p:pic>
      </p:grpSp>
      <p:sp>
        <p:nvSpPr>
          <p:cNvPr id="594" name="Google Shape;594;p77"/>
          <p:cNvSpPr txBox="1"/>
          <p:nvPr/>
        </p:nvSpPr>
        <p:spPr>
          <a:xfrm>
            <a:off x="3803175" y="2714975"/>
            <a:ext cx="1651500" cy="11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libri"/>
                <a:ea typeface="Calibri"/>
                <a:cs typeface="Calibri"/>
                <a:sym typeface="Calibri"/>
              </a:rPr>
              <a:t>Additional research of domain knowledge and deeper understanding of the datasets</a:t>
            </a:r>
            <a:endParaRPr sz="13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95" name="Google Shape;595;p7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15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8"/>
          <p:cNvSpPr/>
          <p:nvPr/>
        </p:nvSpPr>
        <p:spPr>
          <a:xfrm>
            <a:off x="0" y="1276350"/>
            <a:ext cx="9144000" cy="2590800"/>
          </a:xfrm>
          <a:prstGeom prst="rect">
            <a:avLst/>
          </a:prstGeom>
          <a:solidFill>
            <a:schemeClr val="accent5">
              <a:alpha val="898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02" name="Google Shape;602;p78"/>
          <p:cNvSpPr txBox="1"/>
          <p:nvPr/>
        </p:nvSpPr>
        <p:spPr>
          <a:xfrm>
            <a:off x="2285127" y="2135576"/>
            <a:ext cx="4340100" cy="692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4500">
                <a:solidFill>
                  <a:schemeClr val="lt1"/>
                </a:solidFill>
                <a:latin typeface="Century Gothic"/>
                <a:ea typeface="Century Gothic"/>
                <a:cs typeface="Century Gothic"/>
                <a:sym typeface="Century Gothic"/>
              </a:rPr>
              <a:t>THANK YOU</a:t>
            </a:r>
            <a:endParaRPr sz="50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2"/>
          <p:cNvSpPr/>
          <p:nvPr/>
        </p:nvSpPr>
        <p:spPr>
          <a:xfrm>
            <a:off x="322946" y="274656"/>
            <a:ext cx="8498100" cy="4579800"/>
          </a:xfrm>
          <a:prstGeom prst="rect">
            <a:avLst/>
          </a:prstGeom>
          <a:noFill/>
          <a:ln cap="flat" cmpd="sng" w="762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asdfsd</a:t>
            </a:r>
            <a:endParaRPr sz="1400">
              <a:solidFill>
                <a:schemeClr val="lt1"/>
              </a:solidFill>
              <a:latin typeface="Calibri"/>
              <a:ea typeface="Calibri"/>
              <a:cs typeface="Calibri"/>
              <a:sym typeface="Calibri"/>
            </a:endParaRPr>
          </a:p>
        </p:txBody>
      </p:sp>
      <p:sp>
        <p:nvSpPr>
          <p:cNvPr id="370" name="Google Shape;370;p62"/>
          <p:cNvSpPr txBox="1"/>
          <p:nvPr/>
        </p:nvSpPr>
        <p:spPr>
          <a:xfrm>
            <a:off x="5136200" y="869700"/>
            <a:ext cx="3346200" cy="34191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0"/>
              </a:spcBef>
              <a:spcAft>
                <a:spcPts val="0"/>
              </a:spcAft>
              <a:buClr>
                <a:schemeClr val="accent5"/>
              </a:buClr>
              <a:buSzPts val="1400"/>
              <a:buFont typeface="Century Gothic"/>
              <a:buAutoNum type="arabicPeriod"/>
            </a:pPr>
            <a:r>
              <a:rPr b="1" lang="en" sz="1400">
                <a:solidFill>
                  <a:schemeClr val="accent5"/>
                </a:solidFill>
                <a:latin typeface="Century Gothic"/>
                <a:ea typeface="Century Gothic"/>
                <a:cs typeface="Century Gothic"/>
                <a:sym typeface="Century Gothic"/>
              </a:rPr>
              <a:t>I</a:t>
            </a:r>
            <a:r>
              <a:rPr b="1" i="0" lang="en" sz="1400" u="none" strike="noStrike">
                <a:solidFill>
                  <a:schemeClr val="accent5"/>
                </a:solidFill>
                <a:latin typeface="Century Gothic"/>
                <a:ea typeface="Century Gothic"/>
                <a:cs typeface="Century Gothic"/>
                <a:sym typeface="Century Gothic"/>
              </a:rPr>
              <a:t>ntroduction</a:t>
            </a:r>
            <a:r>
              <a:rPr b="1" i="0" lang="en" sz="1400" u="none" strike="noStrike">
                <a:solidFill>
                  <a:schemeClr val="accent5"/>
                </a:solidFill>
                <a:latin typeface="Calibri"/>
                <a:ea typeface="Calibri"/>
                <a:cs typeface="Calibri"/>
                <a:sym typeface="Calibri"/>
              </a:rPr>
              <a:t> </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Objectives</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Exploratory Data Analysis</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Feature Engineering </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Scoring Metrics</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Machine Learning Models </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Feature Importance</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Conclusions</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Future Work</a:t>
            </a:r>
            <a:endParaRPr sz="1100"/>
          </a:p>
          <a:p>
            <a:pPr indent="-254000" lvl="0" marL="254000" marR="0" rtl="0" algn="l">
              <a:lnSpc>
                <a:spcPct val="150000"/>
              </a:lnSpc>
              <a:spcBef>
                <a:spcPts val="0"/>
              </a:spcBef>
              <a:spcAft>
                <a:spcPts val="0"/>
              </a:spcAft>
              <a:buClr>
                <a:schemeClr val="accent5"/>
              </a:buClr>
              <a:buSzPts val="1400"/>
              <a:buFont typeface="Century Gothic"/>
              <a:buAutoNum type="arabicPeriod"/>
            </a:pPr>
            <a:r>
              <a:rPr b="1" i="0" lang="en" sz="1400" u="none" strike="noStrike">
                <a:solidFill>
                  <a:schemeClr val="accent5"/>
                </a:solidFill>
                <a:latin typeface="Century Gothic"/>
                <a:ea typeface="Century Gothic"/>
                <a:cs typeface="Century Gothic"/>
                <a:sym typeface="Century Gothic"/>
              </a:rPr>
              <a:t>Questions</a:t>
            </a:r>
            <a:endParaRPr sz="1100"/>
          </a:p>
        </p:txBody>
      </p:sp>
      <p:grpSp>
        <p:nvGrpSpPr>
          <p:cNvPr id="371" name="Google Shape;371;p62"/>
          <p:cNvGrpSpPr/>
          <p:nvPr/>
        </p:nvGrpSpPr>
        <p:grpSpPr>
          <a:xfrm>
            <a:off x="449805" y="377320"/>
            <a:ext cx="4289705" cy="4386106"/>
            <a:chOff x="622477" y="1268645"/>
            <a:chExt cx="4575685" cy="4575056"/>
          </a:xfrm>
        </p:grpSpPr>
        <p:pic>
          <p:nvPicPr>
            <p:cNvPr descr="A Ripple Effect of Healthcare Fraud in the USA" id="372" name="Google Shape;372;p62"/>
            <p:cNvPicPr preferRelativeResize="0"/>
            <p:nvPr/>
          </p:nvPicPr>
          <p:blipFill rotWithShape="1">
            <a:blip r:embed="rId3">
              <a:alphaModFix/>
            </a:blip>
            <a:srcRect b="0" l="15575" r="15568" t="0"/>
            <a:stretch/>
          </p:blipFill>
          <p:spPr>
            <a:xfrm flipH="1">
              <a:off x="626162" y="1268645"/>
              <a:ext cx="2286000" cy="2286000"/>
            </a:xfrm>
            <a:prstGeom prst="flowChartProcess">
              <a:avLst/>
            </a:prstGeom>
            <a:noFill/>
            <a:ln>
              <a:noFill/>
            </a:ln>
          </p:spPr>
        </p:pic>
        <p:pic>
          <p:nvPicPr>
            <p:cNvPr descr="Medicaid agencies struggle to stop payments to healthcare providers accused  of fraud | FierceHealthcare" id="373" name="Google Shape;373;p62"/>
            <p:cNvPicPr preferRelativeResize="0"/>
            <p:nvPr/>
          </p:nvPicPr>
          <p:blipFill rotWithShape="1">
            <a:blip r:embed="rId4">
              <a:alphaModFix/>
            </a:blip>
            <a:srcRect b="978" l="19025" r="15730" t="1154"/>
            <a:stretch/>
          </p:blipFill>
          <p:spPr>
            <a:xfrm>
              <a:off x="2912162" y="1268645"/>
              <a:ext cx="2286000" cy="2286000"/>
            </a:xfrm>
            <a:prstGeom prst="rect">
              <a:avLst/>
            </a:prstGeom>
            <a:noFill/>
            <a:ln>
              <a:noFill/>
            </a:ln>
          </p:spPr>
        </p:pic>
        <p:pic>
          <p:nvPicPr>
            <p:cNvPr id="374" name="Google Shape;374;p62"/>
            <p:cNvPicPr preferRelativeResize="0"/>
            <p:nvPr/>
          </p:nvPicPr>
          <p:blipFill rotWithShape="1">
            <a:blip r:embed="rId5">
              <a:alphaModFix/>
            </a:blip>
            <a:srcRect b="12035" l="19474" r="27804" t="306"/>
            <a:stretch/>
          </p:blipFill>
          <p:spPr>
            <a:xfrm>
              <a:off x="622477" y="3554015"/>
              <a:ext cx="2289686" cy="2289684"/>
            </a:xfrm>
            <a:prstGeom prst="rect">
              <a:avLst/>
            </a:prstGeom>
            <a:noFill/>
            <a:ln>
              <a:noFill/>
            </a:ln>
          </p:spPr>
        </p:pic>
        <p:pic>
          <p:nvPicPr>
            <p:cNvPr id="375" name="Google Shape;375;p62"/>
            <p:cNvPicPr preferRelativeResize="0"/>
            <p:nvPr/>
          </p:nvPicPr>
          <p:blipFill rotWithShape="1">
            <a:blip r:embed="rId6">
              <a:alphaModFix/>
            </a:blip>
            <a:srcRect b="12068" l="23564" r="23564" t="8427"/>
            <a:stretch/>
          </p:blipFill>
          <p:spPr>
            <a:xfrm>
              <a:off x="2912162" y="3557700"/>
              <a:ext cx="2286000" cy="2286001"/>
            </a:xfrm>
            <a:prstGeom prst="rect">
              <a:avLst/>
            </a:prstGeom>
            <a:noFill/>
            <a:ln>
              <a:noFill/>
            </a:ln>
          </p:spPr>
        </p:pic>
      </p:grpSp>
      <p:sp>
        <p:nvSpPr>
          <p:cNvPr id="376" name="Google Shape;376;p62"/>
          <p:cNvSpPr/>
          <p:nvPr/>
        </p:nvSpPr>
        <p:spPr>
          <a:xfrm>
            <a:off x="449795" y="377233"/>
            <a:ext cx="4289700" cy="4385700"/>
          </a:xfrm>
          <a:prstGeom prst="rect">
            <a:avLst/>
          </a:prstGeom>
          <a:solidFill>
            <a:schemeClr val="lt1">
              <a:alpha val="5765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7" name="Google Shape;377;p62"/>
          <p:cNvSpPr txBox="1"/>
          <p:nvPr/>
        </p:nvSpPr>
        <p:spPr>
          <a:xfrm>
            <a:off x="1045525" y="2257575"/>
            <a:ext cx="3375900" cy="11757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rgbClr val="4A66AC"/>
              </a:buClr>
              <a:buSzPts val="5000"/>
              <a:buFont typeface="Century Gothic"/>
              <a:buNone/>
            </a:pPr>
            <a:r>
              <a:rPr b="1" lang="en" sz="4700">
                <a:solidFill>
                  <a:srgbClr val="4A66AC"/>
                </a:solidFill>
                <a:latin typeface="Century Gothic"/>
                <a:ea typeface="Century Gothic"/>
                <a:cs typeface="Century Gothic"/>
                <a:sym typeface="Century Gothic"/>
              </a:rPr>
              <a:t>CONTENTS</a:t>
            </a:r>
            <a:endParaRPr b="1" i="0" sz="4700" u="none" cap="none" strike="noStrike">
              <a:solidFill>
                <a:srgbClr val="4A66AC"/>
              </a:solidFill>
              <a:latin typeface="Century Gothic"/>
              <a:ea typeface="Century Gothic"/>
              <a:cs typeface="Century Gothic"/>
              <a:sym typeface="Century Gothic"/>
            </a:endParaRPr>
          </a:p>
          <a:p>
            <a:pPr indent="0" lvl="0" marL="0" marR="0" rtl="0" algn="l">
              <a:lnSpc>
                <a:spcPct val="90000"/>
              </a:lnSpc>
              <a:spcBef>
                <a:spcPts val="0"/>
              </a:spcBef>
              <a:spcAft>
                <a:spcPts val="0"/>
              </a:spcAft>
              <a:buClr>
                <a:schemeClr val="accent1"/>
              </a:buClr>
              <a:buSzPts val="5000"/>
              <a:buFont typeface="Century Gothic"/>
              <a:buNone/>
            </a:pPr>
            <a:r>
              <a:t/>
            </a:r>
            <a:endParaRPr b="1" i="0" sz="4700" u="none" cap="none" strike="noStrike">
              <a:solidFill>
                <a:srgbClr val="4A66AC"/>
              </a:solidFill>
              <a:latin typeface="Century Gothic"/>
              <a:ea typeface="Century Gothic"/>
              <a:cs typeface="Century Gothic"/>
              <a:sym typeface="Century Gothic"/>
            </a:endParaRPr>
          </a:p>
        </p:txBody>
      </p:sp>
      <p:sp>
        <p:nvSpPr>
          <p:cNvPr id="378" name="Google Shape;378;p62"/>
          <p:cNvSpPr/>
          <p:nvPr/>
        </p:nvSpPr>
        <p:spPr>
          <a:xfrm>
            <a:off x="1238800" y="2812137"/>
            <a:ext cx="2782800" cy="66600"/>
          </a:xfrm>
          <a:prstGeom prst="flowChartAlternateProcess">
            <a:avLst/>
          </a:prstGeom>
          <a:gradFill>
            <a:gsLst>
              <a:gs pos="0">
                <a:schemeClr val="accent5"/>
              </a:gs>
              <a:gs pos="45000">
                <a:srgbClr val="2F5496"/>
              </a:gs>
              <a:gs pos="99000">
                <a:schemeClr val="accent5"/>
              </a:gs>
              <a:gs pos="100000">
                <a:schemeClr val="accent5"/>
              </a:gs>
            </a:gsLst>
            <a:lin ang="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nvSpPr>
        <p:spPr>
          <a:xfrm>
            <a:off x="483000" y="1100300"/>
            <a:ext cx="8178000" cy="6807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90000"/>
              </a:lnSpc>
              <a:spcBef>
                <a:spcPts val="0"/>
              </a:spcBef>
              <a:spcAft>
                <a:spcPts val="0"/>
              </a:spcAft>
              <a:buSzPts val="1400"/>
              <a:buChar char="➢"/>
            </a:pPr>
            <a:r>
              <a:rPr b="1" lang="en">
                <a:solidFill>
                  <a:schemeClr val="accent5"/>
                </a:solidFill>
                <a:latin typeface="Century Gothic"/>
                <a:ea typeface="Century Gothic"/>
                <a:cs typeface="Century Gothic"/>
                <a:sym typeface="Century Gothic"/>
              </a:rPr>
              <a:t>What is h</a:t>
            </a:r>
            <a:r>
              <a:rPr b="1" i="0" lang="en" u="none" cap="none" strike="noStrike">
                <a:solidFill>
                  <a:schemeClr val="accent5"/>
                </a:solidFill>
                <a:latin typeface="Century Gothic"/>
                <a:ea typeface="Century Gothic"/>
                <a:cs typeface="Century Gothic"/>
                <a:sym typeface="Century Gothic"/>
              </a:rPr>
              <a:t>ealthcare </a:t>
            </a:r>
            <a:r>
              <a:rPr b="1" lang="en">
                <a:solidFill>
                  <a:schemeClr val="accent5"/>
                </a:solidFill>
                <a:latin typeface="Century Gothic"/>
                <a:ea typeface="Century Gothic"/>
                <a:cs typeface="Century Gothic"/>
                <a:sym typeface="Century Gothic"/>
              </a:rPr>
              <a:t>fraud?</a:t>
            </a:r>
            <a:endParaRPr b="1">
              <a:solidFill>
                <a:schemeClr val="accent5"/>
              </a:solidFill>
              <a:latin typeface="Century Gothic"/>
              <a:ea typeface="Century Gothic"/>
              <a:cs typeface="Century Gothic"/>
              <a:sym typeface="Century Gothic"/>
            </a:endParaRPr>
          </a:p>
          <a:p>
            <a:pPr indent="-317500" lvl="1" marL="914400" marR="0" rtl="0" algn="l">
              <a:lnSpc>
                <a:spcPct val="90000"/>
              </a:lnSpc>
              <a:spcBef>
                <a:spcPts val="0"/>
              </a:spcBef>
              <a:spcAft>
                <a:spcPts val="0"/>
              </a:spcAft>
              <a:buSzPts val="1400"/>
              <a:buChar char="○"/>
            </a:pPr>
            <a:r>
              <a:rPr b="1" lang="en">
                <a:solidFill>
                  <a:schemeClr val="accent5"/>
                </a:solidFill>
                <a:latin typeface="Century Gothic"/>
                <a:ea typeface="Century Gothic"/>
                <a:cs typeface="Century Gothic"/>
                <a:sym typeface="Century Gothic"/>
              </a:rPr>
              <a:t> </a:t>
            </a:r>
            <a:r>
              <a:rPr lang="en">
                <a:solidFill>
                  <a:schemeClr val="dk1"/>
                </a:solidFill>
                <a:latin typeface="Calibri"/>
                <a:ea typeface="Calibri"/>
                <a:cs typeface="Calibri"/>
                <a:sym typeface="Calibri"/>
              </a:rPr>
              <a:t>S</a:t>
            </a:r>
            <a:r>
              <a:rPr b="0" i="0" lang="en" u="none" cap="none" strike="noStrike">
                <a:solidFill>
                  <a:schemeClr val="dk1"/>
                </a:solidFill>
                <a:latin typeface="Calibri"/>
                <a:ea typeface="Calibri"/>
                <a:cs typeface="Calibri"/>
                <a:sym typeface="Calibri"/>
              </a:rPr>
              <a:t>ubmission of dishonest medical claims for the purpose of gaining profit.</a:t>
            </a:r>
            <a:r>
              <a:rPr lang="en">
                <a:solidFill>
                  <a:schemeClr val="dk1"/>
                </a:solidFill>
                <a:latin typeface="Calibri"/>
                <a:ea typeface="Calibri"/>
                <a:cs typeface="Calibri"/>
                <a:sym typeface="Calibri"/>
              </a:rPr>
              <a:t> </a:t>
            </a:r>
            <a:endParaRPr/>
          </a:p>
        </p:txBody>
      </p:sp>
      <p:sp>
        <p:nvSpPr>
          <p:cNvPr id="384" name="Google Shape;384;p63"/>
          <p:cNvSpPr txBox="1"/>
          <p:nvPr/>
        </p:nvSpPr>
        <p:spPr>
          <a:xfrm>
            <a:off x="570328" y="33235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lang="en" sz="2700">
                <a:solidFill>
                  <a:srgbClr val="4A66AC"/>
                </a:solidFill>
                <a:latin typeface="Century Gothic"/>
                <a:ea typeface="Century Gothic"/>
                <a:cs typeface="Century Gothic"/>
                <a:sym typeface="Century Gothic"/>
              </a:rPr>
              <a:t>INTRODUCTION </a:t>
            </a:r>
            <a:endParaRPr b="0" i="0" sz="2700" u="none" cap="none" strike="noStrike">
              <a:solidFill>
                <a:srgbClr val="4A66AC"/>
              </a:solidFill>
              <a:latin typeface="Century Gothic"/>
              <a:ea typeface="Century Gothic"/>
              <a:cs typeface="Century Gothic"/>
              <a:sym typeface="Century Gothic"/>
            </a:endParaRPr>
          </a:p>
        </p:txBody>
      </p:sp>
      <p:sp>
        <p:nvSpPr>
          <p:cNvPr id="385" name="Google Shape;385;p63"/>
          <p:cNvSpPr/>
          <p:nvPr/>
        </p:nvSpPr>
        <p:spPr>
          <a:xfrm>
            <a:off x="-43525" y="3221200"/>
            <a:ext cx="8149800" cy="38100"/>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386" name="Google Shape;386;p63"/>
          <p:cNvCxnSpPr/>
          <p:nvPr/>
        </p:nvCxnSpPr>
        <p:spPr>
          <a:xfrm>
            <a:off x="6666130" y="3331508"/>
            <a:ext cx="0" cy="529200"/>
          </a:xfrm>
          <a:prstGeom prst="straightConnector1">
            <a:avLst/>
          </a:prstGeom>
          <a:noFill/>
          <a:ln cap="flat" cmpd="sng" w="19050">
            <a:solidFill>
              <a:schemeClr val="accent5"/>
            </a:solidFill>
            <a:prstDash val="solid"/>
            <a:miter lim="800000"/>
            <a:headEnd len="sm" w="sm" type="none"/>
            <a:tailEnd len="sm" w="sm" type="none"/>
          </a:ln>
        </p:spPr>
      </p:cxnSp>
      <p:sp>
        <p:nvSpPr>
          <p:cNvPr id="387" name="Google Shape;387;p63"/>
          <p:cNvSpPr txBox="1"/>
          <p:nvPr/>
        </p:nvSpPr>
        <p:spPr>
          <a:xfrm>
            <a:off x="5761539" y="3941461"/>
            <a:ext cx="1809300" cy="5541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i="0" lang="en" sz="1000" u="none" cap="none" strike="noStrike">
                <a:solidFill>
                  <a:srgbClr val="000000"/>
                </a:solidFill>
                <a:latin typeface="Calibri"/>
                <a:ea typeface="Calibri"/>
                <a:cs typeface="Calibri"/>
                <a:sym typeface="Calibri"/>
              </a:rPr>
              <a:t>Charging for a more complex or expensive service than was actually provided</a:t>
            </a:r>
            <a:endParaRPr sz="1000">
              <a:latin typeface="Calibri"/>
              <a:ea typeface="Calibri"/>
              <a:cs typeface="Calibri"/>
              <a:sym typeface="Calibri"/>
            </a:endParaRPr>
          </a:p>
        </p:txBody>
      </p:sp>
      <p:sp>
        <p:nvSpPr>
          <p:cNvPr id="388" name="Google Shape;388;p63"/>
          <p:cNvSpPr/>
          <p:nvPr/>
        </p:nvSpPr>
        <p:spPr>
          <a:xfrm>
            <a:off x="6429730" y="3014904"/>
            <a:ext cx="472800" cy="472800"/>
          </a:xfrm>
          <a:prstGeom prst="ellipse">
            <a:avLst/>
          </a:prstGeom>
          <a:solidFill>
            <a:schemeClr val="accent5"/>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9" name="Google Shape;389;p63"/>
          <p:cNvSpPr txBox="1"/>
          <p:nvPr/>
        </p:nvSpPr>
        <p:spPr>
          <a:xfrm>
            <a:off x="2592025" y="2119203"/>
            <a:ext cx="1404300" cy="680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i="0" lang="en" sz="1200" u="none" cap="none" strike="noStrike">
                <a:solidFill>
                  <a:srgbClr val="000000"/>
                </a:solidFill>
                <a:latin typeface="Calibri"/>
                <a:ea typeface="Calibri"/>
                <a:cs typeface="Calibri"/>
                <a:sym typeface="Calibri"/>
              </a:rPr>
              <a:t>Billing for services that were not provided</a:t>
            </a:r>
            <a:endParaRPr sz="1200">
              <a:solidFill>
                <a:srgbClr val="30353F"/>
              </a:solidFill>
              <a:latin typeface="Calibri"/>
              <a:ea typeface="Calibri"/>
              <a:cs typeface="Calibri"/>
              <a:sym typeface="Calibri"/>
            </a:endParaRPr>
          </a:p>
        </p:txBody>
      </p:sp>
      <p:cxnSp>
        <p:nvCxnSpPr>
          <p:cNvPr id="390" name="Google Shape;390;p63"/>
          <p:cNvCxnSpPr/>
          <p:nvPr/>
        </p:nvCxnSpPr>
        <p:spPr>
          <a:xfrm>
            <a:off x="3211809" y="2629188"/>
            <a:ext cx="0" cy="529200"/>
          </a:xfrm>
          <a:prstGeom prst="straightConnector1">
            <a:avLst/>
          </a:prstGeom>
          <a:noFill/>
          <a:ln cap="flat" cmpd="sng" w="19050">
            <a:solidFill>
              <a:schemeClr val="accent5"/>
            </a:solidFill>
            <a:prstDash val="solid"/>
            <a:miter lim="800000"/>
            <a:headEnd len="sm" w="sm" type="none"/>
            <a:tailEnd len="sm" w="sm" type="none"/>
          </a:ln>
        </p:spPr>
      </p:cxnSp>
      <p:sp>
        <p:nvSpPr>
          <p:cNvPr id="391" name="Google Shape;391;p63"/>
          <p:cNvSpPr/>
          <p:nvPr/>
        </p:nvSpPr>
        <p:spPr>
          <a:xfrm>
            <a:off x="2975409" y="2964186"/>
            <a:ext cx="472800" cy="472800"/>
          </a:xfrm>
          <a:prstGeom prst="ellipse">
            <a:avLst/>
          </a:prstGeom>
          <a:solidFill>
            <a:schemeClr val="accent5"/>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cxnSp>
        <p:nvCxnSpPr>
          <p:cNvPr id="392" name="Google Shape;392;p63"/>
          <p:cNvCxnSpPr/>
          <p:nvPr/>
        </p:nvCxnSpPr>
        <p:spPr>
          <a:xfrm>
            <a:off x="4232642" y="3316464"/>
            <a:ext cx="0" cy="529200"/>
          </a:xfrm>
          <a:prstGeom prst="straightConnector1">
            <a:avLst/>
          </a:prstGeom>
          <a:noFill/>
          <a:ln cap="flat" cmpd="sng" w="19050">
            <a:solidFill>
              <a:schemeClr val="accent5"/>
            </a:solidFill>
            <a:prstDash val="solid"/>
            <a:miter lim="800000"/>
            <a:headEnd len="sm" w="sm" type="none"/>
            <a:tailEnd len="sm" w="sm" type="none"/>
          </a:ln>
        </p:spPr>
      </p:cxnSp>
      <p:sp>
        <p:nvSpPr>
          <p:cNvPr id="393" name="Google Shape;393;p63"/>
          <p:cNvSpPr txBox="1"/>
          <p:nvPr/>
        </p:nvSpPr>
        <p:spPr>
          <a:xfrm>
            <a:off x="3433509" y="3941461"/>
            <a:ext cx="1613400" cy="369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i="0" lang="en" sz="1000" u="none" cap="none" strike="noStrike">
                <a:solidFill>
                  <a:srgbClr val="000000"/>
                </a:solidFill>
                <a:latin typeface="Calibri"/>
                <a:ea typeface="Calibri"/>
                <a:cs typeface="Calibri"/>
                <a:sym typeface="Calibri"/>
              </a:rPr>
              <a:t>Duplicate submission of a claim for the same service</a:t>
            </a:r>
            <a:endParaRPr sz="1000">
              <a:solidFill>
                <a:srgbClr val="30353F"/>
              </a:solidFill>
              <a:latin typeface="Calibri"/>
              <a:ea typeface="Calibri"/>
              <a:cs typeface="Calibri"/>
              <a:sym typeface="Calibri"/>
            </a:endParaRPr>
          </a:p>
        </p:txBody>
      </p:sp>
      <p:sp>
        <p:nvSpPr>
          <p:cNvPr id="394" name="Google Shape;394;p63"/>
          <p:cNvSpPr/>
          <p:nvPr/>
        </p:nvSpPr>
        <p:spPr>
          <a:xfrm>
            <a:off x="3996242" y="2999861"/>
            <a:ext cx="472800" cy="472800"/>
          </a:xfrm>
          <a:prstGeom prst="ellipse">
            <a:avLst/>
          </a:prstGeom>
          <a:solidFill>
            <a:schemeClr val="accent5"/>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cxnSp>
        <p:nvCxnSpPr>
          <p:cNvPr id="395" name="Google Shape;395;p63"/>
          <p:cNvCxnSpPr/>
          <p:nvPr/>
        </p:nvCxnSpPr>
        <p:spPr>
          <a:xfrm>
            <a:off x="5427661" y="2644231"/>
            <a:ext cx="0" cy="529200"/>
          </a:xfrm>
          <a:prstGeom prst="straightConnector1">
            <a:avLst/>
          </a:prstGeom>
          <a:noFill/>
          <a:ln cap="flat" cmpd="sng" w="19050">
            <a:solidFill>
              <a:schemeClr val="accent5"/>
            </a:solidFill>
            <a:prstDash val="solid"/>
            <a:miter lim="800000"/>
            <a:headEnd len="sm" w="sm" type="none"/>
            <a:tailEnd len="sm" w="sm" type="none"/>
          </a:ln>
        </p:spPr>
      </p:cxnSp>
      <p:sp>
        <p:nvSpPr>
          <p:cNvPr id="396" name="Google Shape;396;p63"/>
          <p:cNvSpPr/>
          <p:nvPr/>
        </p:nvSpPr>
        <p:spPr>
          <a:xfrm>
            <a:off x="5191261" y="3014904"/>
            <a:ext cx="472800" cy="472800"/>
          </a:xfrm>
          <a:prstGeom prst="ellipse">
            <a:avLst/>
          </a:prstGeom>
          <a:solidFill>
            <a:schemeClr val="accent5"/>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97" name="Google Shape;397;p63"/>
          <p:cNvSpPr txBox="1"/>
          <p:nvPr/>
        </p:nvSpPr>
        <p:spPr>
          <a:xfrm>
            <a:off x="4831260" y="2245800"/>
            <a:ext cx="1192800" cy="369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i="0" lang="en" sz="1000" u="none" cap="none" strike="noStrike">
                <a:solidFill>
                  <a:srgbClr val="000000"/>
                </a:solidFill>
                <a:latin typeface="Calibri"/>
                <a:ea typeface="Calibri"/>
                <a:cs typeface="Calibri"/>
                <a:sym typeface="Calibri"/>
              </a:rPr>
              <a:t>Misrepresenting the service provided</a:t>
            </a:r>
            <a:endParaRPr sz="1000">
              <a:latin typeface="Calibri"/>
              <a:ea typeface="Calibri"/>
              <a:cs typeface="Calibri"/>
              <a:sym typeface="Calibri"/>
            </a:endParaRPr>
          </a:p>
        </p:txBody>
      </p:sp>
      <p:grpSp>
        <p:nvGrpSpPr>
          <p:cNvPr id="398" name="Google Shape;398;p63"/>
          <p:cNvGrpSpPr/>
          <p:nvPr/>
        </p:nvGrpSpPr>
        <p:grpSpPr>
          <a:xfrm>
            <a:off x="495332" y="2352561"/>
            <a:ext cx="1775400" cy="1775400"/>
            <a:chOff x="7082832" y="2462536"/>
            <a:chExt cx="1775400" cy="1775400"/>
          </a:xfrm>
        </p:grpSpPr>
        <p:sp>
          <p:nvSpPr>
            <p:cNvPr id="399" name="Google Shape;399;p63"/>
            <p:cNvSpPr/>
            <p:nvPr/>
          </p:nvSpPr>
          <p:spPr>
            <a:xfrm>
              <a:off x="7082832" y="2462536"/>
              <a:ext cx="1775400" cy="1775400"/>
            </a:xfrm>
            <a:prstGeom prst="ellipse">
              <a:avLst/>
            </a:prstGeom>
            <a:solidFill>
              <a:srgbClr val="4472C4"/>
            </a:solid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Medicaid agencies struggle to stop payments to healthcare providers accused  of fraud | FierceHealthcare" id="400" name="Google Shape;400;p63"/>
            <p:cNvPicPr preferRelativeResize="0"/>
            <p:nvPr/>
          </p:nvPicPr>
          <p:blipFill rotWithShape="1">
            <a:blip r:embed="rId3">
              <a:alphaModFix amt="34000"/>
            </a:blip>
            <a:srcRect b="-89" l="19025" r="15730" t="89"/>
            <a:stretch/>
          </p:blipFill>
          <p:spPr>
            <a:xfrm>
              <a:off x="7325146" y="2701436"/>
              <a:ext cx="1290900" cy="1319100"/>
            </a:xfrm>
            <a:prstGeom prst="ellipse">
              <a:avLst/>
            </a:prstGeom>
            <a:noFill/>
            <a:ln>
              <a:noFill/>
            </a:ln>
          </p:spPr>
        </p:pic>
      </p:grpSp>
      <p:sp>
        <p:nvSpPr>
          <p:cNvPr id="401" name="Google Shape;401;p63"/>
          <p:cNvSpPr txBox="1"/>
          <p:nvPr/>
        </p:nvSpPr>
        <p:spPr>
          <a:xfrm>
            <a:off x="7088950" y="2153400"/>
            <a:ext cx="1731900" cy="5541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i="0" lang="en" sz="1000" u="none" cap="none" strike="noStrike">
                <a:solidFill>
                  <a:srgbClr val="000000"/>
                </a:solidFill>
                <a:latin typeface="Calibri"/>
                <a:ea typeface="Calibri"/>
                <a:cs typeface="Calibri"/>
                <a:sym typeface="Calibri"/>
              </a:rPr>
              <a:t>Performing unnecessary medical procedures for the purpose of gaining insurance gain</a:t>
            </a:r>
            <a:endParaRPr sz="1000">
              <a:latin typeface="Calibri"/>
              <a:ea typeface="Calibri"/>
              <a:cs typeface="Calibri"/>
              <a:sym typeface="Calibri"/>
            </a:endParaRPr>
          </a:p>
        </p:txBody>
      </p:sp>
      <p:cxnSp>
        <p:nvCxnSpPr>
          <p:cNvPr id="402" name="Google Shape;402;p63"/>
          <p:cNvCxnSpPr/>
          <p:nvPr/>
        </p:nvCxnSpPr>
        <p:spPr>
          <a:xfrm>
            <a:off x="7946155" y="2703206"/>
            <a:ext cx="0" cy="529200"/>
          </a:xfrm>
          <a:prstGeom prst="straightConnector1">
            <a:avLst/>
          </a:prstGeom>
          <a:noFill/>
          <a:ln cap="flat" cmpd="sng" w="19050">
            <a:solidFill>
              <a:schemeClr val="accent5"/>
            </a:solidFill>
            <a:prstDash val="solid"/>
            <a:miter lim="800000"/>
            <a:headEnd len="sm" w="sm" type="none"/>
            <a:tailEnd len="sm" w="sm" type="none"/>
          </a:ln>
        </p:spPr>
      </p:cxnSp>
      <p:sp>
        <p:nvSpPr>
          <p:cNvPr id="403" name="Google Shape;403;p63"/>
          <p:cNvSpPr/>
          <p:nvPr/>
        </p:nvSpPr>
        <p:spPr>
          <a:xfrm>
            <a:off x="7709755" y="3038204"/>
            <a:ext cx="472800" cy="472800"/>
          </a:xfrm>
          <a:prstGeom prst="ellipse">
            <a:avLst/>
          </a:prstGeom>
          <a:solidFill>
            <a:schemeClr val="accent5"/>
          </a:solidFill>
          <a:ln cap="flat" cmpd="sng" w="254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04" name="Google Shape;404;p63"/>
          <p:cNvSpPr/>
          <p:nvPr/>
        </p:nvSpPr>
        <p:spPr>
          <a:xfrm>
            <a:off x="4117117" y="3102456"/>
            <a:ext cx="232233" cy="232233"/>
          </a:xfrm>
          <a:custGeom>
            <a:rect b="b" l="l" r="r" t="t"/>
            <a:pathLst>
              <a:path extrusionOk="0" h="2048" w="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p:txBody>
      </p:sp>
      <p:pic>
        <p:nvPicPr>
          <p:cNvPr descr="Dollar" id="405" name="Google Shape;405;p63"/>
          <p:cNvPicPr preferRelativeResize="0"/>
          <p:nvPr/>
        </p:nvPicPr>
        <p:blipFill rotWithShape="1">
          <a:blip r:embed="rId4">
            <a:alphaModFix/>
          </a:blip>
          <a:srcRect b="0" l="0" r="0" t="0"/>
          <a:stretch/>
        </p:blipFill>
        <p:spPr>
          <a:xfrm>
            <a:off x="3052825" y="3043678"/>
            <a:ext cx="314320" cy="314320"/>
          </a:xfrm>
          <a:prstGeom prst="rect">
            <a:avLst/>
          </a:prstGeom>
          <a:noFill/>
          <a:ln>
            <a:noFill/>
          </a:ln>
        </p:spPr>
      </p:pic>
      <p:pic>
        <p:nvPicPr>
          <p:cNvPr descr="Stethoscope" id="406" name="Google Shape;406;p63"/>
          <p:cNvPicPr preferRelativeResize="0"/>
          <p:nvPr/>
        </p:nvPicPr>
        <p:blipFill rotWithShape="1">
          <a:blip r:embed="rId5">
            <a:alphaModFix/>
          </a:blip>
          <a:srcRect b="0" l="0" r="0" t="0"/>
          <a:stretch/>
        </p:blipFill>
        <p:spPr>
          <a:xfrm>
            <a:off x="7809481" y="3135897"/>
            <a:ext cx="290846" cy="290846"/>
          </a:xfrm>
          <a:prstGeom prst="rect">
            <a:avLst/>
          </a:prstGeom>
          <a:noFill/>
          <a:ln>
            <a:noFill/>
          </a:ln>
        </p:spPr>
      </p:pic>
      <p:pic>
        <p:nvPicPr>
          <p:cNvPr descr="Register" id="407" name="Google Shape;407;p63"/>
          <p:cNvPicPr preferRelativeResize="0"/>
          <p:nvPr/>
        </p:nvPicPr>
        <p:blipFill rotWithShape="1">
          <a:blip r:embed="rId6">
            <a:alphaModFix/>
          </a:blip>
          <a:srcRect b="0" l="0" r="0" t="0"/>
          <a:stretch/>
        </p:blipFill>
        <p:spPr>
          <a:xfrm>
            <a:off x="6524877" y="3085991"/>
            <a:ext cx="290846" cy="290846"/>
          </a:xfrm>
          <a:prstGeom prst="rect">
            <a:avLst/>
          </a:prstGeom>
          <a:noFill/>
          <a:ln>
            <a:noFill/>
          </a:ln>
        </p:spPr>
      </p:pic>
      <p:pic>
        <p:nvPicPr>
          <p:cNvPr descr="Badge Cross" id="408" name="Google Shape;408;p63"/>
          <p:cNvPicPr preferRelativeResize="0"/>
          <p:nvPr/>
        </p:nvPicPr>
        <p:blipFill rotWithShape="1">
          <a:blip r:embed="rId7">
            <a:alphaModFix/>
          </a:blip>
          <a:srcRect b="0" l="0" r="0" t="0"/>
          <a:stretch/>
        </p:blipFill>
        <p:spPr>
          <a:xfrm>
            <a:off x="5250702" y="3073744"/>
            <a:ext cx="351924" cy="351924"/>
          </a:xfrm>
          <a:prstGeom prst="rect">
            <a:avLst/>
          </a:prstGeom>
          <a:noFill/>
          <a:ln>
            <a:noFill/>
          </a:ln>
        </p:spPr>
      </p:pic>
      <p:sp>
        <p:nvSpPr>
          <p:cNvPr id="409" name="Google Shape;409;p63"/>
          <p:cNvSpPr txBox="1"/>
          <p:nvPr/>
        </p:nvSpPr>
        <p:spPr>
          <a:xfrm>
            <a:off x="495325" y="2911900"/>
            <a:ext cx="1775400" cy="4236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accent5"/>
              </a:buClr>
              <a:buSzPts val="1600"/>
              <a:buFont typeface="Arial"/>
              <a:buNone/>
            </a:pPr>
            <a:r>
              <a:rPr b="1" lang="en" sz="1600">
                <a:solidFill>
                  <a:srgbClr val="FFFFFF"/>
                </a:solidFill>
                <a:latin typeface="Century Gothic"/>
                <a:ea typeface="Century Gothic"/>
                <a:cs typeface="Century Gothic"/>
                <a:sym typeface="Century Gothic"/>
              </a:rPr>
              <a:t>TYPES </a:t>
            </a:r>
            <a:r>
              <a:rPr b="1" lang="en" sz="1600">
                <a:solidFill>
                  <a:srgbClr val="FFFFFF"/>
                </a:solidFill>
                <a:latin typeface="Century Gothic"/>
                <a:ea typeface="Century Gothic"/>
                <a:cs typeface="Century Gothic"/>
                <a:sym typeface="Century Gothic"/>
              </a:rPr>
              <a:t>OF</a:t>
            </a:r>
            <a:endParaRPr b="1" sz="1600">
              <a:solidFill>
                <a:srgbClr val="FFFFF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chemeClr val="accent5"/>
              </a:buClr>
              <a:buSzPts val="1600"/>
              <a:buFont typeface="Arial"/>
              <a:buNone/>
            </a:pPr>
            <a:r>
              <a:rPr b="1" lang="en" sz="1600">
                <a:solidFill>
                  <a:srgbClr val="FFFFFF"/>
                </a:solidFill>
                <a:latin typeface="Century Gothic"/>
                <a:ea typeface="Century Gothic"/>
                <a:cs typeface="Century Gothic"/>
                <a:sym typeface="Century Gothic"/>
              </a:rPr>
              <a:t>HEALTHCARE </a:t>
            </a:r>
            <a:endParaRPr b="1" sz="1600">
              <a:solidFill>
                <a:srgbClr val="FFFFF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chemeClr val="accent5"/>
              </a:buClr>
              <a:buSzPts val="1600"/>
              <a:buFont typeface="Arial"/>
              <a:buNone/>
            </a:pPr>
            <a:r>
              <a:rPr b="1" lang="en" sz="1600">
                <a:solidFill>
                  <a:srgbClr val="FFFFFF"/>
                </a:solidFill>
                <a:latin typeface="Century Gothic"/>
                <a:ea typeface="Century Gothic"/>
                <a:cs typeface="Century Gothic"/>
                <a:sym typeface="Century Gothic"/>
              </a:rPr>
              <a:t>FRAUD</a:t>
            </a:r>
            <a:endParaRPr b="1" sz="1600">
              <a:solidFill>
                <a:srgbClr val="FFFFFF"/>
              </a:solidFill>
              <a:latin typeface="Century Gothic"/>
              <a:ea typeface="Century Gothic"/>
              <a:cs typeface="Century Gothic"/>
              <a:sym typeface="Century Gothic"/>
            </a:endParaRPr>
          </a:p>
        </p:txBody>
      </p:sp>
      <p:sp>
        <p:nvSpPr>
          <p:cNvPr id="410" name="Google Shape;410;p6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4"/>
          <p:cNvSpPr/>
          <p:nvPr/>
        </p:nvSpPr>
        <p:spPr>
          <a:xfrm>
            <a:off x="5696234" y="0"/>
            <a:ext cx="3447600" cy="5143500"/>
          </a:xfrm>
          <a:prstGeom prst="rect">
            <a:avLst/>
          </a:prstGeom>
          <a:solidFill>
            <a:srgbClr val="4472C4">
              <a:alpha val="8588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16" name="Google Shape;416;p64"/>
          <p:cNvPicPr preferRelativeResize="0"/>
          <p:nvPr/>
        </p:nvPicPr>
        <p:blipFill rotWithShape="1">
          <a:blip r:embed="rId3">
            <a:alphaModFix/>
          </a:blip>
          <a:srcRect b="0" l="0" r="0" t="0"/>
          <a:stretch/>
        </p:blipFill>
        <p:spPr>
          <a:xfrm>
            <a:off x="3733525" y="1169600"/>
            <a:ext cx="4369101" cy="2688024"/>
          </a:xfrm>
          <a:prstGeom prst="rect">
            <a:avLst/>
          </a:prstGeom>
          <a:noFill/>
          <a:ln>
            <a:noFill/>
          </a:ln>
        </p:spPr>
      </p:pic>
      <p:sp>
        <p:nvSpPr>
          <p:cNvPr id="417" name="Google Shape;417;p64"/>
          <p:cNvSpPr txBox="1"/>
          <p:nvPr/>
        </p:nvSpPr>
        <p:spPr>
          <a:xfrm>
            <a:off x="285750" y="4759367"/>
            <a:ext cx="518700" cy="161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100">
                <a:solidFill>
                  <a:srgbClr val="FFFFFF"/>
                </a:solidFill>
                <a:latin typeface="Calibri"/>
                <a:ea typeface="Calibri"/>
                <a:cs typeface="Calibri"/>
                <a:sym typeface="Calibri"/>
              </a:rPr>
              <a:t>Your logo</a:t>
            </a:r>
            <a:endParaRPr sz="1100"/>
          </a:p>
        </p:txBody>
      </p:sp>
      <p:sp>
        <p:nvSpPr>
          <p:cNvPr id="418" name="Google Shape;418;p64"/>
          <p:cNvSpPr/>
          <p:nvPr/>
        </p:nvSpPr>
        <p:spPr>
          <a:xfrm>
            <a:off x="4534774" y="1502651"/>
            <a:ext cx="2763300" cy="17940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19" name="Google Shape;419;p64"/>
          <p:cNvSpPr txBox="1"/>
          <p:nvPr/>
        </p:nvSpPr>
        <p:spPr>
          <a:xfrm>
            <a:off x="648100" y="404725"/>
            <a:ext cx="2518800" cy="81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2500">
                <a:solidFill>
                  <a:schemeClr val="accent5"/>
                </a:solidFill>
                <a:latin typeface="Century Gothic"/>
                <a:ea typeface="Century Gothic"/>
                <a:cs typeface="Century Gothic"/>
                <a:sym typeface="Century Gothic"/>
              </a:rPr>
              <a:t>IMPACTS </a:t>
            </a:r>
            <a:r>
              <a:rPr lang="en" sz="1900">
                <a:solidFill>
                  <a:schemeClr val="accent5"/>
                </a:solidFill>
                <a:latin typeface="Century Gothic"/>
                <a:ea typeface="Century Gothic"/>
                <a:cs typeface="Century Gothic"/>
                <a:sym typeface="Century Gothic"/>
              </a:rPr>
              <a:t>OF HEALTHCARE FRAUD</a:t>
            </a:r>
            <a:endParaRPr sz="2500">
              <a:solidFill>
                <a:schemeClr val="accent5"/>
              </a:solidFill>
              <a:latin typeface="Century Gothic"/>
              <a:ea typeface="Century Gothic"/>
              <a:cs typeface="Century Gothic"/>
              <a:sym typeface="Century Gothic"/>
            </a:endParaRPr>
          </a:p>
        </p:txBody>
      </p:sp>
      <p:cxnSp>
        <p:nvCxnSpPr>
          <p:cNvPr id="420" name="Google Shape;420;p64"/>
          <p:cNvCxnSpPr/>
          <p:nvPr/>
        </p:nvCxnSpPr>
        <p:spPr>
          <a:xfrm>
            <a:off x="514264" y="1973797"/>
            <a:ext cx="1097400" cy="0"/>
          </a:xfrm>
          <a:prstGeom prst="straightConnector1">
            <a:avLst/>
          </a:prstGeom>
          <a:noFill/>
          <a:ln cap="flat" cmpd="sng" w="9525">
            <a:solidFill>
              <a:schemeClr val="lt1"/>
            </a:solidFill>
            <a:prstDash val="solid"/>
            <a:miter lim="800000"/>
            <a:headEnd len="sm" w="sm" type="none"/>
            <a:tailEnd len="sm" w="sm" type="none"/>
          </a:ln>
        </p:spPr>
      </p:cxnSp>
      <p:pic>
        <p:nvPicPr>
          <p:cNvPr descr="Upward trend" id="421" name="Google Shape;421;p64"/>
          <p:cNvPicPr preferRelativeResize="0"/>
          <p:nvPr/>
        </p:nvPicPr>
        <p:blipFill rotWithShape="1">
          <a:blip r:embed="rId4">
            <a:alphaModFix/>
          </a:blip>
          <a:srcRect b="0" l="0" r="0" t="0"/>
          <a:stretch/>
        </p:blipFill>
        <p:spPr>
          <a:xfrm>
            <a:off x="4268477" y="1375512"/>
            <a:ext cx="3299175" cy="2048275"/>
          </a:xfrm>
          <a:prstGeom prst="rect">
            <a:avLst/>
          </a:prstGeom>
          <a:noFill/>
          <a:ln>
            <a:noFill/>
          </a:ln>
        </p:spPr>
      </p:pic>
      <p:pic>
        <p:nvPicPr>
          <p:cNvPr descr="Home - The NHCAA" id="422" name="Google Shape;422;p64"/>
          <p:cNvPicPr preferRelativeResize="0"/>
          <p:nvPr/>
        </p:nvPicPr>
        <p:blipFill rotWithShape="1">
          <a:blip r:embed="rId5">
            <a:alphaModFix/>
          </a:blip>
          <a:srcRect b="0" l="0" r="0" t="0"/>
          <a:stretch/>
        </p:blipFill>
        <p:spPr>
          <a:xfrm>
            <a:off x="4899478" y="2072596"/>
            <a:ext cx="2037175" cy="499150"/>
          </a:xfrm>
          <a:prstGeom prst="rect">
            <a:avLst/>
          </a:prstGeom>
          <a:noFill/>
          <a:ln>
            <a:noFill/>
          </a:ln>
        </p:spPr>
      </p:pic>
      <p:pic>
        <p:nvPicPr>
          <p:cNvPr descr="Flying Money" id="423" name="Google Shape;423;p64"/>
          <p:cNvPicPr preferRelativeResize="0"/>
          <p:nvPr/>
        </p:nvPicPr>
        <p:blipFill rotWithShape="1">
          <a:blip r:embed="rId6">
            <a:alphaModFix/>
          </a:blip>
          <a:srcRect b="0" l="0" r="0" t="0"/>
          <a:stretch/>
        </p:blipFill>
        <p:spPr>
          <a:xfrm>
            <a:off x="6612275" y="1502653"/>
            <a:ext cx="426175" cy="426175"/>
          </a:xfrm>
          <a:prstGeom prst="rect">
            <a:avLst/>
          </a:prstGeom>
          <a:noFill/>
          <a:ln>
            <a:noFill/>
          </a:ln>
        </p:spPr>
      </p:pic>
      <p:sp>
        <p:nvSpPr>
          <p:cNvPr id="424" name="Google Shape;424;p64"/>
          <p:cNvSpPr txBox="1"/>
          <p:nvPr/>
        </p:nvSpPr>
        <p:spPr>
          <a:xfrm>
            <a:off x="485775" y="1375500"/>
            <a:ext cx="2993100" cy="338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Financial losses due to health care fraud are in the tens of billions of dollars each year</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Increased expense resulting from fraud could mean the difference between making health insurance a reality or not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Alters the value and integrity of the healthcare system</a:t>
            </a:r>
            <a:endParaRPr>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425" name="Google Shape;425;p6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solidFill>
                  <a:srgbClr val="FFFFFF"/>
                </a:solidFill>
              </a:rPr>
              <a:t>2</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p:nvPr/>
        </p:nvSpPr>
        <p:spPr>
          <a:xfrm>
            <a:off x="2912534" y="1343811"/>
            <a:ext cx="2813700" cy="28464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432" name="Google Shape;432;p65"/>
          <p:cNvSpPr/>
          <p:nvPr/>
        </p:nvSpPr>
        <p:spPr>
          <a:xfrm>
            <a:off x="5027050" y="1498520"/>
            <a:ext cx="789600" cy="789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433" name="Google Shape;433;p65"/>
          <p:cNvSpPr/>
          <p:nvPr/>
        </p:nvSpPr>
        <p:spPr>
          <a:xfrm>
            <a:off x="2442491" y="2359720"/>
            <a:ext cx="789600" cy="789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434" name="Google Shape;434;p65"/>
          <p:cNvSpPr/>
          <p:nvPr/>
        </p:nvSpPr>
        <p:spPr>
          <a:xfrm>
            <a:off x="5027050" y="3320270"/>
            <a:ext cx="789600" cy="789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chemeClr val="lt1"/>
              </a:solidFill>
              <a:latin typeface="Calibri"/>
              <a:ea typeface="Calibri"/>
              <a:cs typeface="Calibri"/>
              <a:sym typeface="Calibri"/>
            </a:endParaRPr>
          </a:p>
        </p:txBody>
      </p:sp>
      <p:sp>
        <p:nvSpPr>
          <p:cNvPr id="435" name="Google Shape;435;p65"/>
          <p:cNvSpPr txBox="1"/>
          <p:nvPr/>
        </p:nvSpPr>
        <p:spPr>
          <a:xfrm>
            <a:off x="5897324" y="1498514"/>
            <a:ext cx="2424900" cy="692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500">
                <a:solidFill>
                  <a:schemeClr val="dk1"/>
                </a:solidFill>
                <a:latin typeface="Century Gothic"/>
                <a:ea typeface="Century Gothic"/>
                <a:cs typeface="Century Gothic"/>
                <a:sym typeface="Century Gothic"/>
              </a:rPr>
              <a:t>PREDICT</a:t>
            </a:r>
            <a:r>
              <a:rPr lang="en" sz="1100"/>
              <a:t> </a:t>
            </a:r>
            <a:r>
              <a:rPr lang="en" sz="1500">
                <a:solidFill>
                  <a:schemeClr val="dk1"/>
                </a:solidFill>
                <a:latin typeface="Calibri"/>
                <a:ea typeface="Calibri"/>
                <a:cs typeface="Calibri"/>
                <a:sym typeface="Calibri"/>
              </a:rPr>
              <a:t>fraudulent providers based on patient claims </a:t>
            </a:r>
            <a:endParaRPr sz="1100"/>
          </a:p>
        </p:txBody>
      </p:sp>
      <p:sp>
        <p:nvSpPr>
          <p:cNvPr id="436" name="Google Shape;436;p65"/>
          <p:cNvSpPr txBox="1"/>
          <p:nvPr/>
        </p:nvSpPr>
        <p:spPr>
          <a:xfrm>
            <a:off x="5963074" y="3417476"/>
            <a:ext cx="2660400" cy="692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500">
                <a:solidFill>
                  <a:schemeClr val="dk1"/>
                </a:solidFill>
                <a:latin typeface="Century Gothic"/>
                <a:ea typeface="Century Gothic"/>
                <a:cs typeface="Century Gothic"/>
                <a:sym typeface="Century Gothic"/>
              </a:rPr>
              <a:t>IDENTIFY</a:t>
            </a:r>
            <a:r>
              <a:rPr lang="en" sz="1500">
                <a:solidFill>
                  <a:schemeClr val="dk1"/>
                </a:solidFill>
                <a:latin typeface="Century Gothic"/>
                <a:ea typeface="Century Gothic"/>
                <a:cs typeface="Century Gothic"/>
                <a:sym typeface="Century Gothic"/>
              </a:rPr>
              <a:t> </a:t>
            </a:r>
            <a:r>
              <a:rPr lang="en" sz="1500">
                <a:solidFill>
                  <a:schemeClr val="dk1"/>
                </a:solidFill>
                <a:latin typeface="Calibri"/>
                <a:ea typeface="Calibri"/>
                <a:cs typeface="Calibri"/>
                <a:sym typeface="Calibri"/>
              </a:rPr>
              <a:t>important factors related to fraudulent behavior</a:t>
            </a:r>
            <a:endParaRPr sz="1100"/>
          </a:p>
        </p:txBody>
      </p:sp>
      <p:sp>
        <p:nvSpPr>
          <p:cNvPr id="437" name="Google Shape;437;p65"/>
          <p:cNvSpPr txBox="1"/>
          <p:nvPr/>
        </p:nvSpPr>
        <p:spPr>
          <a:xfrm>
            <a:off x="423923" y="2811200"/>
            <a:ext cx="1765500" cy="461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100"/>
          </a:p>
        </p:txBody>
      </p:sp>
      <p:grpSp>
        <p:nvGrpSpPr>
          <p:cNvPr descr="This image is an icon of a human being. " id="438" name="Google Shape;438;p65"/>
          <p:cNvGrpSpPr/>
          <p:nvPr/>
        </p:nvGrpSpPr>
        <p:grpSpPr>
          <a:xfrm>
            <a:off x="5292133" y="1780183"/>
            <a:ext cx="259318" cy="226183"/>
            <a:chOff x="9312275" y="5386388"/>
            <a:chExt cx="285750" cy="249238"/>
          </a:xfrm>
        </p:grpSpPr>
        <p:sp>
          <p:nvSpPr>
            <p:cNvPr id="439" name="Google Shape;439;p65"/>
            <p:cNvSpPr/>
            <p:nvPr/>
          </p:nvSpPr>
          <p:spPr>
            <a:xfrm>
              <a:off x="9312275" y="5386388"/>
              <a:ext cx="225425" cy="249238"/>
            </a:xfrm>
            <a:custGeom>
              <a:rect b="b" l="l" r="r" t="t"/>
              <a:pathLst>
                <a:path extrusionOk="0" h="628" w="569">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40" name="Google Shape;440;p65"/>
            <p:cNvSpPr/>
            <p:nvPr/>
          </p:nvSpPr>
          <p:spPr>
            <a:xfrm>
              <a:off x="9485313" y="5387975"/>
              <a:ext cx="112712" cy="247650"/>
            </a:xfrm>
            <a:custGeom>
              <a:rect b="b" l="l" r="r" t="t"/>
              <a:pathLst>
                <a:path extrusionOk="0" h="625" w="281">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grpSp>
      <p:grpSp>
        <p:nvGrpSpPr>
          <p:cNvPr descr="This image is an icon of a bar chart. " id="441" name="Google Shape;441;p65"/>
          <p:cNvGrpSpPr/>
          <p:nvPr/>
        </p:nvGrpSpPr>
        <p:grpSpPr>
          <a:xfrm>
            <a:off x="5291425" y="3588972"/>
            <a:ext cx="260760" cy="252115"/>
            <a:chOff x="4892675" y="2501900"/>
            <a:chExt cx="287339" cy="277813"/>
          </a:xfrm>
        </p:grpSpPr>
        <p:sp>
          <p:nvSpPr>
            <p:cNvPr id="442" name="Google Shape;442;p65"/>
            <p:cNvSpPr/>
            <p:nvPr/>
          </p:nvSpPr>
          <p:spPr>
            <a:xfrm>
              <a:off x="4924425" y="2501900"/>
              <a:ext cx="227012" cy="157163"/>
            </a:xfrm>
            <a:custGeom>
              <a:rect b="b" l="l" r="r" t="t"/>
              <a:pathLst>
                <a:path extrusionOk="0" h="495" w="712">
                  <a:moveTo>
                    <a:pt x="15" y="495"/>
                  </a:moveTo>
                  <a:lnTo>
                    <a:pt x="19" y="494"/>
                  </a:lnTo>
                  <a:lnTo>
                    <a:pt x="23" y="493"/>
                  </a:lnTo>
                  <a:lnTo>
                    <a:pt x="679" y="60"/>
                  </a:lnTo>
                  <a:lnTo>
                    <a:pt x="668" y="164"/>
                  </a:lnTo>
                  <a:lnTo>
                    <a:pt x="668" y="167"/>
                  </a:lnTo>
                  <a:lnTo>
                    <a:pt x="668" y="170"/>
                  </a:lnTo>
                  <a:lnTo>
                    <a:pt x="669" y="173"/>
                  </a:lnTo>
                  <a:lnTo>
                    <a:pt x="671" y="175"/>
                  </a:lnTo>
                  <a:lnTo>
                    <a:pt x="672" y="177"/>
                  </a:lnTo>
                  <a:lnTo>
                    <a:pt x="675" y="179"/>
                  </a:lnTo>
                  <a:lnTo>
                    <a:pt x="677" y="180"/>
                  </a:lnTo>
                  <a:lnTo>
                    <a:pt x="681" y="180"/>
                  </a:lnTo>
                  <a:lnTo>
                    <a:pt x="682" y="180"/>
                  </a:lnTo>
                  <a:lnTo>
                    <a:pt x="682" y="180"/>
                  </a:lnTo>
                  <a:lnTo>
                    <a:pt x="688" y="179"/>
                  </a:lnTo>
                  <a:lnTo>
                    <a:pt x="692" y="177"/>
                  </a:lnTo>
                  <a:lnTo>
                    <a:pt x="696" y="173"/>
                  </a:lnTo>
                  <a:lnTo>
                    <a:pt x="697" y="168"/>
                  </a:lnTo>
                  <a:lnTo>
                    <a:pt x="712" y="31"/>
                  </a:lnTo>
                  <a:lnTo>
                    <a:pt x="712" y="31"/>
                  </a:lnTo>
                  <a:lnTo>
                    <a:pt x="712" y="30"/>
                  </a:lnTo>
                  <a:lnTo>
                    <a:pt x="712" y="28"/>
                  </a:lnTo>
                  <a:lnTo>
                    <a:pt x="712" y="27"/>
                  </a:lnTo>
                  <a:lnTo>
                    <a:pt x="712" y="25"/>
                  </a:lnTo>
                  <a:lnTo>
                    <a:pt x="711" y="24"/>
                  </a:lnTo>
                  <a:lnTo>
                    <a:pt x="711" y="23"/>
                  </a:lnTo>
                  <a:lnTo>
                    <a:pt x="710" y="22"/>
                  </a:lnTo>
                  <a:lnTo>
                    <a:pt x="710" y="22"/>
                  </a:lnTo>
                  <a:lnTo>
                    <a:pt x="710" y="22"/>
                  </a:lnTo>
                  <a:lnTo>
                    <a:pt x="709" y="21"/>
                  </a:lnTo>
                  <a:lnTo>
                    <a:pt x="707" y="20"/>
                  </a:lnTo>
                  <a:lnTo>
                    <a:pt x="706" y="18"/>
                  </a:lnTo>
                  <a:lnTo>
                    <a:pt x="705" y="17"/>
                  </a:lnTo>
                  <a:lnTo>
                    <a:pt x="704" y="17"/>
                  </a:lnTo>
                  <a:lnTo>
                    <a:pt x="702" y="16"/>
                  </a:lnTo>
                  <a:lnTo>
                    <a:pt x="701" y="16"/>
                  </a:lnTo>
                  <a:lnTo>
                    <a:pt x="700" y="15"/>
                  </a:lnTo>
                  <a:lnTo>
                    <a:pt x="699" y="15"/>
                  </a:lnTo>
                  <a:lnTo>
                    <a:pt x="699" y="15"/>
                  </a:lnTo>
                  <a:lnTo>
                    <a:pt x="564" y="0"/>
                  </a:lnTo>
                  <a:lnTo>
                    <a:pt x="561" y="0"/>
                  </a:lnTo>
                  <a:lnTo>
                    <a:pt x="557" y="0"/>
                  </a:lnTo>
                  <a:lnTo>
                    <a:pt x="555" y="1"/>
                  </a:lnTo>
                  <a:lnTo>
                    <a:pt x="553" y="3"/>
                  </a:lnTo>
                  <a:lnTo>
                    <a:pt x="551" y="6"/>
                  </a:lnTo>
                  <a:lnTo>
                    <a:pt x="549" y="8"/>
                  </a:lnTo>
                  <a:lnTo>
                    <a:pt x="548" y="11"/>
                  </a:lnTo>
                  <a:lnTo>
                    <a:pt x="547" y="13"/>
                  </a:lnTo>
                  <a:lnTo>
                    <a:pt x="547" y="16"/>
                  </a:lnTo>
                  <a:lnTo>
                    <a:pt x="548" y="20"/>
                  </a:lnTo>
                  <a:lnTo>
                    <a:pt x="549" y="22"/>
                  </a:lnTo>
                  <a:lnTo>
                    <a:pt x="550" y="25"/>
                  </a:lnTo>
                  <a:lnTo>
                    <a:pt x="552" y="27"/>
                  </a:lnTo>
                  <a:lnTo>
                    <a:pt x="554" y="28"/>
                  </a:lnTo>
                  <a:lnTo>
                    <a:pt x="557" y="29"/>
                  </a:lnTo>
                  <a:lnTo>
                    <a:pt x="561" y="30"/>
                  </a:lnTo>
                  <a:lnTo>
                    <a:pt x="654" y="41"/>
                  </a:lnTo>
                  <a:lnTo>
                    <a:pt x="6" y="467"/>
                  </a:lnTo>
                  <a:lnTo>
                    <a:pt x="4" y="469"/>
                  </a:lnTo>
                  <a:lnTo>
                    <a:pt x="2" y="471"/>
                  </a:lnTo>
                  <a:lnTo>
                    <a:pt x="1" y="473"/>
                  </a:lnTo>
                  <a:lnTo>
                    <a:pt x="0" y="477"/>
                  </a:lnTo>
                  <a:lnTo>
                    <a:pt x="0" y="480"/>
                  </a:lnTo>
                  <a:lnTo>
                    <a:pt x="0" y="482"/>
                  </a:lnTo>
                  <a:lnTo>
                    <a:pt x="1" y="485"/>
                  </a:lnTo>
                  <a:lnTo>
                    <a:pt x="2" y="488"/>
                  </a:lnTo>
                  <a:lnTo>
                    <a:pt x="5" y="490"/>
                  </a:lnTo>
                  <a:lnTo>
                    <a:pt x="8" y="493"/>
                  </a:lnTo>
                  <a:lnTo>
                    <a:pt x="11" y="494"/>
                  </a:lnTo>
                  <a:lnTo>
                    <a:pt x="15" y="495"/>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sp>
          <p:nvSpPr>
            <p:cNvPr id="443" name="Google Shape;443;p65"/>
            <p:cNvSpPr/>
            <p:nvPr/>
          </p:nvSpPr>
          <p:spPr>
            <a:xfrm>
              <a:off x="4892675" y="2587625"/>
              <a:ext cx="287339" cy="192088"/>
            </a:xfrm>
            <a:custGeom>
              <a:rect b="b" l="l" r="r" t="t"/>
              <a:pathLst>
                <a:path extrusionOk="0" h="602" w="903">
                  <a:moveTo>
                    <a:pt x="888" y="572"/>
                  </a:moveTo>
                  <a:lnTo>
                    <a:pt x="843" y="572"/>
                  </a:lnTo>
                  <a:lnTo>
                    <a:pt x="843" y="16"/>
                  </a:lnTo>
                  <a:lnTo>
                    <a:pt x="842" y="12"/>
                  </a:lnTo>
                  <a:lnTo>
                    <a:pt x="842" y="9"/>
                  </a:lnTo>
                  <a:lnTo>
                    <a:pt x="840" y="7"/>
                  </a:lnTo>
                  <a:lnTo>
                    <a:pt x="839" y="5"/>
                  </a:lnTo>
                  <a:lnTo>
                    <a:pt x="835" y="3"/>
                  </a:lnTo>
                  <a:lnTo>
                    <a:pt x="833" y="2"/>
                  </a:lnTo>
                  <a:lnTo>
                    <a:pt x="830" y="1"/>
                  </a:lnTo>
                  <a:lnTo>
                    <a:pt x="828" y="1"/>
                  </a:lnTo>
                  <a:lnTo>
                    <a:pt x="707" y="0"/>
                  </a:lnTo>
                  <a:lnTo>
                    <a:pt x="704" y="1"/>
                  </a:lnTo>
                  <a:lnTo>
                    <a:pt x="701" y="2"/>
                  </a:lnTo>
                  <a:lnTo>
                    <a:pt x="698" y="3"/>
                  </a:lnTo>
                  <a:lnTo>
                    <a:pt x="696" y="5"/>
                  </a:lnTo>
                  <a:lnTo>
                    <a:pt x="695" y="7"/>
                  </a:lnTo>
                  <a:lnTo>
                    <a:pt x="693" y="9"/>
                  </a:lnTo>
                  <a:lnTo>
                    <a:pt x="693" y="12"/>
                  </a:lnTo>
                  <a:lnTo>
                    <a:pt x="692" y="16"/>
                  </a:lnTo>
                  <a:lnTo>
                    <a:pt x="692" y="572"/>
                  </a:lnTo>
                  <a:lnTo>
                    <a:pt x="632" y="572"/>
                  </a:lnTo>
                  <a:lnTo>
                    <a:pt x="632" y="166"/>
                  </a:lnTo>
                  <a:lnTo>
                    <a:pt x="632" y="163"/>
                  </a:lnTo>
                  <a:lnTo>
                    <a:pt x="630" y="159"/>
                  </a:lnTo>
                  <a:lnTo>
                    <a:pt x="629" y="157"/>
                  </a:lnTo>
                  <a:lnTo>
                    <a:pt x="627" y="155"/>
                  </a:lnTo>
                  <a:lnTo>
                    <a:pt x="625" y="153"/>
                  </a:lnTo>
                  <a:lnTo>
                    <a:pt x="623" y="152"/>
                  </a:lnTo>
                  <a:lnTo>
                    <a:pt x="620" y="151"/>
                  </a:lnTo>
                  <a:lnTo>
                    <a:pt x="617" y="151"/>
                  </a:lnTo>
                  <a:lnTo>
                    <a:pt x="496" y="151"/>
                  </a:lnTo>
                  <a:lnTo>
                    <a:pt x="493" y="151"/>
                  </a:lnTo>
                  <a:lnTo>
                    <a:pt x="490" y="152"/>
                  </a:lnTo>
                  <a:lnTo>
                    <a:pt x="488" y="153"/>
                  </a:lnTo>
                  <a:lnTo>
                    <a:pt x="486" y="155"/>
                  </a:lnTo>
                  <a:lnTo>
                    <a:pt x="484" y="157"/>
                  </a:lnTo>
                  <a:lnTo>
                    <a:pt x="482" y="159"/>
                  </a:lnTo>
                  <a:lnTo>
                    <a:pt x="481" y="163"/>
                  </a:lnTo>
                  <a:lnTo>
                    <a:pt x="481" y="166"/>
                  </a:lnTo>
                  <a:lnTo>
                    <a:pt x="481" y="572"/>
                  </a:lnTo>
                  <a:lnTo>
                    <a:pt x="421" y="572"/>
                  </a:lnTo>
                  <a:lnTo>
                    <a:pt x="421" y="316"/>
                  </a:lnTo>
                  <a:lnTo>
                    <a:pt x="420" y="313"/>
                  </a:lnTo>
                  <a:lnTo>
                    <a:pt x="420" y="311"/>
                  </a:lnTo>
                  <a:lnTo>
                    <a:pt x="418" y="307"/>
                  </a:lnTo>
                  <a:lnTo>
                    <a:pt x="417" y="305"/>
                  </a:lnTo>
                  <a:lnTo>
                    <a:pt x="414" y="304"/>
                  </a:lnTo>
                  <a:lnTo>
                    <a:pt x="412" y="302"/>
                  </a:lnTo>
                  <a:lnTo>
                    <a:pt x="408" y="302"/>
                  </a:lnTo>
                  <a:lnTo>
                    <a:pt x="406" y="301"/>
                  </a:lnTo>
                  <a:lnTo>
                    <a:pt x="285" y="301"/>
                  </a:lnTo>
                  <a:lnTo>
                    <a:pt x="283" y="302"/>
                  </a:lnTo>
                  <a:lnTo>
                    <a:pt x="280" y="302"/>
                  </a:lnTo>
                  <a:lnTo>
                    <a:pt x="278" y="304"/>
                  </a:lnTo>
                  <a:lnTo>
                    <a:pt x="274" y="305"/>
                  </a:lnTo>
                  <a:lnTo>
                    <a:pt x="273" y="307"/>
                  </a:lnTo>
                  <a:lnTo>
                    <a:pt x="271" y="311"/>
                  </a:lnTo>
                  <a:lnTo>
                    <a:pt x="271" y="313"/>
                  </a:lnTo>
                  <a:lnTo>
                    <a:pt x="270" y="316"/>
                  </a:lnTo>
                  <a:lnTo>
                    <a:pt x="270" y="572"/>
                  </a:lnTo>
                  <a:lnTo>
                    <a:pt x="210" y="572"/>
                  </a:lnTo>
                  <a:lnTo>
                    <a:pt x="210" y="467"/>
                  </a:lnTo>
                  <a:lnTo>
                    <a:pt x="210" y="464"/>
                  </a:lnTo>
                  <a:lnTo>
                    <a:pt x="209" y="461"/>
                  </a:lnTo>
                  <a:lnTo>
                    <a:pt x="208" y="459"/>
                  </a:lnTo>
                  <a:lnTo>
                    <a:pt x="206" y="457"/>
                  </a:lnTo>
                  <a:lnTo>
                    <a:pt x="204" y="454"/>
                  </a:lnTo>
                  <a:lnTo>
                    <a:pt x="201" y="453"/>
                  </a:lnTo>
                  <a:lnTo>
                    <a:pt x="198" y="452"/>
                  </a:lnTo>
                  <a:lnTo>
                    <a:pt x="195" y="452"/>
                  </a:lnTo>
                  <a:lnTo>
                    <a:pt x="75" y="452"/>
                  </a:lnTo>
                  <a:lnTo>
                    <a:pt x="72" y="452"/>
                  </a:lnTo>
                  <a:lnTo>
                    <a:pt x="69" y="453"/>
                  </a:lnTo>
                  <a:lnTo>
                    <a:pt x="66" y="454"/>
                  </a:lnTo>
                  <a:lnTo>
                    <a:pt x="64" y="457"/>
                  </a:lnTo>
                  <a:lnTo>
                    <a:pt x="62" y="459"/>
                  </a:lnTo>
                  <a:lnTo>
                    <a:pt x="61" y="461"/>
                  </a:lnTo>
                  <a:lnTo>
                    <a:pt x="60" y="464"/>
                  </a:lnTo>
                  <a:lnTo>
                    <a:pt x="60" y="467"/>
                  </a:lnTo>
                  <a:lnTo>
                    <a:pt x="60" y="572"/>
                  </a:lnTo>
                  <a:lnTo>
                    <a:pt x="15" y="572"/>
                  </a:lnTo>
                  <a:lnTo>
                    <a:pt x="12" y="572"/>
                  </a:lnTo>
                  <a:lnTo>
                    <a:pt x="8" y="573"/>
                  </a:lnTo>
                  <a:lnTo>
                    <a:pt x="6" y="575"/>
                  </a:lnTo>
                  <a:lnTo>
                    <a:pt x="4" y="577"/>
                  </a:lnTo>
                  <a:lnTo>
                    <a:pt x="2" y="579"/>
                  </a:lnTo>
                  <a:lnTo>
                    <a:pt x="1" y="581"/>
                  </a:lnTo>
                  <a:lnTo>
                    <a:pt x="0" y="584"/>
                  </a:lnTo>
                  <a:lnTo>
                    <a:pt x="0" y="587"/>
                  </a:lnTo>
                  <a:lnTo>
                    <a:pt x="0" y="591"/>
                  </a:lnTo>
                  <a:lnTo>
                    <a:pt x="1" y="593"/>
                  </a:lnTo>
                  <a:lnTo>
                    <a:pt x="2" y="596"/>
                  </a:lnTo>
                  <a:lnTo>
                    <a:pt x="4" y="598"/>
                  </a:lnTo>
                  <a:lnTo>
                    <a:pt x="6" y="600"/>
                  </a:lnTo>
                  <a:lnTo>
                    <a:pt x="8" y="601"/>
                  </a:lnTo>
                  <a:lnTo>
                    <a:pt x="12" y="602"/>
                  </a:lnTo>
                  <a:lnTo>
                    <a:pt x="15" y="602"/>
                  </a:lnTo>
                  <a:lnTo>
                    <a:pt x="75" y="602"/>
                  </a:lnTo>
                  <a:lnTo>
                    <a:pt x="195" y="602"/>
                  </a:lnTo>
                  <a:lnTo>
                    <a:pt x="285" y="602"/>
                  </a:lnTo>
                  <a:lnTo>
                    <a:pt x="406" y="602"/>
                  </a:lnTo>
                  <a:lnTo>
                    <a:pt x="496" y="602"/>
                  </a:lnTo>
                  <a:lnTo>
                    <a:pt x="617" y="602"/>
                  </a:lnTo>
                  <a:lnTo>
                    <a:pt x="707" y="602"/>
                  </a:lnTo>
                  <a:lnTo>
                    <a:pt x="828" y="602"/>
                  </a:lnTo>
                  <a:lnTo>
                    <a:pt x="888" y="602"/>
                  </a:lnTo>
                  <a:lnTo>
                    <a:pt x="891" y="602"/>
                  </a:lnTo>
                  <a:lnTo>
                    <a:pt x="893" y="601"/>
                  </a:lnTo>
                  <a:lnTo>
                    <a:pt x="896" y="600"/>
                  </a:lnTo>
                  <a:lnTo>
                    <a:pt x="899" y="598"/>
                  </a:lnTo>
                  <a:lnTo>
                    <a:pt x="900" y="596"/>
                  </a:lnTo>
                  <a:lnTo>
                    <a:pt x="902" y="593"/>
                  </a:lnTo>
                  <a:lnTo>
                    <a:pt x="902" y="591"/>
                  </a:lnTo>
                  <a:lnTo>
                    <a:pt x="903" y="587"/>
                  </a:lnTo>
                  <a:lnTo>
                    <a:pt x="902" y="584"/>
                  </a:lnTo>
                  <a:lnTo>
                    <a:pt x="902" y="581"/>
                  </a:lnTo>
                  <a:lnTo>
                    <a:pt x="900" y="579"/>
                  </a:lnTo>
                  <a:lnTo>
                    <a:pt x="899" y="577"/>
                  </a:lnTo>
                  <a:lnTo>
                    <a:pt x="896" y="575"/>
                  </a:lnTo>
                  <a:lnTo>
                    <a:pt x="893" y="573"/>
                  </a:lnTo>
                  <a:lnTo>
                    <a:pt x="891" y="572"/>
                  </a:lnTo>
                  <a:lnTo>
                    <a:pt x="888" y="572"/>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p:txBody>
        </p:sp>
      </p:grpSp>
      <p:pic>
        <p:nvPicPr>
          <p:cNvPr descr="Money" id="444" name="Google Shape;444;p65"/>
          <p:cNvPicPr preferRelativeResize="0"/>
          <p:nvPr/>
        </p:nvPicPr>
        <p:blipFill rotWithShape="1">
          <a:blip r:embed="rId3">
            <a:alphaModFix/>
          </a:blip>
          <a:srcRect b="0" l="0" r="0" t="0"/>
          <a:stretch/>
        </p:blipFill>
        <p:spPr>
          <a:xfrm>
            <a:off x="2624749" y="2515042"/>
            <a:ext cx="400218" cy="400218"/>
          </a:xfrm>
          <a:prstGeom prst="rect">
            <a:avLst/>
          </a:prstGeom>
          <a:noFill/>
          <a:ln>
            <a:noFill/>
          </a:ln>
        </p:spPr>
      </p:pic>
      <p:pic>
        <p:nvPicPr>
          <p:cNvPr id="445" name="Google Shape;445;p65"/>
          <p:cNvPicPr preferRelativeResize="0"/>
          <p:nvPr/>
        </p:nvPicPr>
        <p:blipFill rotWithShape="1">
          <a:blip r:embed="rId4">
            <a:alphaModFix/>
          </a:blip>
          <a:srcRect b="12035" l="18707" r="27035" t="306"/>
          <a:stretch/>
        </p:blipFill>
        <p:spPr>
          <a:xfrm>
            <a:off x="3460208" y="1950671"/>
            <a:ext cx="1697100" cy="1649100"/>
          </a:xfrm>
          <a:prstGeom prst="flowChartConnector">
            <a:avLst/>
          </a:prstGeom>
          <a:noFill/>
          <a:ln>
            <a:noFill/>
          </a:ln>
        </p:spPr>
      </p:pic>
      <p:sp>
        <p:nvSpPr>
          <p:cNvPr id="446" name="Google Shape;446;p65"/>
          <p:cNvSpPr txBox="1"/>
          <p:nvPr/>
        </p:nvSpPr>
        <p:spPr>
          <a:xfrm>
            <a:off x="558053" y="41380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i="0" lang="en" sz="2700" u="none" cap="none" strike="noStrike">
                <a:solidFill>
                  <a:srgbClr val="4A66AC"/>
                </a:solidFill>
                <a:latin typeface="Century Gothic"/>
                <a:ea typeface="Century Gothic"/>
                <a:cs typeface="Century Gothic"/>
                <a:sym typeface="Century Gothic"/>
              </a:rPr>
              <a:t>OBJECTIVES  </a:t>
            </a:r>
            <a:r>
              <a:rPr b="0" i="0" lang="en" sz="2700" u="none" cap="none" strike="noStrike">
                <a:solidFill>
                  <a:srgbClr val="4A66AC"/>
                </a:solidFill>
                <a:latin typeface="Century Gothic"/>
                <a:ea typeface="Century Gothic"/>
                <a:cs typeface="Century Gothic"/>
                <a:sym typeface="Century Gothic"/>
              </a:rPr>
              <a:t>OF THIS PROJECT</a:t>
            </a:r>
            <a:endParaRPr b="0" i="0" sz="2700" u="none" cap="none" strike="noStrike">
              <a:solidFill>
                <a:srgbClr val="4A66AC"/>
              </a:solidFill>
              <a:latin typeface="Century Gothic"/>
              <a:ea typeface="Century Gothic"/>
              <a:cs typeface="Century Gothic"/>
              <a:sym typeface="Century Gothic"/>
            </a:endParaRPr>
          </a:p>
        </p:txBody>
      </p:sp>
      <p:sp>
        <p:nvSpPr>
          <p:cNvPr id="447" name="Google Shape;447;p65"/>
          <p:cNvSpPr txBox="1"/>
          <p:nvPr/>
        </p:nvSpPr>
        <p:spPr>
          <a:xfrm>
            <a:off x="1333900" y="2515050"/>
            <a:ext cx="12324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500">
                <a:solidFill>
                  <a:schemeClr val="dk1"/>
                </a:solidFill>
                <a:latin typeface="Century Gothic"/>
                <a:ea typeface="Century Gothic"/>
                <a:cs typeface="Century Gothic"/>
                <a:sym typeface="Century Gothic"/>
              </a:rPr>
              <a:t>MINIMIZE </a:t>
            </a:r>
            <a:r>
              <a:rPr lang="en" sz="1500">
                <a:solidFill>
                  <a:schemeClr val="dk1"/>
                </a:solidFill>
                <a:latin typeface="Calibri"/>
                <a:ea typeface="Calibri"/>
                <a:cs typeface="Calibri"/>
                <a:sym typeface="Calibri"/>
              </a:rPr>
              <a:t>financial loss </a:t>
            </a:r>
            <a:endParaRPr sz="1100">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448" name="Google Shape;448;p65"/>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6"/>
          <p:cNvSpPr/>
          <p:nvPr/>
        </p:nvSpPr>
        <p:spPr>
          <a:xfrm>
            <a:off x="4572000" y="1366375"/>
            <a:ext cx="1169100" cy="1154700"/>
          </a:xfrm>
          <a:prstGeom prst="ellipse">
            <a:avLst/>
          </a:prstGeom>
          <a:solidFill>
            <a:srgbClr val="ABC3E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a:p>
            <a:pPr indent="0" lvl="0" marL="0" marR="0" rtl="0" algn="ctr">
              <a:spcBef>
                <a:spcPts val="0"/>
              </a:spcBef>
              <a:spcAft>
                <a:spcPts val="0"/>
              </a:spcAft>
              <a:buNone/>
            </a:pPr>
            <a:r>
              <a:rPr lang="en" sz="1000">
                <a:solidFill>
                  <a:schemeClr val="lt1"/>
                </a:solidFill>
                <a:latin typeface="Calibri"/>
                <a:ea typeface="Calibri"/>
                <a:cs typeface="Calibri"/>
                <a:sym typeface="Calibri"/>
              </a:rPr>
              <a:t> </a:t>
            </a:r>
            <a:endParaRPr sz="1000">
              <a:solidFill>
                <a:schemeClr val="lt1"/>
              </a:solidFill>
              <a:latin typeface="Calibri"/>
              <a:ea typeface="Calibri"/>
              <a:cs typeface="Calibri"/>
              <a:sym typeface="Calibri"/>
            </a:endParaRPr>
          </a:p>
        </p:txBody>
      </p:sp>
      <p:sp>
        <p:nvSpPr>
          <p:cNvPr id="454" name="Google Shape;454;p66"/>
          <p:cNvSpPr txBox="1"/>
          <p:nvPr/>
        </p:nvSpPr>
        <p:spPr>
          <a:xfrm>
            <a:off x="638428" y="298778"/>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i="0" lang="en" sz="2700" u="none" cap="none" strike="noStrike">
                <a:solidFill>
                  <a:srgbClr val="4A66AC"/>
                </a:solidFill>
                <a:latin typeface="Century Gothic"/>
                <a:ea typeface="Century Gothic"/>
                <a:cs typeface="Century Gothic"/>
                <a:sym typeface="Century Gothic"/>
              </a:rPr>
              <a:t>PRE-PROCESSING </a:t>
            </a:r>
            <a:r>
              <a:rPr b="1" lang="en" sz="2700">
                <a:solidFill>
                  <a:srgbClr val="4A66AC"/>
                </a:solidFill>
                <a:latin typeface="Century Gothic"/>
                <a:ea typeface="Century Gothic"/>
                <a:cs typeface="Century Gothic"/>
                <a:sym typeface="Century Gothic"/>
              </a:rPr>
              <a:t>OF DATASETS </a:t>
            </a:r>
            <a:endParaRPr b="0" i="0" sz="2700" u="none" cap="none" strike="noStrike">
              <a:solidFill>
                <a:srgbClr val="4A66AC"/>
              </a:solidFill>
              <a:latin typeface="Century Gothic"/>
              <a:ea typeface="Century Gothic"/>
              <a:cs typeface="Century Gothic"/>
              <a:sym typeface="Century Gothic"/>
            </a:endParaRPr>
          </a:p>
        </p:txBody>
      </p:sp>
      <p:sp>
        <p:nvSpPr>
          <p:cNvPr id="455" name="Google Shape;455;p66"/>
          <p:cNvSpPr/>
          <p:nvPr/>
        </p:nvSpPr>
        <p:spPr>
          <a:xfrm>
            <a:off x="1613700" y="1366375"/>
            <a:ext cx="1169100" cy="1154700"/>
          </a:xfrm>
          <a:prstGeom prst="ellipse">
            <a:avLst/>
          </a:prstGeom>
          <a:solidFill>
            <a:srgbClr val="ABC3E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Inpatient Claims</a:t>
            </a:r>
            <a:endParaRPr>
              <a:solidFill>
                <a:schemeClr val="lt1"/>
              </a:solidFill>
              <a:latin typeface="Calibri"/>
              <a:ea typeface="Calibri"/>
              <a:cs typeface="Calibri"/>
              <a:sym typeface="Calibri"/>
            </a:endParaRPr>
          </a:p>
        </p:txBody>
      </p:sp>
      <p:sp>
        <p:nvSpPr>
          <p:cNvPr id="456" name="Google Shape;456;p66"/>
          <p:cNvSpPr/>
          <p:nvPr/>
        </p:nvSpPr>
        <p:spPr>
          <a:xfrm>
            <a:off x="6142500" y="1366375"/>
            <a:ext cx="1169100" cy="1154700"/>
          </a:xfrm>
          <a:prstGeom prst="ellipse">
            <a:avLst/>
          </a:prstGeom>
          <a:solidFill>
            <a:srgbClr val="ABC3E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chemeClr val="lt1"/>
                </a:solidFill>
                <a:latin typeface="Calibri"/>
                <a:ea typeface="Calibri"/>
                <a:cs typeface="Calibri"/>
                <a:sym typeface="Calibri"/>
              </a:rPr>
              <a:t>Potential Fraud Labels</a:t>
            </a:r>
            <a:endParaRPr>
              <a:solidFill>
                <a:schemeClr val="lt1"/>
              </a:solidFill>
              <a:latin typeface="Calibri"/>
              <a:ea typeface="Calibri"/>
              <a:cs typeface="Calibri"/>
              <a:sym typeface="Calibri"/>
            </a:endParaRPr>
          </a:p>
        </p:txBody>
      </p:sp>
      <p:sp>
        <p:nvSpPr>
          <p:cNvPr id="457" name="Google Shape;457;p66"/>
          <p:cNvSpPr/>
          <p:nvPr/>
        </p:nvSpPr>
        <p:spPr>
          <a:xfrm>
            <a:off x="3120575" y="1366388"/>
            <a:ext cx="1169100" cy="1154700"/>
          </a:xfrm>
          <a:prstGeom prst="ellipse">
            <a:avLst/>
          </a:prstGeom>
          <a:solidFill>
            <a:srgbClr val="ABC3E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a:solidFill>
                <a:schemeClr val="lt1"/>
              </a:solidFill>
              <a:latin typeface="Calibri"/>
              <a:ea typeface="Calibri"/>
              <a:cs typeface="Calibri"/>
              <a:sym typeface="Calibri"/>
            </a:endParaRPr>
          </a:p>
          <a:p>
            <a:pPr indent="0" lvl="0" marL="0" marR="0" rtl="0" algn="ctr">
              <a:spcBef>
                <a:spcPts val="0"/>
              </a:spcBef>
              <a:spcAft>
                <a:spcPts val="0"/>
              </a:spcAft>
              <a:buNone/>
            </a:pPr>
            <a:r>
              <a:rPr lang="en">
                <a:solidFill>
                  <a:schemeClr val="lt1"/>
                </a:solidFill>
                <a:latin typeface="Calibri"/>
                <a:ea typeface="Calibri"/>
                <a:cs typeface="Calibri"/>
                <a:sym typeface="Calibri"/>
              </a:rPr>
              <a:t>Claims</a:t>
            </a:r>
            <a:endParaRPr>
              <a:solidFill>
                <a:schemeClr val="lt1"/>
              </a:solidFill>
              <a:latin typeface="Calibri"/>
              <a:ea typeface="Calibri"/>
              <a:cs typeface="Calibri"/>
              <a:sym typeface="Calibri"/>
            </a:endParaRPr>
          </a:p>
        </p:txBody>
      </p:sp>
      <p:sp>
        <p:nvSpPr>
          <p:cNvPr id="458" name="Google Shape;458;p66"/>
          <p:cNvSpPr txBox="1"/>
          <p:nvPr/>
        </p:nvSpPr>
        <p:spPr>
          <a:xfrm>
            <a:off x="2898150" y="3502000"/>
            <a:ext cx="2622300" cy="10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Century Gothic"/>
                <a:ea typeface="Century Gothic"/>
                <a:cs typeface="Century Gothic"/>
                <a:sym typeface="Century Gothic"/>
              </a:rPr>
              <a:t>558,221</a:t>
            </a:r>
            <a:r>
              <a:rPr b="1" lang="en" sz="1600">
                <a:latin typeface="Century Gothic"/>
                <a:ea typeface="Century Gothic"/>
                <a:cs typeface="Century Gothic"/>
                <a:sym typeface="Century Gothic"/>
              </a:rPr>
              <a:t> Total Claims</a:t>
            </a:r>
            <a:endParaRPr b="1" sz="1600">
              <a:latin typeface="Century Gothic"/>
              <a:ea typeface="Century Gothic"/>
              <a:cs typeface="Century Gothic"/>
              <a:sym typeface="Century Gothic"/>
            </a:endParaRPr>
          </a:p>
          <a:p>
            <a:pPr indent="0" lvl="0" marL="0" rtl="0" algn="l">
              <a:spcBef>
                <a:spcPts val="0"/>
              </a:spcBef>
              <a:spcAft>
                <a:spcPts val="0"/>
              </a:spcAft>
              <a:buNone/>
            </a:pPr>
            <a:r>
              <a:rPr b="1" lang="en" sz="2100">
                <a:latin typeface="Century Gothic"/>
                <a:ea typeface="Century Gothic"/>
                <a:cs typeface="Century Gothic"/>
                <a:sym typeface="Century Gothic"/>
              </a:rPr>
              <a:t>56 </a:t>
            </a:r>
            <a:r>
              <a:rPr b="1" lang="en" sz="1600">
                <a:latin typeface="Century Gothic"/>
                <a:ea typeface="Century Gothic"/>
                <a:cs typeface="Century Gothic"/>
                <a:sym typeface="Century Gothic"/>
              </a:rPr>
              <a:t>Total Features</a:t>
            </a:r>
            <a:endParaRPr b="1" sz="1600">
              <a:latin typeface="Century Gothic"/>
              <a:ea typeface="Century Gothic"/>
              <a:cs typeface="Century Gothic"/>
              <a:sym typeface="Century Gothic"/>
            </a:endParaRPr>
          </a:p>
        </p:txBody>
      </p:sp>
      <p:pic>
        <p:nvPicPr>
          <p:cNvPr id="459" name="Google Shape;459;p66"/>
          <p:cNvPicPr preferRelativeResize="0"/>
          <p:nvPr/>
        </p:nvPicPr>
        <p:blipFill rotWithShape="1">
          <a:blip r:embed="rId3">
            <a:alphaModFix/>
          </a:blip>
          <a:srcRect b="7774" l="0" r="0" t="0"/>
          <a:stretch/>
        </p:blipFill>
        <p:spPr>
          <a:xfrm>
            <a:off x="3771800" y="3206875"/>
            <a:ext cx="1317875" cy="1333525"/>
          </a:xfrm>
          <a:prstGeom prst="rect">
            <a:avLst/>
          </a:prstGeom>
          <a:noFill/>
          <a:ln>
            <a:noFill/>
          </a:ln>
        </p:spPr>
      </p:pic>
      <p:pic>
        <p:nvPicPr>
          <p:cNvPr descr="Merger with solid fill" id="460" name="Google Shape;460;p66"/>
          <p:cNvPicPr preferRelativeResize="0"/>
          <p:nvPr/>
        </p:nvPicPr>
        <p:blipFill rotWithShape="1">
          <a:blip r:embed="rId4">
            <a:alphaModFix/>
          </a:blip>
          <a:srcRect b="0" l="0" r="0" t="0"/>
          <a:stretch/>
        </p:blipFill>
        <p:spPr>
          <a:xfrm rot="5400000">
            <a:off x="4048327" y="2451381"/>
            <a:ext cx="685800" cy="685800"/>
          </a:xfrm>
          <a:prstGeom prst="rect">
            <a:avLst/>
          </a:prstGeom>
          <a:noFill/>
          <a:ln>
            <a:noFill/>
          </a:ln>
        </p:spPr>
      </p:pic>
      <p:cxnSp>
        <p:nvCxnSpPr>
          <p:cNvPr id="461" name="Google Shape;461;p66"/>
          <p:cNvCxnSpPr>
            <a:endCxn id="456" idx="2"/>
          </p:cNvCxnSpPr>
          <p:nvPr/>
        </p:nvCxnSpPr>
        <p:spPr>
          <a:xfrm>
            <a:off x="2782800" y="1943725"/>
            <a:ext cx="3359700" cy="0"/>
          </a:xfrm>
          <a:prstGeom prst="straightConnector1">
            <a:avLst/>
          </a:prstGeom>
          <a:noFill/>
          <a:ln cap="flat" cmpd="sng" w="28575">
            <a:solidFill>
              <a:srgbClr val="ABC3E4"/>
            </a:solidFill>
            <a:prstDash val="dot"/>
            <a:round/>
            <a:headEnd len="med" w="med" type="none"/>
            <a:tailEnd len="med" w="med" type="none"/>
          </a:ln>
        </p:spPr>
      </p:cxnSp>
      <p:pic>
        <p:nvPicPr>
          <p:cNvPr id="462" name="Google Shape;462;p66"/>
          <p:cNvPicPr preferRelativeResize="0"/>
          <p:nvPr/>
        </p:nvPicPr>
        <p:blipFill>
          <a:blip r:embed="rId5">
            <a:alphaModFix/>
          </a:blip>
          <a:stretch>
            <a:fillRect/>
          </a:stretch>
        </p:blipFill>
        <p:spPr>
          <a:xfrm>
            <a:off x="2562613" y="3170374"/>
            <a:ext cx="3736249" cy="1406525"/>
          </a:xfrm>
          <a:prstGeom prst="rect">
            <a:avLst/>
          </a:prstGeom>
          <a:noFill/>
          <a:ln>
            <a:noFill/>
          </a:ln>
        </p:spPr>
      </p:pic>
      <p:sp>
        <p:nvSpPr>
          <p:cNvPr id="463" name="Google Shape;463;p66"/>
          <p:cNvSpPr txBox="1"/>
          <p:nvPr/>
        </p:nvSpPr>
        <p:spPr>
          <a:xfrm>
            <a:off x="4659063" y="1842575"/>
            <a:ext cx="10683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Information</a:t>
            </a:r>
            <a:endParaRPr>
              <a:solidFill>
                <a:srgbClr val="FFFFFF"/>
              </a:solidFill>
              <a:latin typeface="Calibri"/>
              <a:ea typeface="Calibri"/>
              <a:cs typeface="Calibri"/>
              <a:sym typeface="Calibri"/>
            </a:endParaRPr>
          </a:p>
        </p:txBody>
      </p:sp>
      <p:sp>
        <p:nvSpPr>
          <p:cNvPr id="464" name="Google Shape;464;p66"/>
          <p:cNvSpPr txBox="1"/>
          <p:nvPr/>
        </p:nvSpPr>
        <p:spPr>
          <a:xfrm>
            <a:off x="3202988" y="1655950"/>
            <a:ext cx="10359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Outpatient</a:t>
            </a:r>
            <a:endParaRPr>
              <a:solidFill>
                <a:srgbClr val="FFFFFF"/>
              </a:solidFill>
              <a:latin typeface="Calibri"/>
              <a:ea typeface="Calibri"/>
              <a:cs typeface="Calibri"/>
              <a:sym typeface="Calibri"/>
            </a:endParaRPr>
          </a:p>
        </p:txBody>
      </p:sp>
      <p:sp>
        <p:nvSpPr>
          <p:cNvPr id="465" name="Google Shape;465;p66"/>
          <p:cNvSpPr txBox="1"/>
          <p:nvPr/>
        </p:nvSpPr>
        <p:spPr>
          <a:xfrm>
            <a:off x="4785000" y="1655950"/>
            <a:ext cx="10359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libri"/>
                <a:ea typeface="Calibri"/>
                <a:cs typeface="Calibri"/>
                <a:sym typeface="Calibri"/>
              </a:rPr>
              <a:t>Patient</a:t>
            </a:r>
            <a:endParaRPr>
              <a:solidFill>
                <a:srgbClr val="FFFFFF"/>
              </a:solidFill>
              <a:latin typeface="Calibri"/>
              <a:ea typeface="Calibri"/>
              <a:cs typeface="Calibri"/>
              <a:sym typeface="Calibri"/>
            </a:endParaRPr>
          </a:p>
        </p:txBody>
      </p:sp>
      <p:sp>
        <p:nvSpPr>
          <p:cNvPr id="466" name="Google Shape;466;p6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r>
              <a:rPr lang="en"/>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67"/>
          <p:cNvSpPr/>
          <p:nvPr/>
        </p:nvSpPr>
        <p:spPr>
          <a:xfrm>
            <a:off x="0" y="1056214"/>
            <a:ext cx="9144000" cy="3443400"/>
          </a:xfrm>
          <a:prstGeom prst="rect">
            <a:avLst/>
          </a:prstGeom>
          <a:gradFill>
            <a:gsLst>
              <a:gs pos="0">
                <a:schemeClr val="accent5"/>
              </a:gs>
              <a:gs pos="45000">
                <a:srgbClr val="2F5496">
                  <a:alpha val="61568"/>
                </a:srgbClr>
              </a:gs>
              <a:gs pos="63380">
                <a:srgbClr val="0C69B5"/>
              </a:gs>
              <a:gs pos="69840">
                <a:srgbClr val="0070C0"/>
              </a:gs>
              <a:gs pos="99000">
                <a:srgbClr val="4472C4">
                  <a:alpha val="60000"/>
                </a:srgbClr>
              </a:gs>
              <a:gs pos="100000">
                <a:srgbClr val="4472C4">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72" name="Google Shape;472;p67"/>
          <p:cNvSpPr txBox="1"/>
          <p:nvPr/>
        </p:nvSpPr>
        <p:spPr>
          <a:xfrm>
            <a:off x="558053" y="29101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i="0" lang="en" sz="2700" u="none" cap="none" strike="noStrike">
                <a:solidFill>
                  <a:srgbClr val="4A66AC"/>
                </a:solidFill>
                <a:latin typeface="Century Gothic"/>
                <a:ea typeface="Century Gothic"/>
                <a:cs typeface="Century Gothic"/>
                <a:sym typeface="Century Gothic"/>
              </a:rPr>
              <a:t>EDA: PATIENT </a:t>
            </a:r>
            <a:r>
              <a:rPr b="1" lang="en" sz="2700">
                <a:solidFill>
                  <a:srgbClr val="4A66AC"/>
                </a:solidFill>
                <a:latin typeface="Century Gothic"/>
                <a:ea typeface="Century Gothic"/>
                <a:cs typeface="Century Gothic"/>
                <a:sym typeface="Century Gothic"/>
              </a:rPr>
              <a:t>AND CLAIM </a:t>
            </a:r>
            <a:r>
              <a:rPr b="1" i="0" lang="en" sz="2700" u="none" cap="none" strike="noStrike">
                <a:solidFill>
                  <a:srgbClr val="4A66AC"/>
                </a:solidFill>
                <a:latin typeface="Century Gothic"/>
                <a:ea typeface="Century Gothic"/>
                <a:cs typeface="Century Gothic"/>
                <a:sym typeface="Century Gothic"/>
              </a:rPr>
              <a:t>COUNTS</a:t>
            </a:r>
            <a:endParaRPr b="0" i="0" sz="2700" u="none" cap="none" strike="noStrike">
              <a:solidFill>
                <a:srgbClr val="4A66AC"/>
              </a:solidFill>
              <a:latin typeface="Century Gothic"/>
              <a:ea typeface="Century Gothic"/>
              <a:cs typeface="Century Gothic"/>
              <a:sym typeface="Century Gothic"/>
            </a:endParaRPr>
          </a:p>
        </p:txBody>
      </p:sp>
      <p:pic>
        <p:nvPicPr>
          <p:cNvPr id="473" name="Google Shape;473;p67"/>
          <p:cNvPicPr preferRelativeResize="0"/>
          <p:nvPr/>
        </p:nvPicPr>
        <p:blipFill>
          <a:blip r:embed="rId3">
            <a:alphaModFix/>
          </a:blip>
          <a:stretch>
            <a:fillRect/>
          </a:stretch>
        </p:blipFill>
        <p:spPr>
          <a:xfrm>
            <a:off x="4713377" y="1393000"/>
            <a:ext cx="4294569" cy="2551750"/>
          </a:xfrm>
          <a:prstGeom prst="rect">
            <a:avLst/>
          </a:prstGeom>
          <a:noFill/>
          <a:ln>
            <a:noFill/>
          </a:ln>
        </p:spPr>
      </p:pic>
      <p:pic>
        <p:nvPicPr>
          <p:cNvPr id="474" name="Google Shape;474;p67"/>
          <p:cNvPicPr preferRelativeResize="0"/>
          <p:nvPr/>
        </p:nvPicPr>
        <p:blipFill>
          <a:blip r:embed="rId4">
            <a:alphaModFix/>
          </a:blip>
          <a:stretch>
            <a:fillRect/>
          </a:stretch>
        </p:blipFill>
        <p:spPr>
          <a:xfrm>
            <a:off x="208400" y="1393000"/>
            <a:ext cx="4242850" cy="2551750"/>
          </a:xfrm>
          <a:prstGeom prst="rect">
            <a:avLst/>
          </a:prstGeom>
          <a:noFill/>
          <a:ln>
            <a:noFill/>
          </a:ln>
        </p:spPr>
      </p:pic>
      <p:sp>
        <p:nvSpPr>
          <p:cNvPr id="475" name="Google Shape;475;p6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68"/>
          <p:cNvSpPr txBox="1"/>
          <p:nvPr/>
        </p:nvSpPr>
        <p:spPr>
          <a:xfrm>
            <a:off x="262175" y="1159550"/>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2"/>
              </a:buClr>
              <a:buSzPts val="1800"/>
              <a:buFont typeface="Roboto"/>
              <a:buChar char="●"/>
            </a:pPr>
            <a:r>
              <a:rPr b="1" i="0" lang="en" sz="1800" u="none" cap="none" strike="noStrike">
                <a:solidFill>
                  <a:srgbClr val="4A66AC"/>
                </a:solidFill>
                <a:latin typeface="Century Gothic"/>
                <a:ea typeface="Century Gothic"/>
                <a:cs typeface="Century Gothic"/>
                <a:sym typeface="Century Gothic"/>
              </a:rPr>
              <a:t>DUPLICATED CLAIMS</a:t>
            </a:r>
            <a:r>
              <a:rPr b="0" i="0" lang="en" sz="1800" u="none" cap="none" strike="noStrike">
                <a:solidFill>
                  <a:srgbClr val="212121"/>
                </a:solidFill>
                <a:latin typeface="Calibri"/>
                <a:ea typeface="Calibri"/>
                <a:cs typeface="Calibri"/>
                <a:sym typeface="Calibri"/>
              </a:rPr>
              <a:t>: Any claim submitted by a physician or provider for the same service provided to a particular individual on a specified date of service</a:t>
            </a:r>
            <a:endParaRPr/>
          </a:p>
          <a:p>
            <a:pPr indent="-317500" lvl="1" marL="914400" marR="0" rtl="0" algn="l">
              <a:lnSpc>
                <a:spcPct val="115000"/>
              </a:lnSpc>
              <a:spcBef>
                <a:spcPts val="0"/>
              </a:spcBef>
              <a:spcAft>
                <a:spcPts val="0"/>
              </a:spcAft>
              <a:buClr>
                <a:schemeClr val="lt2"/>
              </a:buClr>
              <a:buSzPts val="1400"/>
              <a:buFont typeface="Calibri"/>
              <a:buChar char="○"/>
            </a:pPr>
            <a:r>
              <a:rPr b="0" i="0" lang="en" sz="1400" u="none" cap="none" strike="noStrike">
                <a:solidFill>
                  <a:srgbClr val="212121"/>
                </a:solidFill>
                <a:latin typeface="Calibri"/>
                <a:ea typeface="Calibri"/>
                <a:cs typeface="Calibri"/>
                <a:sym typeface="Calibri"/>
              </a:rPr>
              <a:t>Claims that have the same diagnosis, procedure, admit codes, and patient ID</a:t>
            </a:r>
            <a:endParaRPr/>
          </a:p>
          <a:p>
            <a:pPr indent="-228600" lvl="0" marL="457200" marR="0" rtl="0" algn="l">
              <a:lnSpc>
                <a:spcPct val="115000"/>
              </a:lnSpc>
              <a:spcBef>
                <a:spcPts val="0"/>
              </a:spcBef>
              <a:spcAft>
                <a:spcPts val="0"/>
              </a:spcAft>
              <a:buClr>
                <a:srgbClr val="000000"/>
              </a:buClr>
              <a:buSzPts val="1800"/>
              <a:buFont typeface="Calibri"/>
              <a:buNone/>
            </a:pPr>
            <a:r>
              <a:t/>
            </a:r>
            <a:endParaRPr b="1" i="0" sz="1800" u="none" cap="none" strike="noStrike">
              <a:solidFill>
                <a:srgbClr val="4A66AC"/>
              </a:solidFill>
              <a:latin typeface="Century Gothic"/>
              <a:ea typeface="Century Gothic"/>
              <a:cs typeface="Century Gothic"/>
              <a:sym typeface="Century Gothic"/>
            </a:endParaRPr>
          </a:p>
          <a:p>
            <a:pPr indent="-342900" lvl="0" marL="457200" marR="0" rtl="0" algn="l">
              <a:lnSpc>
                <a:spcPct val="115000"/>
              </a:lnSpc>
              <a:spcBef>
                <a:spcPts val="0"/>
              </a:spcBef>
              <a:spcAft>
                <a:spcPts val="0"/>
              </a:spcAft>
              <a:buClr>
                <a:srgbClr val="000000"/>
              </a:buClr>
              <a:buSzPts val="1800"/>
              <a:buFont typeface="Calibri"/>
              <a:buChar char="●"/>
            </a:pPr>
            <a:r>
              <a:rPr b="1" i="0" lang="en" sz="1800" u="none" cap="none" strike="noStrike">
                <a:solidFill>
                  <a:srgbClr val="4A66AC"/>
                </a:solidFill>
                <a:latin typeface="Century Gothic"/>
                <a:ea typeface="Century Gothic"/>
                <a:cs typeface="Century Gothic"/>
                <a:sym typeface="Century Gothic"/>
              </a:rPr>
              <a:t>DUPLICATED CLAIMS RESULT IN</a:t>
            </a:r>
            <a:r>
              <a:rPr b="0" i="0" lang="en" sz="1800" u="none" cap="none" strike="noStrike">
                <a:solidFill>
                  <a:srgbClr val="212121"/>
                </a:solidFill>
                <a:latin typeface="Calibri"/>
                <a:ea typeface="Calibri"/>
                <a:cs typeface="Calibri"/>
                <a:sym typeface="Calibri"/>
              </a:rPr>
              <a:t>:</a:t>
            </a:r>
            <a:endParaRPr/>
          </a:p>
          <a:p>
            <a:pPr indent="-317500" lvl="1" marL="914400" marR="0" rtl="0" algn="l">
              <a:lnSpc>
                <a:spcPct val="115000"/>
              </a:lnSpc>
              <a:spcBef>
                <a:spcPts val="0"/>
              </a:spcBef>
              <a:spcAft>
                <a:spcPts val="0"/>
              </a:spcAft>
              <a:buClr>
                <a:srgbClr val="000000"/>
              </a:buClr>
              <a:buSzPts val="1400"/>
              <a:buFont typeface="Calibri"/>
              <a:buChar char="○"/>
            </a:pPr>
            <a:r>
              <a:rPr b="0" i="0" lang="en" sz="1400" u="none" cap="none" strike="noStrike">
                <a:solidFill>
                  <a:srgbClr val="212121"/>
                </a:solidFill>
                <a:latin typeface="Calibri"/>
                <a:ea typeface="Calibri"/>
                <a:cs typeface="Calibri"/>
                <a:sym typeface="Calibri"/>
              </a:rPr>
              <a:t>Delays and Loss in payment</a:t>
            </a:r>
            <a:endParaRPr/>
          </a:p>
          <a:p>
            <a:pPr indent="-317500" lvl="1" marL="914400" marR="0" rtl="0" algn="l">
              <a:lnSpc>
                <a:spcPct val="115000"/>
              </a:lnSpc>
              <a:spcBef>
                <a:spcPts val="0"/>
              </a:spcBef>
              <a:spcAft>
                <a:spcPts val="0"/>
              </a:spcAft>
              <a:buClr>
                <a:srgbClr val="000000"/>
              </a:buClr>
              <a:buSzPts val="1400"/>
              <a:buFont typeface="Calibri"/>
              <a:buChar char="○"/>
            </a:pPr>
            <a:r>
              <a:rPr b="0" i="0" lang="en" sz="1400" u="none" cap="none" strike="noStrike">
                <a:solidFill>
                  <a:srgbClr val="212121"/>
                </a:solidFill>
                <a:latin typeface="Calibri"/>
                <a:ea typeface="Calibri"/>
                <a:cs typeface="Calibri"/>
                <a:sym typeface="Calibri"/>
              </a:rPr>
              <a:t>Delays in fraud investigation</a:t>
            </a:r>
            <a:endParaRPr/>
          </a:p>
          <a:p>
            <a:pPr indent="-228600" lvl="0" marL="457200" marR="0" rtl="0" algn="l">
              <a:lnSpc>
                <a:spcPct val="115000"/>
              </a:lnSpc>
              <a:spcBef>
                <a:spcPts val="0"/>
              </a:spcBef>
              <a:spcAft>
                <a:spcPts val="0"/>
              </a:spcAft>
              <a:buClr>
                <a:srgbClr val="000000"/>
              </a:buClr>
              <a:buSzPts val="1800"/>
              <a:buFont typeface="Calibri"/>
              <a:buNone/>
            </a:pPr>
            <a:r>
              <a:t/>
            </a:r>
            <a:endParaRPr b="0" i="0" sz="1800" u="none" cap="none" strike="noStrike">
              <a:solidFill>
                <a:srgbClr val="212121"/>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 sz="1800" u="none" cap="none" strike="noStrike">
                <a:solidFill>
                  <a:srgbClr val="212121"/>
                </a:solidFill>
                <a:latin typeface="Calibri"/>
                <a:ea typeface="Calibri"/>
                <a:cs typeface="Calibri"/>
                <a:sym typeface="Calibri"/>
              </a:rPr>
              <a:t>According to an OIG audit in 2017, Medicare paid New England providers twice for non-physician outpatient services that were provided before inpatient stays, </a:t>
            </a:r>
            <a:r>
              <a:rPr b="1" i="0" lang="en" sz="1800" u="none" cap="none" strike="noStrike">
                <a:solidFill>
                  <a:srgbClr val="4A66AC"/>
                </a:solidFill>
                <a:latin typeface="Century Gothic"/>
                <a:ea typeface="Century Gothic"/>
                <a:cs typeface="Century Gothic"/>
                <a:sym typeface="Century Gothic"/>
              </a:rPr>
              <a:t>resulting in an estimated $1 million in over-payments.</a:t>
            </a:r>
            <a:r>
              <a:rPr b="0" i="0" lang="en" sz="1800" u="none" cap="none" strike="noStrike">
                <a:solidFill>
                  <a:srgbClr val="212121"/>
                </a:solidFill>
                <a:latin typeface="Calibri"/>
                <a:ea typeface="Calibri"/>
                <a:cs typeface="Calibri"/>
                <a:sym typeface="Calibri"/>
              </a:rPr>
              <a:t> </a:t>
            </a:r>
            <a:endParaRPr/>
          </a:p>
          <a:p>
            <a:pPr indent="0" lvl="0" marL="457200" marR="0" rtl="0" algn="l">
              <a:lnSpc>
                <a:spcPct val="115000"/>
              </a:lnSpc>
              <a:spcBef>
                <a:spcPts val="1600"/>
              </a:spcBef>
              <a:spcAft>
                <a:spcPts val="1600"/>
              </a:spcAft>
              <a:buClr>
                <a:schemeClr val="lt2"/>
              </a:buClr>
              <a:buSzPts val="1800"/>
              <a:buFont typeface="Roboto"/>
              <a:buNone/>
            </a:pPr>
            <a:r>
              <a:t/>
            </a:r>
            <a:endParaRPr b="0" i="0" sz="1800" u="none" cap="none" strike="noStrike">
              <a:solidFill>
                <a:srgbClr val="212121"/>
              </a:solidFill>
              <a:latin typeface="Calibri"/>
              <a:ea typeface="Calibri"/>
              <a:cs typeface="Calibri"/>
              <a:sym typeface="Calibri"/>
            </a:endParaRPr>
          </a:p>
        </p:txBody>
      </p:sp>
      <p:sp>
        <p:nvSpPr>
          <p:cNvPr id="481" name="Google Shape;481;p68"/>
          <p:cNvSpPr txBox="1"/>
          <p:nvPr/>
        </p:nvSpPr>
        <p:spPr>
          <a:xfrm>
            <a:off x="558053" y="29101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i="0" lang="en" sz="2700" u="none" cap="none" strike="noStrike">
                <a:solidFill>
                  <a:srgbClr val="4A66AC"/>
                </a:solidFill>
                <a:latin typeface="Century Gothic"/>
                <a:ea typeface="Century Gothic"/>
                <a:cs typeface="Century Gothic"/>
                <a:sym typeface="Century Gothic"/>
              </a:rPr>
              <a:t>EDA: DUPLICATE CLAIMS</a:t>
            </a:r>
            <a:endParaRPr b="0" i="0" sz="2700" u="none" cap="none" strike="noStrike">
              <a:solidFill>
                <a:srgbClr val="4A66AC"/>
              </a:solidFill>
              <a:latin typeface="Century Gothic"/>
              <a:ea typeface="Century Gothic"/>
              <a:cs typeface="Century Gothic"/>
              <a:sym typeface="Century Gothic"/>
            </a:endParaRPr>
          </a:p>
        </p:txBody>
      </p:sp>
      <p:sp>
        <p:nvSpPr>
          <p:cNvPr id="482" name="Google Shape;482;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r>
              <a:rPr lang="en"/>
              <a:t>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69"/>
          <p:cNvSpPr txBox="1"/>
          <p:nvPr/>
        </p:nvSpPr>
        <p:spPr>
          <a:xfrm>
            <a:off x="596775" y="1288375"/>
            <a:ext cx="7782300" cy="2938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b="1" i="0" lang="en" sz="2200" u="none" cap="none" strike="noStrike">
                <a:solidFill>
                  <a:srgbClr val="4A66AC"/>
                </a:solidFill>
                <a:latin typeface="Century Gothic"/>
                <a:ea typeface="Century Gothic"/>
                <a:cs typeface="Century Gothic"/>
                <a:sym typeface="Century Gothic"/>
              </a:rPr>
              <a:t>0.17%</a:t>
            </a:r>
            <a:r>
              <a:rPr b="1" i="0" lang="en" sz="2200" u="none" cap="none" strike="noStrike">
                <a:solidFill>
                  <a:srgbClr val="212121"/>
                </a:solidFill>
                <a:latin typeface="Century Gothic"/>
                <a:ea typeface="Century Gothic"/>
                <a:cs typeface="Century Gothic"/>
                <a:sym typeface="Century Gothic"/>
              </a:rPr>
              <a:t> </a:t>
            </a:r>
            <a:r>
              <a:rPr b="0" i="0" lang="en" sz="2000" u="none" cap="none" strike="noStrike">
                <a:solidFill>
                  <a:srgbClr val="212121"/>
                </a:solidFill>
                <a:latin typeface="Calibri"/>
                <a:ea typeface="Calibri"/>
                <a:cs typeface="Calibri"/>
                <a:sym typeface="Calibri"/>
              </a:rPr>
              <a:t>of total Outpatient claims are duplicated</a:t>
            </a:r>
            <a:endParaRPr/>
          </a:p>
          <a:p>
            <a:pPr indent="-317500" lvl="0" marL="457200" marR="0" rtl="0" algn="l">
              <a:lnSpc>
                <a:spcPct val="115000"/>
              </a:lnSpc>
              <a:spcBef>
                <a:spcPts val="0"/>
              </a:spcBef>
              <a:spcAft>
                <a:spcPts val="0"/>
              </a:spcAft>
              <a:buSzPts val="1400"/>
              <a:buChar char="●"/>
            </a:pPr>
            <a:r>
              <a:rPr b="1" i="0" lang="en" sz="2200" u="none" cap="none" strike="noStrike">
                <a:solidFill>
                  <a:srgbClr val="4A66AC"/>
                </a:solidFill>
                <a:latin typeface="Century Gothic"/>
                <a:ea typeface="Century Gothic"/>
                <a:cs typeface="Century Gothic"/>
                <a:sym typeface="Century Gothic"/>
              </a:rPr>
              <a:t>0.042% </a:t>
            </a:r>
            <a:r>
              <a:rPr b="0" i="0" lang="en" sz="2000" u="none" cap="none" strike="noStrike">
                <a:solidFill>
                  <a:srgbClr val="212121"/>
                </a:solidFill>
                <a:latin typeface="Calibri"/>
                <a:ea typeface="Calibri"/>
                <a:cs typeface="Calibri"/>
                <a:sym typeface="Calibri"/>
              </a:rPr>
              <a:t>of total Inpatient claims are duplicated</a:t>
            </a:r>
            <a:endParaRPr/>
          </a:p>
          <a:p>
            <a:pPr indent="-317500" lvl="0" marL="457200" marR="0" rtl="0" algn="l">
              <a:lnSpc>
                <a:spcPct val="115000"/>
              </a:lnSpc>
              <a:spcBef>
                <a:spcPts val="0"/>
              </a:spcBef>
              <a:spcAft>
                <a:spcPts val="0"/>
              </a:spcAft>
              <a:buSzPts val="1400"/>
              <a:buChar char="●"/>
            </a:pPr>
            <a:r>
              <a:rPr b="1" i="0" lang="en" sz="2200" u="none" cap="none" strike="noStrike">
                <a:solidFill>
                  <a:srgbClr val="4A66AC"/>
                </a:solidFill>
                <a:latin typeface="Century Gothic"/>
                <a:ea typeface="Century Gothic"/>
                <a:cs typeface="Century Gothic"/>
                <a:sym typeface="Century Gothic"/>
              </a:rPr>
              <a:t>10%</a:t>
            </a:r>
            <a:r>
              <a:rPr b="0" i="0" lang="en" sz="2000" u="none" cap="none" strike="noStrike">
                <a:solidFill>
                  <a:srgbClr val="4A66AC"/>
                </a:solidFill>
                <a:latin typeface="Calibri"/>
                <a:ea typeface="Calibri"/>
                <a:cs typeface="Calibri"/>
                <a:sym typeface="Calibri"/>
              </a:rPr>
              <a:t> </a:t>
            </a:r>
            <a:r>
              <a:rPr b="0" i="0" lang="en" sz="2000" u="none" cap="none" strike="noStrike">
                <a:solidFill>
                  <a:srgbClr val="212121"/>
                </a:solidFill>
                <a:latin typeface="Calibri"/>
                <a:ea typeface="Calibri"/>
                <a:cs typeface="Calibri"/>
                <a:sym typeface="Calibri"/>
              </a:rPr>
              <a:t>of total providers with duplicated claims are Fraudulent</a:t>
            </a:r>
            <a:endParaRPr b="0" i="0" sz="2000" u="none" cap="none" strike="noStrike">
              <a:solidFill>
                <a:srgbClr val="21212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rgbClr val="212121"/>
              </a:solidFill>
              <a:latin typeface="Calibri"/>
              <a:ea typeface="Calibri"/>
              <a:cs typeface="Calibri"/>
              <a:sym typeface="Calibri"/>
            </a:endParaRPr>
          </a:p>
          <a:p>
            <a:pPr indent="-317500" lvl="0" marL="457200" marR="0" rtl="0" algn="l">
              <a:lnSpc>
                <a:spcPct val="115000"/>
              </a:lnSpc>
              <a:spcBef>
                <a:spcPts val="0"/>
              </a:spcBef>
              <a:spcAft>
                <a:spcPts val="0"/>
              </a:spcAft>
              <a:buSzPts val="1400"/>
              <a:buChar char="●"/>
            </a:pPr>
            <a:r>
              <a:rPr b="1" i="0" lang="en" sz="1800" u="none" cap="none" strike="noStrike">
                <a:solidFill>
                  <a:srgbClr val="4A66AC"/>
                </a:solidFill>
                <a:latin typeface="Century Gothic"/>
                <a:ea typeface="Century Gothic"/>
                <a:cs typeface="Century Gothic"/>
                <a:sym typeface="Century Gothic"/>
              </a:rPr>
              <a:t>Feature Engineering</a:t>
            </a:r>
            <a:r>
              <a:rPr b="0" i="0" lang="en" sz="1800" u="none" cap="none" strike="noStrike">
                <a:solidFill>
                  <a:srgbClr val="212121"/>
                </a:solidFill>
                <a:latin typeface="Calibri"/>
                <a:ea typeface="Calibri"/>
                <a:cs typeface="Calibri"/>
                <a:sym typeface="Calibri"/>
              </a:rPr>
              <a:t>: added ‘Duplicated Claim count’ and ‘Duplicate Claim Percentage’</a:t>
            </a:r>
            <a:endParaRPr sz="1200"/>
          </a:p>
        </p:txBody>
      </p:sp>
      <p:sp>
        <p:nvSpPr>
          <p:cNvPr id="488" name="Google Shape;488;p69"/>
          <p:cNvSpPr txBox="1"/>
          <p:nvPr/>
        </p:nvSpPr>
        <p:spPr>
          <a:xfrm>
            <a:off x="558053" y="291013"/>
            <a:ext cx="8028000" cy="58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4A66AC"/>
              </a:buClr>
              <a:buSzPts val="2700"/>
              <a:buFont typeface="Century Gothic"/>
              <a:buNone/>
            </a:pPr>
            <a:r>
              <a:rPr b="1" i="0" lang="en" sz="2700" u="none" cap="none" strike="noStrike">
                <a:solidFill>
                  <a:srgbClr val="4A66AC"/>
                </a:solidFill>
                <a:latin typeface="Century Gothic"/>
                <a:ea typeface="Century Gothic"/>
                <a:cs typeface="Century Gothic"/>
                <a:sym typeface="Century Gothic"/>
              </a:rPr>
              <a:t>EDA: DUPLICATE CLAIMS</a:t>
            </a:r>
            <a:endParaRPr b="0" i="0" sz="2700" u="none" cap="none" strike="noStrike">
              <a:solidFill>
                <a:srgbClr val="4A66AC"/>
              </a:solidFill>
              <a:latin typeface="Century Gothic"/>
              <a:ea typeface="Century Gothic"/>
              <a:cs typeface="Century Gothic"/>
              <a:sym typeface="Century Gothic"/>
            </a:endParaRPr>
          </a:p>
        </p:txBody>
      </p:sp>
      <p:sp>
        <p:nvSpPr>
          <p:cNvPr id="489" name="Google Shape;489;p69"/>
          <p:cNvSpPr txBox="1"/>
          <p:nvPr>
            <p:ph idx="12" type="sldNum"/>
          </p:nvPr>
        </p:nvSpPr>
        <p:spPr>
          <a:xfrm>
            <a:off x="8341091" y="468859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r>
              <a:rPr lang="en"/>
              <a:t>7</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cD color scheme">
      <a:dk1>
        <a:srgbClr val="000000"/>
      </a:dk1>
      <a:lt1>
        <a:srgbClr val="FFFFFF"/>
      </a:lt1>
      <a:dk2>
        <a:srgbClr val="44546A"/>
      </a:dk2>
      <a:lt2>
        <a:srgbClr val="E7E6E6"/>
      </a:lt2>
      <a:accent1>
        <a:srgbClr val="E31737"/>
      </a:accent1>
      <a:accent2>
        <a:srgbClr val="FFC427"/>
      </a:accent2>
      <a:accent3>
        <a:srgbClr val="B4D78E"/>
      </a:accent3>
      <a:accent4>
        <a:srgbClr val="749CD3"/>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2F5496"/>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McD color scheme">
      <a:dk1>
        <a:srgbClr val="000000"/>
      </a:dk1>
      <a:lt1>
        <a:srgbClr val="FFFFFF"/>
      </a:lt1>
      <a:dk2>
        <a:srgbClr val="44546A"/>
      </a:dk2>
      <a:lt2>
        <a:srgbClr val="E7E6E6"/>
      </a:lt2>
      <a:accent1>
        <a:srgbClr val="E31737"/>
      </a:accent1>
      <a:accent2>
        <a:srgbClr val="FFC427"/>
      </a:accent2>
      <a:accent3>
        <a:srgbClr val="B4D78E"/>
      </a:accent3>
      <a:accent4>
        <a:srgbClr val="749CD3"/>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2F5496"/>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