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8" r:id="rId5"/>
    <p:sldId id="267" r:id="rId6"/>
    <p:sldId id="259" r:id="rId7"/>
    <p:sldId id="264" r:id="rId8"/>
    <p:sldId id="258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C5D28-8D08-4546-94E8-41AAB7BEF203}" v="80" dt="2021-12-08T18:49:40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114"/>
  </p:normalViewPr>
  <p:slideViewPr>
    <p:cSldViewPr snapToGrid="0" snapToObjects="1">
      <p:cViewPr varScale="1">
        <p:scale>
          <a:sx n="82" d="100"/>
          <a:sy n="82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ffer, Kayla H." userId="fba10c7a-6d99-4a19-a0f4-ee6911047ce3" providerId="ADAL" clId="{88BC5D28-8D08-4546-94E8-41AAB7BEF203}"/>
    <pc:docChg chg="undo custSel addSld modSld">
      <pc:chgData name="Schiffer, Kayla H." userId="fba10c7a-6d99-4a19-a0f4-ee6911047ce3" providerId="ADAL" clId="{88BC5D28-8D08-4546-94E8-41AAB7BEF203}" dt="2021-12-08T18:49:40.618" v="905"/>
      <pc:docMkLst>
        <pc:docMk/>
      </pc:docMkLst>
      <pc:sldChg chg="modSp mod">
        <pc:chgData name="Schiffer, Kayla H." userId="fba10c7a-6d99-4a19-a0f4-ee6911047ce3" providerId="ADAL" clId="{88BC5D28-8D08-4546-94E8-41AAB7BEF203}" dt="2021-12-08T18:44:03.147" v="114" actId="20577"/>
        <pc:sldMkLst>
          <pc:docMk/>
          <pc:sldMk cId="2167869784" sldId="272"/>
        </pc:sldMkLst>
        <pc:spChg chg="mod">
          <ac:chgData name="Schiffer, Kayla H." userId="fba10c7a-6d99-4a19-a0f4-ee6911047ce3" providerId="ADAL" clId="{88BC5D28-8D08-4546-94E8-41AAB7BEF203}" dt="2021-12-08T18:44:03.147" v="114" actId="20577"/>
          <ac:spMkLst>
            <pc:docMk/>
            <pc:sldMk cId="2167869784" sldId="272"/>
            <ac:spMk id="2" creationId="{83A5D5A1-EF81-C044-98E2-68B53BD24A8B}"/>
          </ac:spMkLst>
        </pc:spChg>
      </pc:sldChg>
      <pc:sldChg chg="addSp delSp modSp add mod modNotesTx">
        <pc:chgData name="Schiffer, Kayla H." userId="fba10c7a-6d99-4a19-a0f4-ee6911047ce3" providerId="ADAL" clId="{88BC5D28-8D08-4546-94E8-41AAB7BEF203}" dt="2021-12-08T18:49:32.395" v="897" actId="20577"/>
        <pc:sldMkLst>
          <pc:docMk/>
          <pc:sldMk cId="2799973713" sldId="273"/>
        </pc:sldMkLst>
        <pc:spChg chg="mod">
          <ac:chgData name="Schiffer, Kayla H." userId="fba10c7a-6d99-4a19-a0f4-ee6911047ce3" providerId="ADAL" clId="{88BC5D28-8D08-4546-94E8-41AAB7BEF203}" dt="2021-12-08T18:49:32.395" v="897" actId="20577"/>
          <ac:spMkLst>
            <pc:docMk/>
            <pc:sldMk cId="2799973713" sldId="273"/>
            <ac:spMk id="2" creationId="{83A5D5A1-EF81-C044-98E2-68B53BD24A8B}"/>
          </ac:spMkLst>
        </pc:spChg>
        <pc:spChg chg="mod">
          <ac:chgData name="Schiffer, Kayla H." userId="fba10c7a-6d99-4a19-a0f4-ee6911047ce3" providerId="ADAL" clId="{88BC5D28-8D08-4546-94E8-41AAB7BEF203}" dt="2021-12-08T18:43:44.787" v="90" actId="20577"/>
          <ac:spMkLst>
            <pc:docMk/>
            <pc:sldMk cId="2799973713" sldId="273"/>
            <ac:spMk id="3" creationId="{61B27531-CAAC-E14C-B7D7-2D53D59DECC5}"/>
          </ac:spMkLst>
        </pc:spChg>
        <pc:picChg chg="add del mod">
          <ac:chgData name="Schiffer, Kayla H." userId="fba10c7a-6d99-4a19-a0f4-ee6911047ce3" providerId="ADAL" clId="{88BC5D28-8D08-4546-94E8-41AAB7BEF203}" dt="2021-12-08T18:43:18.332" v="25" actId="478"/>
          <ac:picMkLst>
            <pc:docMk/>
            <pc:sldMk cId="2799973713" sldId="273"/>
            <ac:picMk id="4" creationId="{48BD899F-A9E5-6846-8257-CD00D51B70F1}"/>
          </ac:picMkLst>
        </pc:picChg>
      </pc:sldChg>
      <pc:sldChg chg="modSp add mod modNotesTx">
        <pc:chgData name="Schiffer, Kayla H." userId="fba10c7a-6d99-4a19-a0f4-ee6911047ce3" providerId="ADAL" clId="{88BC5D28-8D08-4546-94E8-41AAB7BEF203}" dt="2021-12-08T18:49:36.925" v="901"/>
        <pc:sldMkLst>
          <pc:docMk/>
          <pc:sldMk cId="441281988" sldId="274"/>
        </pc:sldMkLst>
        <pc:spChg chg="mod">
          <ac:chgData name="Schiffer, Kayla H." userId="fba10c7a-6d99-4a19-a0f4-ee6911047ce3" providerId="ADAL" clId="{88BC5D28-8D08-4546-94E8-41AAB7BEF203}" dt="2021-12-08T18:49:36.925" v="901"/>
          <ac:spMkLst>
            <pc:docMk/>
            <pc:sldMk cId="441281988" sldId="274"/>
            <ac:spMk id="2" creationId="{83A5D5A1-EF81-C044-98E2-68B53BD24A8B}"/>
          </ac:spMkLst>
        </pc:spChg>
        <pc:spChg chg="mod">
          <ac:chgData name="Schiffer, Kayla H." userId="fba10c7a-6d99-4a19-a0f4-ee6911047ce3" providerId="ADAL" clId="{88BC5D28-8D08-4546-94E8-41AAB7BEF203}" dt="2021-12-08T18:48:03.252" v="757" actId="20577"/>
          <ac:spMkLst>
            <pc:docMk/>
            <pc:sldMk cId="441281988" sldId="274"/>
            <ac:spMk id="3" creationId="{61B27531-CAAC-E14C-B7D7-2D53D59DECC5}"/>
          </ac:spMkLst>
        </pc:spChg>
      </pc:sldChg>
      <pc:sldChg chg="modSp add mod">
        <pc:chgData name="Schiffer, Kayla H." userId="fba10c7a-6d99-4a19-a0f4-ee6911047ce3" providerId="ADAL" clId="{88BC5D28-8D08-4546-94E8-41AAB7BEF203}" dt="2021-12-08T18:49:40.618" v="905"/>
        <pc:sldMkLst>
          <pc:docMk/>
          <pc:sldMk cId="2732972468" sldId="275"/>
        </pc:sldMkLst>
        <pc:spChg chg="mod">
          <ac:chgData name="Schiffer, Kayla H." userId="fba10c7a-6d99-4a19-a0f4-ee6911047ce3" providerId="ADAL" clId="{88BC5D28-8D08-4546-94E8-41AAB7BEF203}" dt="2021-12-08T18:49:40.618" v="905"/>
          <ac:spMkLst>
            <pc:docMk/>
            <pc:sldMk cId="2732972468" sldId="275"/>
            <ac:spMk id="2" creationId="{83A5D5A1-EF81-C044-98E2-68B53BD24A8B}"/>
          </ac:spMkLst>
        </pc:spChg>
        <pc:spChg chg="mod">
          <ac:chgData name="Schiffer, Kayla H." userId="fba10c7a-6d99-4a19-a0f4-ee6911047ce3" providerId="ADAL" clId="{88BC5D28-8D08-4546-94E8-41AAB7BEF203}" dt="2021-12-08T18:49:01.908" v="839" actId="15"/>
          <ac:spMkLst>
            <pc:docMk/>
            <pc:sldMk cId="2732972468" sldId="275"/>
            <ac:spMk id="3" creationId="{61B27531-CAAC-E14C-B7D7-2D53D59DEC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C7AC0-8235-A44B-9FD1-CFB87672865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1902-CCE1-D941-B01A-513810A1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0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Indications in DrugCentral were collated from OMOP vocabularies (http://</a:t>
            </a:r>
            <a:r>
              <a:rPr lang="en-US" dirty="0" err="1"/>
              <a:t>omop.org</a:t>
            </a:r>
            <a:r>
              <a:rPr lang="en-US" dirty="0"/>
              <a:t>/Vocabularies) for those drugs approved before 2012; for drugs approved after 2012, indications were extracted from drug labels, and mapped to SNOMED-CT (6) concepts. Indication data from these two sources are currently being harmonized using the UMLS (7) application programming interface, as well as manual mapping</a:t>
            </a:r>
          </a:p>
          <a:p>
            <a:endParaRPr lang="en-US" dirty="0"/>
          </a:p>
          <a:p>
            <a:r>
              <a:rPr lang="en-US" dirty="0"/>
              <a:t>DrugCentral publication: 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nar</a:t>
            </a:r>
            <a:r>
              <a:rPr lang="en-US" dirty="0"/>
              <a:t>/article/45/D1/D932/2333938</a:t>
            </a:r>
          </a:p>
          <a:p>
            <a:r>
              <a:rPr lang="en-US" dirty="0"/>
              <a:t>Website: https://</a:t>
            </a:r>
            <a:r>
              <a:rPr lang="en-US" dirty="0" err="1"/>
              <a:t>drugcentral.org</a:t>
            </a:r>
            <a:r>
              <a:rPr lang="en-US" dirty="0"/>
              <a:t>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AACT is a publicly available relational database that contains all information (protocol and result data elements) about every study registered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ClinicalTrials.gov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Content is downloaded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ClinicalTrials.gov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daily and loaded into AACT. The Clinical Trials Transformation Initiative (CTTI) enhanced AACT in October, 2016 to include the following features: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Indications were drawn from the American Association of Clinical Trials Database (the ‘AACT Database’, Clinical Trials Transformation Initiative, 2016), which contains structured records from the National Library of Medicine’s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ClinicalTrials.gov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service. Indications in the AACT database are again annotated using medical subject heading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terms (a subset of UMLS terms), and represent a mix of investigator-submitted and automatically extracted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1902-CCE1-D941-B01A-513810A192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078B-21AB-5140-A49C-A8E4C708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A8FA-D7BE-1942-8CF2-60F389FE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2F40-1209-5341-9F6F-AD0C8EA2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E581-A7FD-5A44-A0CC-A46D5EAF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FDA9-7C2F-BE40-8E85-0C5CC493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D5C6-A999-2848-9232-0E52BEB0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D91A3-DCB0-FD4C-9632-533C351B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1EBB-E381-B849-A1B9-36B1A2F7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7D90-4F85-C341-AB82-E183C950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FD3E-D208-D04A-9666-673E08B5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617E4-DAC9-D441-B73F-84476952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1F34-AF3A-E34F-963D-FF26C6B3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F979-FD38-734D-86A1-3D8F00B4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F87E-C11D-B24D-948C-4613ECF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BF5B-97F9-D749-AE40-85DEA9A7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996-3D62-DB43-96B3-767A9379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E000-1B66-C046-B436-0B908BCF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9834-8D9D-EF4B-B535-EC43E9E4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E611-A648-4349-834B-A44E2688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A9A9-5198-9344-9FC9-413A1AB8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24AE-E0D5-3F40-A9D8-CDE05A36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3236-A4B8-DA46-945B-0B3EC66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E8C8-4A9F-EA46-84B9-7BBB7A30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836D-F058-5548-A5F3-701DB32D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22AD-DF25-744F-BE46-60AA6541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614-3CD4-4046-BAC0-9D09AD20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61F7-508A-9741-951C-F513291C1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338C-4F4E-ED47-B90B-4978C725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378F-9014-1744-822F-CA3D6959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E93A-6889-AE46-B827-9C891B1A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6A61B-D9BB-8042-8002-52B09FE0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0283-9F41-D840-8D3E-2F203944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7902B-24DC-FB47-925A-0CF6C6B2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2CA65-7D14-4547-908D-8F280169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D8DCC-B6BB-F14A-AA52-4437560F5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936C6-919B-E640-AA62-C9ECDDAF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79B7-20FA-294A-BE54-0948935E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67CDD-D0B4-DA43-A0BB-DEDEFBFD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A3617-D977-A84C-88A2-0C20E0AC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BA7A-0AE4-384C-AD74-DCFD696C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771A-95A4-5840-A7E7-F4B267BB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36DD-F60B-D748-B516-A5C76952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76A2-9C94-7449-BFFC-4EE44649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6413B-B888-4948-86D1-8029BDF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6201A-D02F-1A46-BD84-40083AF3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1AB50-40CD-404E-894C-12BF4EFF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E3D8-09E8-A641-BB7E-F892BDA6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842D-AF94-C848-9A04-28F1C833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D507-82CE-EF4E-B65D-9A7CE350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E7B2-9290-AD4F-B814-C80BF72C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D7C6-9C17-A340-B38B-875FF405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B677-3B9E-484B-A510-A6340889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44EB-870A-7F49-9144-20A35637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EAFD7-C236-244A-9B4B-F9124384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D1A2-AD94-BA4B-B941-7A031F26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14751-C279-144A-9478-FA9C631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C790-08CB-2446-B4EC-6B9EF174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69777-5689-8246-A05E-6E26B8E2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CB8E9-6D0A-4E43-AB0F-45A04296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EFEA-FF8F-8A43-A653-0A809D9A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74AC-48AB-0D4A-B1E3-CF5D219E7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5924-CEAF-E847-BA82-77403036DFC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CE51-0302-D041-ABED-FFB4B1116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EF95-BDBB-5045-9C19-EF405424A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75D53-3FB1-8146-9DCD-CC0CBF43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ugcentral.org/drugcard/1264?q=gabapent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7CBA-819D-5840-A7C1-6B1F591A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1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800" b="1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Off-Label Drug Usage Patterns:</a:t>
            </a:r>
            <a:br>
              <a:rPr lang="en-US" sz="3800" b="1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Automated</a:t>
            </a:r>
            <a:br>
              <a:rPr lang="en-US" sz="3800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Usage Pattern Identification</a:t>
            </a:r>
            <a:br>
              <a:rPr lang="en-US" sz="3800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Multiple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53A8B-C75B-6A41-9372-B3EC978A8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3F3F3F"/>
                </a:solidFill>
              </a:rPr>
              <a:t>Symbolic Methods Course Project</a:t>
            </a:r>
          </a:p>
          <a:p>
            <a:pPr algn="r"/>
            <a:r>
              <a:rPr lang="en-US" dirty="0">
                <a:solidFill>
                  <a:srgbClr val="3F3F3F"/>
                </a:solidFill>
              </a:rPr>
              <a:t>Annie Choi, Kayla Schiffer</a:t>
            </a:r>
          </a:p>
        </p:txBody>
      </p:sp>
    </p:spTree>
    <p:extLst>
      <p:ext uri="{BB962C8B-B14F-4D97-AF65-F5344CB8AC3E}">
        <p14:creationId xmlns:p14="http://schemas.microsoft.com/office/powerpoint/2010/main" val="17681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Formal Indications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specificity and limited number of formal indications, parallel and hierarchical traversals do not contribute to shifts in </a:t>
            </a:r>
            <a:r>
              <a:rPr lang="en-US" b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indication classification </a:t>
            </a:r>
            <a:r>
              <a:rPr lang="en-US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a diagnosis is 1-degree ancestor/descendant of an indicated concept 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4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Off-Label DC vs AACT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specificity and limited number of formal indications, parallel and hierarchical traversals do not contribute to shifts in </a:t>
            </a:r>
            <a:r>
              <a:rPr lang="en-US" b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indication classification </a:t>
            </a:r>
            <a:r>
              <a:rPr lang="en-US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a diagnosis is 1-degree ancestor/descendant of an indicated concept 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7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0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Insurance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6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Perspective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Central Notes - to be organized/formatted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identified diagnoses likely to prescribe </a:t>
            </a:r>
            <a:r>
              <a:rPr lang="en-US" dirty="0" err="1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for: </a:t>
            </a:r>
          </a:p>
          <a:p>
            <a:r>
              <a:rPr lang="en-US" dirty="0"/>
              <a:t>* 7 - </a:t>
            </a:r>
            <a:r>
              <a:rPr lang="en-US" dirty="0" err="1"/>
              <a:t>pateints</a:t>
            </a:r>
            <a:r>
              <a:rPr lang="en-US" dirty="0"/>
              <a:t> would come in already on gabapentin, out of scope of field</a:t>
            </a:r>
          </a:p>
          <a:p>
            <a:r>
              <a:rPr lang="en-US" dirty="0"/>
              <a:t>* 16 - Neuropathic pain </a:t>
            </a:r>
          </a:p>
          <a:p>
            <a:r>
              <a:rPr lang="en-US" dirty="0"/>
              <a:t>* 17 - acute post operative pain </a:t>
            </a:r>
          </a:p>
          <a:p>
            <a:endParaRPr lang="en-US" dirty="0"/>
          </a:p>
          <a:p>
            <a:r>
              <a:rPr lang="en-US" dirty="0"/>
              <a:t>* 5 - rarely for epileptic </a:t>
            </a:r>
          </a:p>
        </p:txBody>
      </p:sp>
    </p:spTree>
    <p:extLst>
      <p:ext uri="{BB962C8B-B14F-4D97-AF65-F5344CB8AC3E}">
        <p14:creationId xmlns:p14="http://schemas.microsoft.com/office/powerpoint/2010/main" val="279997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Perspective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AACT Notes -  to be organized/formatted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Depression: Wouldn't stop gabapentin because of presence of depression diagnosis - not a true contraindication</a:t>
            </a:r>
          </a:p>
          <a:p>
            <a:r>
              <a:rPr lang="en-US" dirty="0"/>
              <a:t>Anything &lt;10 mentions get rid of </a:t>
            </a:r>
          </a:p>
          <a:p>
            <a:r>
              <a:rPr lang="en-US" dirty="0"/>
              <a:t>Some are really vague: </a:t>
            </a:r>
          </a:p>
          <a:p>
            <a:pPr lvl="1"/>
            <a:r>
              <a:rPr lang="en-US" dirty="0" err="1"/>
              <a:t>Polyneuropahty</a:t>
            </a:r>
            <a:r>
              <a:rPr lang="en-US" dirty="0"/>
              <a:t>, never prescribe </a:t>
            </a:r>
            <a:r>
              <a:rPr lang="en-US" dirty="0" err="1"/>
              <a:t>gb</a:t>
            </a:r>
            <a:r>
              <a:rPr lang="en-US" dirty="0"/>
              <a:t> for headache, back pain/acute pain, peripheral nervous disease </a:t>
            </a:r>
          </a:p>
          <a:p>
            <a:r>
              <a:rPr lang="en-US" dirty="0"/>
              <a:t>GB and </a:t>
            </a:r>
            <a:r>
              <a:rPr lang="en-US" dirty="0" err="1"/>
              <a:t>opiod</a:t>
            </a:r>
            <a:r>
              <a:rPr lang="en-US" dirty="0"/>
              <a:t> use offset:</a:t>
            </a:r>
          </a:p>
          <a:p>
            <a:pPr lvl="1"/>
            <a:r>
              <a:rPr lang="en-US" dirty="0"/>
              <a:t>Constipation – may not be prescribed for treating directly, but for minimizing opioid requirement </a:t>
            </a:r>
          </a:p>
          <a:p>
            <a:r>
              <a:rPr lang="en-US" dirty="0"/>
              <a:t>Diagnosis as indicator of other diagnosis GB actually treating: </a:t>
            </a:r>
          </a:p>
          <a:p>
            <a:pPr lvl="1"/>
            <a:r>
              <a:rPr lang="en-US" dirty="0"/>
              <a:t>i.e. Diabetes </a:t>
            </a:r>
            <a:r>
              <a:rPr lang="en-US" dirty="0">
                <a:sym typeface="Wingdings" pitchFamily="2" charset="2"/>
              </a:rPr>
              <a:t> GB treating diabetic </a:t>
            </a:r>
            <a:r>
              <a:rPr lang="en-US" dirty="0" err="1">
                <a:sym typeface="Wingdings" pitchFamily="2" charset="2"/>
              </a:rPr>
              <a:t>neuropahty</a:t>
            </a:r>
            <a:r>
              <a:rPr lang="en-US" dirty="0">
                <a:sym typeface="Wingdings" pitchFamily="2" charset="2"/>
              </a:rPr>
              <a:t> – symptom/associated covariant </a:t>
            </a:r>
          </a:p>
          <a:p>
            <a:pPr lvl="1"/>
            <a:r>
              <a:rPr lang="en-US" dirty="0"/>
              <a:t>Vs. Sciatica - primary treatment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8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Perspective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 Issues Notes -  to be organized/formatted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Equity issues in critical care, physiologic data/societal biases</a:t>
            </a:r>
          </a:p>
          <a:p>
            <a:pPr lvl="1"/>
            <a:r>
              <a:rPr lang="en-US" dirty="0"/>
              <a:t>Empathy for pain tolerance varies based on race</a:t>
            </a:r>
          </a:p>
          <a:p>
            <a:pPr lvl="1"/>
            <a:r>
              <a:rPr lang="en-US" dirty="0"/>
              <a:t>pain thresholds </a:t>
            </a:r>
            <a:r>
              <a:rPr lang="en-US" dirty="0" err="1"/>
              <a:t>perceieved</a:t>
            </a:r>
            <a:r>
              <a:rPr lang="en-US" dirty="0"/>
              <a:t> by discordant races of caregivers </a:t>
            </a:r>
          </a:p>
          <a:p>
            <a:pPr lvl="1"/>
            <a:r>
              <a:rPr lang="en-US" dirty="0"/>
              <a:t>administration of pain meds</a:t>
            </a:r>
          </a:p>
          <a:p>
            <a:pPr lvl="1"/>
            <a:r>
              <a:rPr lang="en-US" dirty="0"/>
              <a:t>drug seeking behaviors - a bit of a jump</a:t>
            </a:r>
          </a:p>
          <a:p>
            <a:r>
              <a:rPr lang="en-US" dirty="0"/>
              <a:t>Demographics: race, gender - subject pain threshold</a:t>
            </a:r>
          </a:p>
          <a:p>
            <a:pPr lvl="1"/>
            <a:r>
              <a:rPr lang="en-US" dirty="0"/>
              <a:t>Administration patterns vary</a:t>
            </a:r>
          </a:p>
          <a:p>
            <a:pPr lvl="1"/>
            <a:r>
              <a:rPr lang="en-US" dirty="0"/>
              <a:t>drug seeker - more </a:t>
            </a:r>
            <a:r>
              <a:rPr lang="en-US" dirty="0" err="1"/>
              <a:t>opiod</a:t>
            </a:r>
            <a:r>
              <a:rPr lang="en-US" dirty="0"/>
              <a:t> sparing medications, earlier to gabapentin</a:t>
            </a:r>
          </a:p>
          <a:p>
            <a:pPr lvl="1"/>
            <a:r>
              <a:rPr lang="en-US" dirty="0"/>
              <a:t>or you don't believe </a:t>
            </a:r>
            <a:r>
              <a:rPr lang="en-US" dirty="0" err="1"/>
              <a:t>thier</a:t>
            </a:r>
            <a:r>
              <a:rPr lang="en-US" dirty="0"/>
              <a:t> pain, so don't prescribe gabapentin </a:t>
            </a:r>
          </a:p>
          <a:p>
            <a:pPr lvl="1"/>
            <a:r>
              <a:rPr lang="en-US" dirty="0"/>
              <a:t>match by diagnosis, severity</a:t>
            </a:r>
          </a:p>
          <a:p>
            <a:r>
              <a:rPr lang="en-US" dirty="0"/>
              <a:t>In-</a:t>
            </a:r>
            <a:r>
              <a:rPr lang="en-US" dirty="0" err="1"/>
              <a:t>pateint</a:t>
            </a:r>
            <a:r>
              <a:rPr lang="en-US" dirty="0"/>
              <a:t> - less scrutiny around diagnosing properly per drug for reimbursement</a:t>
            </a:r>
          </a:p>
          <a:p>
            <a:pPr lvl="1"/>
            <a:r>
              <a:rPr lang="en-US" dirty="0"/>
              <a:t> reimbursed by diagnosis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7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Drug-disease cooccurrence: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patient data, assign drug-diagnosis correlation (this is hard!) to more precisely classify drugs as on-label/off-label/novel use/evidence-based use/etc. 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indications: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dictionary of FDA terms for precise indication mapping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gabapentin is approved for “treatment adjunct for partial epilepsy”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“Treatment adjunct” is not a diagnosis, but a condition that there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that is indicated for epilepsy already in the patient record to qualify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gabapentin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“adjunct” </a:t>
            </a:r>
          </a:p>
        </p:txBody>
      </p:sp>
    </p:spTree>
    <p:extLst>
      <p:ext uri="{BB962C8B-B14F-4D97-AF65-F5344CB8AC3E}">
        <p14:creationId xmlns:p14="http://schemas.microsoft.com/office/powerpoint/2010/main" val="165864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2" y="1958657"/>
            <a:ext cx="11429990" cy="45348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Drug and Diagnosis Data from MIMIC for a given hospital visit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Drug-Diagnosis databases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 Relationships: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NDF-RT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Drug-Indication: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DrugCentral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Trials: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mappings: OMOP</a:t>
            </a:r>
          </a:p>
          <a:p>
            <a:pPr marL="0" indent="0">
              <a:buNone/>
            </a:pP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Usage Classification at Varying Vocabulary levels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patient diagnoses according to database extracted indications at different hierarchical and parallel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patient drugs according to database extracted treat relationships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57DF56-3229-944B-89DC-88933408F736}"/>
              </a:ext>
            </a:extLst>
          </p:cNvPr>
          <p:cNvCxnSpPr/>
          <p:nvPr/>
        </p:nvCxnSpPr>
        <p:spPr>
          <a:xfrm>
            <a:off x="697523" y="548640"/>
            <a:ext cx="0" cy="1142048"/>
          </a:xfrm>
          <a:prstGeom prst="line">
            <a:avLst/>
          </a:prstGeom>
          <a:ln w="38100">
            <a:solidFill>
              <a:srgbClr val="3F3F3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4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Design: Mappings from Diagnosis</a:t>
            </a:r>
          </a:p>
        </p:txBody>
      </p:sp>
      <p:pic>
        <p:nvPicPr>
          <p:cNvPr id="3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9E21471-FE07-BA47-B12F-5F0BF64C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023" y="2331403"/>
            <a:ext cx="11655953" cy="4315967"/>
          </a:xfr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15AF256-A580-9047-A76F-A269B2007C5C}"/>
              </a:ext>
            </a:extLst>
          </p:cNvPr>
          <p:cNvSpPr/>
          <p:nvPr/>
        </p:nvSpPr>
        <p:spPr>
          <a:xfrm>
            <a:off x="268022" y="1847089"/>
            <a:ext cx="11655953" cy="301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063E4F0-4DB7-8040-B916-09ABCCCE74D0}"/>
              </a:ext>
            </a:extLst>
          </p:cNvPr>
          <p:cNvSpPr/>
          <p:nvPr/>
        </p:nvSpPr>
        <p:spPr>
          <a:xfrm>
            <a:off x="5340096" y="2999232"/>
            <a:ext cx="1847088" cy="1975104"/>
          </a:xfrm>
          <a:prstGeom prst="roundRect">
            <a:avLst/>
          </a:prstGeom>
          <a:solidFill>
            <a:schemeClr val="accent6">
              <a:alpha val="282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3EA8081-F5A9-814B-B049-B799787ADD65}"/>
              </a:ext>
            </a:extLst>
          </p:cNvPr>
          <p:cNvSpPr/>
          <p:nvPr/>
        </p:nvSpPr>
        <p:spPr>
          <a:xfrm>
            <a:off x="5413248" y="5687566"/>
            <a:ext cx="1847088" cy="822963"/>
          </a:xfrm>
          <a:prstGeom prst="roundRect">
            <a:avLst/>
          </a:prstGeom>
          <a:solidFill>
            <a:schemeClr val="accent6">
              <a:alpha val="282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Design: Mappings from Drugs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AF256-A580-9047-A76F-A269B2007C5C}"/>
              </a:ext>
            </a:extLst>
          </p:cNvPr>
          <p:cNvSpPr/>
          <p:nvPr/>
        </p:nvSpPr>
        <p:spPr>
          <a:xfrm>
            <a:off x="268022" y="1847089"/>
            <a:ext cx="11655953" cy="301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, waterfall chart&#10;&#10;Description automatically generated">
            <a:extLst>
              <a:ext uri="{FF2B5EF4-FFF2-40B4-BE49-F238E27FC236}">
                <a16:creationId xmlns:a16="http://schemas.microsoft.com/office/drawing/2014/main" id="{EE669FDF-7320-5347-B6AA-F9015782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86584"/>
            <a:ext cx="12160426" cy="4502763"/>
          </a:xfrm>
        </p:spPr>
      </p:pic>
    </p:spTree>
    <p:extLst>
      <p:ext uri="{BB962C8B-B14F-4D97-AF65-F5344CB8AC3E}">
        <p14:creationId xmlns:p14="http://schemas.microsoft.com/office/powerpoint/2010/main" val="30355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Extraction: MIMIC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ADF75-B6E1-B244-8DA0-9B712DF08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6" r="3516"/>
          <a:stretch/>
        </p:blipFill>
        <p:spPr>
          <a:xfrm>
            <a:off x="548639" y="2520246"/>
            <a:ext cx="6393558" cy="37525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4D95AC7-D183-41C2-A2AD-EC70271D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050" y="2520246"/>
            <a:ext cx="4229099" cy="3706361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the patient and their associated diagnoses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Looking at the patient data,  how might a diagnosis be identified as: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 approved indication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off-label use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assessment off-label use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unidentified, potentially unassociated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off-label use</a:t>
            </a:r>
          </a:p>
        </p:txBody>
      </p:sp>
    </p:spTree>
    <p:extLst>
      <p:ext uri="{BB962C8B-B14F-4D97-AF65-F5344CB8AC3E}">
        <p14:creationId xmlns:p14="http://schemas.microsoft.com/office/powerpoint/2010/main" val="22823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Extraction: OMOP Vocabulary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78E845-5B1A-8445-83FC-114B3BF6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878389"/>
            <a:ext cx="6893169" cy="4394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11EE8-6C71-7E4A-AD01-95C91FEDE099}"/>
              </a:ext>
            </a:extLst>
          </p:cNvPr>
          <p:cNvSpPr txBox="1"/>
          <p:nvPr/>
        </p:nvSpPr>
        <p:spPr>
          <a:xfrm>
            <a:off x="7625040" y="2936632"/>
            <a:ext cx="430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vocabulary traversals, identifying variation in results when incorporating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to nonstandard mappings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Parent/child hierarchical traversals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Cross-vocabulary mappings</a:t>
            </a:r>
          </a:p>
        </p:txBody>
      </p:sp>
    </p:spTree>
    <p:extLst>
      <p:ext uri="{BB962C8B-B14F-4D97-AF65-F5344CB8AC3E}">
        <p14:creationId xmlns:p14="http://schemas.microsoft.com/office/powerpoint/2010/main" val="23464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Extraction: Drug Central</a:t>
            </a:r>
          </a:p>
        </p:txBody>
      </p:sp>
      <p:sp>
        <p:nvSpPr>
          <p:cNvPr id="2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7747A-99DC-7748-A6C3-A0806EE983FD}"/>
              </a:ext>
            </a:extLst>
          </p:cNvPr>
          <p:cNvSpPr txBox="1"/>
          <p:nvPr/>
        </p:nvSpPr>
        <p:spPr>
          <a:xfrm>
            <a:off x="7499951" y="1672010"/>
            <a:ext cx="4689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DrugCentral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publicly available database providing information on active pharmaceutical ingredients (drugs)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Ingredients as unit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via PostgreSQL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Indications identified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2012: extracted from OMOP vocabularies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2012: UMLS indications extracted from free-text drug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project, used to identify: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FDA-approved indications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off-label uses (mapped from OMOP) </a:t>
            </a: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gabapentin DrugCentral page</a:t>
            </a: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6686-34DA-FE4C-B159-6F9985582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4" y="2044904"/>
            <a:ext cx="7164804" cy="4227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13A1C-EDFF-7740-B859-8D3AF4D67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584" y="122090"/>
            <a:ext cx="4087368" cy="5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5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Extraction: AACT</a:t>
            </a:r>
          </a:p>
        </p:txBody>
      </p:sp>
      <p:sp>
        <p:nvSpPr>
          <p:cNvPr id="1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86E48-B7F2-2045-B8EF-8FC50758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1" r="-3" b="4046"/>
          <a:stretch/>
        </p:blipFill>
        <p:spPr>
          <a:xfrm>
            <a:off x="670560" y="1672010"/>
            <a:ext cx="5273039" cy="3538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AACT is a publicly available database that contains data extracted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ClinicalTrials.gov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updates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via PostgreSQL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5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5A1-EF81-C044-98E2-68B53BD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Extraction: NDF-RT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531-CAAC-E14C-B7D7-2D53D59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0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971</Words>
  <Application>Microsoft Macintosh PowerPoint</Application>
  <PresentationFormat>Widescreen</PresentationFormat>
  <Paragraphs>119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Tw Cen MT</vt:lpstr>
      <vt:lpstr>Office Theme</vt:lpstr>
      <vt:lpstr>Off-Label Drug Usage Patterns: Comparative Analysis of Automated Drug Usage Pattern Identification Leveraging Multiple Databases</vt:lpstr>
      <vt:lpstr>Study Design Overview</vt:lpstr>
      <vt:lpstr>Study Design: Mappings from Diagnosis</vt:lpstr>
      <vt:lpstr>Study Design: Mappings from Drugs</vt:lpstr>
      <vt:lpstr>Patient Data Extraction: MIMIC</vt:lpstr>
      <vt:lpstr>Database Extraction: OMOP Vocabulary</vt:lpstr>
      <vt:lpstr>Database Extraction: Drug Central</vt:lpstr>
      <vt:lpstr>Database Extraction: AACT</vt:lpstr>
      <vt:lpstr>Database Extraction: NDF-RT</vt:lpstr>
      <vt:lpstr>Results: Formal Indications</vt:lpstr>
      <vt:lpstr>Results: Off-Label DC vs AACT</vt:lpstr>
      <vt:lpstr>Results:</vt:lpstr>
      <vt:lpstr>Results: Insurance </vt:lpstr>
      <vt:lpstr>Clinical Perspective Drug Central Notes - to be organized/formatted</vt:lpstr>
      <vt:lpstr>Clinical Perspective AACT Notes -  to be organized/formatted</vt:lpstr>
      <vt:lpstr>Clinical Perspective Equity Issues Notes -  to be organized/formatted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Off-Label Drug Usage Patterns: Comparative Analysis of Automated Drug Usage Pattern Identification Leveraging Multiple Databases</dc:title>
  <dc:creator>Schiffer, Kayla H.</dc:creator>
  <cp:lastModifiedBy>Schiffer, Kayla H.</cp:lastModifiedBy>
  <cp:revision>1</cp:revision>
  <dcterms:created xsi:type="dcterms:W3CDTF">2021-12-05T15:44:18Z</dcterms:created>
  <dcterms:modified xsi:type="dcterms:W3CDTF">2021-12-08T18:49:43Z</dcterms:modified>
</cp:coreProperties>
</file>