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46c50e78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46c50e78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46c50e7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46c50e7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46c50e78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46c50e78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9d0143ef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9d0143ef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9d0143efc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9d0143efc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46c50e7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46c50e7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fab11a05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fab11a05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fab11a05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fab11a05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fab11a05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fab11a05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46c50e78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46c50e78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a480a3b7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a480a3b7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fab11a0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fab11a0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46c50e7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46c50e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bbb48a4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bbb48a4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bbb48a4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bbb48a4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bbb48a4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bbb48a4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bbb48a42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bbb48a42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bbb48a42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bbb48a4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bbb48a4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bbb48a4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46c50e7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46c50e7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46c50e7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46c50e7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9d0143ef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9d0143ef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46c50e7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46c50e7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46c50e78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246c50e78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bbb48a4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bbb48a4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bbb48a4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bbb48a4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9d0143efc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9d0143efc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a480a3b7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a480a3b7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a480a3b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a480a3b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a480a3b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a480a3b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a480a3b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a480a3b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a480a3b7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a480a3b7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a480a3b7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a480a3b7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cosmoimai/Door-access-control-system-with-face-recognition/blob/main/README.md" TargetMode="External"/><Relationship Id="rId4" Type="http://schemas.openxmlformats.org/officeDocument/2006/relationships/hyperlink" Target="https://github.com/cosmoimai/Door-access-control-system-with-face-recognition/blob/main/espcam32.c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78225" y="425188"/>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DOOR ACCESS </a:t>
            </a:r>
            <a:r>
              <a:rPr lang="en"/>
              <a:t>CONTROL</a:t>
            </a:r>
            <a:r>
              <a:rPr lang="en"/>
              <a:t> SYSTEM WITH FACE </a:t>
            </a:r>
            <a:r>
              <a:rPr lang="en"/>
              <a:t>RECOGNITION</a:t>
            </a:r>
            <a:endParaRPr/>
          </a:p>
        </p:txBody>
      </p:sp>
      <p:sp>
        <p:nvSpPr>
          <p:cNvPr id="278" name="Google Shape;278;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br>
              <a:rPr lang="en"/>
            </a:br>
            <a:r>
              <a:rPr lang="en"/>
              <a:t>IIT2019037 - ABHISHEK BHAWARE</a:t>
            </a:r>
            <a:br>
              <a:rPr lang="en"/>
            </a:br>
            <a:r>
              <a:rPr lang="en"/>
              <a:t>IIT2019034 - RAJAT MEHRA</a:t>
            </a:r>
            <a:endParaRPr/>
          </a:p>
          <a:p>
            <a:pPr indent="0" lvl="0" marL="0" rtl="0" algn="l">
              <a:spcBef>
                <a:spcPts val="0"/>
              </a:spcBef>
              <a:spcAft>
                <a:spcPts val="0"/>
              </a:spcAft>
              <a:buNone/>
            </a:pPr>
            <a:r>
              <a:rPr lang="en"/>
              <a:t>IIT2019030 - </a:t>
            </a:r>
            <a:r>
              <a:rPr lang="en"/>
              <a:t>KAUSHAL KUMAR</a:t>
            </a:r>
            <a:br>
              <a:rPr lang="en"/>
            </a:br>
            <a:r>
              <a:rPr lang="en"/>
              <a:t>IIT2019061 - RAJPAL SINGH SHEKHAWAT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82775" y="1572450"/>
            <a:ext cx="2078400" cy="254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 of ESP32 Website where video is streamed</a:t>
            </a:r>
            <a:endParaRPr/>
          </a:p>
        </p:txBody>
      </p:sp>
      <p:pic>
        <p:nvPicPr>
          <p:cNvPr id="332" name="Google Shape;332;p22"/>
          <p:cNvPicPr preferRelativeResize="0"/>
          <p:nvPr/>
        </p:nvPicPr>
        <p:blipFill>
          <a:blip r:embed="rId3">
            <a:alphaModFix/>
          </a:blip>
          <a:stretch>
            <a:fillRect/>
          </a:stretch>
        </p:blipFill>
        <p:spPr>
          <a:xfrm>
            <a:off x="2355625" y="0"/>
            <a:ext cx="4138575"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112325"/>
            <a:ext cx="6720900" cy="6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streamed on site</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23"/>
          <p:cNvPicPr preferRelativeResize="0"/>
          <p:nvPr/>
        </p:nvPicPr>
        <p:blipFill>
          <a:blip r:embed="rId3">
            <a:alphaModFix/>
          </a:blip>
          <a:stretch>
            <a:fillRect/>
          </a:stretch>
        </p:blipFill>
        <p:spPr>
          <a:xfrm>
            <a:off x="1303800" y="789238"/>
            <a:ext cx="6905625" cy="410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249775" y="69100"/>
            <a:ext cx="56010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Continuous</a:t>
            </a:r>
            <a:r>
              <a:rPr lang="en"/>
              <a:t> Image Transfer log</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4"/>
          <p:cNvPicPr preferRelativeResize="0"/>
          <p:nvPr/>
        </p:nvPicPr>
        <p:blipFill>
          <a:blip r:embed="rId3">
            <a:alphaModFix/>
          </a:blip>
          <a:stretch>
            <a:fillRect/>
          </a:stretch>
        </p:blipFill>
        <p:spPr>
          <a:xfrm>
            <a:off x="0" y="1014081"/>
            <a:ext cx="9144000" cy="4044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431600" y="284650"/>
            <a:ext cx="6433200" cy="5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Screenshots</a:t>
            </a:r>
            <a:endParaRPr/>
          </a:p>
        </p:txBody>
      </p:sp>
      <p:pic>
        <p:nvPicPr>
          <p:cNvPr id="352" name="Google Shape;352;p25"/>
          <p:cNvPicPr preferRelativeResize="0"/>
          <p:nvPr/>
        </p:nvPicPr>
        <p:blipFill>
          <a:blip r:embed="rId3">
            <a:alphaModFix/>
          </a:blip>
          <a:stretch>
            <a:fillRect/>
          </a:stretch>
        </p:blipFill>
        <p:spPr>
          <a:xfrm>
            <a:off x="1355400" y="940150"/>
            <a:ext cx="7598400" cy="4041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431600" y="208450"/>
            <a:ext cx="6433200" cy="5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Screenshots</a:t>
            </a:r>
            <a:endParaRPr/>
          </a:p>
        </p:txBody>
      </p:sp>
      <p:pic>
        <p:nvPicPr>
          <p:cNvPr id="358" name="Google Shape;358;p26"/>
          <p:cNvPicPr preferRelativeResize="0"/>
          <p:nvPr/>
        </p:nvPicPr>
        <p:blipFill>
          <a:blip r:embed="rId3">
            <a:alphaModFix/>
          </a:blip>
          <a:stretch>
            <a:fillRect/>
          </a:stretch>
        </p:blipFill>
        <p:spPr>
          <a:xfrm>
            <a:off x="1355400" y="863942"/>
            <a:ext cx="7267526" cy="40879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0"/>
            <a:ext cx="6835800" cy="5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Raspberry Pi imager to write on disk</a:t>
            </a:r>
            <a:endParaRPr/>
          </a:p>
        </p:txBody>
      </p:sp>
      <p:pic>
        <p:nvPicPr>
          <p:cNvPr id="364" name="Google Shape;364;p27"/>
          <p:cNvPicPr preferRelativeResize="0"/>
          <p:nvPr/>
        </p:nvPicPr>
        <p:blipFill>
          <a:blip r:embed="rId3">
            <a:alphaModFix/>
          </a:blip>
          <a:stretch>
            <a:fillRect/>
          </a:stretch>
        </p:blipFill>
        <p:spPr>
          <a:xfrm>
            <a:off x="1492725" y="698450"/>
            <a:ext cx="6457950" cy="438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117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PuTTY for configuration</a:t>
            </a:r>
            <a:endParaRPr/>
          </a:p>
        </p:txBody>
      </p:sp>
      <p:pic>
        <p:nvPicPr>
          <p:cNvPr id="370" name="Google Shape;370;p28"/>
          <p:cNvPicPr preferRelativeResize="0"/>
          <p:nvPr/>
        </p:nvPicPr>
        <p:blipFill>
          <a:blip r:embed="rId3">
            <a:alphaModFix/>
          </a:blip>
          <a:stretch>
            <a:fillRect/>
          </a:stretch>
        </p:blipFill>
        <p:spPr>
          <a:xfrm>
            <a:off x="2686400" y="990650"/>
            <a:ext cx="4265300" cy="3839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195750" y="47500"/>
            <a:ext cx="67356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Configuring raspberry pi </a:t>
            </a:r>
            <a:endParaRPr/>
          </a:p>
        </p:txBody>
      </p:sp>
      <p:sp>
        <p:nvSpPr>
          <p:cNvPr id="376" name="Google Shape;37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29"/>
          <p:cNvPicPr preferRelativeResize="0"/>
          <p:nvPr/>
        </p:nvPicPr>
        <p:blipFill>
          <a:blip r:embed="rId3">
            <a:alphaModFix/>
          </a:blip>
          <a:stretch>
            <a:fillRect/>
          </a:stretch>
        </p:blipFill>
        <p:spPr>
          <a:xfrm>
            <a:off x="1274055" y="652799"/>
            <a:ext cx="7089994" cy="442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3" name="Google Shape;38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30"/>
          <p:cNvPicPr preferRelativeResize="0"/>
          <p:nvPr/>
        </p:nvPicPr>
        <p:blipFill>
          <a:blip r:embed="rId3">
            <a:alphaModFix/>
          </a:blip>
          <a:stretch>
            <a:fillRect/>
          </a:stretch>
        </p:blipFill>
        <p:spPr>
          <a:xfrm>
            <a:off x="647700" y="123825"/>
            <a:ext cx="7848600" cy="489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216400" y="99225"/>
            <a:ext cx="7030500" cy="61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VNC viewer to display Raspi’s screen</a:t>
            </a:r>
            <a:endParaRPr/>
          </a:p>
        </p:txBody>
      </p:sp>
      <p:sp>
        <p:nvSpPr>
          <p:cNvPr id="390" name="Google Shape;390;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1" name="Google Shape;391;p31"/>
          <p:cNvPicPr preferRelativeResize="0"/>
          <p:nvPr/>
        </p:nvPicPr>
        <p:blipFill>
          <a:blip r:embed="rId3">
            <a:alphaModFix/>
          </a:blip>
          <a:stretch>
            <a:fillRect/>
          </a:stretch>
        </p:blipFill>
        <p:spPr>
          <a:xfrm>
            <a:off x="616786" y="711532"/>
            <a:ext cx="7910424" cy="44764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434343"/>
                </a:solidFill>
                <a:highlight>
                  <a:srgbClr val="FFFFFF"/>
                </a:highlight>
                <a:latin typeface="Maven Pro"/>
                <a:ea typeface="Maven Pro"/>
                <a:cs typeface="Maven Pro"/>
                <a:sym typeface="Maven Pro"/>
              </a:rPr>
              <a:t>Door access control system using face recognition</a:t>
            </a:r>
            <a:endParaRPr sz="2400">
              <a:solidFill>
                <a:srgbClr val="434343"/>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7" name="Google Shape;397;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8" name="Google Shape;398;p32"/>
          <p:cNvPicPr preferRelativeResize="0"/>
          <p:nvPr/>
        </p:nvPicPr>
        <p:blipFill>
          <a:blip r:embed="rId3">
            <a:alphaModFix/>
          </a:blip>
          <a:stretch>
            <a:fillRect/>
          </a:stretch>
        </p:blipFill>
        <p:spPr>
          <a:xfrm>
            <a:off x="145232" y="288594"/>
            <a:ext cx="8853529" cy="47212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2</a:t>
            </a:r>
            <a:endParaRPr/>
          </a:p>
        </p:txBody>
      </p:sp>
      <p:sp>
        <p:nvSpPr>
          <p:cNvPr id="404" name="Google Shape;404;p33"/>
          <p:cNvSpPr txBox="1"/>
          <p:nvPr>
            <p:ph idx="1" type="body"/>
          </p:nvPr>
        </p:nvSpPr>
        <p:spPr>
          <a:xfrm>
            <a:off x="1303800" y="875250"/>
            <a:ext cx="7437900" cy="36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module, we implemented the machine learning part in Raspi and ran a successful facial recognition. We have a folder named images_folder that contains images of all the person allowed to enter. We feed those images to our machine learning algorithm to train it so that it can recognize them whenever they come in front of camera. The screenshots of the same are </a:t>
            </a:r>
            <a:r>
              <a:rPr lang="en"/>
              <a:t>attached</a:t>
            </a:r>
            <a:r>
              <a:rPr lang="en"/>
              <a:t> here. </a:t>
            </a:r>
            <a:endParaRPr/>
          </a:p>
          <a:p>
            <a:pPr indent="0" lvl="0" marL="0" rtl="0" algn="l">
              <a:spcBef>
                <a:spcPts val="1200"/>
              </a:spcBef>
              <a:spcAft>
                <a:spcPts val="1200"/>
              </a:spcAft>
              <a:buNone/>
            </a:pPr>
            <a:r>
              <a:t/>
            </a:r>
            <a:endParaRPr/>
          </a:p>
        </p:txBody>
      </p:sp>
      <p:pic>
        <p:nvPicPr>
          <p:cNvPr id="405" name="Google Shape;405;p33"/>
          <p:cNvPicPr preferRelativeResize="0"/>
          <p:nvPr/>
        </p:nvPicPr>
        <p:blipFill rotWithShape="1">
          <a:blip r:embed="rId3">
            <a:alphaModFix/>
          </a:blip>
          <a:srcRect b="62141" l="0" r="50404" t="0"/>
          <a:stretch/>
        </p:blipFill>
        <p:spPr>
          <a:xfrm>
            <a:off x="1655526" y="2161250"/>
            <a:ext cx="6234525" cy="267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2</a:t>
            </a:r>
            <a:endParaRPr/>
          </a:p>
        </p:txBody>
      </p:sp>
      <p:sp>
        <p:nvSpPr>
          <p:cNvPr id="411" name="Google Shape;411;p34"/>
          <p:cNvSpPr txBox="1"/>
          <p:nvPr>
            <p:ph idx="1" type="body"/>
          </p:nvPr>
        </p:nvSpPr>
        <p:spPr>
          <a:xfrm>
            <a:off x="1303800" y="875250"/>
            <a:ext cx="3602100" cy="365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the important packages are imported including matplotlib.image which is used to handle images and datetime, face_recognition to recognize faces </a:t>
            </a:r>
            <a:endParaRPr/>
          </a:p>
        </p:txBody>
      </p:sp>
      <p:pic>
        <p:nvPicPr>
          <p:cNvPr id="412" name="Google Shape;412;p34"/>
          <p:cNvPicPr preferRelativeResize="0"/>
          <p:nvPr/>
        </p:nvPicPr>
        <p:blipFill>
          <a:blip r:embed="rId3">
            <a:alphaModFix/>
          </a:blip>
          <a:stretch>
            <a:fillRect/>
          </a:stretch>
        </p:blipFill>
        <p:spPr>
          <a:xfrm>
            <a:off x="5219127" y="964375"/>
            <a:ext cx="3339000" cy="3822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2</a:t>
            </a:r>
            <a:endParaRPr/>
          </a:p>
        </p:txBody>
      </p:sp>
      <p:sp>
        <p:nvSpPr>
          <p:cNvPr id="418" name="Google Shape;418;p35"/>
          <p:cNvSpPr txBox="1"/>
          <p:nvPr>
            <p:ph idx="1" type="body"/>
          </p:nvPr>
        </p:nvSpPr>
        <p:spPr>
          <a:xfrm>
            <a:off x="1303800" y="1091350"/>
            <a:ext cx="6270900" cy="182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where we set the path of the training data set containing images of all the authorized people and the url to the live streaming of esp32 cam. Both are stored in their respective variables. </a:t>
            </a:r>
            <a:endParaRPr/>
          </a:p>
        </p:txBody>
      </p:sp>
      <p:pic>
        <p:nvPicPr>
          <p:cNvPr id="419" name="Google Shape;419;p35"/>
          <p:cNvPicPr preferRelativeResize="0"/>
          <p:nvPr/>
        </p:nvPicPr>
        <p:blipFill>
          <a:blip r:embed="rId3">
            <a:alphaModFix/>
          </a:blip>
          <a:stretch>
            <a:fillRect/>
          </a:stretch>
        </p:blipFill>
        <p:spPr>
          <a:xfrm>
            <a:off x="985825" y="2979688"/>
            <a:ext cx="7172325" cy="1647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2</a:t>
            </a:r>
            <a:endParaRPr/>
          </a:p>
        </p:txBody>
      </p:sp>
      <p:sp>
        <p:nvSpPr>
          <p:cNvPr id="425" name="Google Shape;425;p36"/>
          <p:cNvSpPr txBox="1"/>
          <p:nvPr>
            <p:ph idx="1" type="body"/>
          </p:nvPr>
        </p:nvSpPr>
        <p:spPr>
          <a:xfrm>
            <a:off x="1303800" y="1091350"/>
            <a:ext cx="3407400" cy="34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section right here shows two functions, findEncodings which is used to find encodings in a n image and another is markAttendance, which is used to mark the entry time of any person who enters through the door. </a:t>
            </a:r>
            <a:endParaRPr/>
          </a:p>
        </p:txBody>
      </p:sp>
      <p:pic>
        <p:nvPicPr>
          <p:cNvPr id="426" name="Google Shape;426;p36"/>
          <p:cNvPicPr preferRelativeResize="0"/>
          <p:nvPr/>
        </p:nvPicPr>
        <p:blipFill>
          <a:blip r:embed="rId3">
            <a:alphaModFix/>
          </a:blip>
          <a:stretch>
            <a:fillRect/>
          </a:stretch>
        </p:blipFill>
        <p:spPr>
          <a:xfrm>
            <a:off x="4820375" y="941200"/>
            <a:ext cx="4055470" cy="3963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2</a:t>
            </a:r>
            <a:endParaRPr/>
          </a:p>
        </p:txBody>
      </p:sp>
      <p:sp>
        <p:nvSpPr>
          <p:cNvPr id="432" name="Google Shape;432;p37"/>
          <p:cNvSpPr txBox="1"/>
          <p:nvPr>
            <p:ph idx="1" type="body"/>
          </p:nvPr>
        </p:nvSpPr>
        <p:spPr>
          <a:xfrm>
            <a:off x="1164600" y="1091350"/>
            <a:ext cx="3407400" cy="341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Now from this while loop, our main logic starts. This while loop make sure that the esp32 cam runs constantly and in each run, we capture the livestream, check if there is someone in front of the camera, and if there is a person, there are two </a:t>
            </a:r>
            <a:r>
              <a:rPr lang="en"/>
              <a:t>scenarios</a:t>
            </a:r>
            <a:r>
              <a:rPr lang="en"/>
              <a:t> created:</a:t>
            </a:r>
            <a:endParaRPr/>
          </a:p>
          <a:p>
            <a:pPr indent="-311150" lvl="0" marL="457200" rtl="0" algn="l">
              <a:spcBef>
                <a:spcPts val="1200"/>
              </a:spcBef>
              <a:spcAft>
                <a:spcPts val="0"/>
              </a:spcAft>
              <a:buSzPts val="1300"/>
              <a:buAutoNum type="arabicPeriod"/>
            </a:pPr>
            <a:r>
              <a:rPr b="1" lang="en"/>
              <a:t>Person is known</a:t>
            </a:r>
            <a:r>
              <a:rPr lang="en"/>
              <a:t> : In this case, the door simply unlocks and allows the person to enter</a:t>
            </a:r>
            <a:endParaRPr/>
          </a:p>
          <a:p>
            <a:pPr indent="-311150" lvl="0" marL="457200" rtl="0" algn="l">
              <a:spcBef>
                <a:spcPts val="0"/>
              </a:spcBef>
              <a:spcAft>
                <a:spcPts val="0"/>
              </a:spcAft>
              <a:buSzPts val="1300"/>
              <a:buAutoNum type="arabicPeriod"/>
            </a:pPr>
            <a:r>
              <a:rPr b="1" lang="en"/>
              <a:t>Person is Unknown</a:t>
            </a:r>
            <a:r>
              <a:rPr lang="en"/>
              <a:t> : In this scenario, a photo is take of the intruder, and sent to the owner. Now the owner has to allow or disallow the intruder.  </a:t>
            </a:r>
            <a:endParaRPr/>
          </a:p>
        </p:txBody>
      </p:sp>
      <p:pic>
        <p:nvPicPr>
          <p:cNvPr id="433" name="Google Shape;433;p37"/>
          <p:cNvPicPr preferRelativeResize="0"/>
          <p:nvPr/>
        </p:nvPicPr>
        <p:blipFill>
          <a:blip r:embed="rId3">
            <a:alphaModFix/>
          </a:blip>
          <a:stretch>
            <a:fillRect/>
          </a:stretch>
        </p:blipFill>
        <p:spPr>
          <a:xfrm>
            <a:off x="4723276" y="729105"/>
            <a:ext cx="4163000" cy="42619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3</a:t>
            </a:r>
            <a:endParaRPr/>
          </a:p>
        </p:txBody>
      </p:sp>
      <p:sp>
        <p:nvSpPr>
          <p:cNvPr id="439" name="Google Shape;439;p38"/>
          <p:cNvSpPr txBox="1"/>
          <p:nvPr>
            <p:ph idx="1" type="body"/>
          </p:nvPr>
        </p:nvSpPr>
        <p:spPr>
          <a:xfrm>
            <a:off x="1164600" y="1091350"/>
            <a:ext cx="3407400" cy="34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part is handled here. When the person is not recognized, we take a snap from the livestream, save it as </a:t>
            </a:r>
            <a:r>
              <a:rPr i="1" lang="en"/>
              <a:t>test.jpg</a:t>
            </a:r>
            <a:r>
              <a:rPr lang="en"/>
              <a:t>, and send it our app which is hosted at herokuaap.</a:t>
            </a:r>
            <a:br>
              <a:rPr lang="en"/>
            </a:br>
            <a:r>
              <a:rPr lang="en"/>
              <a:t>Our app has a basic functionality. The image of the intruder is shown and there are two options, YES, or NO. If the owner hits YES, the intruder is given the permission to enter, or else the intruder is </a:t>
            </a:r>
            <a:r>
              <a:rPr lang="en"/>
              <a:t>disallowed. If the owner does not respond, the intruder is disallowed automatically after 20 seconds. </a:t>
            </a:r>
            <a:endParaRPr/>
          </a:p>
        </p:txBody>
      </p:sp>
      <p:pic>
        <p:nvPicPr>
          <p:cNvPr id="440" name="Google Shape;440;p38"/>
          <p:cNvPicPr preferRelativeResize="0"/>
          <p:nvPr/>
        </p:nvPicPr>
        <p:blipFill>
          <a:blip r:embed="rId3">
            <a:alphaModFix/>
          </a:blip>
          <a:stretch>
            <a:fillRect/>
          </a:stretch>
        </p:blipFill>
        <p:spPr>
          <a:xfrm>
            <a:off x="4724400" y="756400"/>
            <a:ext cx="3857551" cy="4234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1303800" y="166350"/>
            <a:ext cx="55362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3</a:t>
            </a:r>
            <a:endParaRPr/>
          </a:p>
        </p:txBody>
      </p:sp>
      <p:sp>
        <p:nvSpPr>
          <p:cNvPr id="446" name="Google Shape;446;p39"/>
          <p:cNvSpPr txBox="1"/>
          <p:nvPr>
            <p:ph idx="1" type="body"/>
          </p:nvPr>
        </p:nvSpPr>
        <p:spPr>
          <a:xfrm>
            <a:off x="1164600" y="1091350"/>
            <a:ext cx="3407400" cy="34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UI of our app. It </a:t>
            </a:r>
            <a:r>
              <a:rPr lang="en"/>
              <a:t>displays a photo of the intruder and gives two options to the user, Yes(to allow) and No(to disallow).</a:t>
            </a:r>
            <a:endParaRPr/>
          </a:p>
        </p:txBody>
      </p:sp>
      <p:pic>
        <p:nvPicPr>
          <p:cNvPr id="447" name="Google Shape;447;p39"/>
          <p:cNvPicPr preferRelativeResize="0"/>
          <p:nvPr/>
        </p:nvPicPr>
        <p:blipFill>
          <a:blip r:embed="rId3">
            <a:alphaModFix/>
          </a:blip>
          <a:stretch>
            <a:fillRect/>
          </a:stretch>
        </p:blipFill>
        <p:spPr>
          <a:xfrm>
            <a:off x="5047375" y="757525"/>
            <a:ext cx="1999199" cy="4332657"/>
          </a:xfrm>
          <a:prstGeom prst="rect">
            <a:avLst/>
          </a:prstGeom>
          <a:noFill/>
          <a:ln>
            <a:noFill/>
          </a:ln>
        </p:spPr>
      </p:pic>
      <p:pic>
        <p:nvPicPr>
          <p:cNvPr id="448" name="Google Shape;448;p39"/>
          <p:cNvPicPr preferRelativeResize="0"/>
          <p:nvPr/>
        </p:nvPicPr>
        <p:blipFill>
          <a:blip r:embed="rId4">
            <a:alphaModFix/>
          </a:blip>
          <a:stretch>
            <a:fillRect/>
          </a:stretch>
        </p:blipFill>
        <p:spPr>
          <a:xfrm>
            <a:off x="7188174" y="980625"/>
            <a:ext cx="1792626" cy="38864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Results</a:t>
            </a:r>
            <a:endParaRPr/>
          </a:p>
        </p:txBody>
      </p:sp>
      <p:sp>
        <p:nvSpPr>
          <p:cNvPr id="454" name="Google Shape;454;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Below attached are the screenshots of verdict given by our Machine Learning Model.</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1303800" y="61750"/>
            <a:ext cx="7030500" cy="54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person Mandar in front of Cam</a:t>
            </a:r>
            <a:endParaRPr/>
          </a:p>
        </p:txBody>
      </p:sp>
      <p:sp>
        <p:nvSpPr>
          <p:cNvPr id="460" name="Google Shape;460;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1" name="Google Shape;461;p41"/>
          <p:cNvPicPr preferRelativeResize="0"/>
          <p:nvPr/>
        </p:nvPicPr>
        <p:blipFill>
          <a:blip r:embed="rId3">
            <a:alphaModFix/>
          </a:blip>
          <a:stretch>
            <a:fillRect/>
          </a:stretch>
        </p:blipFill>
        <p:spPr>
          <a:xfrm>
            <a:off x="1230775" y="749050"/>
            <a:ext cx="7103524" cy="433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we’ve chosen it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today's world, home security is of utmost priority. IOT (Internet of Things) being an emerging technology can be used along with facial recognition to make our task of providing smart home security easier, simpler and foolproof. </a:t>
            </a:r>
            <a:endParaRPr/>
          </a:p>
          <a:p>
            <a:pPr indent="0" lvl="0" marL="0" rtl="0" algn="l">
              <a:spcBef>
                <a:spcPts val="1200"/>
              </a:spcBef>
              <a:spcAft>
                <a:spcPts val="0"/>
              </a:spcAft>
              <a:buNone/>
            </a:pPr>
            <a:r>
              <a:rPr lang="en"/>
              <a:t>The Face Detection System (FDRS) is a technology that recognizes body features by using mathematical factors inherent in human appearance. This technology is easy to use and secure. The Internet of Things (IoT) is a popular technology that allows you to track and control harmful devices in your house. Identifying a person to enter and exit the house is an important aspect of a home security system.</a:t>
            </a:r>
            <a:endParaRPr/>
          </a:p>
          <a:p>
            <a:pPr indent="0" lvl="0" marL="0" rtl="0" algn="l">
              <a:spcBef>
                <a:spcPts val="1200"/>
              </a:spcBef>
              <a:spcAft>
                <a:spcPts val="12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389838" y="99875"/>
            <a:ext cx="8464200" cy="79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an unknown person comes in front of camera</a:t>
            </a:r>
            <a:endParaRPr/>
          </a:p>
        </p:txBody>
      </p:sp>
      <p:sp>
        <p:nvSpPr>
          <p:cNvPr id="467" name="Google Shape;467;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8" name="Google Shape;468;p42"/>
          <p:cNvPicPr preferRelativeResize="0"/>
          <p:nvPr/>
        </p:nvPicPr>
        <p:blipFill>
          <a:blip r:embed="rId3">
            <a:alphaModFix/>
          </a:blip>
          <a:stretch>
            <a:fillRect/>
          </a:stretch>
        </p:blipFill>
        <p:spPr>
          <a:xfrm>
            <a:off x="1569163" y="999288"/>
            <a:ext cx="6105525" cy="3971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1303800" y="1366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EntryTime.csv maintaining all records</a:t>
            </a:r>
            <a:endParaRPr/>
          </a:p>
        </p:txBody>
      </p:sp>
      <p:pic>
        <p:nvPicPr>
          <p:cNvPr id="474" name="Google Shape;474;p43"/>
          <p:cNvPicPr preferRelativeResize="0"/>
          <p:nvPr/>
        </p:nvPicPr>
        <p:blipFill>
          <a:blip r:embed="rId3">
            <a:alphaModFix/>
          </a:blip>
          <a:stretch>
            <a:fillRect/>
          </a:stretch>
        </p:blipFill>
        <p:spPr>
          <a:xfrm>
            <a:off x="2709863" y="1135950"/>
            <a:ext cx="3724275" cy="3543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480" name="Google Shape;480;p44"/>
          <p:cNvSpPr txBox="1"/>
          <p:nvPr>
            <p:ph idx="1" type="body"/>
          </p:nvPr>
        </p:nvSpPr>
        <p:spPr>
          <a:xfrm>
            <a:off x="1303800" y="1361525"/>
            <a:ext cx="7030500" cy="31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it was an IoT project involving lots of hardware and software components, collaborating the </a:t>
            </a:r>
            <a:r>
              <a:rPr lang="en"/>
              <a:t>hardware with the required software </a:t>
            </a:r>
            <a:r>
              <a:rPr lang="en"/>
              <a:t>was a major challenge we faced.</a:t>
            </a:r>
            <a:endParaRPr/>
          </a:p>
          <a:p>
            <a:pPr indent="0" lvl="0" marL="0" rtl="0" algn="l">
              <a:spcBef>
                <a:spcPts val="1200"/>
              </a:spcBef>
              <a:spcAft>
                <a:spcPts val="0"/>
              </a:spcAft>
              <a:buNone/>
            </a:pPr>
            <a:r>
              <a:rPr lang="en"/>
              <a:t>The computation power of Raspi 3b+ was not enough to handle big machine learning models like face recognition. Also the modules required for the program took hours for installation in Raspi. </a:t>
            </a:r>
            <a:endParaRPr/>
          </a:p>
          <a:p>
            <a:pPr indent="0" lvl="0" marL="0" rtl="0" algn="l">
              <a:spcBef>
                <a:spcPts val="1200"/>
              </a:spcBef>
              <a:spcAft>
                <a:spcPts val="0"/>
              </a:spcAft>
              <a:buNone/>
            </a:pPr>
            <a:r>
              <a:rPr lang="en"/>
              <a:t>The connection of esp32 with wired was on breadboard and thus was not tight. So it would </a:t>
            </a:r>
            <a:r>
              <a:rPr lang="en"/>
              <a:t>disassemble</a:t>
            </a:r>
            <a:r>
              <a:rPr lang="en"/>
              <a:t> any time. Each time it did, we have to reset the whole ESP32 cam module and start again.</a:t>
            </a:r>
            <a:endParaRPr/>
          </a:p>
          <a:p>
            <a:pPr indent="0" lvl="0" marL="0" rtl="0" algn="l">
              <a:spcBef>
                <a:spcPts val="1200"/>
              </a:spcBef>
              <a:spcAft>
                <a:spcPts val="1200"/>
              </a:spcAft>
              <a:buNone/>
            </a:pPr>
            <a:r>
              <a:rPr lang="en"/>
              <a:t>Each time the ESP32 was disconnected from internet, the IP address gets changed and therefore we have to reset it in the code.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1303800" y="598575"/>
            <a:ext cx="7030500" cy="6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486" name="Google Shape;486;p45"/>
          <p:cNvSpPr txBox="1"/>
          <p:nvPr>
            <p:ph idx="1" type="body"/>
          </p:nvPr>
        </p:nvSpPr>
        <p:spPr>
          <a:xfrm>
            <a:off x="1303800" y="1361525"/>
            <a:ext cx="7030500" cy="31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is in ready-to-use state. We can </a:t>
            </a:r>
            <a:r>
              <a:rPr lang="en"/>
              <a:t>just put the system on any door and it will work just fine. </a:t>
            </a:r>
            <a:endParaRPr/>
          </a:p>
          <a:p>
            <a:pPr indent="0" lvl="0" marL="0" rtl="0" algn="l">
              <a:spcBef>
                <a:spcPts val="1200"/>
              </a:spcBef>
              <a:spcAft>
                <a:spcPts val="0"/>
              </a:spcAft>
              <a:buNone/>
            </a:pPr>
            <a:r>
              <a:rPr lang="en"/>
              <a:t>In future, there is a huge scope in it, </a:t>
            </a:r>
            <a:endParaRPr/>
          </a:p>
          <a:p>
            <a:pPr indent="-311150" lvl="0" marL="457200" rtl="0" algn="l">
              <a:spcBef>
                <a:spcPts val="1200"/>
              </a:spcBef>
              <a:spcAft>
                <a:spcPts val="0"/>
              </a:spcAft>
              <a:buSzPts val="1300"/>
              <a:buAutoNum type="arabicPeriod"/>
            </a:pPr>
            <a:r>
              <a:rPr lang="en"/>
              <a:t>We can always make the app better, giving more functionalities like blocking a particular intruder, emergency calling(in case of breach), sending the notification to multiple users. </a:t>
            </a:r>
            <a:endParaRPr/>
          </a:p>
          <a:p>
            <a:pPr indent="-311150" lvl="0" marL="457200" rtl="0" algn="l">
              <a:spcBef>
                <a:spcPts val="0"/>
              </a:spcBef>
              <a:spcAft>
                <a:spcPts val="0"/>
              </a:spcAft>
              <a:buSzPts val="1300"/>
              <a:buAutoNum type="arabicPeriod"/>
            </a:pPr>
            <a:r>
              <a:rPr lang="en"/>
              <a:t>We can improve the computational efficiency of raspberry which therefore improves the speed and we can also improve the face recognition algorithm for better accuracy.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ph type="title"/>
          </p:nvPr>
        </p:nvSpPr>
        <p:spPr>
          <a:xfrm>
            <a:off x="2325900" y="1669850"/>
            <a:ext cx="4492200" cy="130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README.MD</a:t>
            </a:r>
            <a:endParaRPr/>
          </a:p>
          <a:p>
            <a:pPr indent="0" lvl="0" marL="0" rtl="0" algn="ctr">
              <a:spcBef>
                <a:spcPts val="0"/>
              </a:spcBef>
              <a:spcAft>
                <a:spcPts val="0"/>
              </a:spcAft>
              <a:buNone/>
            </a:pPr>
            <a:r>
              <a:rPr lang="en" u="sng">
                <a:solidFill>
                  <a:schemeClr val="hlink"/>
                </a:solidFill>
                <a:hlinkClick r:id="rId4"/>
              </a:rPr>
              <a:t>ESP32 Arduino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APPLICATION</a:t>
            </a:r>
            <a:endParaRPr sz="2720"/>
          </a:p>
        </p:txBody>
      </p:sp>
      <p:sp>
        <p:nvSpPr>
          <p:cNvPr id="296" name="Google Shape;296;p16"/>
          <p:cNvSpPr txBox="1"/>
          <p:nvPr>
            <p:ph idx="1" type="body"/>
          </p:nvPr>
        </p:nvSpPr>
        <p:spPr>
          <a:xfrm>
            <a:off x="1303800" y="1684150"/>
            <a:ext cx="7030500" cy="2885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1018"/>
              <a:buFont typeface="Arial"/>
              <a:buNone/>
            </a:pPr>
            <a:r>
              <a:rPr lang="en">
                <a:solidFill>
                  <a:srgbClr val="434343"/>
                </a:solidFill>
              </a:rPr>
              <a:t>The aim of this project is to assist users for improvement of the door security of sensitive locations by using face detection and recognition. The proposed system mainly consists of subsystems namely image capture, face detection and recognition, notification and automatic door access management. Face Recognition supported openCV is brought up because it uses Eigen faces(it utilizes linear algebra and Principal Component Analysis (PCA) to perform face recognition). and reduces the scale of face images without losing vital features, facial images for many persons can be stored in the database. The door lock can also be accessed remotely from any part of the room. The captured image from esp32 camera will be sent to the authorized person.</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28900" y="641425"/>
            <a:ext cx="196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a:t>
            </a:r>
            <a:r>
              <a:rPr lang="en"/>
              <a:t>DIAGRAM</a:t>
            </a:r>
            <a:endParaRPr/>
          </a:p>
        </p:txBody>
      </p:sp>
      <p:pic>
        <p:nvPicPr>
          <p:cNvPr id="302" name="Google Shape;302;p17"/>
          <p:cNvPicPr preferRelativeResize="0"/>
          <p:nvPr/>
        </p:nvPicPr>
        <p:blipFill>
          <a:blip r:embed="rId3">
            <a:alphaModFix/>
          </a:blip>
          <a:stretch>
            <a:fillRect/>
          </a:stretch>
        </p:blipFill>
        <p:spPr>
          <a:xfrm>
            <a:off x="3646000" y="114725"/>
            <a:ext cx="4291499" cy="502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308" name="Google Shape;308;p18"/>
          <p:cNvSpPr txBox="1"/>
          <p:nvPr>
            <p:ph idx="1" type="body"/>
          </p:nvPr>
        </p:nvSpPr>
        <p:spPr>
          <a:xfrm>
            <a:off x="1303800" y="1086550"/>
            <a:ext cx="7030500" cy="3445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HARDWARE requirements</a:t>
            </a:r>
            <a:endParaRPr/>
          </a:p>
          <a:p>
            <a:pPr indent="-298450" lvl="1" marL="914400" rtl="0" algn="l">
              <a:spcBef>
                <a:spcPts val="0"/>
              </a:spcBef>
              <a:spcAft>
                <a:spcPts val="0"/>
              </a:spcAft>
              <a:buSzPts val="1100"/>
              <a:buChar char="○"/>
            </a:pPr>
            <a:r>
              <a:rPr lang="en"/>
              <a:t>ESP32 CAM WiFi Module Bluetooth with OV2640 Camera Module 2MP For Face </a:t>
            </a:r>
            <a:r>
              <a:rPr lang="en"/>
              <a:t>Recognition</a:t>
            </a:r>
            <a:endParaRPr/>
          </a:p>
          <a:p>
            <a:pPr indent="-298450" lvl="1" marL="914400" rtl="0" algn="l">
              <a:spcBef>
                <a:spcPts val="0"/>
              </a:spcBef>
              <a:spcAft>
                <a:spcPts val="0"/>
              </a:spcAft>
              <a:buSzPts val="1100"/>
              <a:buChar char="○"/>
            </a:pPr>
            <a:r>
              <a:rPr lang="en"/>
              <a:t>FT232RL USB to TTL 3.3V 5.5V Serial Adapter Module </a:t>
            </a:r>
            <a:endParaRPr/>
          </a:p>
          <a:p>
            <a:pPr indent="-298450" lvl="1" marL="914400" rtl="0" algn="l">
              <a:spcBef>
                <a:spcPts val="0"/>
              </a:spcBef>
              <a:spcAft>
                <a:spcPts val="0"/>
              </a:spcAft>
              <a:buSzPts val="1100"/>
              <a:buChar char="○"/>
            </a:pPr>
            <a:r>
              <a:rPr lang="en"/>
              <a:t>Bread Board</a:t>
            </a:r>
            <a:endParaRPr/>
          </a:p>
          <a:p>
            <a:pPr indent="-298450" lvl="1" marL="914400" rtl="0" algn="l">
              <a:spcBef>
                <a:spcPts val="0"/>
              </a:spcBef>
              <a:spcAft>
                <a:spcPts val="0"/>
              </a:spcAft>
              <a:buSzPts val="1100"/>
              <a:buChar char="○"/>
            </a:pPr>
            <a:r>
              <a:rPr lang="en"/>
              <a:t>Arduino Uno</a:t>
            </a:r>
            <a:endParaRPr/>
          </a:p>
          <a:p>
            <a:pPr indent="-298450" lvl="1" marL="914400" rtl="0" algn="l">
              <a:spcBef>
                <a:spcPts val="0"/>
              </a:spcBef>
              <a:spcAft>
                <a:spcPts val="0"/>
              </a:spcAft>
              <a:buSzPts val="1100"/>
              <a:buChar char="○"/>
            </a:pPr>
            <a:r>
              <a:rPr lang="en"/>
              <a:t>Jumper wires</a:t>
            </a:r>
            <a:endParaRPr/>
          </a:p>
          <a:p>
            <a:pPr indent="-298450" lvl="1" marL="914400" rtl="0" algn="l">
              <a:spcBef>
                <a:spcPts val="0"/>
              </a:spcBef>
              <a:spcAft>
                <a:spcPts val="0"/>
              </a:spcAft>
              <a:buSzPts val="1100"/>
              <a:buChar char="○"/>
            </a:pPr>
            <a:r>
              <a:rPr lang="en"/>
              <a:t>Serial port USB cable 5V mini </a:t>
            </a:r>
            <a:endParaRPr/>
          </a:p>
          <a:p>
            <a:pPr indent="-298450" lvl="1" marL="914400" rtl="0" algn="l">
              <a:spcBef>
                <a:spcPts val="0"/>
              </a:spcBef>
              <a:spcAft>
                <a:spcPts val="0"/>
              </a:spcAft>
              <a:buSzPts val="1100"/>
              <a:buChar char="○"/>
            </a:pPr>
            <a:r>
              <a:rPr lang="en"/>
              <a:t>Electronic door lock 12V</a:t>
            </a:r>
            <a:endParaRPr/>
          </a:p>
          <a:p>
            <a:pPr indent="-298450" lvl="1" marL="914400" rtl="0" algn="l">
              <a:spcBef>
                <a:spcPts val="0"/>
              </a:spcBef>
              <a:spcAft>
                <a:spcPts val="0"/>
              </a:spcAft>
              <a:buSzPts val="1100"/>
              <a:buChar char="○"/>
            </a:pPr>
            <a:r>
              <a:rPr lang="en"/>
              <a:t>PCB Mounted Passive Buzzer Module</a:t>
            </a:r>
            <a:endParaRPr/>
          </a:p>
          <a:p>
            <a:pPr indent="-298450" lvl="1" marL="914400" rtl="0" algn="l">
              <a:spcBef>
                <a:spcPts val="0"/>
              </a:spcBef>
              <a:spcAft>
                <a:spcPts val="0"/>
              </a:spcAft>
              <a:buSzPts val="1100"/>
              <a:buChar char="○"/>
            </a:pPr>
            <a:r>
              <a:rPr lang="en"/>
              <a:t>2 Channel 5V Relay Module with Optocoupler</a:t>
            </a:r>
            <a:endParaRPr/>
          </a:p>
          <a:p>
            <a:pPr indent="-298450" lvl="1" marL="914400" rtl="0" algn="l">
              <a:spcBef>
                <a:spcPts val="0"/>
              </a:spcBef>
              <a:spcAft>
                <a:spcPts val="0"/>
              </a:spcAft>
              <a:buSzPts val="1100"/>
              <a:buChar char="○"/>
            </a:pPr>
            <a:r>
              <a:rPr lang="en"/>
              <a:t>Battery</a:t>
            </a:r>
            <a:endParaRPr/>
          </a:p>
          <a:p>
            <a:pPr indent="-311150" lvl="0" marL="457200" rtl="0" algn="l">
              <a:spcBef>
                <a:spcPts val="0"/>
              </a:spcBef>
              <a:spcAft>
                <a:spcPts val="0"/>
              </a:spcAft>
              <a:buSzPts val="1300"/>
              <a:buChar char="●"/>
            </a:pPr>
            <a:r>
              <a:rPr lang="en"/>
              <a:t>Software requirements</a:t>
            </a:r>
            <a:endParaRPr/>
          </a:p>
          <a:p>
            <a:pPr indent="-298450" lvl="1" marL="914400" rtl="0" algn="l">
              <a:spcBef>
                <a:spcPts val="0"/>
              </a:spcBef>
              <a:spcAft>
                <a:spcPts val="0"/>
              </a:spcAft>
              <a:buSzPts val="1100"/>
              <a:buChar char="○"/>
            </a:pPr>
            <a:r>
              <a:rPr lang="en"/>
              <a:t>OpenCV python package</a:t>
            </a:r>
            <a:endParaRPr/>
          </a:p>
          <a:p>
            <a:pPr indent="-298450" lvl="1" marL="914400" rtl="0" algn="l">
              <a:spcBef>
                <a:spcPts val="0"/>
              </a:spcBef>
              <a:spcAft>
                <a:spcPts val="0"/>
              </a:spcAft>
              <a:buSzPts val="1100"/>
              <a:buChar char="○"/>
            </a:pPr>
            <a:r>
              <a:rPr lang="en"/>
              <a:t>Arduino software</a:t>
            </a:r>
            <a:endParaRPr/>
          </a:p>
          <a:p>
            <a:pPr indent="-298450" lvl="1" marL="914400" rtl="0" algn="l">
              <a:spcBef>
                <a:spcPts val="0"/>
              </a:spcBef>
              <a:spcAft>
                <a:spcPts val="0"/>
              </a:spcAft>
              <a:buSzPts val="1100"/>
              <a:buChar char="○"/>
            </a:pPr>
            <a:r>
              <a:rPr lang="en"/>
              <a:t>Web Browser</a:t>
            </a:r>
            <a:endParaRPr/>
          </a:p>
          <a:p>
            <a:pPr indent="-298450" lvl="1" marL="914400" rtl="0" algn="l">
              <a:spcBef>
                <a:spcPts val="0"/>
              </a:spcBef>
              <a:spcAft>
                <a:spcPts val="0"/>
              </a:spcAft>
              <a:buSzPts val="1100"/>
              <a:buChar char="○"/>
            </a:pPr>
            <a:r>
              <a:rPr lang="en"/>
              <a:t>Raspberry</a:t>
            </a:r>
            <a:r>
              <a:rPr lang="en"/>
              <a:t> Pi/ PC as server</a:t>
            </a:r>
            <a:endParaRPr/>
          </a:p>
          <a:p>
            <a:pPr indent="-311150" lvl="0" marL="457200" rtl="0" algn="l">
              <a:spcBef>
                <a:spcPts val="0"/>
              </a:spcBef>
              <a:spcAft>
                <a:spcPts val="0"/>
              </a:spcAft>
              <a:buSzPts val="1300"/>
              <a:buChar char="●"/>
            </a:pPr>
            <a:r>
              <a:rPr lang="en"/>
              <a:t>Technology/language requirements</a:t>
            </a:r>
            <a:endParaRPr/>
          </a:p>
          <a:p>
            <a:pPr indent="-298450" lvl="1" marL="914400" rtl="0" algn="l">
              <a:spcBef>
                <a:spcPts val="0"/>
              </a:spcBef>
              <a:spcAft>
                <a:spcPts val="0"/>
              </a:spcAft>
              <a:buSzPts val="1100"/>
              <a:buChar char="○"/>
            </a:pPr>
            <a:r>
              <a:rPr lang="en"/>
              <a:t>C++/C</a:t>
            </a:r>
            <a:endParaRPr/>
          </a:p>
          <a:p>
            <a:pPr indent="-298450" lvl="1" marL="914400" rtl="0" algn="l">
              <a:spcBef>
                <a:spcPts val="0"/>
              </a:spcBef>
              <a:spcAft>
                <a:spcPts val="0"/>
              </a:spcAft>
              <a:buSzPts val="1100"/>
              <a:buChar char="○"/>
            </a:pPr>
            <a:r>
              <a:rPr lang="en"/>
              <a:t>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can expect:</a:t>
            </a:r>
            <a:endParaRPr/>
          </a:p>
          <a:p>
            <a:pPr indent="-311150" lvl="0" marL="457200" rtl="0" algn="l">
              <a:spcBef>
                <a:spcPts val="1200"/>
              </a:spcBef>
              <a:spcAft>
                <a:spcPts val="0"/>
              </a:spcAft>
              <a:buSzPts val="1300"/>
              <a:buChar char="●"/>
            </a:pPr>
            <a:r>
              <a:rPr lang="en"/>
              <a:t>Fully </a:t>
            </a:r>
            <a:r>
              <a:rPr lang="en"/>
              <a:t>functional</a:t>
            </a:r>
            <a:r>
              <a:rPr lang="en"/>
              <a:t> Facial recognition device.</a:t>
            </a:r>
            <a:endParaRPr/>
          </a:p>
          <a:p>
            <a:pPr indent="-311150" lvl="0" marL="457200" rtl="0" algn="l">
              <a:spcBef>
                <a:spcPts val="0"/>
              </a:spcBef>
              <a:spcAft>
                <a:spcPts val="0"/>
              </a:spcAft>
              <a:buSzPts val="1300"/>
              <a:buChar char="●"/>
            </a:pPr>
            <a:r>
              <a:rPr lang="en"/>
              <a:t>User also get a list of people with time who are coming in front of camera.</a:t>
            </a:r>
            <a:endParaRPr/>
          </a:p>
          <a:p>
            <a:pPr indent="-311150" lvl="0" marL="457200" rtl="0" algn="l">
              <a:spcBef>
                <a:spcPts val="0"/>
              </a:spcBef>
              <a:spcAft>
                <a:spcPts val="0"/>
              </a:spcAft>
              <a:buSzPts val="1300"/>
              <a:buChar char="●"/>
            </a:pPr>
            <a:r>
              <a:rPr lang="en"/>
              <a:t>The device setup also consist of a strong solenoid lock. </a:t>
            </a:r>
            <a:endParaRPr/>
          </a:p>
          <a:p>
            <a:pPr indent="-311150" lvl="0" marL="457200" rtl="0" algn="l">
              <a:spcBef>
                <a:spcPts val="0"/>
              </a:spcBef>
              <a:spcAft>
                <a:spcPts val="0"/>
              </a:spcAft>
              <a:buSzPts val="1300"/>
              <a:buChar char="●"/>
            </a:pPr>
            <a:r>
              <a:rPr lang="en"/>
              <a:t>For security purposes, video streaming can only be seen if both the devices are on same network.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320" name="Google Shape;320;p20"/>
          <p:cNvSpPr txBox="1"/>
          <p:nvPr>
            <p:ph idx="1" type="body"/>
          </p:nvPr>
        </p:nvSpPr>
        <p:spPr>
          <a:xfrm>
            <a:off x="1303800" y="1393925"/>
            <a:ext cx="70305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1 - Connect esp32 cam with PC and stream the data in real time from esp32 to processing unit, and for security purpose we are </a:t>
            </a:r>
            <a:r>
              <a:rPr lang="en"/>
              <a:t>transferring</a:t>
            </a:r>
            <a:r>
              <a:rPr lang="en"/>
              <a:t> the data directly by wifi. The only requirement is that both sender and </a:t>
            </a:r>
            <a:r>
              <a:rPr lang="en"/>
              <a:t>receiver</a:t>
            </a:r>
            <a:r>
              <a:rPr lang="en"/>
              <a:t> has to be connected to that same wifi service.</a:t>
            </a:r>
            <a:endParaRPr/>
          </a:p>
          <a:p>
            <a:pPr indent="0" lvl="0" marL="0" rtl="0" algn="l">
              <a:spcBef>
                <a:spcPts val="1200"/>
              </a:spcBef>
              <a:spcAft>
                <a:spcPts val="0"/>
              </a:spcAft>
              <a:buNone/>
            </a:pPr>
            <a:r>
              <a:rPr lang="en"/>
              <a:t>Module 2 - </a:t>
            </a:r>
            <a:r>
              <a:rPr lang="en"/>
              <a:t>Processing unit is able to process the real time stream, applies Face Recognition model and check that person in our database. It then sends the verdict to the solenoid lock. If it is “YES”, we open the lock, </a:t>
            </a:r>
            <a:r>
              <a:rPr lang="en"/>
              <a:t> else we take some photos of that person, and send them to the user. If user allows that person, lock opens and that person is registered in the database else the lock remains closed. Also if user ignores, then that is interpreted as “NO”.</a:t>
            </a:r>
            <a:endParaRPr/>
          </a:p>
          <a:p>
            <a:pPr indent="0" lvl="0" marL="0" rtl="0" algn="l">
              <a:spcBef>
                <a:spcPts val="1200"/>
              </a:spcBef>
              <a:spcAft>
                <a:spcPts val="1200"/>
              </a:spcAft>
              <a:buNone/>
            </a:pPr>
            <a:r>
              <a:rPr lang="en"/>
              <a:t>Module 3 - With the given verdict processing unit is able to open the lock and also maintaining a excel sheet by which client can get info about who is entering at what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Module 1</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Screenshot</a:t>
            </a:r>
            <a:endParaRPr sz="1500"/>
          </a:p>
          <a:p>
            <a:pPr indent="-323850" lvl="0" marL="457200" rtl="0" algn="l">
              <a:spcBef>
                <a:spcPts val="0"/>
              </a:spcBef>
              <a:spcAft>
                <a:spcPts val="0"/>
              </a:spcAft>
              <a:buSzPts val="1500"/>
              <a:buChar char="●"/>
            </a:pPr>
            <a:r>
              <a:rPr lang="en" sz="1500"/>
              <a:t>Readme file Explaining in details how to run your code</a:t>
            </a:r>
            <a:endParaRPr sz="1500"/>
          </a:p>
          <a:p>
            <a:pPr indent="-323850" lvl="0" marL="457200" rtl="0" algn="l">
              <a:spcBef>
                <a:spcPts val="0"/>
              </a:spcBef>
              <a:spcAft>
                <a:spcPts val="0"/>
              </a:spcAft>
              <a:buSzPts val="1500"/>
              <a:buChar char="●"/>
            </a:pPr>
            <a:r>
              <a:rPr lang="en" sz="1500"/>
              <a:t>Code</a:t>
            </a:r>
            <a:endParaRPr sz="1500"/>
          </a:p>
          <a:p>
            <a:pPr indent="-323850" lvl="0" marL="457200" rtl="0" algn="l">
              <a:spcBef>
                <a:spcPts val="0"/>
              </a:spcBef>
              <a:spcAft>
                <a:spcPts val="0"/>
              </a:spcAft>
              <a:buSzPts val="1500"/>
              <a:buChar char="●"/>
            </a:pPr>
            <a:r>
              <a:rPr lang="en" sz="1500"/>
              <a:t>Sample input/output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