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9" r:id="rId5"/>
    <p:sldId id="260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58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BM Plex Sans Medium" panose="020B050305020300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2Xsg02F+1sC4RITIZv5/lSt0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2"/>
    <p:restoredTop sz="86746"/>
  </p:normalViewPr>
  <p:slideViewPr>
    <p:cSldViewPr snapToGrid="0">
      <p:cViewPr varScale="1">
        <p:scale>
          <a:sx n="128" d="100"/>
          <a:sy n="128" d="100"/>
        </p:scale>
        <p:origin x="1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6">
                <a:alpha val="50196"/>
              </a:schemeClr>
            </a:solidFill>
            <a:ln w="25400">
              <a:solidFill>
                <a:schemeClr val="accent6"/>
              </a:solidFill>
              <a:prstDash val="sysDot"/>
            </a:ln>
            <a:effectLst/>
          </c:spPr>
          <c:cat>
            <c:strRef>
              <c:f>Sheet1!$A$2:$A$11</c:f>
              <c:strCache>
                <c:ptCount val="10"/>
                <c:pt idx="0">
                  <c:v>Know What You Are Protecting and Why</c:v>
                </c:pt>
                <c:pt idx="1">
                  <c:v>Measure Performance to Improve Performance</c:v>
                </c:pt>
                <c:pt idx="2">
                  <c:v>Give the SOC the Authority to Do Iits Job</c:v>
                </c:pt>
                <c:pt idx="3">
                  <c:v>Build a SOC Structure to Match Your Organizational Needs</c:v>
                </c:pt>
                <c:pt idx="4">
                  <c:v>Hire and Grow Quality Staff</c:v>
                </c:pt>
                <c:pt idx="5">
                  <c:v>Select and Collect the Right Data</c:v>
                </c:pt>
                <c:pt idx="6">
                  <c:v>Leverage Tools to Support Analyst Workflow</c:v>
                </c:pt>
                <c:pt idx="7">
                  <c:v>Illumniate Adversaries with Cyber Threat Intel</c:v>
                </c:pt>
                <c:pt idx="8">
                  <c:v>Communicate Clearly, Collaborate Often, Share Generiously </c:v>
                </c:pt>
                <c:pt idx="9">
                  <c:v>Prioritize Incident Response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0-A749-B39F-680B5A1CF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chemeClr val="accent5">
                <a:alpha val="50196"/>
              </a:schemeClr>
            </a:solidFill>
            <a:ln w="25400">
              <a:solidFill>
                <a:schemeClr val="accent5"/>
              </a:solidFill>
              <a:prstDash val="sysDot"/>
            </a:ln>
            <a:effectLst/>
          </c:spPr>
          <c:cat>
            <c:strRef>
              <c:f>Sheet1!$A$2:$A$11</c:f>
              <c:strCache>
                <c:ptCount val="10"/>
                <c:pt idx="0">
                  <c:v>Know What You Are Protecting and Why</c:v>
                </c:pt>
                <c:pt idx="1">
                  <c:v>Measure Performance to Improve Performance</c:v>
                </c:pt>
                <c:pt idx="2">
                  <c:v>Give the SOC the Authority to Do Iits Job</c:v>
                </c:pt>
                <c:pt idx="3">
                  <c:v>Build a SOC Structure to Match Your Organizational Needs</c:v>
                </c:pt>
                <c:pt idx="4">
                  <c:v>Hire and Grow Quality Staff</c:v>
                </c:pt>
                <c:pt idx="5">
                  <c:v>Select and Collect the Right Data</c:v>
                </c:pt>
                <c:pt idx="6">
                  <c:v>Leverage Tools to Support Analyst Workflow</c:v>
                </c:pt>
                <c:pt idx="7">
                  <c:v>Illumniate Adversaries with Cyber Threat Intel</c:v>
                </c:pt>
                <c:pt idx="8">
                  <c:v>Communicate Clearly, Collaborate Often, Share Generiously </c:v>
                </c:pt>
                <c:pt idx="9">
                  <c:v>Prioritize Incident Response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0-A749-B39F-680B5A1CF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chemeClr val="accent4">
                <a:alpha val="50196"/>
              </a:schemeClr>
            </a:solidFill>
            <a:ln w="25400">
              <a:solidFill>
                <a:schemeClr val="accent4"/>
              </a:solidFill>
              <a:prstDash val="sysDot"/>
            </a:ln>
            <a:effectLst/>
          </c:spPr>
          <c:cat>
            <c:strRef>
              <c:f>Sheet1!$A$2:$A$11</c:f>
              <c:strCache>
                <c:ptCount val="10"/>
                <c:pt idx="0">
                  <c:v>Know What You Are Protecting and Why</c:v>
                </c:pt>
                <c:pt idx="1">
                  <c:v>Measure Performance to Improve Performance</c:v>
                </c:pt>
                <c:pt idx="2">
                  <c:v>Give the SOC the Authority to Do Iits Job</c:v>
                </c:pt>
                <c:pt idx="3">
                  <c:v>Build a SOC Structure to Match Your Organizational Needs</c:v>
                </c:pt>
                <c:pt idx="4">
                  <c:v>Hire and Grow Quality Staff</c:v>
                </c:pt>
                <c:pt idx="5">
                  <c:v>Select and Collect the Right Data</c:v>
                </c:pt>
                <c:pt idx="6">
                  <c:v>Leverage Tools to Support Analyst Workflow</c:v>
                </c:pt>
                <c:pt idx="7">
                  <c:v>Illumniate Adversaries with Cyber Threat Intel</c:v>
                </c:pt>
                <c:pt idx="8">
                  <c:v>Communicate Clearly, Collaborate Often, Share Generiously </c:v>
                </c:pt>
                <c:pt idx="9">
                  <c:v>Prioritize Incident Response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F-3644-8EE2-2B6EB8AEC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5389456"/>
        <c:axId val="1238544768"/>
      </c:radarChart>
      <c:catAx>
        <c:axId val="91538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544768"/>
        <c:crosses val="autoZero"/>
        <c:auto val="1"/>
        <c:lblAlgn val="ctr"/>
        <c:lblOffset val="100"/>
        <c:noMultiLvlLbl val="0"/>
      </c:catAx>
      <c:valAx>
        <c:axId val="1238544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53894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0.5677</cdr:x>
      <cdr:y>0.16183</cdr:y>
    </cdr:from>
    <cdr:to>
      <cdr:x>0.59444</cdr:x>
      <cdr:y>0.20841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29D77237-295B-C2EF-423D-1AAE611A108F}"/>
            </a:ext>
          </a:extLst>
        </cdr:cNvPr>
        <cdr:cNvSpPr txBox="1"/>
      </cdr:nvSpPr>
      <cdr:spPr>
        <a:xfrm xmlns:a="http://schemas.openxmlformats.org/drawingml/2006/main">
          <a:off x="5334902" y="946062"/>
          <a:ext cx="251318" cy="27230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solidFill>
                <a:schemeClr val="accent6"/>
              </a:solidFill>
            </a:rPr>
            <a:t>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205" name="Google Shape;20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210" name="Google Shape;21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1" name="Google Shape;2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239" name="Google Shape;2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245" name="Google Shape;2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sp>
        <p:nvSpPr>
          <p:cNvPr id="82" name="Google Shape;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sp>
        <p:nvSpPr>
          <p:cNvPr id="183" name="Google Shape;1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03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sp>
        <p:nvSpPr>
          <p:cNvPr id="183" name="Google Shape;1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dirty="0"/>
          </a:p>
        </p:txBody>
      </p:sp>
      <p:sp>
        <p:nvSpPr>
          <p:cNvPr id="183" name="Google Shape;1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768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192" name="Google Shape;1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sp>
        <p:nvSpPr>
          <p:cNvPr id="197" name="Google Shape;1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-121534" y="-130216"/>
            <a:ext cx="12435068" cy="7118432"/>
          </a:xfrm>
          <a:prstGeom prst="rect">
            <a:avLst/>
          </a:prstGeom>
          <a:solidFill>
            <a:srgbClr val="0F0F27"/>
          </a:solidFill>
          <a:ln w="12700" cap="flat" cmpd="sng">
            <a:solidFill>
              <a:srgbClr val="0F10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6"/>
          <p:cNvPicPr preferRelativeResize="0"/>
          <p:nvPr/>
        </p:nvPicPr>
        <p:blipFill rotWithShape="1">
          <a:blip r:embed="rId2">
            <a:alphaModFix amt="57000"/>
          </a:blip>
          <a:srcRect/>
          <a:stretch/>
        </p:blipFill>
        <p:spPr>
          <a:xfrm>
            <a:off x="5455062" y="1944547"/>
            <a:ext cx="6399874" cy="37270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6"/>
          <p:cNvSpPr txBox="1">
            <a:spLocks noGrp="1"/>
          </p:cNvSpPr>
          <p:nvPr>
            <p:ph type="body" idx="1"/>
          </p:nvPr>
        </p:nvSpPr>
        <p:spPr>
          <a:xfrm>
            <a:off x="854557" y="3084832"/>
            <a:ext cx="1071540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2"/>
          </p:nvPr>
        </p:nvSpPr>
        <p:spPr>
          <a:xfrm>
            <a:off x="854557" y="3951686"/>
            <a:ext cx="10715401" cy="71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  <a:defRPr sz="2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24" y="468579"/>
            <a:ext cx="3438929" cy="75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with Logo">
  <p:cSld name="Bulleted List with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/>
          <p:nvPr/>
        </p:nvSpPr>
        <p:spPr>
          <a:xfrm>
            <a:off x="6394985" y="-65479"/>
            <a:ext cx="5913207" cy="7118432"/>
          </a:xfrm>
          <a:prstGeom prst="rect">
            <a:avLst/>
          </a:prstGeom>
          <a:solidFill>
            <a:srgbClr val="0F1025"/>
          </a:solidFill>
          <a:ln w="12700" cap="flat" cmpd="sng">
            <a:solidFill>
              <a:srgbClr val="0F10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7961" y="1959157"/>
            <a:ext cx="3623778" cy="3481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765468" y="1664541"/>
            <a:ext cx="5031549" cy="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IBM Plex Sans"/>
              <a:buNone/>
              <a:defRPr sz="1300" b="1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765468" y="2123193"/>
            <a:ext cx="5031549" cy="8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 Medium"/>
              <a:buNone/>
              <a:defRPr sz="3600" b="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743797" y="3429000"/>
            <a:ext cx="4933670" cy="110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1800">
                <a:solidFill>
                  <a:srgbClr val="13143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9pPr>
          </a:lstStyle>
          <a:p>
            <a:endParaRPr/>
          </a:p>
        </p:txBody>
      </p:sp>
      <p:pic>
        <p:nvPicPr>
          <p:cNvPr id="25" name="Google Shape;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1" y="235815"/>
            <a:ext cx="2041764" cy="4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4"/>
          <p:cNvSpPr txBox="1"/>
          <p:nvPr/>
        </p:nvSpPr>
        <p:spPr>
          <a:xfrm>
            <a:off x="265461" y="6514088"/>
            <a:ext cx="488489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Copyright ©2023  | guidepointsecurity.com</a:t>
            </a:r>
            <a:endParaRPr sz="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ogo - Dark">
  <p:cSld name="Blank with Logo - Dar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/>
          <p:nvPr/>
        </p:nvSpPr>
        <p:spPr>
          <a:xfrm>
            <a:off x="0" y="-260432"/>
            <a:ext cx="12435068" cy="7118432"/>
          </a:xfrm>
          <a:prstGeom prst="rect">
            <a:avLst/>
          </a:prstGeom>
          <a:solidFill>
            <a:srgbClr val="0F1025"/>
          </a:solidFill>
          <a:ln w="12700" cap="flat" cmpd="sng">
            <a:solidFill>
              <a:srgbClr val="0F10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1" y="238061"/>
            <a:ext cx="2041764" cy="4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9"/>
          <p:cNvSpPr txBox="1"/>
          <p:nvPr/>
        </p:nvSpPr>
        <p:spPr>
          <a:xfrm>
            <a:off x="7131780" y="6514088"/>
            <a:ext cx="488489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Copyright ©2023  | guidepointsecurity.com</a:t>
            </a:r>
            <a:endParaRPr sz="7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508013" y="898254"/>
            <a:ext cx="11164583" cy="6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508014" y="1616267"/>
            <a:ext cx="11164582" cy="47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  <a:defRPr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251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20"/>
              <a:buChar char="•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305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30"/>
              <a:buChar char="•"/>
              <a:defRPr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009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40"/>
              <a:buChar char="•"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009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40"/>
              <a:buChar char="•"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2">
  <p:cSld name="Cover Slide 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0" y="0"/>
            <a:ext cx="12435068" cy="7118432"/>
          </a:xfrm>
          <a:prstGeom prst="rect">
            <a:avLst/>
          </a:prstGeom>
          <a:solidFill>
            <a:srgbClr val="0F1025"/>
          </a:solidFill>
          <a:ln w="12700" cap="flat" cmpd="sng">
            <a:solidFill>
              <a:srgbClr val="0F10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27" descr="A picture containing dark, sitting, holding, ha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74337" y="410758"/>
            <a:ext cx="7437337" cy="8276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27"/>
          <p:cNvCxnSpPr/>
          <p:nvPr/>
        </p:nvCxnSpPr>
        <p:spPr>
          <a:xfrm>
            <a:off x="570078" y="2963810"/>
            <a:ext cx="0" cy="1500017"/>
          </a:xfrm>
          <a:prstGeom prst="straightConnector1">
            <a:avLst/>
          </a:prstGeom>
          <a:noFill/>
          <a:ln w="19050" cap="flat" cmpd="sng">
            <a:solidFill>
              <a:srgbClr val="3333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54557" y="2860877"/>
            <a:ext cx="10857115" cy="13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sz="36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  <a:defRPr sz="48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2"/>
          </p:nvPr>
        </p:nvSpPr>
        <p:spPr>
          <a:xfrm>
            <a:off x="854075" y="4194040"/>
            <a:ext cx="10857630" cy="49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1" y="238061"/>
            <a:ext cx="2041764" cy="4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lide Colored bkgd below">
  <p:cSld name="1_Split Slide Colored bkgd below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-12461" y="0"/>
            <a:ext cx="12204461" cy="1835879"/>
          </a:xfrm>
          <a:prstGeom prst="rect">
            <a:avLst/>
          </a:prstGeom>
          <a:solidFill>
            <a:srgbClr val="0F10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3"/>
          <p:cNvSpPr/>
          <p:nvPr/>
        </p:nvSpPr>
        <p:spPr>
          <a:xfrm>
            <a:off x="-12461" y="1817226"/>
            <a:ext cx="12204461" cy="5076524"/>
          </a:xfrm>
          <a:prstGeom prst="rect">
            <a:avLst/>
          </a:prstGeom>
          <a:solidFill>
            <a:srgbClr val="EEF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-2" y="474746"/>
            <a:ext cx="12192001" cy="4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IBM Plex Sans"/>
              <a:buNone/>
              <a:defRPr sz="1300" b="1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body" idx="1"/>
          </p:nvPr>
        </p:nvSpPr>
        <p:spPr>
          <a:xfrm>
            <a:off x="-2" y="937449"/>
            <a:ext cx="12192001" cy="111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 Medium"/>
              <a:buNone/>
              <a:defRPr sz="3600" b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/>
          <p:nvPr/>
        </p:nvSpPr>
        <p:spPr>
          <a:xfrm>
            <a:off x="7131780" y="6514088"/>
            <a:ext cx="488489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Copyright ©2023  | guidepointsecurity.com</a:t>
            </a:r>
            <a:endParaRPr sz="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407442" y="2142067"/>
            <a:ext cx="11225758" cy="424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10"/>
              <a:buChar char="•"/>
              <a:defRPr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251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•"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305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30"/>
              <a:buChar char="•"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009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40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009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40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1" y="238061"/>
            <a:ext cx="2041764" cy="4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1_Icon gri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/>
          <p:nvPr/>
        </p:nvSpPr>
        <p:spPr>
          <a:xfrm>
            <a:off x="1" y="0"/>
            <a:ext cx="12192000" cy="1203158"/>
          </a:xfrm>
          <a:prstGeom prst="rect">
            <a:avLst/>
          </a:prstGeom>
          <a:solidFill>
            <a:srgbClr val="0F10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4"/>
          <p:cNvSpPr txBox="1">
            <a:spLocks noGrp="1"/>
          </p:cNvSpPr>
          <p:nvPr>
            <p:ph type="title"/>
          </p:nvPr>
        </p:nvSpPr>
        <p:spPr>
          <a:xfrm>
            <a:off x="0" y="262759"/>
            <a:ext cx="12192000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BM Plex Sans"/>
              <a:buNone/>
              <a:defRPr sz="3600" b="0" i="0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1" y="391264"/>
            <a:ext cx="2041764" cy="4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2-colum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/>
          <p:nvPr/>
        </p:nvSpPr>
        <p:spPr>
          <a:xfrm>
            <a:off x="-104916" y="-158149"/>
            <a:ext cx="12411841" cy="1305533"/>
          </a:xfrm>
          <a:prstGeom prst="rect">
            <a:avLst/>
          </a:prstGeom>
          <a:solidFill>
            <a:srgbClr val="0F10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3349932" y="389528"/>
            <a:ext cx="724811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Font typeface="IBM Plex Sans"/>
              <a:buNone/>
              <a:defRPr sz="1300" b="1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55"/>
          <p:cNvCxnSpPr/>
          <p:nvPr/>
        </p:nvCxnSpPr>
        <p:spPr>
          <a:xfrm>
            <a:off x="6096000" y="1532638"/>
            <a:ext cx="0" cy="4984581"/>
          </a:xfrm>
          <a:prstGeom prst="straightConnector1">
            <a:avLst/>
          </a:prstGeom>
          <a:noFill/>
          <a:ln w="19050" cap="flat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55"/>
          <p:cNvSpPr txBox="1">
            <a:spLocks noGrp="1"/>
          </p:cNvSpPr>
          <p:nvPr>
            <p:ph type="body" idx="1"/>
          </p:nvPr>
        </p:nvSpPr>
        <p:spPr>
          <a:xfrm>
            <a:off x="859831" y="1496304"/>
            <a:ext cx="4681417" cy="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C850"/>
              </a:buClr>
              <a:buSzPts val="2800"/>
              <a:buNone/>
              <a:defRPr sz="1800">
                <a:solidFill>
                  <a:srgbClr val="1314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2"/>
          </p:nvPr>
        </p:nvSpPr>
        <p:spPr>
          <a:xfrm>
            <a:off x="859830" y="1950228"/>
            <a:ext cx="468143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3"/>
          </p:nvPr>
        </p:nvSpPr>
        <p:spPr>
          <a:xfrm>
            <a:off x="859831" y="4044928"/>
            <a:ext cx="4681415" cy="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C850"/>
              </a:buClr>
              <a:buSzPts val="2800"/>
              <a:buNone/>
              <a:defRPr sz="1800">
                <a:solidFill>
                  <a:srgbClr val="1314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body" idx="4"/>
          </p:nvPr>
        </p:nvSpPr>
        <p:spPr>
          <a:xfrm>
            <a:off x="859830" y="4498852"/>
            <a:ext cx="468141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1" y="238061"/>
            <a:ext cx="2041764" cy="4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5"/>
          <p:cNvSpPr txBox="1">
            <a:spLocks noGrp="1"/>
          </p:cNvSpPr>
          <p:nvPr>
            <p:ph type="body" idx="5"/>
          </p:nvPr>
        </p:nvSpPr>
        <p:spPr>
          <a:xfrm>
            <a:off x="6684559" y="1496304"/>
            <a:ext cx="4681417" cy="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C850"/>
              </a:buClr>
              <a:buSzPts val="2800"/>
              <a:buNone/>
              <a:defRPr sz="1800">
                <a:solidFill>
                  <a:srgbClr val="1314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body" idx="6"/>
          </p:nvPr>
        </p:nvSpPr>
        <p:spPr>
          <a:xfrm>
            <a:off x="6684558" y="1950228"/>
            <a:ext cx="468143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body" idx="7"/>
          </p:nvPr>
        </p:nvSpPr>
        <p:spPr>
          <a:xfrm>
            <a:off x="6684559" y="4044928"/>
            <a:ext cx="4681415" cy="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C850"/>
              </a:buClr>
              <a:buSzPts val="2800"/>
              <a:buNone/>
              <a:defRPr sz="1800">
                <a:solidFill>
                  <a:srgbClr val="13143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8"/>
          </p:nvPr>
        </p:nvSpPr>
        <p:spPr>
          <a:xfrm>
            <a:off x="6684558" y="4498852"/>
            <a:ext cx="468141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/>
          <p:nvPr/>
        </p:nvSpPr>
        <p:spPr>
          <a:xfrm>
            <a:off x="7131780" y="6514088"/>
            <a:ext cx="488489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Copyright ©2023  | guidepointsecurity.com</a:t>
            </a:r>
            <a:endParaRPr sz="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lide Colored bkgd above">
  <p:cSld name="1_Split Slide Colored bkgd abov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6"/>
          <p:cNvSpPr txBox="1"/>
          <p:nvPr/>
        </p:nvSpPr>
        <p:spPr>
          <a:xfrm>
            <a:off x="7131780" y="6514088"/>
            <a:ext cx="488489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Copyright ©2023  | guidepointsecurity.com</a:t>
            </a:r>
            <a:endParaRPr sz="7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854557" y="3084832"/>
            <a:ext cx="1071540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BM Plex Sans Medium"/>
              <a:buNone/>
            </a:pPr>
            <a:r>
              <a:rPr lang="en-US"/>
              <a:t>Grow Up! Evaluating and Maturing your SOC with MITRE ATT&amp;CK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44">
            <a:extLst>
              <a:ext uri="{FF2B5EF4-FFF2-40B4-BE49-F238E27FC236}">
                <a16:creationId xmlns:a16="http://schemas.microsoft.com/office/drawing/2014/main" id="{B2DBCCEF-0041-B298-5CA9-51450A2F7E5D}"/>
              </a:ext>
            </a:extLst>
          </p:cNvPr>
          <p:cNvSpPr/>
          <p:nvPr/>
        </p:nvSpPr>
        <p:spPr>
          <a:xfrm>
            <a:off x="2545976" y="1"/>
            <a:ext cx="9646024" cy="716176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Example Navigator Mapping of TA Detections</a:t>
            </a:r>
            <a:endParaRPr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6A265D-CD8C-E444-5E3F-57C1FA9D6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470" y="834241"/>
            <a:ext cx="12057530" cy="600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1529B-47A3-B1A1-37F5-F4BC5233F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77" y="5565341"/>
            <a:ext cx="3095399" cy="972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/>
          <p:nvPr/>
        </p:nvSpPr>
        <p:spPr>
          <a:xfrm>
            <a:off x="1073429" y="849794"/>
            <a:ext cx="10235701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Test! Test! Test! Your Detections </a:t>
            </a:r>
            <a:endParaRPr sz="2800" b="1" i="0" u="none" strike="noStrike" cap="none" dirty="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3" name="Google Shape;213;p48"/>
          <p:cNvSpPr/>
          <p:nvPr/>
        </p:nvSpPr>
        <p:spPr>
          <a:xfrm rot="5400000">
            <a:off x="186360" y="1011304"/>
            <a:ext cx="1048580" cy="7255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 txBox="1"/>
          <p:nvPr/>
        </p:nvSpPr>
        <p:spPr>
          <a:xfrm>
            <a:off x="208007" y="1658719"/>
            <a:ext cx="7508786" cy="519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33680" marR="0" lvl="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 + Operations Pillars of the SOC </a:t>
            </a: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Use open source (Caldera, Atomic Red Team) or paid tools (Mandiant,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SightGain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) to evaluate detection capabilities  </a:t>
            </a:r>
            <a:endParaRPr dirty="0"/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If not possible to validate via testing 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deep dive into the search language used for detection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 + review logs</a:t>
            </a:r>
            <a:endParaRPr lang="en-US" sz="16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Build new detections if you have detection gaps</a:t>
            </a:r>
          </a:p>
          <a:p>
            <a:pPr marL="457200" lvl="2" indent="-223520">
              <a:lnSpc>
                <a:spcPct val="90000"/>
              </a:lnSpc>
              <a:spcBef>
                <a:spcPts val="2800"/>
              </a:spcBef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Sigma rules and opensource detection sources can help you build new detections for gaps you identify</a:t>
            </a:r>
          </a:p>
        </p:txBody>
      </p:sp>
      <p:sp>
        <p:nvSpPr>
          <p:cNvPr id="215" name="Google Shape;215;p48"/>
          <p:cNvSpPr txBox="1"/>
          <p:nvPr/>
        </p:nvSpPr>
        <p:spPr>
          <a:xfrm>
            <a:off x="512163" y="961869"/>
            <a:ext cx="399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216" name="Google Shape;216;p48" descr="A logo with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086" y="2154126"/>
            <a:ext cx="2231037" cy="1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8" descr="A red bird in a black square with black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274" y="3448734"/>
            <a:ext cx="21907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8" descr="A black background with whit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8379" y="4483858"/>
            <a:ext cx="2076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ightGain | Fulton MD">
            <a:extLst>
              <a:ext uri="{FF2B5EF4-FFF2-40B4-BE49-F238E27FC236}">
                <a16:creationId xmlns:a16="http://schemas.microsoft.com/office/drawing/2014/main" id="{1C5D486B-FCC2-A8F8-E455-0327953A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243" y="4483858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/>
          <p:nvPr/>
        </p:nvSpPr>
        <p:spPr>
          <a:xfrm>
            <a:off x="1073429" y="849794"/>
            <a:ext cx="10235701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Workflow Analysis (Holistic Review) </a:t>
            </a:r>
            <a:endParaRPr dirty="0"/>
          </a:p>
        </p:txBody>
      </p:sp>
      <p:sp>
        <p:nvSpPr>
          <p:cNvPr id="224" name="Google Shape;224;p49"/>
          <p:cNvSpPr/>
          <p:nvPr/>
        </p:nvSpPr>
        <p:spPr>
          <a:xfrm rot="5400000">
            <a:off x="186360" y="1011304"/>
            <a:ext cx="1048580" cy="7255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9"/>
          <p:cNvSpPr txBox="1"/>
          <p:nvPr/>
        </p:nvSpPr>
        <p:spPr>
          <a:xfrm>
            <a:off x="472789" y="1899270"/>
            <a:ext cx="6666634" cy="252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224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80"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Procedures + Collaborations Pillars of the SOC</a:t>
            </a:r>
          </a:p>
          <a:p>
            <a:pPr marL="457200" marR="0" lvl="0" indent="-3149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 current SOC/IR workflows</a:t>
            </a:r>
            <a:endParaRPr dirty="0"/>
          </a:p>
          <a:p>
            <a:pPr marL="457200" marR="0" lvl="0" indent="-3149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 existing runbooks to enabled use cases, detections, and/or threat actor TTP’s to identify coverage and gaps in response capabilities</a:t>
            </a:r>
            <a:endParaRPr dirty="0"/>
          </a:p>
        </p:txBody>
      </p:sp>
      <p:grpSp>
        <p:nvGrpSpPr>
          <p:cNvPr id="226" name="Google Shape;226;p49"/>
          <p:cNvGrpSpPr/>
          <p:nvPr/>
        </p:nvGrpSpPr>
        <p:grpSpPr>
          <a:xfrm>
            <a:off x="7230177" y="1528841"/>
            <a:ext cx="4616435" cy="4878166"/>
            <a:chOff x="1355354" y="-184082"/>
            <a:chExt cx="4616435" cy="4878166"/>
          </a:xfrm>
        </p:grpSpPr>
        <p:sp>
          <p:nvSpPr>
            <p:cNvPr id="227" name="Google Shape;227;p49"/>
            <p:cNvSpPr/>
            <p:nvPr/>
          </p:nvSpPr>
          <p:spPr>
            <a:xfrm>
              <a:off x="3068786" y="1972791"/>
              <a:ext cx="2411190" cy="24111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0077A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9"/>
            <p:cNvSpPr txBox="1"/>
            <p:nvPr/>
          </p:nvSpPr>
          <p:spPr>
            <a:xfrm>
              <a:off x="3553542" y="2537601"/>
              <a:ext cx="1441678" cy="123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Threat Actor TTPs</a:t>
              </a:r>
              <a:endParaRPr/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1665912" y="1402874"/>
              <a:ext cx="1753592" cy="17535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1DB65B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9"/>
            <p:cNvSpPr txBox="1"/>
            <p:nvPr/>
          </p:nvSpPr>
          <p:spPr>
            <a:xfrm>
              <a:off x="2107384" y="1847014"/>
              <a:ext cx="870648" cy="86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Detection and Alerting</a:t>
              </a:r>
              <a:endParaRPr/>
            </a:p>
          </p:txBody>
        </p:sp>
        <p:sp>
          <p:nvSpPr>
            <p:cNvPr id="231" name="Google Shape;231;p49"/>
            <p:cNvSpPr/>
            <p:nvPr/>
          </p:nvSpPr>
          <p:spPr>
            <a:xfrm rot="-900000">
              <a:off x="2648103" y="193074"/>
              <a:ext cx="1718163" cy="17181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7EBA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9"/>
            <p:cNvSpPr txBox="1"/>
            <p:nvPr/>
          </p:nvSpPr>
          <p:spPr>
            <a:xfrm>
              <a:off x="3024947" y="569917"/>
              <a:ext cx="964476" cy="964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Runbooks (Response)</a:t>
              </a:r>
              <a:endParaRPr/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2885466" y="1607761"/>
              <a:ext cx="3086323" cy="3086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313" y="4038"/>
                  </a:moveTo>
                  <a:lnTo>
                    <a:pt x="54313" y="4038"/>
                  </a:lnTo>
                  <a:cubicBezTo>
                    <a:pt x="77493" y="1683"/>
                    <a:pt x="99726" y="13861"/>
                    <a:pt x="110220" y="34663"/>
                  </a:cubicBezTo>
                  <a:cubicBezTo>
                    <a:pt x="120715" y="55465"/>
                    <a:pt x="117300" y="80583"/>
                    <a:pt x="101631" y="97827"/>
                  </a:cubicBezTo>
                  <a:lnTo>
                    <a:pt x="104182" y="100562"/>
                  </a:lnTo>
                  <a:lnTo>
                    <a:pt x="96449" y="99077"/>
                  </a:lnTo>
                  <a:lnTo>
                    <a:pt x="95229" y="90964"/>
                  </a:lnTo>
                  <a:lnTo>
                    <a:pt x="97780" y="93698"/>
                  </a:lnTo>
                  <a:cubicBezTo>
                    <a:pt x="111681" y="78113"/>
                    <a:pt x="114585" y="55591"/>
                    <a:pt x="105092" y="36989"/>
                  </a:cubicBezTo>
                  <a:cubicBezTo>
                    <a:pt x="95600" y="18387"/>
                    <a:pt x="75659" y="7524"/>
                    <a:pt x="54882" y="9635"/>
                  </a:cubicBezTo>
                  <a:close/>
                </a:path>
              </a:pathLst>
            </a:custGeom>
            <a:solidFill>
              <a:srgbClr val="0077A6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1355354" y="1014056"/>
              <a:ext cx="2242406" cy="22424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1DB65B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2250674" y="-184082"/>
              <a:ext cx="2417766" cy="24177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7EBA46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49"/>
          <p:cNvSpPr txBox="1"/>
          <p:nvPr/>
        </p:nvSpPr>
        <p:spPr>
          <a:xfrm>
            <a:off x="512163" y="961869"/>
            <a:ext cx="399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BF110-D7D2-48D8-7644-D7C812BF2C42}"/>
              </a:ext>
            </a:extLst>
          </p:cNvPr>
          <p:cNvSpPr txBox="1"/>
          <p:nvPr/>
        </p:nvSpPr>
        <p:spPr>
          <a:xfrm>
            <a:off x="509014" y="4490811"/>
            <a:ext cx="62293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49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AB60-0BF9-ED8B-5865-B7CED3803B42}"/>
              </a:ext>
            </a:extLst>
          </p:cNvPr>
          <p:cNvSpPr txBox="1"/>
          <p:nvPr/>
        </p:nvSpPr>
        <p:spPr>
          <a:xfrm>
            <a:off x="933808" y="4969632"/>
            <a:ext cx="6229350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4" indent="-31496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unbook 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ccessibility </a:t>
            </a:r>
          </a:p>
          <a:p>
            <a:pPr marL="457200" lvl="4" indent="-31496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Naming 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onventions</a:t>
            </a:r>
            <a:endParaRPr lang="en-US" sz="2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4" indent="-31496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dirty="0">
                <a:solidFill>
                  <a:schemeClr val="lt1"/>
                </a:solidFill>
                <a:latin typeface="IBM Plex Sans"/>
                <a:sym typeface="IBM Plex Sans"/>
              </a:rPr>
              <a:t>Source Control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>
            <a:spLocks noGrp="1"/>
          </p:cNvSpPr>
          <p:nvPr>
            <p:ph type="body" idx="2"/>
          </p:nvPr>
        </p:nvSpPr>
        <p:spPr>
          <a:xfrm>
            <a:off x="433063" y="1878595"/>
            <a:ext cx="11164582" cy="463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9088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dirty="0">
                <a:latin typeface="IBM Plex Sans"/>
                <a:ea typeface="IBM Plex Sans"/>
                <a:cs typeface="IBM Plex Sans"/>
                <a:sym typeface="IBM Plex Sans"/>
              </a:rPr>
              <a:t>Review your existing coverage and the results of your tests</a:t>
            </a:r>
          </a:p>
          <a:p>
            <a:pPr marL="576581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endParaRPr sz="2400" dirty="0"/>
          </a:p>
          <a:p>
            <a:pPr marL="69088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dirty="0">
                <a:latin typeface="IBM Plex Sans"/>
                <a:ea typeface="IBM Plex Sans"/>
                <a:cs typeface="IBM Plex Sans"/>
                <a:sym typeface="IBM Plex Sans"/>
              </a:rPr>
              <a:t>Evaluate and think about the other pillars of the SOC and how MITRE ATT&amp;CK ties into the full process</a:t>
            </a:r>
          </a:p>
          <a:p>
            <a:pPr marL="233681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91000"/>
              <a:buNone/>
            </a:pPr>
            <a:endParaRPr lang="en-US" sz="28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dirty="0">
                <a:latin typeface="IBM Plex Sans"/>
                <a:ea typeface="IBM Plex Sans"/>
                <a:cs typeface="IBM Plex Sans"/>
                <a:sym typeface="IBM Plex Sans"/>
              </a:rPr>
              <a:t>Prioritize updating  your detections based on the gaps in your MITRE coverage </a:t>
            </a:r>
          </a:p>
          <a:p>
            <a:pPr marL="1148081" lvl="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600" dirty="0"/>
              <a:t>Use </a:t>
            </a:r>
            <a:r>
              <a:rPr lang="en-US" sz="2600" dirty="0">
                <a:latin typeface="IBM Plex Sans"/>
                <a:ea typeface="IBM Plex Sans"/>
                <a:cs typeface="IBM Plex Sans"/>
                <a:sym typeface="IBM Plex Sans"/>
              </a:rPr>
              <a:t>MITRE ATT&amp;CK as a measurement of your maturity </a:t>
            </a:r>
          </a:p>
          <a:p>
            <a:pPr marL="1148081" lvl="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endParaRPr sz="2600" dirty="0"/>
          </a:p>
          <a:p>
            <a:pPr marL="690881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dirty="0"/>
              <a:t>Use the language of MITRE ATT&amp;CK to standardize your roadmap and measure your technical maturity on a regular basis  </a:t>
            </a:r>
          </a:p>
        </p:txBody>
      </p:sp>
      <p:sp>
        <p:nvSpPr>
          <p:cNvPr id="242" name="Google Shape;242;p50"/>
          <p:cNvSpPr/>
          <p:nvPr/>
        </p:nvSpPr>
        <p:spPr>
          <a:xfrm>
            <a:off x="352376" y="877250"/>
            <a:ext cx="11549268" cy="765313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Putting it all together – How to Grow Up! </a:t>
            </a:r>
            <a:endParaRPr sz="32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p44">
            <a:extLst>
              <a:ext uri="{FF2B5EF4-FFF2-40B4-BE49-F238E27FC236}">
                <a16:creationId xmlns:a16="http://schemas.microsoft.com/office/drawing/2014/main" id="{F909FF35-83E1-7C10-220D-D1C5F900EE8E}"/>
              </a:ext>
            </a:extLst>
          </p:cNvPr>
          <p:cNvSpPr/>
          <p:nvPr/>
        </p:nvSpPr>
        <p:spPr>
          <a:xfrm>
            <a:off x="453317" y="733190"/>
            <a:ext cx="11539501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Example Assessment Score and Target 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8177C-28F0-936C-095A-8BAA2B16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6" y="1911895"/>
            <a:ext cx="11488282" cy="35927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52"/>
          <p:cNvGraphicFramePr/>
          <p:nvPr>
            <p:extLst>
              <p:ext uri="{D42A27DB-BD31-4B8C-83A1-F6EECF244321}">
                <p14:modId xmlns:p14="http://schemas.microsoft.com/office/powerpoint/2010/main" val="770525065"/>
              </p:ext>
            </p:extLst>
          </p:nvPr>
        </p:nvGraphicFramePr>
        <p:xfrm>
          <a:off x="424543" y="890951"/>
          <a:ext cx="11312147" cy="6089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8" name="Google Shape;248;p52"/>
          <p:cNvSpPr txBox="1"/>
          <p:nvPr/>
        </p:nvSpPr>
        <p:spPr>
          <a:xfrm>
            <a:off x="6350264" y="342404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9" name="Google Shape;249;p52"/>
          <p:cNvSpPr txBox="1"/>
          <p:nvPr/>
        </p:nvSpPr>
        <p:spPr>
          <a:xfrm>
            <a:off x="6132757" y="378185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0" name="Google Shape;250;p52"/>
          <p:cNvSpPr txBox="1"/>
          <p:nvPr/>
        </p:nvSpPr>
        <p:spPr>
          <a:xfrm>
            <a:off x="6776342" y="227315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1" name="Google Shape;251;p52"/>
          <p:cNvSpPr txBox="1"/>
          <p:nvPr/>
        </p:nvSpPr>
        <p:spPr>
          <a:xfrm>
            <a:off x="6626907" y="26164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2" name="Google Shape;252;p52"/>
          <p:cNvSpPr txBox="1"/>
          <p:nvPr/>
        </p:nvSpPr>
        <p:spPr>
          <a:xfrm>
            <a:off x="6492290" y="298277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3" name="Google Shape;253;p52"/>
          <p:cNvSpPr txBox="1"/>
          <p:nvPr/>
        </p:nvSpPr>
        <p:spPr>
          <a:xfrm>
            <a:off x="43241" y="5442228"/>
            <a:ext cx="2052165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– No Capability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Initiating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– Ad Hoc/Defined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– Managed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– Quantitatively Managed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– Optimizing</a:t>
            </a:r>
            <a:endParaRPr/>
          </a:p>
        </p:txBody>
      </p:sp>
      <p:sp>
        <p:nvSpPr>
          <p:cNvPr id="5" name="Google Shape;185;p44">
            <a:extLst>
              <a:ext uri="{FF2B5EF4-FFF2-40B4-BE49-F238E27FC236}">
                <a16:creationId xmlns:a16="http://schemas.microsoft.com/office/drawing/2014/main" id="{30C2967D-0154-7D52-DDA9-A2139A112DA3}"/>
              </a:ext>
            </a:extLst>
          </p:cNvPr>
          <p:cNvSpPr/>
          <p:nvPr/>
        </p:nvSpPr>
        <p:spPr>
          <a:xfrm>
            <a:off x="2728831" y="-10019"/>
            <a:ext cx="9463169" cy="58291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Example SOC Maturity Roadmap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/>
          <p:nvPr/>
        </p:nvSpPr>
        <p:spPr>
          <a:xfrm>
            <a:off x="399846" y="1230149"/>
            <a:ext cx="11549268" cy="765313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Grow Up! The Value of Using MITRE ATT&amp;CK</a:t>
            </a:r>
            <a:endParaRPr lang="en-US" b="1" dirty="0"/>
          </a:p>
        </p:txBody>
      </p:sp>
      <p:sp>
        <p:nvSpPr>
          <p:cNvPr id="3" name="Google Shape;241;p50">
            <a:extLst>
              <a:ext uri="{FF2B5EF4-FFF2-40B4-BE49-F238E27FC236}">
                <a16:creationId xmlns:a16="http://schemas.microsoft.com/office/drawing/2014/main" id="{6FD2A7A1-DC0D-5C56-4B31-19E79344B00D}"/>
              </a:ext>
            </a:extLst>
          </p:cNvPr>
          <p:cNvSpPr txBox="1">
            <a:spLocks/>
          </p:cNvSpPr>
          <p:nvPr/>
        </p:nvSpPr>
        <p:spPr>
          <a:xfrm>
            <a:off x="513708" y="2134610"/>
            <a:ext cx="11549267" cy="472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71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251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2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30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009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009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a roadmap for future improvement and utilize MITRE ATT&amp;CK as a measurement for measuring success</a:t>
            </a: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endParaRPr lang="en-US" sz="28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gaps in your existing technology stack and processe</a:t>
            </a:r>
            <a:r>
              <a:rPr lang="en-US" sz="2800" dirty="0">
                <a:solidFill>
                  <a:schemeClr val="lt1"/>
                </a:solidFill>
              </a:rPr>
              <a:t>s </a:t>
            </a: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endParaRPr lang="en-US" sz="28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 your existing detections and SOC/IR </a:t>
            </a:r>
            <a:r>
              <a:rPr lang="en-US" sz="2800" dirty="0">
                <a:solidFill>
                  <a:schemeClr val="lt1"/>
                </a:solidFill>
              </a:rPr>
              <a:t>Processes</a:t>
            </a:r>
          </a:p>
          <a:p>
            <a:pPr marL="233681" indent="0">
              <a:buClr>
                <a:schemeClr val="accent6"/>
              </a:buClr>
              <a:buSzPct val="91000"/>
              <a:buNone/>
            </a:pPr>
            <a:endParaRPr lang="en-US" sz="28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881" indent="-457200">
              <a:buClr>
                <a:schemeClr val="accent6"/>
              </a:buClr>
              <a:buSzPct val="91000"/>
              <a:buFont typeface="Wingdings" pitchFamily="2" charset="2"/>
              <a:buChar char="q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MITRE ATT&amp;CK </a:t>
            </a:r>
            <a:r>
              <a:rPr lang="en-US" sz="2800" dirty="0">
                <a:solidFill>
                  <a:schemeClr val="lt1"/>
                </a:solidFill>
              </a:rPr>
              <a:t>provides a standardized language for thinking about security operations in your organization</a:t>
            </a:r>
            <a:endParaRPr lang="en-US" sz="28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681" indent="0">
              <a:buClr>
                <a:schemeClr val="accent6"/>
              </a:buClr>
              <a:buSzPct val="91000"/>
              <a:buFont typeface="Arial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"/>
          <p:cNvSpPr txBox="1">
            <a:spLocks noGrp="1"/>
          </p:cNvSpPr>
          <p:nvPr>
            <p:ph type="body" idx="1"/>
          </p:nvPr>
        </p:nvSpPr>
        <p:spPr>
          <a:xfrm>
            <a:off x="854557" y="2860877"/>
            <a:ext cx="10857115" cy="13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</a:pPr>
            <a:r>
              <a:rPr lang="en-US" sz="4000" dirty="0"/>
              <a:t>Q &amp; A</a:t>
            </a:r>
            <a:endParaRPr sz="4000" dirty="0"/>
          </a:p>
        </p:txBody>
      </p:sp>
      <p:sp>
        <p:nvSpPr>
          <p:cNvPr id="265" name="Google Shape;265;p2"/>
          <p:cNvSpPr txBox="1">
            <a:spLocks noGrp="1"/>
          </p:cNvSpPr>
          <p:nvPr>
            <p:ph type="body" idx="2"/>
          </p:nvPr>
        </p:nvSpPr>
        <p:spPr>
          <a:xfrm>
            <a:off x="854075" y="4194040"/>
            <a:ext cx="10857630" cy="49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765468" y="1283541"/>
            <a:ext cx="50316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76068"/>
              <a:buFont typeface="IBM Plex Sans"/>
              <a:buNone/>
            </a:pPr>
            <a:r>
              <a:rPr lang="en-US" dirty="0"/>
              <a:t>HI THERE! </a:t>
            </a:r>
            <a:endParaRPr dirty="0"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>
            <a:off x="765468" y="1742193"/>
            <a:ext cx="50316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 Medium"/>
              <a:buNone/>
            </a:pPr>
            <a:r>
              <a:rPr lang="en-US" dirty="0"/>
              <a:t>Lauren Brennan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1800" dirty="0"/>
              <a:t>Team Lead, SOC Optimization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1200" dirty="0" err="1"/>
              <a:t>lauren.brennan@guidepointsecurity.com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 Medium"/>
              <a:buNone/>
            </a:pPr>
            <a:endParaRPr sz="1800" dirty="0"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2"/>
          </p:nvPr>
        </p:nvSpPr>
        <p:spPr>
          <a:xfrm>
            <a:off x="765468" y="3046495"/>
            <a:ext cx="4933800" cy="352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6+ years Cyber Security Industry Experience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Worked in GRC, SOC Operations, and Risk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Cat mom, avid knitter, and book lover (350 read so far this year!)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Chat with me! @</a:t>
            </a:r>
            <a:r>
              <a:rPr lang="en-US" dirty="0" err="1"/>
              <a:t>litwtch</a:t>
            </a:r>
            <a:r>
              <a:rPr lang="en-US" dirty="0"/>
              <a:t> on Twitter (no I’m not calling it X), Mastodon, Threads, BlueSky, and all other social media sites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410328" y="928118"/>
            <a:ext cx="11539501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do you need to evaluate your SOC? </a:t>
            </a:r>
            <a:endParaRPr b="1" dirty="0"/>
          </a:p>
        </p:txBody>
      </p:sp>
      <p:sp>
        <p:nvSpPr>
          <p:cNvPr id="188" name="Google Shape;188;p44"/>
          <p:cNvSpPr txBox="1"/>
          <p:nvPr/>
        </p:nvSpPr>
        <p:spPr>
          <a:xfrm>
            <a:off x="410327" y="1825792"/>
            <a:ext cx="11539501" cy="431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016" marR="0" lvl="0" indent="-28575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710"/>
              <a:buFont typeface="Wingdings" pitchFamily="2" charset="2"/>
              <a:buChar char="q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 where you excel currently and where you may have gaps in your technology stack and operations </a:t>
            </a:r>
          </a:p>
          <a:p>
            <a:pPr marL="628016" marR="0" lvl="0" indent="-28575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71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Guide future planning and roa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dmaps</a:t>
            </a:r>
          </a:p>
          <a:p>
            <a:pPr marL="628016" marR="0" lvl="0" indent="-28575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710"/>
              <a:buFont typeface="Wingdings" pitchFamily="2" charset="2"/>
              <a:buChar char="q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 your threats and how well you respond to them (before they happen!) </a:t>
            </a:r>
          </a:p>
          <a:p>
            <a:pPr marL="628016" marR="0" lvl="0" indent="-28575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710"/>
              <a:buFont typeface="Wingdings" pitchFamily="2" charset="2"/>
              <a:buChar char="q"/>
            </a:pP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Align your operations across the organization and ensure all relevant business units are aware and processes work for all teams</a:t>
            </a:r>
          </a:p>
          <a:p>
            <a:pPr marL="628016" marR="0" lvl="0" indent="-28575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710"/>
              <a:buFont typeface="Wingdings" pitchFamily="2" charset="2"/>
              <a:buChar char="q"/>
            </a:pPr>
            <a:endParaRPr lang="en-US" sz="2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5066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1"/>
          <p:cNvGrpSpPr/>
          <p:nvPr/>
        </p:nvGrpSpPr>
        <p:grpSpPr>
          <a:xfrm>
            <a:off x="424829" y="1783081"/>
            <a:ext cx="11549268" cy="4725184"/>
            <a:chOff x="0" y="2260"/>
            <a:chExt cx="10508413" cy="4513017"/>
          </a:xfrm>
        </p:grpSpPr>
        <p:sp>
          <p:nvSpPr>
            <p:cNvPr id="95" name="Google Shape;95;p41"/>
            <p:cNvSpPr/>
            <p:nvPr/>
          </p:nvSpPr>
          <p:spPr>
            <a:xfrm rot="5400000">
              <a:off x="6710731" y="-2816694"/>
              <a:ext cx="869979" cy="67253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D5E0">
                <a:alpha val="89803"/>
              </a:srgbClr>
            </a:solidFill>
            <a:ln w="25400" cap="flat" cmpd="sng">
              <a:solidFill>
                <a:srgbClr val="CAD5E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1"/>
            <p:cNvSpPr txBox="1"/>
            <p:nvPr/>
          </p:nvSpPr>
          <p:spPr>
            <a:xfrm>
              <a:off x="3783029" y="153477"/>
              <a:ext cx="6682915" cy="7850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Wingdings" pitchFamily="2" charset="2"/>
                <a:buChar char="Ø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day-to-day function of a SOC, including leadership and analyst activities and how they work in real-world situations.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1"/>
            <p:cNvSpPr/>
            <p:nvPr/>
          </p:nvSpPr>
          <p:spPr>
            <a:xfrm>
              <a:off x="0" y="2260"/>
              <a:ext cx="3783028" cy="1087473"/>
            </a:xfrm>
            <a:prstGeom prst="roundRect">
              <a:avLst>
                <a:gd name="adj" fmla="val 16667"/>
              </a:avLst>
            </a:prstGeom>
            <a:solidFill>
              <a:srgbClr val="0077A6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1"/>
            <p:cNvSpPr txBox="1"/>
            <p:nvPr/>
          </p:nvSpPr>
          <p:spPr>
            <a:xfrm>
              <a:off x="53086" y="55346"/>
              <a:ext cx="3676856" cy="98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76200" rIns="1524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 sz="1200" dirty="0"/>
            </a:p>
          </p:txBody>
        </p:sp>
        <p:sp>
          <p:nvSpPr>
            <p:cNvPr id="99" name="Google Shape;99;p41"/>
            <p:cNvSpPr/>
            <p:nvPr/>
          </p:nvSpPr>
          <p:spPr>
            <a:xfrm rot="5400000">
              <a:off x="6710731" y="-1674846"/>
              <a:ext cx="869979" cy="67253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alpha val="89803"/>
              </a:schemeClr>
            </a:solidFill>
            <a:ln w="25400" cap="flat" cmpd="sng">
              <a:solidFill>
                <a:srgbClr val="CAD5E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1"/>
            <p:cNvSpPr txBox="1"/>
            <p:nvPr/>
          </p:nvSpPr>
          <p:spPr>
            <a:xfrm>
              <a:off x="3783029" y="1295325"/>
              <a:ext cx="6682915" cy="785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Wingdings" pitchFamily="2" charset="2"/>
                <a:buChar char="Ø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formal guidance meant to inform and dictate a SOC analyst's behavior during real-world situation. </a:t>
              </a:r>
              <a:endParaRPr sz="1800" dirty="0"/>
            </a:p>
          </p:txBody>
        </p:sp>
        <p:sp>
          <p:nvSpPr>
            <p:cNvPr id="101" name="Google Shape;101;p41"/>
            <p:cNvSpPr/>
            <p:nvPr/>
          </p:nvSpPr>
          <p:spPr>
            <a:xfrm>
              <a:off x="0" y="1144108"/>
              <a:ext cx="3783028" cy="1087473"/>
            </a:xfrm>
            <a:prstGeom prst="roundRect">
              <a:avLst>
                <a:gd name="adj" fmla="val 16667"/>
              </a:avLst>
            </a:prstGeom>
            <a:solidFill>
              <a:srgbClr val="0077A6">
                <a:alpha val="76862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1"/>
            <p:cNvSpPr txBox="1"/>
            <p:nvPr/>
          </p:nvSpPr>
          <p:spPr>
            <a:xfrm>
              <a:off x="53086" y="1197194"/>
              <a:ext cx="3676856" cy="98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76200" rIns="1524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Procedures</a:t>
              </a:r>
              <a:endParaRPr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1"/>
            <p:cNvSpPr/>
            <p:nvPr/>
          </p:nvSpPr>
          <p:spPr>
            <a:xfrm rot="5400000">
              <a:off x="6710731" y="-532998"/>
              <a:ext cx="869979" cy="67253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alpha val="89803"/>
              </a:schemeClr>
            </a:solidFill>
            <a:ln w="25400" cap="flat" cmpd="sng">
              <a:solidFill>
                <a:srgbClr val="CAD5E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1"/>
            <p:cNvSpPr txBox="1"/>
            <p:nvPr/>
          </p:nvSpPr>
          <p:spPr>
            <a:xfrm>
              <a:off x="3783029" y="2437173"/>
              <a:ext cx="6682915" cy="785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Wingdings" pitchFamily="2" charset="2"/>
                <a:buChar char="Ø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technology and information supplied to a SOC analyst to support them during real-world situations.</a:t>
              </a:r>
              <a:endParaRPr sz="1800" dirty="0"/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0" y="2285956"/>
              <a:ext cx="3783028" cy="1087473"/>
            </a:xfrm>
            <a:prstGeom prst="roundRect">
              <a:avLst>
                <a:gd name="adj" fmla="val 16667"/>
              </a:avLst>
            </a:prstGeom>
            <a:solidFill>
              <a:srgbClr val="0077A6">
                <a:alpha val="63137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1"/>
            <p:cNvSpPr txBox="1"/>
            <p:nvPr/>
          </p:nvSpPr>
          <p:spPr>
            <a:xfrm>
              <a:off x="53086" y="2339042"/>
              <a:ext cx="3676856" cy="98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76200" rIns="1524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Tooling</a:t>
              </a:r>
              <a:endParaRPr dirty="0"/>
            </a:p>
          </p:txBody>
        </p:sp>
        <p:sp>
          <p:nvSpPr>
            <p:cNvPr id="107" name="Google Shape;107;p41"/>
            <p:cNvSpPr/>
            <p:nvPr/>
          </p:nvSpPr>
          <p:spPr>
            <a:xfrm rot="5400000">
              <a:off x="6710731" y="608848"/>
              <a:ext cx="869979" cy="67253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alpha val="89803"/>
              </a:schemeClr>
            </a:solidFill>
            <a:ln w="25400" cap="flat" cmpd="sng">
              <a:solidFill>
                <a:srgbClr val="CAD5E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1"/>
            <p:cNvSpPr txBox="1"/>
            <p:nvPr/>
          </p:nvSpPr>
          <p:spPr>
            <a:xfrm>
              <a:off x="3783029" y="3579020"/>
              <a:ext cx="6682915" cy="785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53325" bIns="266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Wingdings" pitchFamily="2" charset="2"/>
                <a:buChar char="Ø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interactions within a SOC (analysts/tiers/leaders), the SOC and other parts of the organization (IT, Legal, PR), and the SOC with external service providers (MSP, Contractors). </a:t>
              </a:r>
              <a:endParaRPr sz="1800" dirty="0"/>
            </a:p>
          </p:txBody>
        </p:sp>
        <p:sp>
          <p:nvSpPr>
            <p:cNvPr id="109" name="Google Shape;109;p41"/>
            <p:cNvSpPr/>
            <p:nvPr/>
          </p:nvSpPr>
          <p:spPr>
            <a:xfrm>
              <a:off x="0" y="3427804"/>
              <a:ext cx="3783028" cy="1087473"/>
            </a:xfrm>
            <a:prstGeom prst="roundRect">
              <a:avLst>
                <a:gd name="adj" fmla="val 16667"/>
              </a:avLst>
            </a:prstGeom>
            <a:solidFill>
              <a:srgbClr val="0077A6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1"/>
            <p:cNvSpPr txBox="1"/>
            <p:nvPr/>
          </p:nvSpPr>
          <p:spPr>
            <a:xfrm>
              <a:off x="53086" y="3480890"/>
              <a:ext cx="3676856" cy="98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76200" rIns="1524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Collaboration</a:t>
              </a:r>
              <a:endParaRPr sz="1100" dirty="0"/>
            </a:p>
          </p:txBody>
        </p:sp>
      </p:grpSp>
      <p:sp>
        <p:nvSpPr>
          <p:cNvPr id="111" name="Google Shape;111;p41"/>
          <p:cNvSpPr/>
          <p:nvPr/>
        </p:nvSpPr>
        <p:spPr>
          <a:xfrm>
            <a:off x="424829" y="862260"/>
            <a:ext cx="11549268" cy="765313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Pillars of SOC Foundations</a:t>
            </a: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42"/>
          <p:cNvCxnSpPr>
            <a:cxnSpLocks/>
            <a:stCxn id="3" idx="3"/>
            <a:endCxn id="9" idx="1"/>
          </p:cNvCxnSpPr>
          <p:nvPr/>
        </p:nvCxnSpPr>
        <p:spPr>
          <a:xfrm>
            <a:off x="2942380" y="3564544"/>
            <a:ext cx="797087" cy="6350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42"/>
          <p:cNvSpPr/>
          <p:nvPr/>
        </p:nvSpPr>
        <p:spPr>
          <a:xfrm>
            <a:off x="9236517" y="2671071"/>
            <a:ext cx="2580644" cy="181234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End-to-End Use Case Review &amp; Mapping</a:t>
            </a:r>
            <a:endParaRPr dirty="0"/>
          </a:p>
        </p:txBody>
      </p:sp>
      <p:cxnSp>
        <p:nvCxnSpPr>
          <p:cNvPr id="137" name="Google Shape;137;p42"/>
          <p:cNvCxnSpPr>
            <a:cxnSpLocks/>
            <a:stCxn id="9" idx="3"/>
            <a:endCxn id="17" idx="1"/>
          </p:cNvCxnSpPr>
          <p:nvPr/>
        </p:nvCxnSpPr>
        <p:spPr>
          <a:xfrm flipV="1">
            <a:off x="5690905" y="3564544"/>
            <a:ext cx="797087" cy="6350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Google Shape;121;p42">
            <a:extLst>
              <a:ext uri="{FF2B5EF4-FFF2-40B4-BE49-F238E27FC236}">
                <a16:creationId xmlns:a16="http://schemas.microsoft.com/office/drawing/2014/main" id="{5A791F2E-2E2C-70FD-8CF2-5BE52BC9ED7B}"/>
              </a:ext>
            </a:extLst>
          </p:cNvPr>
          <p:cNvSpPr/>
          <p:nvPr/>
        </p:nvSpPr>
        <p:spPr>
          <a:xfrm>
            <a:off x="526832" y="2652019"/>
            <a:ext cx="2415548" cy="182504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Threat Actor Research &amp; MITRE ATT&amp;CK TTP Mapping</a:t>
            </a:r>
            <a:endParaRPr dirty="0"/>
          </a:p>
        </p:txBody>
      </p:sp>
      <p:sp>
        <p:nvSpPr>
          <p:cNvPr id="9" name="Google Shape;125;p42">
            <a:extLst>
              <a:ext uri="{FF2B5EF4-FFF2-40B4-BE49-F238E27FC236}">
                <a16:creationId xmlns:a16="http://schemas.microsoft.com/office/drawing/2014/main" id="{1475DA2D-85F4-264B-8798-151D152097DC}"/>
              </a:ext>
            </a:extLst>
          </p:cNvPr>
          <p:cNvSpPr/>
          <p:nvPr/>
        </p:nvSpPr>
        <p:spPr>
          <a:xfrm>
            <a:off x="3739467" y="2658370"/>
            <a:ext cx="1951438" cy="182504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SIEM Detections Coverage Mapping</a:t>
            </a:r>
            <a:endParaRPr dirty="0"/>
          </a:p>
        </p:txBody>
      </p:sp>
      <p:sp>
        <p:nvSpPr>
          <p:cNvPr id="23" name="Google Shape;185;p44">
            <a:extLst>
              <a:ext uri="{FF2B5EF4-FFF2-40B4-BE49-F238E27FC236}">
                <a16:creationId xmlns:a16="http://schemas.microsoft.com/office/drawing/2014/main" id="{6646846B-5D8B-49C5-2DBE-F7B73DCD6B5E}"/>
              </a:ext>
            </a:extLst>
          </p:cNvPr>
          <p:cNvSpPr/>
          <p:nvPr/>
        </p:nvSpPr>
        <p:spPr>
          <a:xfrm>
            <a:off x="417104" y="884949"/>
            <a:ext cx="11357792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SOC Assessment Workflow </a:t>
            </a:r>
            <a:endParaRPr b="1" dirty="0"/>
          </a:p>
        </p:txBody>
      </p:sp>
      <p:sp>
        <p:nvSpPr>
          <p:cNvPr id="17" name="Google Shape;125;p42">
            <a:extLst>
              <a:ext uri="{FF2B5EF4-FFF2-40B4-BE49-F238E27FC236}">
                <a16:creationId xmlns:a16="http://schemas.microsoft.com/office/drawing/2014/main" id="{EA37E77B-4C5A-B1E0-525E-8D1D81193901}"/>
              </a:ext>
            </a:extLst>
          </p:cNvPr>
          <p:cNvSpPr/>
          <p:nvPr/>
        </p:nvSpPr>
        <p:spPr>
          <a:xfrm>
            <a:off x="6487992" y="2652020"/>
            <a:ext cx="1951438" cy="182504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SIEM Detections Testing</a:t>
            </a:r>
            <a:endParaRPr dirty="0"/>
          </a:p>
        </p:txBody>
      </p:sp>
      <p:cxnSp>
        <p:nvCxnSpPr>
          <p:cNvPr id="28" name="Google Shape;137;p42">
            <a:extLst>
              <a:ext uri="{FF2B5EF4-FFF2-40B4-BE49-F238E27FC236}">
                <a16:creationId xmlns:a16="http://schemas.microsoft.com/office/drawing/2014/main" id="{A601E25B-A662-9539-06C1-6017F012BB9E}"/>
              </a:ext>
            </a:extLst>
          </p:cNvPr>
          <p:cNvCxnSpPr>
            <a:cxnSpLocks/>
          </p:cNvCxnSpPr>
          <p:nvPr/>
        </p:nvCxnSpPr>
        <p:spPr>
          <a:xfrm flipV="1">
            <a:off x="8439430" y="3558193"/>
            <a:ext cx="797087" cy="6350"/>
          </a:xfrm>
          <a:prstGeom prst="curvedConnector3">
            <a:avLst>
              <a:gd name="adj1" fmla="val 84415"/>
            </a:avLst>
          </a:prstGeom>
          <a:noFill/>
          <a:ln w="635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7-Point Star 29">
            <a:extLst>
              <a:ext uri="{FF2B5EF4-FFF2-40B4-BE49-F238E27FC236}">
                <a16:creationId xmlns:a16="http://schemas.microsoft.com/office/drawing/2014/main" id="{A0F0F491-47F2-7491-1D1C-5101E6C94E2F}"/>
              </a:ext>
            </a:extLst>
          </p:cNvPr>
          <p:cNvSpPr/>
          <p:nvPr/>
        </p:nvSpPr>
        <p:spPr>
          <a:xfrm>
            <a:off x="374839" y="2489370"/>
            <a:ext cx="531658" cy="489572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7-Point Star 33">
            <a:extLst>
              <a:ext uri="{FF2B5EF4-FFF2-40B4-BE49-F238E27FC236}">
                <a16:creationId xmlns:a16="http://schemas.microsoft.com/office/drawing/2014/main" id="{855A4143-61D9-E910-6EEC-7FA0408E9972}"/>
              </a:ext>
            </a:extLst>
          </p:cNvPr>
          <p:cNvSpPr/>
          <p:nvPr/>
        </p:nvSpPr>
        <p:spPr>
          <a:xfrm>
            <a:off x="6362081" y="2516632"/>
            <a:ext cx="531658" cy="489572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7-Point Star 34">
            <a:extLst>
              <a:ext uri="{FF2B5EF4-FFF2-40B4-BE49-F238E27FC236}">
                <a16:creationId xmlns:a16="http://schemas.microsoft.com/office/drawing/2014/main" id="{01DAE22F-3D62-5AB8-2085-26284877DA22}"/>
              </a:ext>
            </a:extLst>
          </p:cNvPr>
          <p:cNvSpPr/>
          <p:nvPr/>
        </p:nvSpPr>
        <p:spPr>
          <a:xfrm>
            <a:off x="3586031" y="2489370"/>
            <a:ext cx="531658" cy="489572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7-Point Star 35">
            <a:extLst>
              <a:ext uri="{FF2B5EF4-FFF2-40B4-BE49-F238E27FC236}">
                <a16:creationId xmlns:a16="http://schemas.microsoft.com/office/drawing/2014/main" id="{706766C6-FA29-199B-9ECC-967F4AF30294}"/>
              </a:ext>
            </a:extLst>
          </p:cNvPr>
          <p:cNvSpPr/>
          <p:nvPr/>
        </p:nvSpPr>
        <p:spPr>
          <a:xfrm>
            <a:off x="9115608" y="2489370"/>
            <a:ext cx="531658" cy="489572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410328" y="1062829"/>
            <a:ext cx="11539501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</a:t>
            </a:r>
            <a:r>
              <a:rPr lang="en-US" sz="3200" b="1" dirty="0">
                <a:solidFill>
                  <a:schemeClr val="accent2"/>
                </a:solidFill>
              </a:rPr>
              <a:t>e does MITRE ATT&amp;CK Come into Play? </a:t>
            </a:r>
            <a:endParaRPr b="1" dirty="0"/>
          </a:p>
        </p:txBody>
      </p:sp>
      <p:sp>
        <p:nvSpPr>
          <p:cNvPr id="188" name="Google Shape;188;p44"/>
          <p:cNvSpPr txBox="1"/>
          <p:nvPr/>
        </p:nvSpPr>
        <p:spPr>
          <a:xfrm>
            <a:off x="410328" y="1899270"/>
            <a:ext cx="11539501" cy="431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223520">
              <a:lnSpc>
                <a:spcPct val="90000"/>
              </a:lnSpc>
              <a:spcBef>
                <a:spcPts val="2800"/>
              </a:spcBef>
              <a:buClr>
                <a:srgbClr val="7FBA49"/>
              </a:buClr>
              <a:buSzPts val="2280"/>
              <a:buFont typeface="Noto Sans Symbols"/>
              <a:buChar char="❑"/>
            </a:pPr>
            <a:r>
              <a:rPr lang="en-US" sz="2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Standardize threat language across all pillars and business units</a:t>
            </a: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7FBA49"/>
              </a:buClr>
              <a:buSzPts val="2280"/>
              <a:buFont typeface="Noto Sans Symbols"/>
              <a:buChar char="❑"/>
            </a:pPr>
            <a:r>
              <a:rPr lang="en-US" sz="2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Visualize threats to the organization </a:t>
            </a: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7FBA49"/>
              </a:buClr>
              <a:buSzPts val="2280"/>
              <a:buFont typeface="Noto Sans Symbols"/>
              <a:buChar char="❑"/>
            </a:pPr>
            <a:r>
              <a:rPr lang="en-US" sz="2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Evaluate all pillars of your SOC </a:t>
            </a:r>
            <a:endParaRPr sz="2000" b="0" i="0" u="none" strike="noStrike" cap="none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1073429" y="849794"/>
            <a:ext cx="10606408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Identify Threats using ATT&amp;CK  </a:t>
            </a:r>
            <a:endParaRPr b="1" dirty="0"/>
          </a:p>
        </p:txBody>
      </p:sp>
      <p:sp>
        <p:nvSpPr>
          <p:cNvPr id="186" name="Google Shape;186;p44"/>
          <p:cNvSpPr/>
          <p:nvPr/>
        </p:nvSpPr>
        <p:spPr>
          <a:xfrm rot="5400000">
            <a:off x="186360" y="1011304"/>
            <a:ext cx="1048580" cy="7255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512163" y="961869"/>
            <a:ext cx="399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8" name="Google Shape;188;p44"/>
          <p:cNvSpPr txBox="1"/>
          <p:nvPr/>
        </p:nvSpPr>
        <p:spPr>
          <a:xfrm>
            <a:off x="347870" y="1978350"/>
            <a:ext cx="6251729" cy="402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68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80"/>
              <a:buFont typeface="Arial"/>
              <a:buNone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Operations Pillar of the SOC </a:t>
            </a:r>
          </a:p>
          <a:p>
            <a:pPr marL="57658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BA49"/>
              </a:buClr>
              <a:buSzPts val="228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 key threat actors (usually 5 – 10) that you are most concerned about  </a:t>
            </a:r>
            <a:endParaRPr lang="en-US" sz="2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7658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BA49"/>
              </a:buClr>
              <a:buSzPts val="2280"/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Look both </a:t>
            </a:r>
            <a:r>
              <a:rPr lang="en-US" sz="2400" i="1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internally</a:t>
            </a: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lang="en-US" sz="2400" i="1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externally </a:t>
            </a:r>
            <a:r>
              <a:rPr lang="en-US" sz="2400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developing this list</a:t>
            </a:r>
          </a:p>
          <a:p>
            <a:pPr marL="57658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BA49"/>
              </a:buClr>
              <a:buSzPts val="228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Example: </a:t>
            </a:r>
            <a:r>
              <a:rPr lang="en-US" sz="2400" b="0" i="1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Industry Organization, concerned about admin@338, </a:t>
            </a:r>
            <a:r>
              <a:rPr lang="en-US" sz="2400" b="0" i="1" u="none" strike="noStrike" cap="none" dirty="0" err="1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Indrik</a:t>
            </a:r>
            <a:r>
              <a:rPr lang="en-US" sz="2400" b="0" i="1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Spider, Lazarus Group, APT19, APT38, in addition to Ransomware and </a:t>
            </a:r>
            <a:r>
              <a:rPr lang="en-US" sz="2400" b="0" i="1" u="none" strike="noStrike" cap="none" dirty="0" err="1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eCrime</a:t>
            </a:r>
            <a:r>
              <a:rPr lang="en-US" sz="2400" b="0" i="1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Groups (Exotic Lily, FIN7, TA505) </a:t>
            </a:r>
            <a:endParaRPr sz="1800" b="0" i="1" u="none" strike="noStrike" cap="none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44" descr="A screenshot of a computer pr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314" y="2312560"/>
            <a:ext cx="4637315" cy="3007371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20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44">
            <a:extLst>
              <a:ext uri="{FF2B5EF4-FFF2-40B4-BE49-F238E27FC236}">
                <a16:creationId xmlns:a16="http://schemas.microsoft.com/office/drawing/2014/main" id="{64C3521A-4C4C-DADF-557C-1540C5C849BB}"/>
              </a:ext>
            </a:extLst>
          </p:cNvPr>
          <p:cNvSpPr/>
          <p:nvPr/>
        </p:nvSpPr>
        <p:spPr>
          <a:xfrm>
            <a:off x="2528048" y="0"/>
            <a:ext cx="9453532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Example Navigator Mapping of Threat Actors</a:t>
            </a:r>
            <a:endParaRPr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1ED91A-3C82-0FAE-D54A-B66D97CD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58" y="715718"/>
            <a:ext cx="11754922" cy="6142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83CF4-8C5F-5EB8-F19A-DAF9C888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58" y="6074269"/>
            <a:ext cx="2662846" cy="4427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/>
          <p:nvPr/>
        </p:nvSpPr>
        <p:spPr>
          <a:xfrm>
            <a:off x="1073430" y="848898"/>
            <a:ext cx="10415484" cy="69824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SIEM Detections Coverage Mapping (Detect Thy Enemy)  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6"/>
          <p:cNvSpPr/>
          <p:nvPr/>
        </p:nvSpPr>
        <p:spPr>
          <a:xfrm rot="5400000">
            <a:off x="186360" y="1011304"/>
            <a:ext cx="1048580" cy="72556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51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/>
        </p:nvSpPr>
        <p:spPr>
          <a:xfrm>
            <a:off x="347870" y="1902634"/>
            <a:ext cx="6984551" cy="4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3680"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280"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 Pillar of the SOC</a:t>
            </a:r>
          </a:p>
          <a:p>
            <a:pPr marL="457200" marR="0" lvl="0" indent="-22352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Review your data sources AND your existing detection rules – are there any that aren’t currently coming into your SIEM? </a:t>
            </a:r>
            <a:endParaRPr lang="en-US" sz="2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Use Navigator to overlay your existing tech stac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 against the adversary mapped techniques</a:t>
            </a:r>
          </a:p>
          <a:p>
            <a:pPr marL="457200" marR="0" lvl="0" indent="-22352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6"/>
              </a:buClr>
              <a:buSzPts val="2280"/>
              <a:buFont typeface="Noto Sans Symbols"/>
              <a:buChar char="❑"/>
            </a:pPr>
            <a:r>
              <a:rPr lang="en-US" sz="2400" dirty="0">
                <a:solidFill>
                  <a:schemeClr val="lt1"/>
                </a:solidFill>
                <a:latin typeface="IBM Plex Sans"/>
                <a:sym typeface="IBM Plex Sans"/>
              </a:rPr>
              <a:t> Look for any immediate gaps you notice in your technology stack that could affect your detections</a:t>
            </a:r>
            <a:endParaRPr dirty="0"/>
          </a:p>
          <a:p>
            <a:pPr marL="457200" marR="0" lvl="0" indent="-127000" algn="l" rtl="0">
              <a:lnSpc>
                <a:spcPct val="90000"/>
              </a:lnSpc>
              <a:spcBef>
                <a:spcPts val="2800"/>
              </a:spcBef>
              <a:spcAft>
                <a:spcPts val="1200"/>
              </a:spcAft>
              <a:buClr>
                <a:schemeClr val="accent6"/>
              </a:buClr>
              <a:buSzPts val="1520"/>
              <a:buFont typeface="Noto Sans Symbols"/>
              <a:buNone/>
            </a:pPr>
            <a:endParaRPr sz="1600" b="0" i="0" u="none" strike="noStrike" cap="none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2" name="Google Shape;202;p46"/>
          <p:cNvSpPr txBox="1"/>
          <p:nvPr/>
        </p:nvSpPr>
        <p:spPr>
          <a:xfrm>
            <a:off x="512163" y="961869"/>
            <a:ext cx="399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1026" name="Picture 2" descr="Log Files: Definition, Types, and Importance - CrowdStrike">
            <a:extLst>
              <a:ext uri="{FF2B5EF4-FFF2-40B4-BE49-F238E27FC236}">
                <a16:creationId xmlns:a16="http://schemas.microsoft.com/office/drawing/2014/main" id="{A0E5F23E-E1B4-5A44-F110-FA273C93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93" y="2041071"/>
            <a:ext cx="4287121" cy="39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1802B-C908-6732-862A-D86CC2069FDB}"/>
              </a:ext>
            </a:extLst>
          </p:cNvPr>
          <p:cNvSpPr txBox="1"/>
          <p:nvPr/>
        </p:nvSpPr>
        <p:spPr>
          <a:xfrm>
            <a:off x="7201793" y="5985152"/>
            <a:ext cx="3974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Image source: https://</a:t>
            </a:r>
            <a:r>
              <a:rPr lang="en-US" sz="800" dirty="0" err="1">
                <a:solidFill>
                  <a:schemeClr val="bg1"/>
                </a:solidFill>
              </a:rPr>
              <a:t>www.crowdstrike.com</a:t>
            </a:r>
            <a:r>
              <a:rPr lang="en-US" sz="800" dirty="0">
                <a:solidFill>
                  <a:schemeClr val="bg1"/>
                </a:solidFill>
              </a:rPr>
              <a:t>/cybersecurity-101/observability/log-file/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E0F28"/>
      </a:dk1>
      <a:lt1>
        <a:srgbClr val="FEFFFE"/>
      </a:lt1>
      <a:dk2>
        <a:srgbClr val="0E0F28"/>
      </a:dk2>
      <a:lt2>
        <a:srgbClr val="EEEDFF"/>
      </a:lt2>
      <a:accent1>
        <a:srgbClr val="3333FF"/>
      </a:accent1>
      <a:accent2>
        <a:srgbClr val="0F0F59"/>
      </a:accent2>
      <a:accent3>
        <a:srgbClr val="C3D9FF"/>
      </a:accent3>
      <a:accent4>
        <a:srgbClr val="10BFEA"/>
      </a:accent4>
      <a:accent5>
        <a:srgbClr val="0378A6"/>
      </a:accent5>
      <a:accent6>
        <a:srgbClr val="7FBA49"/>
      </a:accent6>
      <a:hlink>
        <a:srgbClr val="2642DC"/>
      </a:hlink>
      <a:folHlink>
        <a:srgbClr val="37C6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832</Words>
  <Application>Microsoft Macintosh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Wingdings</vt:lpstr>
      <vt:lpstr>IBM Plex Sans Medium</vt:lpstr>
      <vt:lpstr>Arial</vt:lpstr>
      <vt:lpstr>Noto Sans Symbols</vt:lpstr>
      <vt:lpstr>IBM Plex Sans</vt:lpstr>
      <vt:lpstr>Office Theme</vt:lpstr>
      <vt:lpstr>PowerPoint Presentation</vt:lpstr>
      <vt:lpstr>HI THERE!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Navid Wlotzka</dc:creator>
  <cp:lastModifiedBy>Lauren Brennan</cp:lastModifiedBy>
  <cp:revision>18</cp:revision>
  <dcterms:created xsi:type="dcterms:W3CDTF">2023-07-27T15:19:53Z</dcterms:created>
  <dcterms:modified xsi:type="dcterms:W3CDTF">2023-10-23T13:02:43Z</dcterms:modified>
</cp:coreProperties>
</file>