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63" r:id="rId3"/>
    <p:sldId id="271" r:id="rId4"/>
    <p:sldId id="306" r:id="rId5"/>
    <p:sldId id="300" r:id="rId6"/>
    <p:sldId id="272" r:id="rId7"/>
    <p:sldId id="284" r:id="rId8"/>
    <p:sldId id="304" r:id="rId9"/>
    <p:sldId id="308" r:id="rId10"/>
    <p:sldId id="310" r:id="rId11"/>
    <p:sldId id="311" r:id="rId12"/>
    <p:sldId id="313" r:id="rId13"/>
    <p:sldId id="312" r:id="rId14"/>
    <p:sldId id="314" r:id="rId15"/>
    <p:sldId id="30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F48CAA"/>
    <a:srgbClr val="55C5C5"/>
    <a:srgbClr val="68B28F"/>
    <a:srgbClr val="333F50"/>
    <a:srgbClr val="081B25"/>
    <a:srgbClr val="21345C"/>
    <a:srgbClr val="2A345C"/>
    <a:srgbClr val="1C2244"/>
    <a:srgbClr val="0F122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506" autoAdjust="0"/>
  </p:normalViewPr>
  <p:slideViewPr>
    <p:cSldViewPr snapToGrid="0">
      <p:cViewPr varScale="1">
        <p:scale>
          <a:sx n="84" d="100"/>
          <a:sy n="84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04979-89F6-4E8B-A8DE-8D4230CBEAAD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18D27-992F-434A-98D2-E81A6E45B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5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한국의 대표적인 롤 프로게이머인 </a:t>
            </a:r>
            <a:r>
              <a:rPr lang="en-US" altLang="ko-KR" dirty="0"/>
              <a:t>T1 </a:t>
            </a:r>
            <a:r>
              <a:rPr lang="ko-KR" altLang="en-US" dirty="0"/>
              <a:t>소속 </a:t>
            </a:r>
            <a:r>
              <a:rPr lang="ko-KR" altLang="en-US" dirty="0" err="1"/>
              <a:t>페이커</a:t>
            </a:r>
            <a:r>
              <a:rPr lang="ko-KR" altLang="en-US" dirty="0"/>
              <a:t> 선수는 지난 </a:t>
            </a:r>
            <a:r>
              <a:rPr lang="en-US" altLang="ko-KR" dirty="0"/>
              <a:t>2</a:t>
            </a:r>
            <a:r>
              <a:rPr lang="ko-KR" altLang="en-US" dirty="0"/>
              <a:t>월 개인 방송 중 </a:t>
            </a:r>
            <a:r>
              <a:rPr lang="en-US" altLang="ko-KR" dirty="0"/>
              <a:t>‘</a:t>
            </a:r>
            <a:r>
              <a:rPr lang="ko-KR" altLang="en-US" dirty="0" err="1"/>
              <a:t>바텀</a:t>
            </a:r>
            <a:r>
              <a:rPr lang="ko-KR" altLang="en-US" dirty="0"/>
              <a:t> 뽑기 게임이 되어버렸다</a:t>
            </a:r>
            <a:r>
              <a:rPr lang="en-US" altLang="ko-KR" dirty="0"/>
              <a:t>’ </a:t>
            </a:r>
            <a:r>
              <a:rPr lang="ko-KR" altLang="en-US" dirty="0"/>
              <a:t>라는 발언을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8D27-992F-434A-98D2-E81A6E45B9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무슨 뜻인가 하면</a:t>
            </a:r>
            <a:r>
              <a:rPr lang="en-US" altLang="ko-KR" dirty="0"/>
              <a:t>, </a:t>
            </a:r>
            <a:r>
              <a:rPr lang="ko-KR" altLang="en-US" dirty="0"/>
              <a:t>최근에는 초반부터 게임을 유리하게 </a:t>
            </a:r>
            <a:r>
              <a:rPr lang="ko-KR" altLang="en-US" dirty="0" err="1"/>
              <a:t>가져가는게</a:t>
            </a:r>
            <a:r>
              <a:rPr lang="ko-KR" altLang="en-US" dirty="0"/>
              <a:t> </a:t>
            </a:r>
            <a:r>
              <a:rPr lang="ko-KR" altLang="en-US" dirty="0" err="1"/>
              <a:t>중요해져서</a:t>
            </a:r>
            <a:r>
              <a:rPr lang="ko-KR" altLang="en-US" dirty="0"/>
              <a:t> 이후 역전이 쉽게 나오지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초반을 유리하게 가져가기 쉬운 것이 바로 </a:t>
            </a:r>
            <a:r>
              <a:rPr lang="ko-KR" altLang="en-US" dirty="0" err="1"/>
              <a:t>바텀이므로</a:t>
            </a:r>
            <a:r>
              <a:rPr lang="ko-KR" altLang="en-US" dirty="0"/>
              <a:t> 해당 발언을 한 것으로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8D27-992F-434A-98D2-E81A6E45B9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4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혹시 </a:t>
            </a:r>
            <a:r>
              <a:rPr lang="ko-KR" altLang="en-US" dirty="0" err="1"/>
              <a:t>바텀에게만</a:t>
            </a:r>
            <a:r>
              <a:rPr lang="ko-KR" altLang="en-US" dirty="0"/>
              <a:t> 유리하도록 패치가 있었느냐 하면 꼭 그렇지는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8D27-992F-434A-98D2-E81A6E45B9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2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8D27-992F-434A-98D2-E81A6E45B9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4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8D27-992F-434A-98D2-E81A6E45B9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3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707893" y="2226905"/>
            <a:ext cx="67762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</a:rPr>
              <a:t>리그오브레전드</a:t>
            </a:r>
            <a:endParaRPr lang="en-US" altLang="ko-KR" sz="4400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dirty="0" err="1">
                <a:solidFill>
                  <a:schemeClr val="bg1"/>
                </a:solidFill>
              </a:rPr>
              <a:t>바텀</a:t>
            </a:r>
            <a:r>
              <a:rPr lang="ko-KR" altLang="en-US" sz="4400" dirty="0">
                <a:solidFill>
                  <a:schemeClr val="bg1"/>
                </a:solidFill>
              </a:rPr>
              <a:t> 라인 영향력에 대하여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2400269" y="3673455"/>
            <a:ext cx="720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2560425" y="3917911"/>
            <a:ext cx="707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바텀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메타란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게임의 승패가 </a:t>
            </a:r>
            <a:r>
              <a:rPr lang="ko-KR" altLang="en-US" dirty="0" err="1">
                <a:solidFill>
                  <a:schemeClr val="bg1"/>
                </a:solidFill>
              </a:rPr>
              <a:t>바텀</a:t>
            </a:r>
            <a:r>
              <a:rPr lang="ko-KR" altLang="en-US" dirty="0">
                <a:solidFill>
                  <a:schemeClr val="bg1"/>
                </a:solidFill>
              </a:rPr>
              <a:t> 라인전의 </a:t>
            </a:r>
            <a:r>
              <a:rPr lang="ko-KR" altLang="en-US" dirty="0" err="1">
                <a:solidFill>
                  <a:schemeClr val="bg1"/>
                </a:solidFill>
              </a:rPr>
              <a:t>승패에</a:t>
            </a:r>
            <a:r>
              <a:rPr lang="ko-KR" altLang="en-US" dirty="0">
                <a:solidFill>
                  <a:schemeClr val="bg1"/>
                </a:solidFill>
              </a:rPr>
              <a:t> 영향을 </a:t>
            </a:r>
            <a:r>
              <a:rPr lang="ko-KR" altLang="en-US" dirty="0" err="1">
                <a:solidFill>
                  <a:schemeClr val="bg1"/>
                </a:solidFill>
              </a:rPr>
              <a:t>받을만큼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바텀이</a:t>
            </a:r>
            <a:r>
              <a:rPr lang="ko-KR" altLang="en-US" dirty="0">
                <a:solidFill>
                  <a:schemeClr val="bg1"/>
                </a:solidFill>
              </a:rPr>
              <a:t> 중요함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5BAF8A-CF57-652C-9BB0-5DA70F47C2D6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0CDE18-0061-911E-2E3D-1682EEE7ED0D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DA0DDC-F2C8-1874-2280-4C6E24BA2AEC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Part 3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CEDAE18-05FC-41AE-2252-75B8A3AE3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2" y="819411"/>
            <a:ext cx="6070342" cy="2825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DCCD9A-37B5-0066-D8C7-135BDC7CD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2" y="3874966"/>
            <a:ext cx="6070340" cy="2825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C510E-6304-2CBE-7812-82B85F2D0C9C}"/>
              </a:ext>
            </a:extLst>
          </p:cNvPr>
          <p:cNvSpPr txBox="1"/>
          <p:nvPr/>
        </p:nvSpPr>
        <p:spPr>
          <a:xfrm>
            <a:off x="329610" y="111525"/>
            <a:ext cx="1165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데이터 분석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1 –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단순 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8857A2-5F04-73D4-4963-2A2DD0E4E7AE}"/>
              </a:ext>
            </a:extLst>
          </p:cNvPr>
          <p:cNvSpPr/>
          <p:nvPr/>
        </p:nvSpPr>
        <p:spPr>
          <a:xfrm>
            <a:off x="6988917" y="1626544"/>
            <a:ext cx="4697261" cy="44968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180000" bIns="180000" rtlCol="0" anchor="t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KDA_change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1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15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시점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KDA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종료 시점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KDA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상승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승리 경기의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최빈값은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이상이고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폭넓게 분포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패배 경기의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최빈값은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이하이고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좁게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미만에 주로 분포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kda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상승한다면 대체로 승리할 확률이 높음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4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5BAF8A-CF57-652C-9BB0-5DA70F47C2D6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0CDE18-0061-911E-2E3D-1682EEE7ED0D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DA0DDC-F2C8-1874-2280-4C6E24BA2AEC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Part 3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CC510E-6304-2CBE-7812-82B85F2D0C9C}"/>
              </a:ext>
            </a:extLst>
          </p:cNvPr>
          <p:cNvSpPr txBox="1"/>
          <p:nvPr/>
        </p:nvSpPr>
        <p:spPr>
          <a:xfrm>
            <a:off x="329610" y="111525"/>
            <a:ext cx="1165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마루 부리 Beta"/>
                <a:cs typeface="+mn-cs"/>
              </a:rPr>
              <a:t>데이터 분석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마루 부리 Beta"/>
                <a:cs typeface="+mn-cs"/>
              </a:rPr>
              <a:t>1 –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마루 부리 Beta"/>
                <a:cs typeface="+mn-cs"/>
              </a:rPr>
              <a:t>단순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52E800-EE99-6F0F-46AC-179719FC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3" y="819411"/>
            <a:ext cx="6227639" cy="28983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258B4B-8527-1FEF-2DFC-676C330F2F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90" y="4004401"/>
            <a:ext cx="3409392" cy="27420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D7846A-E20B-7E81-72B4-4742F75BB383}"/>
              </a:ext>
            </a:extLst>
          </p:cNvPr>
          <p:cNvSpPr/>
          <p:nvPr/>
        </p:nvSpPr>
        <p:spPr>
          <a:xfrm>
            <a:off x="7085081" y="4269192"/>
            <a:ext cx="4581525" cy="1560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180000" bIns="180000" rtlCol="0" anchor="ctr"/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빈도수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최빈값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비슷할 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승패 경기간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KDA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 평균은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가까이 차이가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CE3204-A4B1-99EB-87E9-2C712028E305}"/>
              </a:ext>
            </a:extLst>
          </p:cNvPr>
          <p:cNvGrpSpPr/>
          <p:nvPr/>
        </p:nvGrpSpPr>
        <p:grpSpPr>
          <a:xfrm>
            <a:off x="7085082" y="2673141"/>
            <a:ext cx="4581525" cy="1331260"/>
            <a:chOff x="2435134" y="4886409"/>
            <a:chExt cx="4581525" cy="133126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A07E93C-A15F-8000-776D-1F80B0A9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5134" y="4886409"/>
              <a:ext cx="4581525" cy="5048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947025-523B-F1FE-102C-957FB53AB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5134" y="5389160"/>
              <a:ext cx="2867025" cy="5905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F5DDCD4-1B92-88A5-BA4F-AF23F90D21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106"/>
            <a:stretch/>
          </p:blipFill>
          <p:spPr>
            <a:xfrm>
              <a:off x="2435134" y="5960494"/>
              <a:ext cx="4433625" cy="25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5BAF8A-CF57-652C-9BB0-5DA70F47C2D6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0CDE18-0061-911E-2E3D-1682EEE7ED0D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DA0DDC-F2C8-1874-2280-4C6E24BA2AEC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Part 3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CC510E-6304-2CBE-7812-82B85F2D0C9C}"/>
              </a:ext>
            </a:extLst>
          </p:cNvPr>
          <p:cNvSpPr txBox="1"/>
          <p:nvPr/>
        </p:nvSpPr>
        <p:spPr>
          <a:xfrm>
            <a:off x="329610" y="111525"/>
            <a:ext cx="1165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마루 부리 Beta"/>
                <a:cs typeface="+mn-cs"/>
              </a:rPr>
              <a:t>데이터 분석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마루 부리 Beta"/>
                <a:cs typeface="+mn-cs"/>
              </a:rPr>
              <a:t>2 – t_</a:t>
            </a:r>
            <a:r>
              <a:rPr lang="ko-KR" altLang="en-US" sz="4000" dirty="0">
                <a:solidFill>
                  <a:srgbClr val="E7E6E6">
                    <a:lumMod val="10000"/>
                  </a:srgbClr>
                </a:solidFill>
                <a:latin typeface="마루 부리 Beta"/>
              </a:rPr>
              <a:t>검정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0EF741-9664-DDBD-62DB-AFF51F7E1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" y="975124"/>
            <a:ext cx="5504498" cy="56193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5AA8B8B-AC85-237E-08D9-71DD6DBF4731}"/>
              </a:ext>
            </a:extLst>
          </p:cNvPr>
          <p:cNvSpPr/>
          <p:nvPr/>
        </p:nvSpPr>
        <p:spPr>
          <a:xfrm>
            <a:off x="6509702" y="1986618"/>
            <a:ext cx="5343208" cy="3566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180000" bIns="180000" rtlCol="0" anchor="t"/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특정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column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승패 여부가 관계가 있는지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승패 별 평균과 차이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deaths, totalDamageTaken15, xp15, minionsKilled15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큰 차이가 없음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bountyGold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오히려 패배할 플레이어의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평균이 더 높음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승패 여부와 큰 연관성이 없을 것으로 예상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t-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검정으로 실제 두 집단간 평균의 차이가 있는지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817FF7-B6E6-2CA9-8CED-48C512E8B908}"/>
              </a:ext>
            </a:extLst>
          </p:cNvPr>
          <p:cNvSpPr/>
          <p:nvPr/>
        </p:nvSpPr>
        <p:spPr>
          <a:xfrm>
            <a:off x="591502" y="1508760"/>
            <a:ext cx="5504498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4B0ED5-81F1-95EB-FB7C-028A5DBC909E}"/>
              </a:ext>
            </a:extLst>
          </p:cNvPr>
          <p:cNvSpPr/>
          <p:nvPr/>
        </p:nvSpPr>
        <p:spPr>
          <a:xfrm>
            <a:off x="591502" y="3769698"/>
            <a:ext cx="5504498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773296-51F9-7070-138F-1D67D3DD62BD}"/>
              </a:ext>
            </a:extLst>
          </p:cNvPr>
          <p:cNvSpPr/>
          <p:nvPr/>
        </p:nvSpPr>
        <p:spPr>
          <a:xfrm>
            <a:off x="591502" y="4345008"/>
            <a:ext cx="5504498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7BCDE6-A37E-BEE3-58E3-9DC582F46194}"/>
              </a:ext>
            </a:extLst>
          </p:cNvPr>
          <p:cNvSpPr/>
          <p:nvPr/>
        </p:nvSpPr>
        <p:spPr>
          <a:xfrm>
            <a:off x="591502" y="4643596"/>
            <a:ext cx="5504498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E534E1-2492-FB31-A65A-E5ECECCC201C}"/>
              </a:ext>
            </a:extLst>
          </p:cNvPr>
          <p:cNvSpPr/>
          <p:nvPr/>
        </p:nvSpPr>
        <p:spPr>
          <a:xfrm>
            <a:off x="591502" y="2353479"/>
            <a:ext cx="5504498" cy="2857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F0D621D9-E7F3-C9D6-D35A-BA956210B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6" y="1116212"/>
            <a:ext cx="5666783" cy="53113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5BAF8A-CF57-652C-9BB0-5DA70F47C2D6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0CDE18-0061-911E-2E3D-1682EEE7ED0D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DA0DDC-F2C8-1874-2280-4C6E24BA2AEC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Part 3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CC510E-6304-2CBE-7812-82B85F2D0C9C}"/>
              </a:ext>
            </a:extLst>
          </p:cNvPr>
          <p:cNvSpPr txBox="1"/>
          <p:nvPr/>
        </p:nvSpPr>
        <p:spPr>
          <a:xfrm>
            <a:off x="329610" y="111525"/>
            <a:ext cx="1165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마루 부리 Beta"/>
                <a:cs typeface="+mn-cs"/>
              </a:rPr>
              <a:t>데이터 분석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마루 부리 Beta"/>
                <a:cs typeface="+mn-cs"/>
              </a:rPr>
              <a:t>2 – </a:t>
            </a:r>
            <a:r>
              <a:rPr lang="en-US" altLang="ko-KR" sz="4000" dirty="0">
                <a:solidFill>
                  <a:srgbClr val="E7E6E6">
                    <a:lumMod val="10000"/>
                  </a:srgbClr>
                </a:solidFill>
                <a:latin typeface="마루 부리 Beta"/>
              </a:rPr>
              <a:t>t_</a:t>
            </a:r>
            <a:r>
              <a:rPr lang="ko-KR" altLang="en-US" sz="4000" dirty="0">
                <a:solidFill>
                  <a:srgbClr val="E7E6E6">
                    <a:lumMod val="10000"/>
                  </a:srgbClr>
                </a:solidFill>
                <a:latin typeface="마루 부리 Beta"/>
              </a:rPr>
              <a:t>검정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AA8B8B-AC85-237E-08D9-71DD6DBF4731}"/>
              </a:ext>
            </a:extLst>
          </p:cNvPr>
          <p:cNvSpPr/>
          <p:nvPr/>
        </p:nvSpPr>
        <p:spPr>
          <a:xfrm>
            <a:off x="6472434" y="2240279"/>
            <a:ext cx="5343208" cy="3063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180000" bIns="180000"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turretKills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'KDA', '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KDA_change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'assists', 'kills', 'KDA15', '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bountyGold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'deaths', '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turretsLost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통계량의 크기가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크고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p-value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유의수준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들만이 승패 평균값 차이가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승패에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영향을 미치는 지표로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여겨진다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817FF7-B6E6-2CA9-8CED-48C512E8B908}"/>
              </a:ext>
            </a:extLst>
          </p:cNvPr>
          <p:cNvSpPr/>
          <p:nvPr/>
        </p:nvSpPr>
        <p:spPr>
          <a:xfrm>
            <a:off x="491726" y="1365884"/>
            <a:ext cx="5666782" cy="1594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C4FFC5-A37D-E555-3372-87E81D029804}"/>
              </a:ext>
            </a:extLst>
          </p:cNvPr>
          <p:cNvSpPr/>
          <p:nvPr/>
        </p:nvSpPr>
        <p:spPr>
          <a:xfrm>
            <a:off x="491726" y="5623560"/>
            <a:ext cx="5666782" cy="807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6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5BAF8A-CF57-652C-9BB0-5DA70F47C2D6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0CDE18-0061-911E-2E3D-1682EEE7ED0D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DA0DDC-F2C8-1874-2280-4C6E24BA2AEC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Part 3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CC510E-6304-2CBE-7812-82B85F2D0C9C}"/>
              </a:ext>
            </a:extLst>
          </p:cNvPr>
          <p:cNvSpPr txBox="1"/>
          <p:nvPr/>
        </p:nvSpPr>
        <p:spPr>
          <a:xfrm>
            <a:off x="329610" y="111525"/>
            <a:ext cx="1165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마루 부리 Beta"/>
                <a:cs typeface="+mn-cs"/>
              </a:rPr>
              <a:t>데이터 분석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마루 부리 Beta"/>
                <a:cs typeface="+mn-cs"/>
              </a:rPr>
              <a:t>3 – </a:t>
            </a:r>
            <a:r>
              <a:rPr lang="ko-KR" altLang="en-US" sz="4000" dirty="0">
                <a:solidFill>
                  <a:srgbClr val="E7E6E6">
                    <a:lumMod val="10000"/>
                  </a:srgbClr>
                </a:solidFill>
                <a:latin typeface="마루 부리 Beta"/>
              </a:rPr>
              <a:t>변수 중요도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254EF3-E5CA-B886-D7EF-40BDB8F3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3" y="1300342"/>
            <a:ext cx="6696464" cy="46789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39BFC-9028-FC16-FC88-D1A2D27A7CCA}"/>
              </a:ext>
            </a:extLst>
          </p:cNvPr>
          <p:cNvSpPr/>
          <p:nvPr/>
        </p:nvSpPr>
        <p:spPr>
          <a:xfrm>
            <a:off x="7251185" y="2377441"/>
            <a:ext cx="4586872" cy="4240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180000" bIns="180000"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중요도 평가가 가능하고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다수의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의사결정트리를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앙상블 기법으로 안정적인 예측을 얻을 수 있는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예측과 비슷하게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KDA15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제외한 나머지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변수 중요도의 상위권을 차지했으므로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승패에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영향을 미치는 요소로 판단된다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게다가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들은 모두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 아닌 종료 시점이므로 결론적으로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바텀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라인전의 결과가 게임의 </a:t>
            </a:r>
            <a:r>
              <a:rPr lang="ko-KR" altLang="en-US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승패에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영향을 미치지 않는다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EE9E86A-8BCD-6845-EEEC-B39F4983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807" y="822707"/>
            <a:ext cx="3013723" cy="14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5BAF8A-CF57-652C-9BB0-5DA70F47C2D6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0CDE18-0061-911E-2E3D-1682EEE7ED0D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DA0DDC-F2C8-1874-2280-4C6E24BA2AEC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Part 4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835335-68C7-D1CA-E1F8-29BC2C2F7E72}"/>
              </a:ext>
            </a:extLst>
          </p:cNvPr>
          <p:cNvSpPr txBox="1"/>
          <p:nvPr/>
        </p:nvSpPr>
        <p:spPr>
          <a:xfrm>
            <a:off x="329610" y="11152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총평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B7EDB4-005C-DCF1-15FA-CDB0DE56333F}"/>
              </a:ext>
            </a:extLst>
          </p:cNvPr>
          <p:cNvSpPr/>
          <p:nvPr/>
        </p:nvSpPr>
        <p:spPr>
          <a:xfrm>
            <a:off x="1072460" y="1502128"/>
            <a:ext cx="10357539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현재 메타는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바텀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메타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바텀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라인전의 결과가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게임의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승패에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영향을 줄 만큼  중요해진 메타가 맞다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아니다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8ED826-2287-641A-E57A-FB2911E7F645}"/>
              </a:ext>
            </a:extLst>
          </p:cNvPr>
          <p:cNvSpPr/>
          <p:nvPr/>
        </p:nvSpPr>
        <p:spPr>
          <a:xfrm>
            <a:off x="1086539" y="3934394"/>
            <a:ext cx="1034346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&lt;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더보기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15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분 이전 데이터와 이후 데이터 비교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15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분 이후 데이터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한타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교전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사이드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오브젝트 등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의 영향력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7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4BF50F0-30D0-B104-D548-42134ED9F627}"/>
              </a:ext>
            </a:extLst>
          </p:cNvPr>
          <p:cNvSpPr/>
          <p:nvPr/>
        </p:nvSpPr>
        <p:spPr>
          <a:xfrm>
            <a:off x="0" y="5916"/>
            <a:ext cx="12192000" cy="4206582"/>
          </a:xfrm>
          <a:prstGeom prst="rect">
            <a:avLst/>
          </a:prstGeom>
          <a:gradFill flip="none" rotWithShape="1">
            <a:gsLst>
              <a:gs pos="0">
                <a:srgbClr val="333F50"/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주제 소개</a:t>
              </a:r>
              <a:r>
                <a:rPr lang="en-US" altLang="ko-KR" sz="2000" dirty="0">
                  <a:solidFill>
                    <a:schemeClr val="bg1"/>
                  </a:solidFill>
                </a:rPr>
                <a:t>/</a:t>
              </a:r>
              <a:r>
                <a:rPr lang="ko-KR" altLang="en-US" sz="2000" dirty="0">
                  <a:solidFill>
                    <a:schemeClr val="bg1"/>
                  </a:solidFill>
                </a:rPr>
                <a:t>선정</a:t>
              </a: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>
                  <a:solidFill>
                    <a:schemeClr val="bg1"/>
                  </a:solidFill>
                </a:rPr>
                <a:t>배경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데이터 수집 및 분석 절차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분석 결과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총평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8" name="Picture 14" descr="리그오브레전드] 롤 - 원딜 챔피언 스킨 : 원딜 스킨 추천 및 정리 모음집">
            <a:extLst>
              <a:ext uri="{FF2B5EF4-FFF2-40B4-BE49-F238E27FC236}">
                <a16:creationId xmlns:a16="http://schemas.microsoft.com/office/drawing/2014/main" id="{A90B63FD-3B04-0CBD-8E3F-5928E9D7E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84" y="1013320"/>
            <a:ext cx="4957611" cy="21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리그오브레전드] 롤 - 서폿 챔피언 스킨 : 서폿 스킨 추천 및 정리 모음집">
            <a:extLst>
              <a:ext uri="{FF2B5EF4-FFF2-40B4-BE49-F238E27FC236}">
                <a16:creationId xmlns:a16="http://schemas.microsoft.com/office/drawing/2014/main" id="{BD8E671D-B70B-CA93-290F-789566B8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07" y="442254"/>
            <a:ext cx="4605642" cy="326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189193-1D7F-90F9-8ADD-D1D8FC3F02BC}"/>
              </a:ext>
            </a:extLst>
          </p:cNvPr>
          <p:cNvSpPr txBox="1"/>
          <p:nvPr/>
        </p:nvSpPr>
        <p:spPr>
          <a:xfrm>
            <a:off x="329610" y="111525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배경 지식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5F6C6F-803F-C0A8-6DED-B41F1C4893F2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E4ED09-B89D-6A7C-098C-8C9470B64EC8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FA37D9-599A-063B-6B2F-408BD8155344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Part 0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1D372-C3AF-214A-4061-47B743C40F46}"/>
              </a:ext>
            </a:extLst>
          </p:cNvPr>
          <p:cNvSpPr/>
          <p:nvPr/>
        </p:nvSpPr>
        <p:spPr>
          <a:xfrm>
            <a:off x="863070" y="1034974"/>
            <a:ext cx="2351927" cy="17294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리그오브레전드</a:t>
            </a:r>
            <a:endParaRPr lang="en-US" altLang="ko-KR" dirty="0"/>
          </a:p>
          <a:p>
            <a:pPr algn="ctr"/>
            <a:r>
              <a:rPr lang="en-US" altLang="ko-KR" dirty="0"/>
              <a:t>League of Legends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통칭 </a:t>
            </a:r>
            <a:r>
              <a:rPr lang="en-US" altLang="ko-KR" dirty="0"/>
              <a:t>‘</a:t>
            </a:r>
            <a:r>
              <a:rPr lang="ko-KR" altLang="en-US" dirty="0"/>
              <a:t>롤</a:t>
            </a:r>
            <a:r>
              <a:rPr lang="en-US" altLang="ko-KR" dirty="0"/>
              <a:t>’)</a:t>
            </a:r>
          </a:p>
        </p:txBody>
      </p:sp>
      <p:pic>
        <p:nvPicPr>
          <p:cNvPr id="1028" name="Picture 4" descr="롤 화면 캡처하는 방법! 스크린샷 저장 위치는?">
            <a:extLst>
              <a:ext uri="{FF2B5EF4-FFF2-40B4-BE49-F238E27FC236}">
                <a16:creationId xmlns:a16="http://schemas.microsoft.com/office/drawing/2014/main" id="{33B4917A-19C3-33AE-B017-BAC83D90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0" y="3429000"/>
            <a:ext cx="5415374" cy="30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F1B6C6-9232-7066-9483-2D269E33ED88}"/>
              </a:ext>
            </a:extLst>
          </p:cNvPr>
          <p:cNvSpPr/>
          <p:nvPr/>
        </p:nvSpPr>
        <p:spPr>
          <a:xfrm>
            <a:off x="3426372" y="1034973"/>
            <a:ext cx="7756635" cy="17294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명의 플레이어</a:t>
            </a:r>
            <a:r>
              <a:rPr lang="en-US" altLang="ko-KR" dirty="0"/>
              <a:t>(5vs5)</a:t>
            </a:r>
            <a:r>
              <a:rPr lang="ko-KR" altLang="en-US" dirty="0"/>
              <a:t>가 각자 다른 포지션에서 성장을 통해 아이템과 레벨을 올려 상대의 기지를 파괴하는 </a:t>
            </a:r>
            <a:r>
              <a:rPr lang="en-US" altLang="ko-KR" dirty="0"/>
              <a:t>MOBA </a:t>
            </a:r>
            <a:r>
              <a:rPr lang="ko-KR" altLang="en-US" dirty="0"/>
              <a:t>장르의 </a:t>
            </a:r>
            <a:r>
              <a:rPr lang="en-US" altLang="ko-KR" dirty="0"/>
              <a:t>PC</a:t>
            </a:r>
            <a:r>
              <a:rPr lang="ko-KR" altLang="en-US" dirty="0"/>
              <a:t>게임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/>
              <a:t>2018 </a:t>
            </a:r>
            <a:r>
              <a:rPr lang="ko-KR" altLang="en-US" sz="1600" dirty="0"/>
              <a:t>자카르타</a:t>
            </a:r>
            <a:r>
              <a:rPr lang="en-US" altLang="ko-KR" sz="1600" dirty="0"/>
              <a:t>·</a:t>
            </a:r>
            <a:r>
              <a:rPr lang="ko-KR" altLang="en-US" sz="1600" dirty="0"/>
              <a:t>팔렘방 아시안 게임 공식 시범 종목 채택</a:t>
            </a:r>
            <a:r>
              <a:rPr lang="en-US" altLang="ko-KR" sz="1600" dirty="0"/>
              <a:t>, </a:t>
            </a:r>
            <a:r>
              <a:rPr lang="ko-KR" altLang="en-US" sz="1600" dirty="0"/>
              <a:t>대한민국 </a:t>
            </a:r>
            <a:r>
              <a:rPr lang="en-US" altLang="ko-KR" sz="1600" dirty="0"/>
              <a:t>PC</a:t>
            </a:r>
            <a:r>
              <a:rPr lang="ko-KR" altLang="en-US" sz="1600" dirty="0"/>
              <a:t>방 점유율 </a:t>
            </a:r>
            <a:r>
              <a:rPr lang="en-US" altLang="ko-KR" sz="1600" dirty="0"/>
              <a:t>1</a:t>
            </a:r>
            <a:r>
              <a:rPr lang="ko-KR" altLang="en-US" sz="1600" dirty="0"/>
              <a:t>위</a:t>
            </a:r>
            <a:endParaRPr lang="ko-KR" altLang="en-US" dirty="0"/>
          </a:p>
        </p:txBody>
      </p:sp>
      <p:pic>
        <p:nvPicPr>
          <p:cNvPr id="1030" name="Picture 6" descr="롤 입문 가이드,이것만 알면 쉽게 초보자 탈출!">
            <a:extLst>
              <a:ext uri="{FF2B5EF4-FFF2-40B4-BE49-F238E27FC236}">
                <a16:creationId xmlns:a16="http://schemas.microsoft.com/office/drawing/2014/main" id="{19619248-0CC3-72BB-11FC-9BCBB7D21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204" y="3429000"/>
            <a:ext cx="4624803" cy="30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49C62D1-22AE-7849-8ADE-674BDB8B492D}"/>
              </a:ext>
            </a:extLst>
          </p:cNvPr>
          <p:cNvSpPr/>
          <p:nvPr/>
        </p:nvSpPr>
        <p:spPr>
          <a:xfrm>
            <a:off x="5437615" y="5613700"/>
            <a:ext cx="882869" cy="903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4EF18B-FC19-B27C-7638-B851CC39618D}"/>
              </a:ext>
            </a:extLst>
          </p:cNvPr>
          <p:cNvCxnSpPr>
            <a:cxnSpLocks/>
          </p:cNvCxnSpPr>
          <p:nvPr/>
        </p:nvCxnSpPr>
        <p:spPr>
          <a:xfrm flipV="1">
            <a:off x="5437615" y="3428999"/>
            <a:ext cx="1120589" cy="21847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0EE74C5-DB7E-7485-8F82-74AD5923281A}"/>
              </a:ext>
            </a:extLst>
          </p:cNvPr>
          <p:cNvCxnSpPr>
            <a:cxnSpLocks/>
          </p:cNvCxnSpPr>
          <p:nvPr/>
        </p:nvCxnSpPr>
        <p:spPr>
          <a:xfrm flipV="1">
            <a:off x="6320484" y="6476723"/>
            <a:ext cx="4862523" cy="40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- SKT T1 </a:t>
            </a:r>
            <a:r>
              <a:rPr lang="ko-KR" altLang="en-US" sz="1800" dirty="0" err="1">
                <a:solidFill>
                  <a:schemeClr val="bg1"/>
                </a:solidFill>
              </a:rPr>
              <a:t>페이커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23.02. </a:t>
            </a:r>
            <a:r>
              <a:rPr lang="ko-KR" altLang="en-US" sz="1800" dirty="0">
                <a:solidFill>
                  <a:schemeClr val="bg1"/>
                </a:solidFill>
              </a:rPr>
              <a:t>개인방송 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048000" y="2598003"/>
            <a:ext cx="6075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(13.1</a:t>
            </a:r>
            <a:r>
              <a:rPr lang="ko-KR" altLang="en-US" dirty="0">
                <a:solidFill>
                  <a:schemeClr val="bg1"/>
                </a:solidFill>
              </a:rPr>
              <a:t>패치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ko-KR" altLang="en-US" dirty="0" err="1">
                <a:solidFill>
                  <a:schemeClr val="bg1"/>
                </a:solidFill>
              </a:rPr>
              <a:t>그러다보니</a:t>
            </a:r>
            <a:r>
              <a:rPr lang="ko-KR" altLang="en-US" dirty="0">
                <a:solidFill>
                  <a:schemeClr val="bg1"/>
                </a:solidFill>
              </a:rPr>
              <a:t> 상위 </a:t>
            </a:r>
            <a:r>
              <a:rPr lang="ko-KR" altLang="en-US" dirty="0" err="1">
                <a:solidFill>
                  <a:schemeClr val="bg1"/>
                </a:solidFill>
              </a:rPr>
              <a:t>티어</a:t>
            </a:r>
            <a:r>
              <a:rPr lang="ko-KR" altLang="en-US" dirty="0">
                <a:solidFill>
                  <a:schemeClr val="bg1"/>
                </a:solidFill>
              </a:rPr>
              <a:t> 기준 </a:t>
            </a:r>
            <a:r>
              <a:rPr lang="ko-KR" altLang="en-US" dirty="0" err="1">
                <a:solidFill>
                  <a:schemeClr val="bg1"/>
                </a:solidFill>
              </a:rPr>
              <a:t>바텀</a:t>
            </a:r>
            <a:r>
              <a:rPr lang="ko-KR" altLang="en-US" dirty="0">
                <a:solidFill>
                  <a:schemeClr val="bg1"/>
                </a:solidFill>
              </a:rPr>
              <a:t> 뽑기 게임이 되어버렸다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89193-1D7F-90F9-8ADD-D1D8FC3F02BC}"/>
              </a:ext>
            </a:extLst>
          </p:cNvPr>
          <p:cNvSpPr txBox="1"/>
          <p:nvPr/>
        </p:nvSpPr>
        <p:spPr>
          <a:xfrm>
            <a:off x="329610" y="111525"/>
            <a:ext cx="4833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주제 소개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선정 배경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5F6C6F-803F-C0A8-6DED-B41F1C4893F2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E4ED09-B89D-6A7C-098C-8C9470B64EC8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FA37D9-599A-063B-6B2F-408BD8155344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Part 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7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- SKT T1 </a:t>
            </a:r>
            <a:r>
              <a:rPr lang="ko-KR" altLang="en-US" sz="1800" dirty="0" err="1">
                <a:solidFill>
                  <a:schemeClr val="bg1"/>
                </a:solidFill>
              </a:rPr>
              <a:t>페이커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23.02. </a:t>
            </a:r>
            <a:r>
              <a:rPr lang="ko-KR" altLang="en-US" sz="1800" dirty="0">
                <a:solidFill>
                  <a:schemeClr val="bg1"/>
                </a:solidFill>
              </a:rPr>
              <a:t>개인방송 중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60AA3F-F707-CD6C-9756-EE329092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92" y="3821581"/>
            <a:ext cx="6368613" cy="2556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AA1070-10C5-C2B0-BB1E-B96230284CD2}"/>
              </a:ext>
            </a:extLst>
          </p:cNvPr>
          <p:cNvSpPr txBox="1"/>
          <p:nvPr/>
        </p:nvSpPr>
        <p:spPr>
          <a:xfrm>
            <a:off x="3048000" y="2598003"/>
            <a:ext cx="6075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(13.1</a:t>
            </a:r>
            <a:r>
              <a:rPr lang="ko-KR" altLang="en-US" dirty="0">
                <a:solidFill>
                  <a:schemeClr val="bg1"/>
                </a:solidFill>
              </a:rPr>
              <a:t>패치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ko-KR" altLang="en-US" dirty="0" err="1">
                <a:solidFill>
                  <a:schemeClr val="bg1"/>
                </a:solidFill>
              </a:rPr>
              <a:t>그러다보니</a:t>
            </a:r>
            <a:r>
              <a:rPr lang="ko-KR" altLang="en-US" dirty="0">
                <a:solidFill>
                  <a:schemeClr val="bg1"/>
                </a:solidFill>
              </a:rPr>
              <a:t> 상위 </a:t>
            </a:r>
            <a:r>
              <a:rPr lang="ko-KR" altLang="en-US" dirty="0" err="1">
                <a:solidFill>
                  <a:schemeClr val="bg1"/>
                </a:solidFill>
              </a:rPr>
              <a:t>티어</a:t>
            </a:r>
            <a:r>
              <a:rPr lang="ko-KR" altLang="en-US" dirty="0">
                <a:solidFill>
                  <a:schemeClr val="bg1"/>
                </a:solidFill>
              </a:rPr>
              <a:t> 기준 </a:t>
            </a:r>
            <a:r>
              <a:rPr lang="ko-KR" altLang="en-US" dirty="0" err="1">
                <a:solidFill>
                  <a:schemeClr val="bg1"/>
                </a:solidFill>
              </a:rPr>
              <a:t>바텀</a:t>
            </a:r>
            <a:r>
              <a:rPr lang="ko-KR" altLang="en-US" dirty="0">
                <a:solidFill>
                  <a:schemeClr val="bg1"/>
                </a:solidFill>
              </a:rPr>
              <a:t> 뽑기 게임이 되어버렸다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10AB66-6815-ECDE-D4FE-0A5E86D4BA17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E35F28-7F06-B465-DD12-272A6BB66C43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4C87ED-3DF3-5200-D763-6D698287A441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Part 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0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BDF42BE-E197-E3FC-5CA6-81AB7732B198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43ACFC-2B6C-55FF-5A9B-56762D2DA993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972C53-8952-1FEB-4783-B1E3A0DA43FC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Part 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E9DE02-0D2C-C131-01ED-B77BA4E68B13}"/>
              </a:ext>
            </a:extLst>
          </p:cNvPr>
          <p:cNvSpPr/>
          <p:nvPr/>
        </p:nvSpPr>
        <p:spPr>
          <a:xfrm>
            <a:off x="177800" y="0"/>
            <a:ext cx="12014200" cy="72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시즌 변화에 따른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바텀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라인의 변화</a:t>
            </a: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69DCE72A-58E5-C138-7063-FDFECDF9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92102"/>
              </p:ext>
            </p:extLst>
          </p:nvPr>
        </p:nvGraphicFramePr>
        <p:xfrm>
          <a:off x="541078" y="943226"/>
          <a:ext cx="11109844" cy="5563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322">
                  <a:extLst>
                    <a:ext uri="{9D8B030D-6E8A-4147-A177-3AD203B41FA5}">
                      <a16:colId xmlns:a16="http://schemas.microsoft.com/office/drawing/2014/main" val="2389528086"/>
                    </a:ext>
                  </a:extLst>
                </a:gridCol>
                <a:gridCol w="8450522">
                  <a:extLst>
                    <a:ext uri="{9D8B030D-6E8A-4147-A177-3AD203B41FA5}">
                      <a16:colId xmlns:a16="http://schemas.microsoft.com/office/drawing/2014/main" val="432120033"/>
                    </a:ext>
                  </a:extLst>
                </a:gridCol>
              </a:tblGrid>
              <a:tr h="5058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패치 버전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패치 내용</a:t>
                      </a: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971412222"/>
                  </a:ext>
                </a:extLst>
              </a:tr>
              <a:tr h="5058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9.23 (2019 </a:t>
                      </a:r>
                      <a:r>
                        <a:rPr lang="ko-KR" altLang="en-US" sz="1400" dirty="0">
                          <a:latin typeface="+mn-lt"/>
                        </a:rPr>
                        <a:t>시즌 종료</a:t>
                      </a:r>
                      <a:r>
                        <a:rPr lang="en-US" altLang="ko-KR" sz="1400" dirty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솔로 라인 경험치 증가 및 듀오 라인의 경험치 감소</a:t>
                      </a: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1636572052"/>
                  </a:ext>
                </a:extLst>
              </a:tr>
              <a:tr h="5058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10.8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솔로 킬 경험치 증가와 처치 도움 경험치의 감소</a:t>
                      </a: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2896231390"/>
                  </a:ext>
                </a:extLst>
              </a:tr>
              <a:tr h="5058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10.11~ (</a:t>
                      </a:r>
                      <a:r>
                        <a:rPr lang="ko-KR" altLang="en-US" sz="1400" dirty="0">
                          <a:latin typeface="+mn-lt"/>
                        </a:rPr>
                        <a:t>시즌 중반</a:t>
                      </a:r>
                      <a:r>
                        <a:rPr lang="en-US" altLang="ko-KR" sz="1400" dirty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정글 경험치 개편으로 인한 라인 주도권 강조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정글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lt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상체의 강세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1782926498"/>
                  </a:ext>
                </a:extLst>
              </a:tr>
              <a:tr h="5058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10.23 (2020 </a:t>
                      </a:r>
                      <a:r>
                        <a:rPr lang="ko-KR" altLang="en-US" sz="1400" dirty="0">
                          <a:latin typeface="+mn-lt"/>
                        </a:rPr>
                        <a:t>시즌 종료</a:t>
                      </a:r>
                      <a:r>
                        <a:rPr lang="en-US" altLang="ko-KR" sz="1400" dirty="0">
                          <a:latin typeface="+mn-lt"/>
                        </a:rPr>
                        <a:t>)/ 11.2~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신화 템 등장</a:t>
                      </a:r>
                      <a:r>
                        <a:rPr lang="en-US" altLang="ko-KR" sz="1400" dirty="0">
                          <a:latin typeface="+mn-lt"/>
                        </a:rPr>
                        <a:t>/ </a:t>
                      </a:r>
                      <a:r>
                        <a:rPr lang="ko-KR" altLang="en-US" sz="1400" dirty="0" err="1">
                          <a:solidFill>
                            <a:srgbClr val="0070C0"/>
                          </a:solidFill>
                          <a:latin typeface="+mn-lt"/>
                        </a:rPr>
                        <a:t>원딜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 아이템</a:t>
                      </a:r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치명타 계열</a:t>
                      </a:r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 버프</a:t>
                      </a:r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rgbClr val="0070C0"/>
                          </a:solidFill>
                          <a:latin typeface="+mn-lt"/>
                        </a:rPr>
                        <a:t>밴픽률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 상승</a:t>
                      </a:r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중</a:t>
                      </a:r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+mn-lt"/>
                        </a:rPr>
                        <a:t>~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중후반부터 </a:t>
                      </a:r>
                      <a:r>
                        <a:rPr lang="ko-KR" altLang="en-US" sz="1400" dirty="0" err="1">
                          <a:solidFill>
                            <a:srgbClr val="0070C0"/>
                          </a:solidFill>
                          <a:latin typeface="+mn-lt"/>
                        </a:rPr>
                        <a:t>바텀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 라이너의 메인 캐리</a:t>
                      </a: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1608298468"/>
                  </a:ext>
                </a:extLst>
              </a:tr>
              <a:tr h="5058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12.10~ (</a:t>
                      </a:r>
                      <a:r>
                        <a:rPr lang="ko-KR" altLang="en-US" sz="1400" dirty="0">
                          <a:latin typeface="+mn-lt"/>
                        </a:rPr>
                        <a:t>시즌 중반</a:t>
                      </a:r>
                      <a:r>
                        <a:rPr lang="en-US" altLang="ko-KR" sz="1400" dirty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내구성 상향 패치</a:t>
                      </a:r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천상계와 대회에 </a:t>
                      </a:r>
                      <a:r>
                        <a:rPr lang="ko-KR" altLang="en-US" sz="1400" dirty="0" err="1">
                          <a:solidFill>
                            <a:srgbClr val="0070C0"/>
                          </a:solidFill>
                          <a:latin typeface="+mn-lt"/>
                        </a:rPr>
                        <a:t>원딜을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 필두로 한 </a:t>
                      </a:r>
                      <a:r>
                        <a:rPr lang="ko-KR" altLang="en-US" sz="1400" dirty="0" err="1">
                          <a:solidFill>
                            <a:srgbClr val="0070C0"/>
                          </a:solidFill>
                          <a:latin typeface="+mn-lt"/>
                        </a:rPr>
                        <a:t>바텀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0070C0"/>
                          </a:solidFill>
                          <a:latin typeface="+mn-lt"/>
                        </a:rPr>
                        <a:t>하이퍼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 캐리 빈번</a:t>
                      </a: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4265312103"/>
                  </a:ext>
                </a:extLst>
              </a:tr>
              <a:tr h="5058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13.1B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초반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n-lt"/>
                        </a:rPr>
                        <a:t>바텀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 라인에서 강력한 주도권을 가졌던 일부 챔피언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n-lt"/>
                        </a:rPr>
                        <a:t>너프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1892315499"/>
                  </a:ext>
                </a:extLst>
              </a:tr>
              <a:tr h="5058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13.2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n-lt"/>
                        </a:rPr>
                        <a:t>브루저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 아이템 흡혈 하향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n-lt"/>
                        </a:rPr>
                        <a:t>몰락검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히드라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n-lt"/>
                        </a:rPr>
                        <a:t>멜모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n-lt"/>
                        </a:rPr>
                        <a:t>죽무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lt"/>
                        </a:rPr>
                        <a:t>),</a:t>
                      </a:r>
                      <a:r>
                        <a:rPr lang="en-US" altLang="ko-KR" sz="1400" dirty="0">
                          <a:latin typeface="+mn-lt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원거리 딜러 마나 관련 상향</a:t>
                      </a: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3759330269"/>
                  </a:ext>
                </a:extLst>
              </a:tr>
              <a:tr h="5058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13.3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근거리 서포터 상향</a:t>
                      </a:r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+mn-lt"/>
                        </a:rPr>
                        <a:t>, ‘</a:t>
                      </a:r>
                      <a:r>
                        <a:rPr lang="ko-KR" altLang="en-US" sz="1400" dirty="0" err="1">
                          <a:solidFill>
                            <a:srgbClr val="0070C0"/>
                          </a:solidFill>
                          <a:latin typeface="+mn-lt"/>
                        </a:rPr>
                        <a:t>바텀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 메타 여전하다</a:t>
                      </a:r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+mn-lt"/>
                        </a:rPr>
                        <a:t>’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960694116"/>
                  </a:ext>
                </a:extLst>
              </a:tr>
              <a:tr h="5058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13.6/ 13.7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rgbClr val="0070C0"/>
                          </a:solidFill>
                          <a:latin typeface="+mn-lt"/>
                        </a:rPr>
                        <a:t>밀리오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  <a:latin typeface="+mn-lt"/>
                        </a:rPr>
                        <a:t> 출시</a:t>
                      </a:r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400" dirty="0">
                          <a:latin typeface="+mn-lt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치명적 속도 룬 하향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성장형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n-lt"/>
                        </a:rPr>
                        <a:t>정글러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n-lt"/>
                        </a:rPr>
                        <a:t>티어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 상승</a:t>
                      </a: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1922774124"/>
                  </a:ext>
                </a:extLst>
              </a:tr>
              <a:tr h="5058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13.8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원거리 딜러 하향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탱커 상향</a:t>
                      </a: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277349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9E30886-3818-DAB3-5AD2-FF845342F9E9}"/>
              </a:ext>
            </a:extLst>
          </p:cNvPr>
          <p:cNvGrpSpPr/>
          <p:nvPr/>
        </p:nvGrpSpPr>
        <p:grpSpPr>
          <a:xfrm>
            <a:off x="1222835" y="1264876"/>
            <a:ext cx="9765430" cy="1044000"/>
            <a:chOff x="1278428" y="2047946"/>
            <a:chExt cx="9765430" cy="1044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A2D4A9-E4C9-43E1-833A-7E0DFF5D4F34}"/>
                </a:ext>
              </a:extLst>
            </p:cNvPr>
            <p:cNvSpPr/>
            <p:nvPr/>
          </p:nvSpPr>
          <p:spPr>
            <a:xfrm>
              <a:off x="1278428" y="2047946"/>
              <a:ext cx="1168400" cy="10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1</a:t>
              </a:r>
              <a:endParaRPr lang="ko-KR" altLang="en-US" sz="36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9B28CF-3E7E-44C5-AFDD-39DB4B288DDE}"/>
                </a:ext>
              </a:extLst>
            </p:cNvPr>
            <p:cNvSpPr/>
            <p:nvPr/>
          </p:nvSpPr>
          <p:spPr>
            <a:xfrm>
              <a:off x="2688128" y="2047946"/>
              <a:ext cx="8355730" cy="10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800" dirty="0" err="1">
                  <a:solidFill>
                    <a:schemeClr val="bg1"/>
                  </a:solidFill>
                  <a:latin typeface="+mn-ea"/>
                </a:rPr>
                <a:t>라이엇</a:t>
              </a:r>
              <a:r>
                <a:rPr lang="ko-KR" altLang="en-US" sz="1800" dirty="0">
                  <a:solidFill>
                    <a:schemeClr val="bg1"/>
                  </a:solidFill>
                  <a:latin typeface="+mn-ea"/>
                </a:rPr>
                <a:t> 게임즈  공식</a:t>
              </a:r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API </a:t>
              </a:r>
              <a:r>
                <a:rPr lang="ko-KR" altLang="en-US" sz="1800" dirty="0">
                  <a:solidFill>
                    <a:schemeClr val="bg1"/>
                  </a:solidFill>
                  <a:latin typeface="+mn-ea"/>
                </a:rPr>
                <a:t>활용</a:t>
              </a:r>
              <a:endParaRPr lang="en-US" altLang="ko-KR" sz="18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800" dirty="0" err="1">
                  <a:solidFill>
                    <a:schemeClr val="bg1"/>
                  </a:solidFill>
                  <a:latin typeface="+mn-ea"/>
                </a:rPr>
                <a:t>티어</a:t>
              </a:r>
              <a:r>
                <a:rPr lang="ko-KR" altLang="en-US" sz="1800" dirty="0">
                  <a:solidFill>
                    <a:schemeClr val="bg1"/>
                  </a:solidFill>
                  <a:latin typeface="+mn-ea"/>
                </a:rPr>
                <a:t> 별 임의의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ea"/>
                </a:rPr>
                <a:t>바텀</a:t>
              </a:r>
              <a:r>
                <a:rPr lang="ko-KR" altLang="en-US" sz="1800" dirty="0">
                  <a:solidFill>
                    <a:schemeClr val="bg1"/>
                  </a:solidFill>
                  <a:latin typeface="+mn-ea"/>
                </a:rPr>
                <a:t> 라인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ea"/>
                </a:rPr>
                <a:t>소환사</a:t>
              </a:r>
              <a:r>
                <a:rPr lang="ko-KR" altLang="en-US" sz="18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800" dirty="0">
                  <a:solidFill>
                    <a:schemeClr val="bg1"/>
                  </a:solidFill>
                  <a:latin typeface="+mn-ea"/>
                </a:rPr>
                <a:t>명의 랭크 게임 데이터 수집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6034D1-DD84-A72A-D840-7E66D53A5E3C}"/>
              </a:ext>
            </a:extLst>
          </p:cNvPr>
          <p:cNvGrpSpPr/>
          <p:nvPr/>
        </p:nvGrpSpPr>
        <p:grpSpPr>
          <a:xfrm>
            <a:off x="1207677" y="2751019"/>
            <a:ext cx="9780588" cy="1518865"/>
            <a:chOff x="1254842" y="2813649"/>
            <a:chExt cx="9652000" cy="1518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7E0D8A-DD27-4A53-A279-753B49A4E136}"/>
                </a:ext>
              </a:extLst>
            </p:cNvPr>
            <p:cNvSpPr/>
            <p:nvPr/>
          </p:nvSpPr>
          <p:spPr>
            <a:xfrm>
              <a:off x="1254842" y="2813649"/>
              <a:ext cx="1168400" cy="15188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2</a:t>
              </a:r>
              <a:endParaRPr lang="ko-KR" altLang="en-US" sz="36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192B7F-CF9B-4CE2-81F8-827E779C4742}"/>
                </a:ext>
              </a:extLst>
            </p:cNvPr>
            <p:cNvSpPr/>
            <p:nvPr/>
          </p:nvSpPr>
          <p:spPr>
            <a:xfrm>
              <a:off x="2664542" y="2813649"/>
              <a:ext cx="8242300" cy="15188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15</a:t>
              </a:r>
              <a:r>
                <a:rPr lang="ko-KR" altLang="en-US" sz="1800" dirty="0">
                  <a:solidFill>
                    <a:schemeClr val="bg1"/>
                  </a:solidFill>
                  <a:latin typeface="+mn-ea"/>
                </a:rPr>
                <a:t>분 전 라인 전 결과에 따른 게임 승패 확인</a:t>
              </a:r>
              <a:endParaRPr lang="en-US" altLang="ko-KR" sz="1800" dirty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800" dirty="0">
                <a:solidFill>
                  <a:schemeClr val="bg1"/>
                </a:solidFill>
                <a:latin typeface="+mn-ea"/>
              </a:endParaRPr>
            </a:p>
            <a:p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	KDA,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ea"/>
                </a:rPr>
                <a:t>bountyLevel</a:t>
              </a:r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ea"/>
                </a:rPr>
                <a:t>champLevel</a:t>
              </a:r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ea"/>
                </a:rPr>
                <a:t>goldEarned</a:t>
              </a:r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ea"/>
                </a:rPr>
                <a:t>timePlayed</a:t>
              </a:r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,</a:t>
              </a:r>
            </a:p>
            <a:p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	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ea"/>
                </a:rPr>
                <a:t>totalDamageDealt</a:t>
              </a:r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ea"/>
                </a:rPr>
                <a:t>totalDamageTaken</a:t>
              </a:r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, win, …</a:t>
              </a:r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640E4C-FC9F-ACB9-3C3C-7B3BFF65C9BD}"/>
              </a:ext>
            </a:extLst>
          </p:cNvPr>
          <p:cNvGrpSpPr/>
          <p:nvPr/>
        </p:nvGrpSpPr>
        <p:grpSpPr>
          <a:xfrm>
            <a:off x="1231263" y="4624318"/>
            <a:ext cx="9757002" cy="1044000"/>
            <a:chOff x="1278428" y="4686948"/>
            <a:chExt cx="9757002" cy="1044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15329A-A686-4974-A482-CF46E001D756}"/>
                </a:ext>
              </a:extLst>
            </p:cNvPr>
            <p:cNvSpPr/>
            <p:nvPr/>
          </p:nvSpPr>
          <p:spPr>
            <a:xfrm>
              <a:off x="1278428" y="4686948"/>
              <a:ext cx="1168400" cy="1044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3</a:t>
              </a:r>
              <a:endParaRPr lang="ko-KR" altLang="en-US" sz="36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45BF32E-3D4D-416C-8E66-F898CB17E0F5}"/>
                </a:ext>
              </a:extLst>
            </p:cNvPr>
            <p:cNvSpPr/>
            <p:nvPr/>
          </p:nvSpPr>
          <p:spPr>
            <a:xfrm>
              <a:off x="2688128" y="4686948"/>
              <a:ext cx="8347302" cy="1044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15</a:t>
              </a:r>
              <a:r>
                <a:rPr lang="ko-KR" altLang="en-US" sz="1800" dirty="0">
                  <a:solidFill>
                    <a:schemeClr val="bg1"/>
                  </a:solidFill>
                  <a:latin typeface="+mn-ea"/>
                </a:rPr>
                <a:t>분 시점 데이터와 게임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ea"/>
                </a:rPr>
                <a:t>종료시</a:t>
              </a:r>
              <a:r>
                <a:rPr lang="ko-KR" altLang="en-US" sz="1800" dirty="0">
                  <a:solidFill>
                    <a:schemeClr val="bg1"/>
                  </a:solidFill>
                  <a:latin typeface="+mn-ea"/>
                </a:rPr>
                <a:t> 데이터 중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ea"/>
                </a:rPr>
                <a:t>승패에</a:t>
              </a:r>
              <a:r>
                <a:rPr lang="ko-KR" altLang="en-US" sz="1800" dirty="0">
                  <a:solidFill>
                    <a:schemeClr val="bg1"/>
                  </a:solidFill>
                  <a:latin typeface="+mn-ea"/>
                </a:rPr>
                <a:t> 더 큰 영향을 미친 데이터는</a:t>
              </a:r>
              <a:r>
                <a:rPr lang="en-US" altLang="ko-KR" sz="1800" dirty="0">
                  <a:solidFill>
                    <a:schemeClr val="bg1"/>
                  </a:solidFill>
                  <a:latin typeface="+mn-ea"/>
                </a:rPr>
                <a:t>?</a:t>
              </a:r>
              <a:endParaRPr lang="ko-KR" altLang="en-US" sz="1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FA77F1-C868-F5E8-4BC7-FCD51E96939D}"/>
              </a:ext>
            </a:extLst>
          </p:cNvPr>
          <p:cNvSpPr txBox="1"/>
          <p:nvPr/>
        </p:nvSpPr>
        <p:spPr>
          <a:xfrm>
            <a:off x="329610" y="111525"/>
            <a:ext cx="577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수집 및 분석 절차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CEF3A4-65A6-0498-C01B-024D2185883F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D3F250-A660-F849-6B43-A0129AC716E1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82632-6BE8-790E-CCDF-53C9FC8D64A6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Part 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5BAF8A-CF57-652C-9BB0-5DA70F47C2D6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0CDE18-0061-911E-2E3D-1682EEE7ED0D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DA0DDC-F2C8-1874-2280-4C6E24BA2AEC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Part 3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835335-68C7-D1CA-E1F8-29BC2C2F7E72}"/>
              </a:ext>
            </a:extLst>
          </p:cNvPr>
          <p:cNvSpPr txBox="1"/>
          <p:nvPr/>
        </p:nvSpPr>
        <p:spPr>
          <a:xfrm>
            <a:off x="329610" y="111525"/>
            <a:ext cx="1165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데이터 이해</a:t>
            </a:r>
          </a:p>
        </p:txBody>
      </p:sp>
      <p:graphicFrame>
        <p:nvGraphicFramePr>
          <p:cNvPr id="20" name="표 22">
            <a:extLst>
              <a:ext uri="{FF2B5EF4-FFF2-40B4-BE49-F238E27FC236}">
                <a16:creationId xmlns:a16="http://schemas.microsoft.com/office/drawing/2014/main" id="{92A01095-CB45-AD22-C3C1-8125B8E7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84586"/>
              </p:ext>
            </p:extLst>
          </p:nvPr>
        </p:nvGraphicFramePr>
        <p:xfrm>
          <a:off x="488509" y="819411"/>
          <a:ext cx="11340000" cy="588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38952808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87419772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432120033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1806782585"/>
                    </a:ext>
                  </a:extLst>
                </a:gridCol>
              </a:tblGrid>
              <a:tr h="52789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정의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타입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예시</a:t>
                      </a: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971412222"/>
                  </a:ext>
                </a:extLst>
              </a:tr>
              <a:tr h="527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puuid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개별 암호화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(78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ZPFTEsnEwgz0EfXyXbdlj3HIzoKdjLJmkM4p8v4H9EYlEWXvHWwNMzslgzzwziCo-NkdTRnTYOE_5w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6572052"/>
                  </a:ext>
                </a:extLst>
              </a:tr>
              <a:tr h="527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matchid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KR_6611771034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2896231390"/>
                  </a:ext>
                </a:extLst>
              </a:tr>
              <a:tr h="5278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승패 여부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1782926498"/>
                  </a:ext>
                </a:extLst>
              </a:tr>
              <a:tr h="5278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kills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처치 횟수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1608298468"/>
                  </a:ext>
                </a:extLst>
              </a:tr>
              <a:tr h="5278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deaths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 횟수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4265312103"/>
                  </a:ext>
                </a:extLst>
              </a:tr>
              <a:tr h="5278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assists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처치 도움 횟수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1892315499"/>
                  </a:ext>
                </a:extLst>
              </a:tr>
              <a:tr h="5278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KDA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 + a) / d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d=0 -&gt; 1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12.0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3759330269"/>
                  </a:ext>
                </a:extLst>
              </a:tr>
              <a:tr h="5278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bountyGold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현상금 수준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960694116"/>
                  </a:ext>
                </a:extLst>
              </a:tr>
              <a:tr h="527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turretKills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파괴한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포탑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1922774124"/>
                  </a:ext>
                </a:extLst>
              </a:tr>
              <a:tr h="527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turretsLost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파괴된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포탑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277349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70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5BAF8A-CF57-652C-9BB0-5DA70F47C2D6}"/>
              </a:ext>
            </a:extLst>
          </p:cNvPr>
          <p:cNvGrpSpPr/>
          <p:nvPr/>
        </p:nvGrpSpPr>
        <p:grpSpPr>
          <a:xfrm>
            <a:off x="-98231" y="0"/>
            <a:ext cx="353943" cy="6858000"/>
            <a:chOff x="-98231" y="0"/>
            <a:chExt cx="353943" cy="6858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0CDE18-0061-911E-2E3D-1682EEE7ED0D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DA0DDC-F2C8-1874-2280-4C6E24BA2AEC}"/>
                </a:ext>
              </a:extLst>
            </p:cNvPr>
            <p:cNvSpPr txBox="1"/>
            <p:nvPr/>
          </p:nvSpPr>
          <p:spPr>
            <a:xfrm>
              <a:off x="-98231" y="50565"/>
              <a:ext cx="353943" cy="1849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Part 3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graphicFrame>
        <p:nvGraphicFramePr>
          <p:cNvPr id="20" name="표 22">
            <a:extLst>
              <a:ext uri="{FF2B5EF4-FFF2-40B4-BE49-F238E27FC236}">
                <a16:creationId xmlns:a16="http://schemas.microsoft.com/office/drawing/2014/main" id="{92A01095-CB45-AD22-C3C1-8125B8E7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52423"/>
              </p:ext>
            </p:extLst>
          </p:nvPr>
        </p:nvGraphicFramePr>
        <p:xfrm>
          <a:off x="426000" y="98998"/>
          <a:ext cx="11340000" cy="673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38952808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87419772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432120033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1806782585"/>
                    </a:ext>
                  </a:extLst>
                </a:gridCol>
              </a:tblGrid>
              <a:tr h="5123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정의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타입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예시</a:t>
                      </a: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971412222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totalDamageDone15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분까지 가한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피해량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70886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1636572052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totalDamageDoneToChampions15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분까지 챔피언에게 가한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피해량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9620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2896231390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totalDamageTaken15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분까지 받은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피해량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5167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1782926498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level15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시점 레벨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36000" marB="36000" anchor="ctr"/>
                </a:tc>
                <a:extLst>
                  <a:ext uri="{0D108BD9-81ED-4DB2-BD59-A6C34878D82A}">
                    <a16:rowId xmlns:a16="http://schemas.microsoft.com/office/drawing/2014/main" val="1608298468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xp15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시점 누적 경험치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획득량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6813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4265312103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minionsKilled15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누적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처치 수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1892315499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totalGold15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누적 골드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획득량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8133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3759330269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kills15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시점 적 처치 수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960694116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deaths15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시점 사망 수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1922774124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assists15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시점 적 처치 도움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횟수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2773490148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KDA15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(k15 + a15) / d15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d15=0 -&gt; 1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2161762696"/>
                  </a:ext>
                </a:extLst>
              </a:tr>
              <a:tr h="51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KDA_change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KDA / KDA15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KDA15=0 -&gt;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</a:t>
                      </a: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90000" marB="90000" anchor="ctr"/>
                </a:tc>
                <a:extLst>
                  <a:ext uri="{0D108BD9-81ED-4DB2-BD59-A6C34878D82A}">
                    <a16:rowId xmlns:a16="http://schemas.microsoft.com/office/drawing/2014/main" val="134251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969</Words>
  <Application>Microsoft Office PowerPoint</Application>
  <PresentationFormat>와이드스크린</PresentationFormat>
  <Paragraphs>233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마루 부리 Beta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영 이</cp:lastModifiedBy>
  <cp:revision>46</cp:revision>
  <dcterms:created xsi:type="dcterms:W3CDTF">2020-11-18T01:48:02Z</dcterms:created>
  <dcterms:modified xsi:type="dcterms:W3CDTF">2023-09-16T18:40:34Z</dcterms:modified>
</cp:coreProperties>
</file>