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1066800" y="6680200"/>
            <a:ext cx="22252676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066800" y="1854200"/>
            <a:ext cx="22237700" cy="4470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6800" y="7048500"/>
            <a:ext cx="22237700" cy="1435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647700">
              <a:spcBef>
                <a:spcPts val="0"/>
              </a:spcBef>
              <a:buSzTx/>
              <a:buFont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61864"/>
            <a:ext cx="19621500" cy="94457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647700">
              <a:spcBef>
                <a:spcPts val="3400"/>
              </a:spcBef>
              <a:buSzTx/>
              <a:buFontTx/>
              <a:buNone/>
              <a:defRPr sz="5600"/>
            </a:lvl1pPr>
          </a:lstStyle>
          <a:p>
            <a:r>
              <a:t>“Type a quote here.”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idx="21"/>
          </p:nvPr>
        </p:nvSpPr>
        <p:spPr>
          <a:xfrm>
            <a:off x="-12700" y="-25400"/>
            <a:ext cx="24384000" cy="177743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14147800" y="11214100"/>
            <a:ext cx="0" cy="20004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Image"/>
          <p:cNvSpPr>
            <a:spLocks noGrp="1"/>
          </p:cNvSpPr>
          <p:nvPr>
            <p:ph type="pic" idx="21"/>
          </p:nvPr>
        </p:nvSpPr>
        <p:spPr>
          <a:xfrm>
            <a:off x="-88900" y="-38100"/>
            <a:ext cx="35966400" cy="2188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2641600" y="10947400"/>
            <a:ext cx="10858500" cy="23876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19300" y="11938000"/>
            <a:ext cx="92837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066800" y="4622800"/>
            <a:ext cx="22237700" cy="44704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1066800" y="6845300"/>
            <a:ext cx="10002141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Image"/>
          <p:cNvSpPr>
            <a:spLocks noGrp="1"/>
          </p:cNvSpPr>
          <p:nvPr>
            <p:ph type="pic" idx="21"/>
          </p:nvPr>
        </p:nvSpPr>
        <p:spPr>
          <a:xfrm>
            <a:off x="9867900" y="-12700"/>
            <a:ext cx="20929600" cy="1398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066800" y="2019300"/>
            <a:ext cx="10007600" cy="4470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6800" y="7213600"/>
            <a:ext cx="10007600" cy="447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2499" y="12985800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1066800" y="2768600"/>
            <a:ext cx="9512612" cy="18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Image"/>
          <p:cNvSpPr>
            <a:spLocks noGrp="1"/>
          </p:cNvSpPr>
          <p:nvPr>
            <p:ph type="pic" idx="21"/>
          </p:nvPr>
        </p:nvSpPr>
        <p:spPr>
          <a:xfrm>
            <a:off x="12052300" y="-1016000"/>
            <a:ext cx="12788900" cy="1903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457200">
              <a:spcBef>
                <a:spcPts val="420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457200">
              <a:spcBef>
                <a:spcPts val="420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457200">
              <a:spcBef>
                <a:spcPts val="420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457200">
              <a:spcBef>
                <a:spcPts val="420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7643" y="12985800"/>
            <a:ext cx="368504" cy="374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1663700" y="1244600"/>
            <a:ext cx="21031200" cy="11201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15811739" y="711200"/>
            <a:ext cx="1" cy="1114360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Line"/>
          <p:cNvSpPr/>
          <p:nvPr/>
        </p:nvSpPr>
        <p:spPr>
          <a:xfrm>
            <a:off x="15811500" y="6277570"/>
            <a:ext cx="7763085" cy="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Image"/>
          <p:cNvSpPr>
            <a:spLocks noGrp="1"/>
          </p:cNvSpPr>
          <p:nvPr>
            <p:ph type="pic" sz="quarter" idx="21"/>
          </p:nvPr>
        </p:nvSpPr>
        <p:spPr>
          <a:xfrm>
            <a:off x="15930593" y="6426200"/>
            <a:ext cx="9151185" cy="610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half" idx="22"/>
          </p:nvPr>
        </p:nvSpPr>
        <p:spPr>
          <a:xfrm>
            <a:off x="15900400" y="-152400"/>
            <a:ext cx="7785100" cy="11595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idx="23"/>
          </p:nvPr>
        </p:nvSpPr>
        <p:spPr>
          <a:xfrm>
            <a:off x="622300" y="711200"/>
            <a:ext cx="15544800" cy="1132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77900" y="12179300"/>
            <a:ext cx="14579600" cy="132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066800" y="2768600"/>
            <a:ext cx="22252698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066800" y="469900"/>
            <a:ext cx="222377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066800" y="3124200"/>
            <a:ext cx="22237700" cy="937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16221" y="129858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venkatar/CosmicDrive/Collaborations/CORID-19/text-processing/processed/czi_body_text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torage/docs/gsutil_install#debian-and-ubuntu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"/><Relationship Id="rId2" Type="http://schemas.openxmlformats.org/officeDocument/2006/relationships/image" Target="../media/image24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t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a-jpl-cord-19/topiQAL" TargetMode="External"/><Relationship Id="rId2" Type="http://schemas.openxmlformats.org/officeDocument/2006/relationships/hyperlink" Target="https://github.com/vi3k6i5/GuidedLDA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piQAL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5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TopiQAL</a:t>
            </a:r>
          </a:p>
        </p:txBody>
      </p:sp>
      <p:sp>
        <p:nvSpPr>
          <p:cNvPr id="128" name="Topic Modeling based QA Model to answer topical COVID-19 question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600"/>
              </a:lnSpc>
              <a:defRPr sz="2800">
                <a:solidFill>
                  <a:srgbClr val="00549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Topic Modeling based QA Model to answer topical COVID-19 questions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29" name="Hamsa Shwetha Venkataram…"/>
          <p:cNvSpPr txBox="1"/>
          <p:nvPr/>
        </p:nvSpPr>
        <p:spPr>
          <a:xfrm>
            <a:off x="1093238" y="10399725"/>
            <a:ext cx="836961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Hamsa Shwetha Venkataram</a:t>
            </a:r>
          </a:p>
          <a:p>
            <a:pPr algn="l">
              <a:defRPr sz="3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Data Scientist</a:t>
            </a:r>
          </a:p>
        </p:txBody>
      </p:sp>
      <p:pic>
        <p:nvPicPr>
          <p:cNvPr id="130" name="cL4FjFIiT1YtXPN30k2bEmhhNCTwooXWQZ4qX8LtVga27VudESeYSZabvqydYr9Q-Q9XLsCLpeGUDIHevIn8dQvJIjKHSaKyJNzOBqGVBMtwvzqxxQw-Ibni_BPVhgCf6EJoMmHtB6M.png" descr="cL4FjFIiT1YtXPN30k2bEmhhNCTwooXWQZ4qX8LtVga27VudESeYSZabvqydYr9Q-Q9XLsCLpeGUDIHevIn8dQvJIjKHSaKyJNzOBqGVBMtwvzqxxQw-Ibni_BPVhgCf6EJoMmHtB6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78" y="11503164"/>
            <a:ext cx="7423955" cy="2060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animBg="1" advAuto="0"/>
      <p:bldP spid="128" grpId="2" animBg="1" advAuto="0"/>
      <p:bldP spid="129" grpId="3" animBg="1" advAuto="0"/>
      <p:bldP spid="130" grpId="4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opic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Topic Models</a:t>
            </a:r>
          </a:p>
        </p:txBody>
      </p:sp>
      <p:sp>
        <p:nvSpPr>
          <p:cNvPr id="182" name="Discover hidden thematic structure…"/>
          <p:cNvSpPr txBox="1">
            <a:spLocks noGrp="1"/>
          </p:cNvSpPr>
          <p:nvPr>
            <p:ph type="body" sz="half" idx="1"/>
          </p:nvPr>
        </p:nvSpPr>
        <p:spPr>
          <a:xfrm>
            <a:off x="1066800" y="3124200"/>
            <a:ext cx="9512612" cy="93726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Roboto Thin"/>
                <a:ea typeface="Roboto Thin"/>
                <a:cs typeface="Roboto Thin"/>
                <a:sym typeface="Roboto Thin"/>
              </a:defRPr>
            </a:pPr>
            <a:r>
              <a:t>Discover hidden thematic structure</a:t>
            </a:r>
          </a:p>
          <a:p>
            <a:pPr>
              <a:defRPr>
                <a:latin typeface="Roboto Thin"/>
                <a:ea typeface="Roboto Thin"/>
                <a:cs typeface="Roboto Thin"/>
                <a:sym typeface="Roboto Thin"/>
              </a:defRPr>
            </a:pPr>
            <a:r>
              <a:t>Latent Dirichlet Allocation</a:t>
            </a:r>
          </a:p>
          <a:p>
            <a:pPr>
              <a:defRPr>
                <a:latin typeface="Roboto Thin"/>
                <a:ea typeface="Roboto Thin"/>
                <a:cs typeface="Roboto Thin"/>
                <a:sym typeface="Roboto Thin"/>
              </a:defRPr>
            </a:pPr>
            <a:r>
              <a:t>Interpretability of models</a:t>
            </a:r>
          </a:p>
          <a:p>
            <a:pPr>
              <a:defRPr>
                <a:latin typeface="Roboto Thin"/>
                <a:ea typeface="Roboto Thin"/>
                <a:cs typeface="Roboto Thin"/>
                <a:sym typeface="Roboto Thin"/>
              </a:defRPr>
            </a:pPr>
            <a:r>
              <a:t>Hierarchical modeling</a:t>
            </a:r>
          </a:p>
          <a:p>
            <a:pPr lvl="1">
              <a:defRPr sz="2800">
                <a:latin typeface="Roboto Thin"/>
                <a:ea typeface="Roboto Thin"/>
                <a:cs typeface="Roboto Thin"/>
                <a:sym typeface="Roboto Thin"/>
              </a:defRPr>
            </a:pPr>
            <a:r>
              <a:t>Journals</a:t>
            </a:r>
          </a:p>
          <a:p>
            <a:pPr lvl="1">
              <a:defRPr sz="2800">
                <a:latin typeface="Roboto Thin"/>
                <a:ea typeface="Roboto Thin"/>
                <a:cs typeface="Roboto Thin"/>
                <a:sym typeface="Roboto Thin"/>
              </a:defRPr>
            </a:pPr>
            <a:r>
              <a:t>Abstracts</a:t>
            </a:r>
          </a:p>
          <a:p>
            <a:pPr lvl="1">
              <a:defRPr sz="2800">
                <a:latin typeface="Roboto Thin"/>
                <a:ea typeface="Roboto Thin"/>
                <a:cs typeface="Roboto Thin"/>
                <a:sym typeface="Roboto Thin"/>
              </a:defRPr>
            </a:pPr>
            <a:r>
              <a:t>Articles</a:t>
            </a:r>
          </a:p>
        </p:txBody>
      </p:sp>
      <p:sp>
        <p:nvSpPr>
          <p:cNvPr id="183" name="Setting priors for word-topic combination…"/>
          <p:cNvSpPr txBox="1"/>
          <p:nvPr/>
        </p:nvSpPr>
        <p:spPr>
          <a:xfrm>
            <a:off x="13211161" y="3124200"/>
            <a:ext cx="10153678" cy="937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3600">
                <a:solidFill>
                  <a:srgbClr val="747474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Setting priors for word-topic combination</a:t>
            </a:r>
          </a:p>
          <a:p>
            <a:pPr marL="914400" lvl="1" indent="-457200" algn="l">
              <a:spcBef>
                <a:spcPts val="4200"/>
              </a:spcBef>
              <a:buSzPct val="75000"/>
              <a:buFont typeface="Helvetica Neue"/>
              <a:buChar char="•"/>
              <a:defRPr sz="3600">
                <a:solidFill>
                  <a:srgbClr val="747474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GuidedLDA</a:t>
            </a:r>
          </a:p>
          <a:p>
            <a:pPr marL="914400" lvl="1" indent="-457200" algn="l">
              <a:spcBef>
                <a:spcPts val="4200"/>
              </a:spcBef>
              <a:buSzPct val="75000"/>
              <a:buFont typeface="Helvetica Neue"/>
              <a:buChar char="•"/>
              <a:defRPr sz="3600">
                <a:solidFill>
                  <a:srgbClr val="747474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Gensim (eta)</a:t>
            </a:r>
          </a:p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3600">
                <a:solidFill>
                  <a:srgbClr val="747474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Evaluation</a:t>
            </a:r>
          </a:p>
          <a:p>
            <a:pPr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3600">
                <a:solidFill>
                  <a:srgbClr val="747474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Visualization</a:t>
            </a:r>
          </a:p>
          <a:p>
            <a:pPr marL="914400" lvl="1" indent="-457200" algn="l">
              <a:spcBef>
                <a:spcPts val="4200"/>
              </a:spcBef>
              <a:buSzPct val="75000"/>
              <a:buFont typeface="Helvetica Neue"/>
              <a:buChar char="•"/>
              <a:defRPr sz="3600">
                <a:solidFill>
                  <a:srgbClr val="747474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u="sng">
                <a:hlinkClick r:id="rId2"/>
              </a:rPr>
              <a:t>pyLDAVis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build="p" bldLvl="5" animBg="1" advAuto="0"/>
      <p:bldP spid="183" grpId="2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 flipV="1">
            <a:off x="15189775" y="3943952"/>
            <a:ext cx="1" cy="7047296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188" name="Group"/>
          <p:cNvGrpSpPr/>
          <p:nvPr/>
        </p:nvGrpSpPr>
        <p:grpSpPr>
          <a:xfrm>
            <a:off x="9096309" y="4562079"/>
            <a:ext cx="4572001" cy="2174143"/>
            <a:chOff x="0" y="0"/>
            <a:chExt cx="4572000" cy="2174142"/>
          </a:xfrm>
        </p:grpSpPr>
        <p:pic>
          <p:nvPicPr>
            <p:cNvPr id="186" name="Image" descr="Image"/>
            <p:cNvPicPr>
              <a:picLocks noChangeAspect="1"/>
            </p:cNvPicPr>
            <p:nvPr/>
          </p:nvPicPr>
          <p:blipFill>
            <a:blip r:embed="rId2"/>
            <a:srcRect b="16354"/>
            <a:stretch>
              <a:fillRect/>
            </a:stretch>
          </p:blipFill>
          <p:spPr>
            <a:xfrm>
              <a:off x="1393586" y="0"/>
              <a:ext cx="1784828" cy="15247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Caption"/>
            <p:cNvSpPr/>
            <p:nvPr/>
          </p:nvSpPr>
          <p:spPr>
            <a:xfrm>
              <a:off x="0" y="1626393"/>
              <a:ext cx="4572000" cy="54775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PMC</a:t>
              </a:r>
            </a:p>
          </p:txBody>
        </p:sp>
      </p:grpSp>
      <p:sp>
        <p:nvSpPr>
          <p:cNvPr id="189" name="Line"/>
          <p:cNvSpPr/>
          <p:nvPr/>
        </p:nvSpPr>
        <p:spPr>
          <a:xfrm flipV="1">
            <a:off x="10154665" y="3943951"/>
            <a:ext cx="1" cy="704729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0" name="Line"/>
          <p:cNvSpPr/>
          <p:nvPr/>
        </p:nvSpPr>
        <p:spPr>
          <a:xfrm flipV="1">
            <a:off x="12611541" y="3943952"/>
            <a:ext cx="1" cy="7047296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1" name="Hierarchical Topic Modeling"/>
          <p:cNvSpPr txBox="1">
            <a:spLocks noGrp="1"/>
          </p:cNvSpPr>
          <p:nvPr>
            <p:ph type="title"/>
          </p:nvPr>
        </p:nvSpPr>
        <p:spPr>
          <a:xfrm>
            <a:off x="1087582" y="469900"/>
            <a:ext cx="22237700" cy="1968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7A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</a:lstStyle>
          <a:p>
            <a:r>
              <a:rPr>
                <a:solidFill>
                  <a:schemeClr val="tx1"/>
                </a:solidFill>
              </a:rPr>
              <a:t>Hierarchical Topic Modeling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6641062" y="4556920"/>
            <a:ext cx="4572001" cy="2184462"/>
            <a:chOff x="0" y="0"/>
            <a:chExt cx="4572000" cy="2184460"/>
          </a:xfrm>
        </p:grpSpPr>
        <p:pic>
          <p:nvPicPr>
            <p:cNvPr id="192" name="Image" descr="Image"/>
            <p:cNvPicPr>
              <a:picLocks noChangeAspect="1"/>
            </p:cNvPicPr>
            <p:nvPr/>
          </p:nvPicPr>
          <p:blipFill>
            <a:blip r:embed="rId2"/>
            <a:srcRect b="15788"/>
            <a:stretch>
              <a:fillRect/>
            </a:stretch>
          </p:blipFill>
          <p:spPr>
            <a:xfrm>
              <a:off x="1393626" y="0"/>
              <a:ext cx="1784677" cy="15349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Caption"/>
            <p:cNvSpPr/>
            <p:nvPr/>
          </p:nvSpPr>
          <p:spPr>
            <a:xfrm>
              <a:off x="0" y="1636712"/>
              <a:ext cx="4572000" cy="5477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CZI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11542166" y="4565651"/>
            <a:ext cx="4572001" cy="2166999"/>
            <a:chOff x="0" y="0"/>
            <a:chExt cx="4572000" cy="2166998"/>
          </a:xfrm>
        </p:grpSpPr>
        <p:pic>
          <p:nvPicPr>
            <p:cNvPr id="195" name="Image" descr="Image"/>
            <p:cNvPicPr>
              <a:picLocks noChangeAspect="1"/>
            </p:cNvPicPr>
            <p:nvPr/>
          </p:nvPicPr>
          <p:blipFill>
            <a:blip r:embed="rId2"/>
            <a:srcRect b="16752"/>
            <a:stretch>
              <a:fillRect/>
            </a:stretch>
          </p:blipFill>
          <p:spPr>
            <a:xfrm>
              <a:off x="1393574" y="0"/>
              <a:ext cx="1784852" cy="15175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Caption"/>
            <p:cNvSpPr/>
            <p:nvPr/>
          </p:nvSpPr>
          <p:spPr>
            <a:xfrm>
              <a:off x="0" y="1619250"/>
              <a:ext cx="4572000" cy="5477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bioRxiv</a:t>
              </a:r>
            </a:p>
          </p:txBody>
        </p:sp>
      </p:grpSp>
      <p:pic>
        <p:nvPicPr>
          <p:cNvPr id="19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027" y="7895480"/>
            <a:ext cx="1163272" cy="1070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079" y="7895480"/>
            <a:ext cx="1163273" cy="1070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233" y="7895480"/>
            <a:ext cx="1163273" cy="1070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924" y="7895480"/>
            <a:ext cx="1163272" cy="1070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Abstract topic models"/>
          <p:cNvSpPr txBox="1"/>
          <p:nvPr/>
        </p:nvSpPr>
        <p:spPr>
          <a:xfrm>
            <a:off x="2558627" y="8044478"/>
            <a:ext cx="401399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485679"/>
                    <a:satOff val="-12669"/>
                    <a:lumOff val="-27282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Abstract topic models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427" y="9830584"/>
            <a:ext cx="1163272" cy="1070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218" y="9830584"/>
            <a:ext cx="1163272" cy="1070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322" y="9885680"/>
            <a:ext cx="1163273" cy="1070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063" y="9830584"/>
            <a:ext cx="1163272" cy="1070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Article topic models"/>
          <p:cNvSpPr txBox="1"/>
          <p:nvPr/>
        </p:nvSpPr>
        <p:spPr>
          <a:xfrm>
            <a:off x="2743274" y="9908919"/>
            <a:ext cx="364470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1">
                    <a:satOff val="20231"/>
                    <a:lumOff val="-16526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Article topic models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13988011" y="4565651"/>
            <a:ext cx="4572001" cy="2166999"/>
            <a:chOff x="0" y="0"/>
            <a:chExt cx="4572000" cy="2166998"/>
          </a:xfrm>
        </p:grpSpPr>
        <p:pic>
          <p:nvPicPr>
            <p:cNvPr id="208" name="Image" descr="Image"/>
            <p:cNvPicPr>
              <a:picLocks noChangeAspect="1"/>
            </p:cNvPicPr>
            <p:nvPr/>
          </p:nvPicPr>
          <p:blipFill>
            <a:blip r:embed="rId2"/>
            <a:srcRect b="16752"/>
            <a:stretch>
              <a:fillRect/>
            </a:stretch>
          </p:blipFill>
          <p:spPr>
            <a:xfrm>
              <a:off x="1393574" y="0"/>
              <a:ext cx="1784852" cy="15175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Caption"/>
            <p:cNvSpPr/>
            <p:nvPr/>
          </p:nvSpPr>
          <p:spPr>
            <a:xfrm>
              <a:off x="0" y="1619250"/>
              <a:ext cx="4572000" cy="5477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medRxiv</a:t>
              </a:r>
            </a:p>
          </p:txBody>
        </p:sp>
      </p:grpSp>
      <p:sp>
        <p:nvSpPr>
          <p:cNvPr id="211" name="Each topic is seeded with words from 10 Kaggle Tasks"/>
          <p:cNvSpPr txBox="1"/>
          <p:nvPr/>
        </p:nvSpPr>
        <p:spPr>
          <a:xfrm>
            <a:off x="7729422" y="12213225"/>
            <a:ext cx="89251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2800">
                <a:solidFill>
                  <a:srgbClr val="74747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Each topic is seeded with words from 10 Kaggle Tasks</a:t>
            </a:r>
          </a:p>
        </p:txBody>
      </p:sp>
      <p:sp>
        <p:nvSpPr>
          <p:cNvPr id="212" name="Filter abstracts"/>
          <p:cNvSpPr txBox="1"/>
          <p:nvPr/>
        </p:nvSpPr>
        <p:spPr>
          <a:xfrm>
            <a:off x="3345482" y="8518531"/>
            <a:ext cx="244028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>
                    <a:hueOff val="-485679"/>
                    <a:satOff val="-12669"/>
                    <a:lumOff val="-27282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Filter abstracts</a:t>
            </a:r>
          </a:p>
        </p:txBody>
      </p:sp>
      <p:sp>
        <p:nvSpPr>
          <p:cNvPr id="213" name="Filter body text"/>
          <p:cNvSpPr txBox="1"/>
          <p:nvPr/>
        </p:nvSpPr>
        <p:spPr>
          <a:xfrm>
            <a:off x="3359546" y="10461738"/>
            <a:ext cx="24121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1">
                    <a:satOff val="20231"/>
                    <a:lumOff val="-16526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Filter body text</a:t>
            </a:r>
          </a:p>
        </p:txBody>
      </p:sp>
      <p:sp>
        <p:nvSpPr>
          <p:cNvPr id="214" name="Assign abstract topics to all articles"/>
          <p:cNvSpPr txBox="1"/>
          <p:nvPr/>
        </p:nvSpPr>
        <p:spPr>
          <a:xfrm>
            <a:off x="2485187" y="9100296"/>
            <a:ext cx="20395951" cy="337007"/>
          </a:xfrm>
          <a:prstGeom prst="rect">
            <a:avLst/>
          </a:prstGeom>
          <a:gradFill>
            <a:gsLst>
              <a:gs pos="0">
                <a:schemeClr val="accent6">
                  <a:hueOff val="-10521704"/>
                  <a:satOff val="-11099"/>
                  <a:lumOff val="-7127"/>
                </a:schemeClr>
              </a:gs>
              <a:gs pos="100000">
                <a:schemeClr val="accent6">
                  <a:hueOff val="-15321704"/>
                  <a:satOff val="-11099"/>
                  <a:lumOff val="-2254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Assign abstract topics to all articles</a:t>
            </a:r>
          </a:p>
        </p:txBody>
      </p:sp>
      <p:sp>
        <p:nvSpPr>
          <p:cNvPr id="215" name="Assign body topics to all articles"/>
          <p:cNvSpPr txBox="1"/>
          <p:nvPr/>
        </p:nvSpPr>
        <p:spPr>
          <a:xfrm>
            <a:off x="2485186" y="10964736"/>
            <a:ext cx="20395950" cy="337006"/>
          </a:xfrm>
          <a:prstGeom prst="rect">
            <a:avLst/>
          </a:prstGeom>
          <a:gradFill>
            <a:gsLst>
              <a:gs pos="0">
                <a:schemeClr val="accent6">
                  <a:hueOff val="-10521704"/>
                  <a:satOff val="-11099"/>
                  <a:lumOff val="-7127"/>
                </a:schemeClr>
              </a:gs>
              <a:gs pos="100000">
                <a:schemeClr val="accent6">
                  <a:hueOff val="-15321704"/>
                  <a:satOff val="-11099"/>
                  <a:lumOff val="-2254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Assign body topics to all articles</a:t>
            </a:r>
          </a:p>
        </p:txBody>
      </p:sp>
      <p:sp>
        <p:nvSpPr>
          <p:cNvPr id="216" name="Line"/>
          <p:cNvSpPr/>
          <p:nvPr/>
        </p:nvSpPr>
        <p:spPr>
          <a:xfrm>
            <a:off x="8901662" y="6952300"/>
            <a:ext cx="1" cy="815308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7" name="Line"/>
          <p:cNvSpPr/>
          <p:nvPr/>
        </p:nvSpPr>
        <p:spPr>
          <a:xfrm>
            <a:off x="13828115" y="6952300"/>
            <a:ext cx="1" cy="815308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8" name="Line"/>
          <p:cNvSpPr/>
          <p:nvPr/>
        </p:nvSpPr>
        <p:spPr>
          <a:xfrm>
            <a:off x="11461807" y="6952300"/>
            <a:ext cx="1" cy="815308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Line"/>
          <p:cNvSpPr/>
          <p:nvPr/>
        </p:nvSpPr>
        <p:spPr>
          <a:xfrm>
            <a:off x="16194421" y="6952300"/>
            <a:ext cx="1" cy="815308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0" name="Data Preprocessing on entire corpus"/>
          <p:cNvSpPr txBox="1"/>
          <p:nvPr/>
        </p:nvSpPr>
        <p:spPr>
          <a:xfrm>
            <a:off x="2413567" y="3957799"/>
            <a:ext cx="20395950" cy="337007"/>
          </a:xfrm>
          <a:prstGeom prst="rect">
            <a:avLst/>
          </a:prstGeom>
          <a:gradFill>
            <a:gsLst>
              <a:gs pos="0">
                <a:schemeClr val="accent6">
                  <a:hueOff val="-10521704"/>
                  <a:satOff val="-11099"/>
                  <a:lumOff val="-7127"/>
                </a:schemeClr>
              </a:gs>
              <a:gs pos="100000">
                <a:schemeClr val="accent6">
                  <a:hueOff val="-15321704"/>
                  <a:satOff val="-11099"/>
                  <a:lumOff val="-2254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Data Preprocessing on entire corpus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satOff val="12166"/>
                <a:lumOff val="-13042"/>
              </a:schemeClr>
            </a:gs>
            <a:gs pos="100000">
              <a:schemeClr val="accent1">
                <a:hueOff val="-611179"/>
                <a:satOff val="24879"/>
                <a:lumOff val="-29447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x2wDYZ4btxbDmsEIhuxgTQzlh_yF90qBx7c9Jdq2aPAwXtsLxLh-TjENseWLC_RBKRPHzMStT_tq3Avp0-mLFEGySFQ0-MdPCgRFHMAerRgrZMr0wq4BnR5b-6eJMg_VfuysH8CXVlo.png" descr="x2wDYZ4btxbDmsEIhuxgTQzlh_yF90qBx7c9Jdq2aPAwXtsLxLh-TjENseWLC_RBKRPHzMStT_tq3Avp0-mLFEGySFQ0-MdPCgRFHMAerRgrZMr0wq4BnR5b-6eJMg_VfuysH8CXV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957" y="3201163"/>
            <a:ext cx="9364086" cy="7313674"/>
          </a:xfrm>
          <a:prstGeom prst="rect">
            <a:avLst/>
          </a:prstGeom>
          <a:ln w="12700">
            <a:miter lim="400000"/>
          </a:ln>
          <a:effectLst>
            <a:reflection stA="72545" endPos="40000" dir="5400000" sy="-100000" algn="bl" rotWithShape="0"/>
          </a:effectLst>
        </p:spPr>
      </p:pic>
      <p:sp>
        <p:nvSpPr>
          <p:cNvPr id="223" name="(Bio)BERT- SQuaD"/>
          <p:cNvSpPr txBox="1"/>
          <p:nvPr/>
        </p:nvSpPr>
        <p:spPr>
          <a:xfrm>
            <a:off x="8330189" y="1809104"/>
            <a:ext cx="772362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</a:lstStyle>
          <a:p>
            <a:r>
              <a:t>(Bio)BERT- SQuaD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BE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BERT</a:t>
            </a:r>
          </a:p>
        </p:txBody>
      </p:sp>
      <p:sp>
        <p:nvSpPr>
          <p:cNvPr id="226" name="What is BERT ?…"/>
          <p:cNvSpPr txBox="1">
            <a:spLocks noGrp="1"/>
          </p:cNvSpPr>
          <p:nvPr>
            <p:ph type="body" sz="half" idx="1"/>
          </p:nvPr>
        </p:nvSpPr>
        <p:spPr>
          <a:xfrm>
            <a:off x="1060605" y="2962287"/>
            <a:ext cx="9525001" cy="9372601"/>
          </a:xfrm>
          <a:prstGeom prst="rect">
            <a:avLst/>
          </a:prstGeom>
        </p:spPr>
        <p:txBody>
          <a:bodyPr/>
          <a:lstStyle/>
          <a:p>
            <a:pPr marL="416051" indent="-416051" defTabSz="751205">
              <a:spcBef>
                <a:spcPts val="3800"/>
              </a:spcBef>
              <a:defRPr sz="4732">
                <a:latin typeface="Roboto Thin"/>
                <a:ea typeface="Roboto Thin"/>
                <a:cs typeface="Roboto Thin"/>
                <a:sym typeface="Roboto Thin"/>
              </a:defRPr>
            </a:pPr>
            <a:r>
              <a:t>What is BERT ?</a:t>
            </a:r>
          </a:p>
          <a:p>
            <a:pPr marL="416051" indent="-416051" defTabSz="751205">
              <a:spcBef>
                <a:spcPts val="3800"/>
              </a:spcBef>
              <a:defRPr sz="4732">
                <a:latin typeface="Roboto Thin"/>
                <a:ea typeface="Roboto Thin"/>
                <a:cs typeface="Roboto Thin"/>
                <a:sym typeface="Roboto Thin"/>
              </a:defRPr>
            </a:pPr>
            <a:r>
              <a:t>How can BERT answer questions ?</a:t>
            </a:r>
          </a:p>
          <a:p>
            <a:pPr marL="832104" lvl="1" indent="-416052" defTabSz="751205">
              <a:spcBef>
                <a:spcPts val="3800"/>
              </a:spcBef>
              <a:defRPr sz="4732">
                <a:latin typeface="Roboto Thin"/>
                <a:ea typeface="Roboto Thin"/>
                <a:cs typeface="Roboto Thin"/>
                <a:sym typeface="Roboto Thin"/>
              </a:defRPr>
            </a:pPr>
            <a:r>
              <a:t>SQuaD Dataset</a:t>
            </a:r>
          </a:p>
          <a:p>
            <a:pPr marL="416051" indent="-416051" defTabSz="751205">
              <a:spcBef>
                <a:spcPts val="3800"/>
              </a:spcBef>
              <a:defRPr sz="4732">
                <a:latin typeface="Roboto Thin"/>
                <a:ea typeface="Roboto Thin"/>
                <a:cs typeface="Roboto Thin"/>
                <a:sym typeface="Roboto Thin"/>
              </a:defRPr>
            </a:pPr>
            <a:r>
              <a:t>BioBERT</a:t>
            </a:r>
          </a:p>
          <a:p>
            <a:pPr marL="416051" indent="-416051" defTabSz="751205">
              <a:spcBef>
                <a:spcPts val="3800"/>
              </a:spcBef>
              <a:defRPr sz="4732">
                <a:latin typeface="Roboto Thin"/>
                <a:ea typeface="Roboto Thin"/>
                <a:cs typeface="Roboto Thin"/>
                <a:sym typeface="Roboto Thin"/>
              </a:defRPr>
            </a:pPr>
            <a:r>
              <a:t>Fine-tuning and Inference on TPUs</a:t>
            </a:r>
          </a:p>
          <a:p>
            <a:pPr marL="416051" indent="-416051" defTabSz="751205">
              <a:spcBef>
                <a:spcPts val="3800"/>
              </a:spcBef>
              <a:defRPr sz="4732">
                <a:latin typeface="Roboto Thin"/>
                <a:ea typeface="Roboto Thin"/>
                <a:cs typeface="Roboto Thin"/>
                <a:sym typeface="Roboto Thin"/>
              </a:defRPr>
            </a:pPr>
            <a:r>
              <a:t>Google Colab notebooks and </a:t>
            </a:r>
            <a:r>
              <a:rPr u="sng">
                <a:hlinkClick r:id="rId2"/>
              </a:rPr>
              <a:t>gsutil</a:t>
            </a:r>
          </a:p>
          <a:p>
            <a:pPr marL="416051" indent="-416051" defTabSz="751205">
              <a:spcBef>
                <a:spcPts val="3800"/>
              </a:spcBef>
              <a:defRPr sz="4732">
                <a:latin typeface="Roboto Thin"/>
                <a:ea typeface="Roboto Thin"/>
                <a:cs typeface="Roboto Thin"/>
                <a:sym typeface="Roboto Thin"/>
              </a:defRPr>
            </a:pPr>
            <a:r>
              <a:t>Evaluation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satOff val="12166"/>
                <a:lumOff val="-13042"/>
              </a:schemeClr>
            </a:gs>
            <a:gs pos="100000">
              <a:schemeClr val="accent1">
                <a:hueOff val="-611179"/>
                <a:satOff val="24879"/>
                <a:lumOff val="-29447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Inference"/>
          <p:cNvSpPr txBox="1"/>
          <p:nvPr/>
        </p:nvSpPr>
        <p:spPr>
          <a:xfrm>
            <a:off x="7089837" y="6438899"/>
            <a:ext cx="1020432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</a:lstStyle>
          <a:p>
            <a:r>
              <a:t>Inference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Inference 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Inference Cycle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351913" y="3098888"/>
            <a:ext cx="4572001" cy="2498575"/>
            <a:chOff x="0" y="0"/>
            <a:chExt cx="4572000" cy="2498574"/>
          </a:xfrm>
        </p:grpSpPr>
        <p:pic>
          <p:nvPicPr>
            <p:cNvPr id="231" name="Screen Shot 2020-08-02 at 11.33.33 AM.png" descr="Screen Shot 2020-08-02 at 11.33.33 A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1561" y="0"/>
              <a:ext cx="1568878" cy="1849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Caption"/>
            <p:cNvSpPr/>
            <p:nvPr/>
          </p:nvSpPr>
          <p:spPr>
            <a:xfrm>
              <a:off x="0" y="1950826"/>
              <a:ext cx="4572000" cy="5477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Question</a:t>
              </a: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5249173" y="3301559"/>
            <a:ext cx="4572001" cy="2550433"/>
            <a:chOff x="0" y="0"/>
            <a:chExt cx="4572000" cy="2550432"/>
          </a:xfrm>
        </p:grpSpPr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1561" y="0"/>
              <a:ext cx="1568878" cy="14438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Caption"/>
            <p:cNvSpPr/>
            <p:nvPr/>
          </p:nvSpPr>
          <p:spPr>
            <a:xfrm>
              <a:off x="0" y="1545484"/>
              <a:ext cx="4572000" cy="10049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r>
                <a:t>Abstract Topic </a:t>
              </a:r>
              <a:br/>
              <a:r>
                <a:t>Models</a:t>
              </a: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19701696" y="3098980"/>
            <a:ext cx="4572001" cy="2498576"/>
            <a:chOff x="0" y="0"/>
            <a:chExt cx="4572000" cy="2498574"/>
          </a:xfrm>
        </p:grpSpPr>
        <p:pic>
          <p:nvPicPr>
            <p:cNvPr id="237" name="Screen Shot 2020-08-01 at 11.08.26 PM.png" descr="Screen Shot 2020-08-01 at 11.08.26 PM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01142" y="0"/>
              <a:ext cx="2169518" cy="1849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Caption"/>
            <p:cNvSpPr/>
            <p:nvPr/>
          </p:nvSpPr>
          <p:spPr>
            <a:xfrm>
              <a:off x="0" y="1950826"/>
              <a:ext cx="4572000" cy="5477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Articles</a:t>
              </a: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5249173" y="10757850"/>
            <a:ext cx="4572001" cy="2658088"/>
            <a:chOff x="0" y="0"/>
            <a:chExt cx="4572000" cy="2658087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074" y="0"/>
              <a:ext cx="1685852" cy="15515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Caption"/>
            <p:cNvSpPr/>
            <p:nvPr/>
          </p:nvSpPr>
          <p:spPr>
            <a:xfrm>
              <a:off x="0" y="1653138"/>
              <a:ext cx="4572000" cy="100495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r>
                <a:t>Body text </a:t>
              </a:r>
              <a:br/>
              <a:r>
                <a:t>topic models</a:t>
              </a:r>
            </a:p>
          </p:txBody>
        </p:sp>
      </p:grpSp>
      <p:sp>
        <p:nvSpPr>
          <p:cNvPr id="243" name="Topics"/>
          <p:cNvSpPr txBox="1"/>
          <p:nvPr/>
        </p:nvSpPr>
        <p:spPr>
          <a:xfrm>
            <a:off x="11560069" y="7802640"/>
            <a:ext cx="1866901" cy="84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Topics</a:t>
            </a:r>
          </a:p>
        </p:txBody>
      </p:sp>
      <p:pic>
        <p:nvPicPr>
          <p:cNvPr id="244" name="Screen Shot 2020-08-02 at 6.56.22 PM.png" descr="Screen Shot 2020-08-02 at 6.56.22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5837217" y="2693194"/>
            <a:ext cx="2933825" cy="30928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" name="Group"/>
          <p:cNvGrpSpPr/>
          <p:nvPr/>
        </p:nvGrpSpPr>
        <p:grpSpPr>
          <a:xfrm>
            <a:off x="351913" y="10609098"/>
            <a:ext cx="4572001" cy="2955776"/>
            <a:chOff x="0" y="0"/>
            <a:chExt cx="4572000" cy="2955774"/>
          </a:xfrm>
        </p:grpSpPr>
        <p:pic>
          <p:nvPicPr>
            <p:cNvPr id="245" name="Screen Shot 2020-08-01 at 11.08.26 PM.png" descr="Screen Shot 2020-08-01 at 11.08.26 PM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01142" y="0"/>
              <a:ext cx="2169518" cy="1849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Caption"/>
            <p:cNvSpPr/>
            <p:nvPr/>
          </p:nvSpPr>
          <p:spPr>
            <a:xfrm>
              <a:off x="0" y="1950826"/>
              <a:ext cx="4572000" cy="10049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/>
              </a:pPr>
              <a:r>
                <a:t>Filtered article</a:t>
              </a:r>
              <a:br/>
              <a:r>
                <a:t>sections</a:t>
              </a:r>
            </a:p>
          </p:txBody>
        </p:sp>
      </p:grpSp>
      <p:pic>
        <p:nvPicPr>
          <p:cNvPr id="248" name="Screen Shot 2020-08-02 at 6.56.22 PM.png" descr="Screen Shot 2020-08-02 at 6.56.22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5837217" y="9987176"/>
            <a:ext cx="2933825" cy="30928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1" name="Group"/>
          <p:cNvGrpSpPr/>
          <p:nvPr/>
        </p:nvGrpSpPr>
        <p:grpSpPr>
          <a:xfrm>
            <a:off x="19701696" y="10609098"/>
            <a:ext cx="4572001" cy="2498576"/>
            <a:chOff x="0" y="0"/>
            <a:chExt cx="4572000" cy="2498574"/>
          </a:xfrm>
        </p:grpSpPr>
        <p:pic>
          <p:nvPicPr>
            <p:cNvPr id="249" name="Screen Shot 2020-08-01 at 11.08.26 PM.png" descr="Screen Shot 2020-08-01 at 11.08.26 PM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01142" y="0"/>
              <a:ext cx="2169518" cy="1849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Caption"/>
            <p:cNvSpPr/>
            <p:nvPr/>
          </p:nvSpPr>
          <p:spPr>
            <a:xfrm>
              <a:off x="0" y="1950826"/>
              <a:ext cx="4572000" cy="5477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Context</a:t>
              </a:r>
            </a:p>
          </p:txBody>
        </p:sp>
      </p:grpSp>
      <p:sp>
        <p:nvSpPr>
          <p:cNvPr id="252" name="Line"/>
          <p:cNvSpPr/>
          <p:nvPr/>
        </p:nvSpPr>
        <p:spPr>
          <a:xfrm flipV="1">
            <a:off x="3804102" y="4023501"/>
            <a:ext cx="256488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3" name="Line"/>
          <p:cNvSpPr/>
          <p:nvPr/>
        </p:nvSpPr>
        <p:spPr>
          <a:xfrm>
            <a:off x="9130358" y="4794968"/>
            <a:ext cx="3088599" cy="2929140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4" name="Line"/>
          <p:cNvSpPr/>
          <p:nvPr/>
        </p:nvSpPr>
        <p:spPr>
          <a:xfrm flipV="1">
            <a:off x="13200225" y="5104638"/>
            <a:ext cx="2905530" cy="2627713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Line"/>
          <p:cNvSpPr/>
          <p:nvPr/>
        </p:nvSpPr>
        <p:spPr>
          <a:xfrm>
            <a:off x="12944034" y="8975663"/>
            <a:ext cx="3087924" cy="1843715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6" name="Line"/>
          <p:cNvSpPr/>
          <p:nvPr/>
        </p:nvSpPr>
        <p:spPr>
          <a:xfrm flipV="1">
            <a:off x="8883792" y="8970571"/>
            <a:ext cx="3089448" cy="1963162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7" name="Line"/>
          <p:cNvSpPr/>
          <p:nvPr/>
        </p:nvSpPr>
        <p:spPr>
          <a:xfrm flipV="1">
            <a:off x="3804102" y="11533619"/>
            <a:ext cx="256488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8" name="Line"/>
          <p:cNvSpPr/>
          <p:nvPr/>
        </p:nvSpPr>
        <p:spPr>
          <a:xfrm>
            <a:off x="19092267" y="4239636"/>
            <a:ext cx="1568878" cy="1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9" name="Line"/>
          <p:cNvSpPr/>
          <p:nvPr/>
        </p:nvSpPr>
        <p:spPr>
          <a:xfrm>
            <a:off x="19092267" y="11533619"/>
            <a:ext cx="1568878" cy="1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rchitecture &amp; BioBERT Answ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 &amp; BioBERT Answers</a:t>
            </a:r>
          </a:p>
        </p:txBody>
      </p:sp>
      <p:pic>
        <p:nvPicPr>
          <p:cNvPr id="262" name="odm (1).png" descr="odm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43" y="2823729"/>
            <a:ext cx="11354225" cy="1029102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Question: Methods evaluating potential complication of Antibody-Dependent Enhancement (ADE) in vaccine recipients.…"/>
          <p:cNvSpPr txBox="1"/>
          <p:nvPr/>
        </p:nvSpPr>
        <p:spPr>
          <a:xfrm>
            <a:off x="14813377" y="3968714"/>
            <a:ext cx="7677852" cy="80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Question: Methods evaluating potential complication of Antibody-Dependent Enhancement (ADE) in vaccine recipients.</a:t>
            </a:r>
          </a:p>
          <a:p>
            <a:pPr algn="l" defTabSz="457200">
              <a:lnSpc>
                <a:spcPts val="43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Answer: Nsp3b and E-channel</a:t>
            </a:r>
          </a:p>
          <a:p>
            <a:pPr algn="l" defTabSz="457200">
              <a:lnSpc>
                <a:spcPts val="41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  <a:p>
            <a:pPr algn="l" defTabSz="457200">
              <a:lnSpc>
                <a:spcPts val="41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  <a:p>
            <a:pPr algn="l" defTabSz="457200">
              <a:lnSpc>
                <a:spcPts val="43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Question: Exploration of use of best animal models and their predictive value for a human vaccine.</a:t>
            </a:r>
          </a:p>
          <a:p>
            <a:pPr algn="l" defTabSz="457200">
              <a:lnSpc>
                <a:spcPts val="43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Answer: no target has been predicted</a:t>
            </a:r>
          </a:p>
          <a:p>
            <a:pPr algn="l" defTabSz="457200">
              <a:lnSpc>
                <a:spcPts val="41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  <a:p>
            <a:pPr algn="l" defTabSz="457200">
              <a:lnSpc>
                <a:spcPts val="41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  <a:p>
            <a:pPr algn="l" defTabSz="457200">
              <a:lnSpc>
                <a:spcPts val="43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Question: Capabilities to discover a therapeutic (not vaccine) for the disease, and clinical effectiveness studies to discover therapeutics, to include antiviral agents.</a:t>
            </a:r>
          </a:p>
          <a:p>
            <a:pPr algn="l" defTabSz="457200">
              <a:lnSpc>
                <a:spcPts val="43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Answer: scientists have come up with three strategies for developing new drugs</a:t>
            </a:r>
            <a:br/>
            <a:br/>
            <a:endParaRPr/>
          </a:p>
          <a:p>
            <a:pPr algn="l" defTabSz="457200">
              <a:lnSpc>
                <a:spcPts val="43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Question: Exploration of use of best animal models and their predictive value for a human vaccine.</a:t>
            </a:r>
          </a:p>
          <a:p>
            <a:pPr algn="l" defTabSz="457200">
              <a:lnSpc>
                <a:spcPts val="5500"/>
              </a:lnSpc>
              <a:defRPr sz="2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Answer: ARIMA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</a:t>
            </a:r>
          </a:p>
        </p:txBody>
      </p:sp>
      <p:grpSp>
        <p:nvGrpSpPr>
          <p:cNvPr id="268" name="Group"/>
          <p:cNvGrpSpPr/>
          <p:nvPr/>
        </p:nvGrpSpPr>
        <p:grpSpPr>
          <a:xfrm>
            <a:off x="5168798" y="7850578"/>
            <a:ext cx="4572001" cy="4069336"/>
            <a:chOff x="0" y="0"/>
            <a:chExt cx="4572000" cy="4069334"/>
          </a:xfrm>
        </p:grpSpPr>
        <p:pic>
          <p:nvPicPr>
            <p:cNvPr id="26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006" y="0"/>
              <a:ext cx="3419988" cy="3419987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127000" dist="76200" dir="5520000" rotWithShape="0">
                <a:srgbClr val="000000">
                  <a:alpha val="60000"/>
                </a:srgbClr>
              </a:outerShdw>
            </a:effectLst>
          </p:spPr>
        </p:pic>
        <p:sp>
          <p:nvSpPr>
            <p:cNvPr id="267" name="Caption"/>
            <p:cNvSpPr/>
            <p:nvPr/>
          </p:nvSpPr>
          <p:spPr>
            <a:xfrm>
              <a:off x="0" y="3521586"/>
              <a:ext cx="4572000" cy="5477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Annie Didier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15065719" y="7850578"/>
            <a:ext cx="4572001" cy="4069336"/>
            <a:chOff x="0" y="0"/>
            <a:chExt cx="4572000" cy="4069334"/>
          </a:xfrm>
        </p:grpSpPr>
        <p:pic>
          <p:nvPicPr>
            <p:cNvPr id="26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006" y="0"/>
              <a:ext cx="3419988" cy="3419987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127000" dist="76200" dir="5520000" rotWithShape="0">
                <a:srgbClr val="000000">
                  <a:alpha val="60000"/>
                </a:srgbClr>
              </a:outerShdw>
            </a:effectLst>
          </p:spPr>
        </p:pic>
        <p:sp>
          <p:nvSpPr>
            <p:cNvPr id="270" name="Caption"/>
            <p:cNvSpPr/>
            <p:nvPr/>
          </p:nvSpPr>
          <p:spPr>
            <a:xfrm>
              <a:off x="0" y="3521586"/>
              <a:ext cx="4572000" cy="5477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Anastasia Mensikova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10315630" y="4325013"/>
            <a:ext cx="4572001" cy="4069336"/>
            <a:chOff x="0" y="0"/>
            <a:chExt cx="4572000" cy="4069334"/>
          </a:xfrm>
        </p:grpSpPr>
        <p:pic>
          <p:nvPicPr>
            <p:cNvPr id="27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006" y="0"/>
              <a:ext cx="3419988" cy="3419987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127000" dist="76200" dir="5520000" rotWithShape="0">
                <a:srgbClr val="000000">
                  <a:alpha val="60000"/>
                </a:srgbClr>
              </a:outerShdw>
            </a:effectLst>
          </p:spPr>
        </p:pic>
        <p:sp>
          <p:nvSpPr>
            <p:cNvPr id="273" name="Caption"/>
            <p:cNvSpPr/>
            <p:nvPr/>
          </p:nvSpPr>
          <p:spPr>
            <a:xfrm>
              <a:off x="0" y="3521586"/>
              <a:ext cx="4572000" cy="5477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Asitang Mishra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19998042" y="4163543"/>
            <a:ext cx="4572001" cy="4392277"/>
            <a:chOff x="0" y="0"/>
            <a:chExt cx="4572000" cy="4392276"/>
          </a:xfrm>
        </p:grpSpPr>
        <p:pic>
          <p:nvPicPr>
            <p:cNvPr id="275" name="chris_portrait.jpg" descr="chris_portrait.jpg"/>
            <p:cNvPicPr>
              <a:picLocks noChangeAspect="1"/>
            </p:cNvPicPr>
            <p:nvPr/>
          </p:nvPicPr>
          <p:blipFill>
            <a:blip r:embed="rId5"/>
            <a:srcRect b="17551"/>
            <a:stretch>
              <a:fillRect/>
            </a:stretch>
          </p:blipFill>
          <p:spPr>
            <a:xfrm>
              <a:off x="661248" y="0"/>
              <a:ext cx="3249504" cy="374277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127000" dist="76200" dir="5520000" rotWithShape="0">
                <a:srgbClr val="000000">
                  <a:alpha val="60000"/>
                </a:srgbClr>
              </a:outerShdw>
            </a:effectLst>
          </p:spPr>
        </p:pic>
        <p:sp>
          <p:nvSpPr>
            <p:cNvPr id="276" name="Caption"/>
            <p:cNvSpPr/>
            <p:nvPr/>
          </p:nvSpPr>
          <p:spPr>
            <a:xfrm>
              <a:off x="0" y="3844528"/>
              <a:ext cx="4572000" cy="5477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Dr. Chris Mattmann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208222" y="4325013"/>
            <a:ext cx="4572001" cy="4069336"/>
            <a:chOff x="0" y="0"/>
            <a:chExt cx="4572000" cy="4069334"/>
          </a:xfrm>
        </p:grpSpPr>
        <p:pic>
          <p:nvPicPr>
            <p:cNvPr id="278" name="00000IMG_00000_BURST20190510142430801_COVER.jpg" descr="00000IMG_00000_BURST20190510142430801_COVER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006" y="0"/>
              <a:ext cx="3419988" cy="3419987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127000" dist="76200" dir="5520000" rotWithShape="0">
                <a:srgbClr val="000000">
                  <a:alpha val="60000"/>
                </a:srgbClr>
              </a:outerShdw>
            </a:effectLst>
          </p:spPr>
        </p:pic>
        <p:sp>
          <p:nvSpPr>
            <p:cNvPr id="279" name="Caption"/>
            <p:cNvSpPr/>
            <p:nvPr/>
          </p:nvSpPr>
          <p:spPr>
            <a:xfrm>
              <a:off x="0" y="3521586"/>
              <a:ext cx="4572000" cy="5477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r>
                <a:t>Hamsa Shwetha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satOff val="12166"/>
                <a:lumOff val="-13042"/>
              </a:schemeClr>
            </a:gs>
            <a:gs pos="100000">
              <a:schemeClr val="accent1">
                <a:hueOff val="-611179"/>
                <a:satOff val="24879"/>
                <a:lumOff val="-29447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hank You!"/>
          <p:cNvSpPr txBox="1"/>
          <p:nvPr/>
        </p:nvSpPr>
        <p:spPr>
          <a:xfrm>
            <a:off x="7089837" y="5674421"/>
            <a:ext cx="10204325" cy="84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285" name="Icons from Noun Projec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Icons from Noun Project</a:t>
            </a:r>
          </a:p>
          <a:p>
            <a:pPr>
              <a:defRPr sz="28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u="sng">
                <a:hlinkClick r:id="rId2"/>
              </a:rPr>
              <a:t>https://github.com/vi3k6i5/GuidedLDA</a:t>
            </a:r>
            <a:r>
              <a:t> </a:t>
            </a:r>
          </a:p>
          <a:p>
            <a:pPr>
              <a:defRPr sz="28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u="sng">
                <a:hlinkClick r:id="rId3"/>
              </a:rPr>
              <a:t>https://github.com/nasa-jpl-cord-19/topiQAL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satOff val="12166"/>
                <a:lumOff val="-13042"/>
              </a:schemeClr>
            </a:gs>
            <a:gs pos="100000">
              <a:schemeClr val="accent1">
                <a:hueOff val="-611179"/>
                <a:satOff val="24879"/>
                <a:lumOff val="-29447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e all have questions."/>
          <p:cNvSpPr txBox="1"/>
          <p:nvPr/>
        </p:nvSpPr>
        <p:spPr>
          <a:xfrm>
            <a:off x="667865" y="6435409"/>
            <a:ext cx="12038230" cy="84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We all have questions.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o am I ?"/>
          <p:cNvSpPr txBox="1">
            <a:spLocks noGrp="1"/>
          </p:cNvSpPr>
          <p:nvPr>
            <p:ph type="body" idx="22"/>
          </p:nvPr>
        </p:nvSpPr>
        <p:spPr>
          <a:xfrm>
            <a:off x="-2953468" y="1403365"/>
            <a:ext cx="19621501" cy="939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Who am I ? </a:t>
            </a:r>
          </a:p>
        </p:txBody>
      </p:sp>
      <p:sp>
        <p:nvSpPr>
          <p:cNvPr id="137" name="How big is the Universe ?"/>
          <p:cNvSpPr txBox="1"/>
          <p:nvPr/>
        </p:nvSpPr>
        <p:spPr>
          <a:xfrm>
            <a:off x="-2953468" y="4293881"/>
            <a:ext cx="19621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47700">
              <a:spcBef>
                <a:spcPts val="3400"/>
              </a:spcBef>
              <a:defRPr sz="3200">
                <a:solidFill>
                  <a:srgbClr val="747474"/>
                </a:solidFill>
              </a:defRPr>
            </a:lvl1pPr>
          </a:lstStyle>
          <a:p>
            <a:r>
              <a:t>How big is the Universe ?</a:t>
            </a:r>
          </a:p>
        </p:txBody>
      </p:sp>
      <p:sp>
        <p:nvSpPr>
          <p:cNvPr id="138" name="How many days in a Martian year ?"/>
          <p:cNvSpPr txBox="1"/>
          <p:nvPr/>
        </p:nvSpPr>
        <p:spPr>
          <a:xfrm>
            <a:off x="-2953468" y="7184397"/>
            <a:ext cx="19621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47700">
              <a:spcBef>
                <a:spcPts val="3400"/>
              </a:spcBef>
              <a:defRPr sz="3200">
                <a:solidFill>
                  <a:srgbClr val="747474"/>
                </a:solidFill>
              </a:defRPr>
            </a:lvl1pPr>
          </a:lstStyle>
          <a:p>
            <a:r>
              <a:t>How many days in a Martian year ?</a:t>
            </a:r>
          </a:p>
        </p:txBody>
      </p:sp>
      <p:sp>
        <p:nvSpPr>
          <p:cNvPr id="139" name="Is there a vaccine to COVID-19 ?"/>
          <p:cNvSpPr txBox="1"/>
          <p:nvPr/>
        </p:nvSpPr>
        <p:spPr>
          <a:xfrm>
            <a:off x="-2953468" y="10074912"/>
            <a:ext cx="19621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47700">
              <a:spcBef>
                <a:spcPts val="3400"/>
              </a:spcBef>
              <a:defRPr sz="3200">
                <a:solidFill>
                  <a:srgbClr val="747474"/>
                </a:solidFill>
              </a:defRPr>
            </a:lvl1pPr>
          </a:lstStyle>
          <a:p>
            <a:r>
              <a:t>Is there a vaccine to COVID-19 ?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build="p" bldLvl="5" animBg="1" advAuto="0"/>
      <p:bldP spid="137" grpId="2" build="p" bldLvl="5" animBg="1" advAuto="0"/>
      <p:bldP spid="138" grpId="3" build="p" bldLvl="5" animBg="1" advAuto="0"/>
      <p:bldP spid="139" grpId="4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satOff val="12166"/>
                <a:lumOff val="-13042"/>
              </a:schemeClr>
            </a:gs>
            <a:gs pos="100000">
              <a:schemeClr val="accent1">
                <a:hueOff val="-611179"/>
                <a:satOff val="24879"/>
                <a:lumOff val="-29447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" descr="Imag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12870" y="2635085"/>
            <a:ext cx="16358260" cy="8445830"/>
          </a:xfrm>
          <a:prstGeom prst="rect">
            <a:avLst/>
          </a:prstGeom>
          <a:effectLst>
            <a:reflection stA="32885" endPos="40000" dir="5400000" sy="-100000" algn="bl" rotWithShape="0"/>
          </a:effectLst>
        </p:spPr>
      </p:pic>
      <p:sp>
        <p:nvSpPr>
          <p:cNvPr id="142" name="https://pbs.twimg.com/media/D1lyBC7X0AAYn4d.jpg"/>
          <p:cNvSpPr txBox="1"/>
          <p:nvPr/>
        </p:nvSpPr>
        <p:spPr>
          <a:xfrm>
            <a:off x="10259034" y="10982861"/>
            <a:ext cx="3865932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477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https://pbs.twimg.com/media/D1lyBC7X0AAYn4d.jpg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  <p:bldP spid="142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satOff val="12166"/>
                <a:lumOff val="-13042"/>
              </a:schemeClr>
            </a:gs>
            <a:gs pos="100000">
              <a:schemeClr val="accent1">
                <a:hueOff val="-611179"/>
                <a:satOff val="24879"/>
                <a:lumOff val="-29447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et’s step back a bit .."/>
          <p:cNvSpPr txBox="1"/>
          <p:nvPr/>
        </p:nvSpPr>
        <p:spPr>
          <a:xfrm>
            <a:off x="6172885" y="3941959"/>
            <a:ext cx="12038230" cy="84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Let’s step back a bit ..</a:t>
            </a:r>
          </a:p>
        </p:txBody>
      </p:sp>
      <p:pic>
        <p:nvPicPr>
          <p:cNvPr id="145" name="3EQLn_OalBqf1o-G92jBDdw0C6iAMEgy0W8MuCtfiFeh7x9q_MgHQJmEeUqHyk5CjzYNZ3mxlgwhm_NlNyToWGTRXxeqbSrqWWOgyXx_85G_4jjTanE8GjS__q6Nl7JfsIBcA_eYePs.png" descr="3EQLn_OalBqf1o-G92jBDdw0C6iAMEgy0W8MuCtfiFeh7x9q_MgHQJmEeUqHyk5CjzYNZ3mxlgwhm_NlNyToWGTRXxeqbSrqWWOgyXx_85G_4jjTanE8GjS__q6Nl7JfsIBcA_eYe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008" y="7585163"/>
            <a:ext cx="7551942" cy="4406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he White House and a coalition of leading research groups have prepared the COVID-19 Open Research Dataset (CORD-19). CORD-19 is a resource of over 29,000 scholarly articles, including over 13,000 with full text, about COVID-19, SARS-CoV-2, and related "/>
          <p:cNvSpPr txBox="1"/>
          <p:nvPr/>
        </p:nvSpPr>
        <p:spPr>
          <a:xfrm>
            <a:off x="2328858" y="7585163"/>
            <a:ext cx="8683862" cy="440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algn="l" defTabSz="457200">
              <a:lnSpc>
                <a:spcPts val="5500"/>
              </a:lnSpc>
              <a:defRPr sz="1866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The White House and a coalition of leading research groups have prepared the COVID-19 Open Research Dataset (CORD-19). CORD-19 is a resource of over 29,000 scholarly articles, including over 13,000 with full text, about COVID-19, SARS-CoV-2, and related coronaviruses. </a:t>
            </a:r>
            <a:br/>
            <a:br>
              <a:rPr sz="1333"/>
            </a:br>
            <a:br>
              <a:rPr sz="1333"/>
            </a:b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28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28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4000"/>
              </a:lnSpc>
              <a:defRPr sz="1333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Challenge Submission: https://www.kaggle.com/venkat1949/topic-modeling-based-biobert-qa-system</a:t>
            </a: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28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ts val="28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animBg="1" advAuto="0"/>
      <p:bldP spid="145" grpId="3" animBg="1" advAuto="0"/>
      <p:bldP spid="146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31" y="750594"/>
            <a:ext cx="2604331" cy="228071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Articles"/>
          <p:cNvSpPr/>
          <p:nvPr/>
        </p:nvSpPr>
        <p:spPr>
          <a:xfrm>
            <a:off x="4754996" y="3132909"/>
            <a:ext cx="4572001" cy="547749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r>
              <a:t>Articles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882" y="8968590"/>
            <a:ext cx="2892437" cy="340929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asks - Questions"/>
          <p:cNvSpPr/>
          <p:nvPr/>
        </p:nvSpPr>
        <p:spPr>
          <a:xfrm>
            <a:off x="4933100" y="12479487"/>
            <a:ext cx="4572001" cy="547750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r>
              <a:t>Tasks - Questions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5246" y="4835921"/>
            <a:ext cx="3701524" cy="3409299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CORD-19 Dataset"/>
          <p:cNvSpPr/>
          <p:nvPr/>
        </p:nvSpPr>
        <p:spPr>
          <a:xfrm>
            <a:off x="-69927" y="8346819"/>
            <a:ext cx="4572001" cy="547749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r>
              <a:t>CORD-19 Dataset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1238" y="4778676"/>
            <a:ext cx="3701524" cy="352364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Answers"/>
          <p:cNvSpPr/>
          <p:nvPr/>
        </p:nvSpPr>
        <p:spPr>
          <a:xfrm>
            <a:off x="9906000" y="8403923"/>
            <a:ext cx="4572000" cy="547749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r>
              <a:t>Answers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49513" y="5106886"/>
            <a:ext cx="2604331" cy="286722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Labels"/>
          <p:cNvSpPr/>
          <p:nvPr/>
        </p:nvSpPr>
        <p:spPr>
          <a:xfrm>
            <a:off x="20365678" y="8075713"/>
            <a:ext cx="4572001" cy="547750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r>
              <a:t>Labels</a:t>
            </a:r>
          </a:p>
        </p:txBody>
      </p:sp>
      <p:pic>
        <p:nvPicPr>
          <p:cNvPr id="158" name="noun_girl_60007.png" descr="noun_girl_60007.png"/>
          <p:cNvPicPr>
            <a:picLocks noChangeAspect="1"/>
          </p:cNvPicPr>
          <p:nvPr/>
        </p:nvPicPr>
        <p:blipFill>
          <a:blip r:embed="rId7"/>
          <a:srcRect l="7653" r="7653" b="13736"/>
          <a:stretch>
            <a:fillRect/>
          </a:stretch>
        </p:blipFill>
        <p:spPr>
          <a:xfrm>
            <a:off x="15833506" y="4943871"/>
            <a:ext cx="3134957" cy="319308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ubject Matter Experts"/>
          <p:cNvSpPr/>
          <p:nvPr/>
        </p:nvSpPr>
        <p:spPr>
          <a:xfrm>
            <a:off x="15114984" y="8238728"/>
            <a:ext cx="4572001" cy="547749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r>
              <a:t>Subject Matter Experts</a:t>
            </a:r>
          </a:p>
        </p:txBody>
      </p:sp>
      <p:pic>
        <p:nvPicPr>
          <p:cNvPr id="160" name="Line Line" descr="Line 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9041947">
            <a:off x="20091027" y="6489700"/>
            <a:ext cx="5121302" cy="101601"/>
          </a:xfrm>
          <a:prstGeom prst="rect">
            <a:avLst/>
          </a:prstGeom>
        </p:spPr>
      </p:pic>
      <p:pic>
        <p:nvPicPr>
          <p:cNvPr id="162" name="Line Line" descr="Line 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9041947">
            <a:off x="14840312" y="6807200"/>
            <a:ext cx="5121302" cy="101601"/>
          </a:xfrm>
          <a:prstGeom prst="rect">
            <a:avLst/>
          </a:prstGeom>
        </p:spPr>
      </p:pic>
      <p:pic>
        <p:nvPicPr>
          <p:cNvPr id="164" name="Line Shape" descr="Line Shap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900000">
            <a:off x="1638470" y="3060821"/>
            <a:ext cx="3776574" cy="629873"/>
          </a:xfrm>
          <a:prstGeom prst="rect">
            <a:avLst/>
          </a:prstGeom>
        </p:spPr>
      </p:pic>
      <p:pic>
        <p:nvPicPr>
          <p:cNvPr id="166" name="Line Shape" descr="Line Shap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8900000">
            <a:off x="9129110" y="10504686"/>
            <a:ext cx="4041047" cy="660963"/>
          </a:xfrm>
          <a:prstGeom prst="rect">
            <a:avLst/>
          </a:prstGeom>
        </p:spPr>
      </p:pic>
      <p:pic>
        <p:nvPicPr>
          <p:cNvPr id="168" name="Line Shape" descr="Line Shap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900000">
            <a:off x="3091370" y="8948204"/>
            <a:ext cx="841522" cy="37011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animBg="1" advAuto="0"/>
      <p:bldP spid="150" grpId="5" animBg="1" advAuto="0"/>
      <p:bldP spid="152" grpId="3" animBg="1" advAuto="0"/>
      <p:bldP spid="154" grpId="7" animBg="1" advAuto="0"/>
      <p:bldP spid="156" grpId="8" animBg="1" advAuto="0"/>
      <p:bldP spid="158" grpId="10" animBg="1" advAuto="0"/>
      <p:bldP spid="160" grpId="9" animBg="1" advAuto="0"/>
      <p:bldP spid="162" grpId="11" animBg="1" advAuto="0"/>
      <p:bldP spid="164" grpId="2" animBg="1" advAuto="0"/>
      <p:bldP spid="166" grpId="6" animBg="1" advAuto="0"/>
      <p:bldP spid="168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hy TopiQAL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TopiQAL ?</a:t>
            </a:r>
          </a:p>
        </p:txBody>
      </p:sp>
      <p:pic>
        <p:nvPicPr>
          <p:cNvPr id="172" name="pipeline.png" descr="pip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156484"/>
            <a:ext cx="22936200" cy="6273801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wordcloud.png"/>
          <p:cNvGrpSpPr/>
          <p:nvPr/>
        </p:nvGrpSpPr>
        <p:grpSpPr>
          <a:xfrm>
            <a:off x="3319378" y="1168148"/>
            <a:ext cx="17745244" cy="11379704"/>
            <a:chOff x="0" y="0"/>
            <a:chExt cx="17745243" cy="11379703"/>
          </a:xfrm>
        </p:grpSpPr>
        <p:pic>
          <p:nvPicPr>
            <p:cNvPr id="175" name="wordcloud.png" descr="wordclou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" y="139700"/>
              <a:ext cx="17313444" cy="1082090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4" name="wordcloud.png" descr="wordcloud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7745244" cy="11379704"/>
            </a:xfrm>
            <a:prstGeom prst="rect">
              <a:avLst/>
            </a:prstGeom>
            <a:effectLst/>
          </p:spPr>
        </p:pic>
      </p:grpSp>
      <p:sp>
        <p:nvSpPr>
          <p:cNvPr id="177" name="Sums up all that we do!"/>
          <p:cNvSpPr/>
          <p:nvPr/>
        </p:nvSpPr>
        <p:spPr>
          <a:xfrm>
            <a:off x="3319377" y="12649451"/>
            <a:ext cx="17745246" cy="547749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r>
              <a:t>Sums up all that we do!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satOff val="12166"/>
                <a:lumOff val="-13042"/>
              </a:schemeClr>
            </a:gs>
            <a:gs pos="100000">
              <a:schemeClr val="accent1">
                <a:hueOff val="-611179"/>
                <a:satOff val="24879"/>
                <a:lumOff val="-29447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opic Models"/>
          <p:cNvSpPr txBox="1"/>
          <p:nvPr/>
        </p:nvSpPr>
        <p:spPr>
          <a:xfrm>
            <a:off x="7089837" y="6438899"/>
            <a:ext cx="1020432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</a:lstStyle>
          <a:p>
            <a:r>
              <a:t>Topic Models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Macintosh PowerPoint</Application>
  <PresentationFormat>Custom</PresentationFormat>
  <Paragraphs>94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American Typewriter</vt:lpstr>
      <vt:lpstr>Helvetica</vt:lpstr>
      <vt:lpstr>Helvetica Neue</vt:lpstr>
      <vt:lpstr>Helvetica Neue Light</vt:lpstr>
      <vt:lpstr>Helvetica Neue Medium</vt:lpstr>
      <vt:lpstr>Roboto</vt:lpstr>
      <vt:lpstr>Roboto Light</vt:lpstr>
      <vt:lpstr>Roboto Thin</vt:lpstr>
      <vt:lpstr>Times Roman</vt:lpstr>
      <vt:lpstr>ModernPortfolio</vt:lpstr>
      <vt:lpstr>TopiQAL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TopiQAL ?</vt:lpstr>
      <vt:lpstr>PowerPoint Presentation</vt:lpstr>
      <vt:lpstr>PowerPoint Presentation</vt:lpstr>
      <vt:lpstr>Topic Models</vt:lpstr>
      <vt:lpstr>Hierarchical Topic Modeling</vt:lpstr>
      <vt:lpstr>PowerPoint Presentation</vt:lpstr>
      <vt:lpstr>BERT</vt:lpstr>
      <vt:lpstr>PowerPoint Presentation</vt:lpstr>
      <vt:lpstr>Inference Cycle</vt:lpstr>
      <vt:lpstr>Architecture &amp; BioBERT Answers</vt:lpstr>
      <vt:lpstr>Team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TopiQAL</dc:title>
  <cp:lastModifiedBy>Microsoft Office User</cp:lastModifiedBy>
  <cp:revision>1</cp:revision>
  <dcterms:modified xsi:type="dcterms:W3CDTF">2020-08-05T17:33:35Z</dcterms:modified>
</cp:coreProperties>
</file>