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4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12301" r="1751" b="160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600" y="1310400"/>
            <a:ext cx="4971600" cy="1076400"/>
          </a:xfrm>
        </p:spPr>
        <p:txBody>
          <a:bodyPr anchor="b">
            <a:no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600" y="24084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63663" y="382588"/>
            <a:ext cx="10672762" cy="58181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MH_Title"/>
          <p:cNvSpPr/>
          <p:nvPr>
            <p:custDataLst>
              <p:tags r:id="rId1"/>
            </p:custDataLst>
          </p:nvPr>
        </p:nvSpPr>
        <p:spPr>
          <a:xfrm>
            <a:off x="3911910" y="3069771"/>
            <a:ext cx="5156151" cy="634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endParaRPr lang="zh-CN" altLang="en-US" sz="3200" dirty="0">
              <a:solidFill>
                <a:srgbClr val="FFFFFF"/>
              </a:solidFill>
            </a:endParaRPr>
          </a:p>
        </p:txBody>
      </p:sp>
      <p:cxnSp>
        <p:nvCxnSpPr>
          <p:cNvPr id="9" name="MH_Others_1"/>
          <p:cNvCxnSpPr/>
          <p:nvPr>
            <p:custDataLst>
              <p:tags r:id="rId2"/>
            </p:custDataLst>
          </p:nvPr>
        </p:nvCxnSpPr>
        <p:spPr>
          <a:xfrm>
            <a:off x="3384812" y="3788229"/>
            <a:ext cx="5806551" cy="0"/>
          </a:xfrm>
          <a:prstGeom prst="line">
            <a:avLst/>
          </a:prstGeom>
          <a:ln w="2222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3200" y="3070800"/>
            <a:ext cx="5155200" cy="633600"/>
          </a:xfrm>
        </p:spPr>
        <p:txBody>
          <a:bodyPr lIns="144000" tIns="0" rIns="0" bIns="0" anchor="ctr" anchorCtr="0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>
            <a:lvl2pPr marL="360045" marR="0" indent="0" algn="just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2pPr>
          </a:lstStyle>
          <a:p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>
            <a:lvl1pPr>
              <a:defRPr sz="2400"/>
            </a:lvl1pPr>
            <a:lvl2pPr marL="539750" indent="-179705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2pPr>
            <a:lvl3pPr marL="828040" indent="-179705">
              <a:buFont typeface="Arial" panose="020B0604020202020204" pitchFamily="34" charset="0"/>
              <a:buChar char="•"/>
              <a:defRPr sz="1800"/>
            </a:lvl3pPr>
            <a:lvl4pPr indent="-179705"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>
            <a:lvl1pPr>
              <a:defRPr sz="2400"/>
            </a:lvl1pPr>
            <a:lvl2pPr marL="739140" indent="-342900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75200" y="3718800"/>
            <a:ext cx="4111200" cy="91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rot="5400000">
            <a:off x="50387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rot="5400000">
            <a:off x="52148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0" y="380548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0" y="3971597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5"/>
            </p:custDataLst>
          </p:nvPr>
        </p:nvCxnSpPr>
        <p:spPr>
          <a:xfrm>
            <a:off x="0" y="4550432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0" y="4387723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529098" y="365125"/>
            <a:ext cx="1182511" cy="61416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762540" y="365125"/>
            <a:ext cx="8642380" cy="6141692"/>
          </a:xfrm>
        </p:spPr>
        <p:txBody>
          <a:bodyPr vert="eaVert"/>
          <a:lstStyle>
            <a:lvl1pPr>
              <a:defRPr sz="2400"/>
            </a:lvl1pPr>
            <a:lvl2pPr marL="0" indent="0">
              <a:buNone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26028" r="6166" b="4484"/>
          <a:stretch>
            <a:fillRect/>
          </a:stretch>
        </p:blipFill>
        <p:spPr>
          <a:xfrm>
            <a:off x="-2" y="2337829"/>
            <a:ext cx="7899402" cy="4520171"/>
          </a:xfrm>
          <a:prstGeom prst="rect">
            <a:avLst/>
          </a:prstGeom>
        </p:spPr>
      </p:pic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138687" y="1133475"/>
            <a:ext cx="10488872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9BD157-D4F1-4157-8F92-0FB3CBF7FE77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5CFA8F-A52A-4C8E-8BE0-81C0E17726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50000"/>
        <a:buFont typeface="Wingdings 2" panose="05020102010507070707" pitchFamily="18" charset="2"/>
        <a:buChar char=""/>
        <a:defRPr lang="zh-CN" altLang="en-US" sz="2400" b="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360045" indent="0" algn="just" defTabSz="685800" rtl="0" eaLnBrk="1" latinLnBrk="0" hangingPunct="1"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15640" y="1310640"/>
            <a:ext cx="8185150" cy="1076325"/>
          </a:xfrm>
        </p:spPr>
        <p:txBody>
          <a:bodyPr/>
          <a:lstStyle/>
          <a:p>
            <a:r>
              <a:rPr lang="en-US" dirty="0"/>
              <a:t>Concurrency Programming In Action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835525" y="2408555"/>
            <a:ext cx="5935345" cy="407035"/>
          </a:xfrm>
        </p:spPr>
        <p:txBody>
          <a:bodyPr>
            <a:noAutofit/>
          </a:bodyPr>
          <a:lstStyle/>
          <a:p>
            <a:r>
              <a:rPr lang="en-US" altLang="zh-CN" smtClean="0"/>
              <a:t>The second phase--Multi-threaded design patterns</a:t>
            </a:r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520055" y="5925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dirty="0"/>
              <a:t>、</a:t>
            </a:r>
            <a:r>
              <a:rPr lang="en-US" altLang="zh-CN" dirty="0"/>
              <a:t>You may not know the singleton design pattern</a:t>
            </a:r>
          </a:p>
          <a:p>
            <a:r>
              <a:rPr lang="en-US" altLang="zh-CN" dirty="0"/>
              <a:t>2</a:t>
            </a:r>
            <a:r>
              <a:rPr dirty="0"/>
              <a:t>、</a:t>
            </a:r>
            <a:r>
              <a:rPr lang="en-US" altLang="zh-CN" dirty="0" err="1"/>
              <a:t>WaitSet</a:t>
            </a:r>
            <a:r>
              <a:rPr lang="en-US" altLang="zh-CN" dirty="0"/>
              <a:t> in synchronized monitor</a:t>
            </a:r>
          </a:p>
          <a:p>
            <a:r>
              <a:rPr lang="en-US" altLang="zh-CN" dirty="0"/>
              <a:t>3</a:t>
            </a:r>
            <a:r>
              <a:rPr dirty="0"/>
              <a:t>、</a:t>
            </a:r>
            <a:r>
              <a:rPr lang="en-US" altLang="zh-CN" dirty="0" err="1"/>
              <a:t>Cpu&amp;Cpu</a:t>
            </a:r>
            <a:r>
              <a:rPr lang="en-US" altLang="zh-CN" dirty="0"/>
              <a:t> </a:t>
            </a:r>
            <a:r>
              <a:rPr lang="en-US" altLang="zh-CN" dirty="0" err="1"/>
              <a:t>cache&amp;Main</a:t>
            </a:r>
            <a:r>
              <a:rPr lang="en-US" altLang="zh-CN" dirty="0"/>
              <a:t> </a:t>
            </a:r>
            <a:r>
              <a:rPr lang="en-US" altLang="zh-CN" dirty="0" err="1"/>
              <a:t>Memory&amp;Data</a:t>
            </a:r>
            <a:r>
              <a:rPr lang="en-US" altLang="zh-CN" dirty="0"/>
              <a:t> </a:t>
            </a:r>
            <a:r>
              <a:rPr lang="en-US" altLang="zh-CN" dirty="0" err="1"/>
              <a:t>Bus&amp;Cache</a:t>
            </a:r>
            <a:r>
              <a:rPr lang="en-US" altLang="zh-CN" dirty="0"/>
              <a:t> Line</a:t>
            </a:r>
          </a:p>
          <a:p>
            <a:r>
              <a:rPr lang="en-US" altLang="zh-CN" dirty="0"/>
              <a:t>4</a:t>
            </a:r>
            <a:r>
              <a:rPr dirty="0"/>
              <a:t>、</a:t>
            </a:r>
            <a:r>
              <a:rPr lang="en-US" altLang="zh-CN" dirty="0"/>
              <a:t>The volatile key word in deep</a:t>
            </a:r>
          </a:p>
          <a:p>
            <a:r>
              <a:rPr lang="en-US" altLang="zh-CN" dirty="0"/>
              <a:t>5</a:t>
            </a:r>
            <a:r>
              <a:rPr dirty="0"/>
              <a:t>、</a:t>
            </a:r>
            <a:r>
              <a:rPr lang="en-US" altLang="zh-CN" dirty="0"/>
              <a:t>Java Class Loader</a:t>
            </a:r>
          </a:p>
          <a:p>
            <a:r>
              <a:rPr lang="en-US" altLang="zh-CN" dirty="0"/>
              <a:t>6</a:t>
            </a:r>
            <a:r>
              <a:rPr dirty="0"/>
              <a:t>、</a:t>
            </a:r>
            <a:r>
              <a:rPr lang="en-US" altLang="zh-CN" dirty="0"/>
              <a:t>Observer to monitor the Thread lifecycle</a:t>
            </a:r>
          </a:p>
          <a:p>
            <a:r>
              <a:rPr lang="en-US" altLang="zh-CN" dirty="0"/>
              <a:t>7</a:t>
            </a:r>
            <a:r>
              <a:rPr dirty="0"/>
              <a:t>、</a:t>
            </a:r>
            <a:r>
              <a:rPr lang="en-US" altLang="zh-CN" dirty="0"/>
              <a:t>Single Threaded Execution design pattern</a:t>
            </a:r>
          </a:p>
          <a:p>
            <a:r>
              <a:rPr lang="en-US" altLang="zh-CN" dirty="0"/>
              <a:t>8</a:t>
            </a:r>
            <a:r>
              <a:rPr dirty="0"/>
              <a:t>、</a:t>
            </a:r>
            <a:r>
              <a:rPr lang="en-US" altLang="zh-CN" dirty="0"/>
              <a:t>Immutable design pattern</a:t>
            </a:r>
          </a:p>
          <a:p>
            <a:r>
              <a:rPr lang="en-US" altLang="zh-CN" dirty="0"/>
              <a:t>9</a:t>
            </a:r>
            <a:r>
              <a:rPr dirty="0"/>
              <a:t>、</a:t>
            </a:r>
            <a:r>
              <a:rPr lang="en-US" altLang="zh-CN" dirty="0"/>
              <a:t>Guarded Suspension design pattern</a:t>
            </a: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20055" y="5925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>
              <a:solidFill>
                <a:schemeClr val="accent1"/>
              </a:solidFill>
            </a:endParaRPr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05" y="6451600"/>
            <a:ext cx="593534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The second phase--Multi-threaded design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10</a:t>
            </a:r>
            <a:r>
              <a:rPr dirty="0"/>
              <a:t>、</a:t>
            </a:r>
            <a:r>
              <a:rPr lang="en-US" altLang="zh-CN" dirty="0"/>
              <a:t>Balking design pattern</a:t>
            </a:r>
          </a:p>
          <a:p>
            <a:r>
              <a:rPr lang="en-US" altLang="zh-CN" dirty="0"/>
              <a:t>11</a:t>
            </a:r>
            <a:r>
              <a:rPr dirty="0"/>
              <a:t>、</a:t>
            </a:r>
            <a:r>
              <a:rPr lang="en-US" altLang="zh-CN" dirty="0"/>
              <a:t>Producer-Consumer</a:t>
            </a:r>
          </a:p>
          <a:p>
            <a:r>
              <a:rPr lang="en-US" altLang="zh-CN" dirty="0"/>
              <a:t>12</a:t>
            </a:r>
            <a:r>
              <a:rPr dirty="0"/>
              <a:t>、</a:t>
            </a:r>
            <a:r>
              <a:rPr lang="en-US" altLang="zh-CN" dirty="0"/>
              <a:t>Read-Write Lock design pattern</a:t>
            </a:r>
          </a:p>
          <a:p>
            <a:r>
              <a:rPr lang="en-US" altLang="zh-CN" dirty="0"/>
              <a:t>13</a:t>
            </a:r>
            <a:r>
              <a:rPr dirty="0"/>
              <a:t>、</a:t>
            </a:r>
            <a:r>
              <a:rPr lang="en-US" altLang="zh-CN" dirty="0"/>
              <a:t>Thread-Per-Message Design Pattern</a:t>
            </a:r>
          </a:p>
          <a:p>
            <a:r>
              <a:rPr lang="en-US" altLang="zh-CN" dirty="0"/>
              <a:t>14</a:t>
            </a:r>
            <a:r>
              <a:rPr dirty="0"/>
              <a:t>、</a:t>
            </a:r>
            <a:r>
              <a:rPr lang="en-US" altLang="zh-CN" dirty="0"/>
              <a:t>Work Thread Design Pattern</a:t>
            </a:r>
          </a:p>
          <a:p>
            <a:r>
              <a:rPr lang="en-US" altLang="zh-CN" dirty="0"/>
              <a:t>15</a:t>
            </a:r>
            <a:r>
              <a:rPr dirty="0"/>
              <a:t>、</a:t>
            </a:r>
            <a:r>
              <a:rPr lang="en-US" altLang="zh-CN" dirty="0"/>
              <a:t>Future Design Pattern</a:t>
            </a:r>
          </a:p>
          <a:p>
            <a:r>
              <a:rPr lang="en-US" altLang="zh-CN" dirty="0"/>
              <a:t>16</a:t>
            </a:r>
            <a:r>
              <a:rPr dirty="0"/>
              <a:t>、</a:t>
            </a:r>
            <a:r>
              <a:rPr lang="en-US" altLang="zh-CN" dirty="0"/>
              <a:t>Two-Phase Termination Design Pattern</a:t>
            </a:r>
          </a:p>
          <a:p>
            <a:r>
              <a:rPr lang="en-US" altLang="zh-CN" dirty="0"/>
              <a:t>17</a:t>
            </a:r>
            <a:r>
              <a:rPr dirty="0"/>
              <a:t>、</a:t>
            </a:r>
            <a:r>
              <a:rPr lang="en-US" altLang="zh-CN" dirty="0"/>
              <a:t>The Thread-Specific Storage</a:t>
            </a:r>
          </a:p>
          <a:p>
            <a:r>
              <a:rPr lang="en-US" altLang="zh-CN" dirty="0"/>
              <a:t>18</a:t>
            </a:r>
            <a:r>
              <a:rPr dirty="0"/>
              <a:t>、</a:t>
            </a:r>
            <a:r>
              <a:rPr lang="en-US" altLang="zh-CN" dirty="0"/>
              <a:t>Active Object</a:t>
            </a:r>
          </a:p>
          <a:p>
            <a:r>
              <a:rPr lang="en-US" altLang="zh-CN" dirty="0"/>
              <a:t>19</a:t>
            </a:r>
            <a:r>
              <a:rPr dirty="0"/>
              <a:t>、</a:t>
            </a:r>
            <a:r>
              <a:rPr lang="en-US" altLang="zh-CN" dirty="0"/>
              <a:t>JMM-Java Memory Model</a:t>
            </a:r>
          </a:p>
        </p:txBody>
      </p:sp>
      <p:sp>
        <p:nvSpPr>
          <p:cNvPr id="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20055" y="5925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>
              <a:solidFill>
                <a:schemeClr val="accent1"/>
              </a:solidFill>
            </a:endParaRPr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05" y="6451600"/>
            <a:ext cx="593534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The second phase--Multi-threaded design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t>、</a:t>
            </a:r>
            <a:r>
              <a:rPr lang="en-US" altLang="zh-CN"/>
              <a:t>PowerMock</a:t>
            </a:r>
            <a:r>
              <a:t>实战视频（</a:t>
            </a:r>
            <a:r>
              <a:rPr lang="en-US" altLang="zh-CN"/>
              <a:t>10</a:t>
            </a:r>
            <a:r>
              <a:t>集）</a:t>
            </a:r>
          </a:p>
          <a:p>
            <a:r>
              <a:rPr lang="en-US" altLang="zh-CN"/>
              <a:t>2</a:t>
            </a:r>
            <a:r>
              <a:t>、</a:t>
            </a:r>
            <a:r>
              <a:rPr lang="en-US" altLang="zh-CN"/>
              <a:t>Concordion</a:t>
            </a:r>
            <a:r>
              <a:t>实战视频（</a:t>
            </a:r>
            <a:r>
              <a:rPr lang="en-US" altLang="zh-CN"/>
              <a:t>10</a:t>
            </a:r>
            <a:r>
              <a:t>集）</a:t>
            </a:r>
          </a:p>
          <a:p>
            <a:r>
              <a:rPr lang="en-US" altLang="zh-CN"/>
              <a:t>3</a:t>
            </a:r>
            <a:r>
              <a:t>、</a:t>
            </a:r>
            <a:r>
              <a:rPr lang="en-US" altLang="zh-CN"/>
              <a:t>Apache Sqoop</a:t>
            </a:r>
            <a:r>
              <a:t>实战视频（</a:t>
            </a:r>
            <a:r>
              <a:rPr lang="en-US" altLang="zh-CN"/>
              <a:t>12</a:t>
            </a:r>
            <a:r>
              <a:t>集）</a:t>
            </a:r>
          </a:p>
          <a:p>
            <a:r>
              <a:rPr lang="en-US" altLang="zh-CN"/>
              <a:t>4</a:t>
            </a:r>
            <a:r>
              <a:t>、</a:t>
            </a:r>
            <a:r>
              <a:rPr lang="en-US" altLang="zh-CN"/>
              <a:t>Apache Flume</a:t>
            </a:r>
            <a:r>
              <a:t>实战视频（</a:t>
            </a:r>
            <a:r>
              <a:rPr lang="en-US" altLang="zh-CN"/>
              <a:t>42</a:t>
            </a:r>
            <a:r>
              <a:t>集）</a:t>
            </a:r>
          </a:p>
          <a:p>
            <a:r>
              <a:rPr lang="en-US" altLang="zh-CN"/>
              <a:t>5</a:t>
            </a:r>
            <a:r>
              <a:t>、</a:t>
            </a:r>
            <a:r>
              <a:rPr lang="en-US" altLang="zh-CN"/>
              <a:t>Java 8 </a:t>
            </a:r>
            <a:r>
              <a:t>实战视频（</a:t>
            </a:r>
            <a:r>
              <a:rPr lang="en-US" altLang="zh-CN"/>
              <a:t>40</a:t>
            </a:r>
            <a:r>
              <a:t>集）</a:t>
            </a:r>
          </a:p>
          <a:p>
            <a:r>
              <a:rPr lang="en-US" altLang="zh-CN"/>
              <a:t>6</a:t>
            </a:r>
            <a:r>
              <a:t>、</a:t>
            </a:r>
            <a:r>
              <a:rPr lang="en-US" altLang="zh-CN"/>
              <a:t>Scala</a:t>
            </a:r>
            <a:r>
              <a:t>实战视频（</a:t>
            </a:r>
            <a:r>
              <a:rPr lang="en-US" altLang="zh-CN"/>
              <a:t>160</a:t>
            </a:r>
            <a:r>
              <a:t>集）</a:t>
            </a:r>
          </a:p>
          <a:p>
            <a:r>
              <a:rPr lang="en-US" altLang="zh-CN"/>
              <a:t>7</a:t>
            </a:r>
            <a:r>
              <a:t>、</a:t>
            </a:r>
            <a:r>
              <a:rPr lang="en-US" altLang="zh-CN"/>
              <a:t>Java</a:t>
            </a:r>
            <a:r>
              <a:t>并发编程第一阶段</a:t>
            </a:r>
            <a:r>
              <a:rPr lang="en-US" altLang="zh-CN"/>
              <a:t>-</a:t>
            </a:r>
            <a:r>
              <a:t>线程基础（</a:t>
            </a:r>
            <a:r>
              <a:rPr lang="en-US" altLang="zh-CN"/>
              <a:t>39</a:t>
            </a:r>
            <a:r>
              <a:t>集）</a:t>
            </a:r>
          </a:p>
        </p:txBody>
      </p:sp>
      <p:sp>
        <p:nvSpPr>
          <p:cNvPr id="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20055" y="5925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>
              <a:solidFill>
                <a:schemeClr val="accent1"/>
              </a:solidFill>
            </a:endParaRPr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05" y="6451600"/>
            <a:ext cx="593534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The second phase--Multi-threaded design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Q&amp;A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8555" y="2551430"/>
            <a:ext cx="10488930" cy="1518285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altLang="zh-CN" sz="4000" b="1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20055" y="5925820"/>
            <a:ext cx="537781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>
              <a:solidFill>
                <a:schemeClr val="accent1"/>
              </a:solidFill>
            </a:endParaRPr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05" y="6451600"/>
            <a:ext cx="5935345" cy="407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None/>
              <a:defRPr lang="zh-CN" altLang="en-US" sz="18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The second phase--Multi-threaded design patterns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5112"/>
  <p:tag name="MH_LIBRARY" val="CONTENTS"/>
  <p:tag name="MH_TYPE" val="TITLE"/>
  <p:tag name="ID" val="553526"/>
  <p:tag name="MH_ORDER" val="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5112"/>
  <p:tag name="MH_LIBRARY" val="CONTENTS"/>
  <p:tag name="MH_TYPE" val="OTHERS"/>
  <p:tag name="ID" val="553526"/>
  <p:tag name="MH_ORDER" val="NUMB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2747"/>
  <p:tag name="MH_LIBRARY" val="GRAPHIC"/>
  <p:tag name="MH_ORDER" val="Straight Connector 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2747"/>
  <p:tag name="MH_LIBRARY" val="GRAPHIC"/>
  <p:tag name="MH_ORDER" val="Straight Connector 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2747"/>
  <p:tag name="MH_LIBRARY" val="GRAPHIC"/>
  <p:tag name="MH_ORDER" val="Straight Connector 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2747"/>
  <p:tag name="MH_LIBRARY" val="GRAPHIC"/>
  <p:tag name="MH_ORDER" val="Straight Connector 3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2747"/>
  <p:tag name="MH_LIBRARY" val="GRAPHIC"/>
  <p:tag name="MH_ORDER" val="Straight Connector 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2747"/>
  <p:tag name="MH_LIBRARY" val="GRAPHIC"/>
  <p:tag name="MH_ORDER" val="Straight Connector 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5、23、25、26、27"/>
  <p:tag name="KSO_WM_TEMPLATE_CATEGORY" val="custom"/>
  <p:tag name="KSO_WM_TEMPLATE_INDEX" val="160135"/>
  <p:tag name="KSO_WM_TAG_VERSION" val="1.0"/>
  <p:tag name="KSO_WM_SLIDE_ID" val="custom16013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A000120140530A99PPBG">
  <a:themeElements>
    <a:clrScheme name="KSO_BLUE9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Wingdings 2</vt:lpstr>
      <vt:lpstr>1_A000120140530A99PPBG</vt:lpstr>
      <vt:lpstr>Concurrency Programming In Action</vt:lpstr>
      <vt:lpstr>Agenda</vt:lpstr>
      <vt:lpstr>Agenda</vt:lpstr>
      <vt:lpstr>其他课程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wangwenjun</dc:creator>
  <cp:lastModifiedBy>admin</cp:lastModifiedBy>
  <cp:revision>14</cp:revision>
  <dcterms:created xsi:type="dcterms:W3CDTF">2017-02-12T13:13:00Z</dcterms:created>
  <dcterms:modified xsi:type="dcterms:W3CDTF">2017-05-10T10:06:05Z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