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1896C4-A33B-49A7-A6BF-66AACA34BFD2}" type="datetimeFigureOut">
              <a:rPr lang="zh-CN" altLang="en-US" smtClean="0"/>
              <a:t>2017/8/7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ECBDA-0604-4B4A-8D77-B891300C5F4E}" type="slidenum">
              <a:rPr lang="zh-CN" altLang="en-US" smtClean="0"/>
              <a:t>‹#›</a:t>
            </a:fld>
            <a:endParaRPr lang="zh-CN" altLang="en-US"/>
          </a:p>
        </p:txBody>
      </p:sp>
    </p:spTree>
    <p:extLst>
      <p:ext uri="{BB962C8B-B14F-4D97-AF65-F5344CB8AC3E}">
        <p14:creationId xmlns:p14="http://schemas.microsoft.com/office/powerpoint/2010/main" val="752845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4</a:t>
            </a:fld>
            <a:endParaRPr lang="zh-CN" altLang="en-US"/>
          </a:p>
        </p:txBody>
      </p:sp>
    </p:spTree>
    <p:extLst>
      <p:ext uri="{BB962C8B-B14F-4D97-AF65-F5344CB8AC3E}">
        <p14:creationId xmlns:p14="http://schemas.microsoft.com/office/powerpoint/2010/main" val="4234172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17</a:t>
            </a:fld>
            <a:endParaRPr lang="zh-CN" altLang="en-US"/>
          </a:p>
        </p:txBody>
      </p:sp>
    </p:spTree>
    <p:extLst>
      <p:ext uri="{BB962C8B-B14F-4D97-AF65-F5344CB8AC3E}">
        <p14:creationId xmlns:p14="http://schemas.microsoft.com/office/powerpoint/2010/main" val="26538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18</a:t>
            </a:fld>
            <a:endParaRPr lang="zh-CN" altLang="en-US"/>
          </a:p>
        </p:txBody>
      </p:sp>
    </p:spTree>
    <p:extLst>
      <p:ext uri="{BB962C8B-B14F-4D97-AF65-F5344CB8AC3E}">
        <p14:creationId xmlns:p14="http://schemas.microsoft.com/office/powerpoint/2010/main" val="4250756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20</a:t>
            </a:fld>
            <a:endParaRPr lang="zh-CN" altLang="en-US"/>
          </a:p>
        </p:txBody>
      </p:sp>
    </p:spTree>
    <p:extLst>
      <p:ext uri="{BB962C8B-B14F-4D97-AF65-F5344CB8AC3E}">
        <p14:creationId xmlns:p14="http://schemas.microsoft.com/office/powerpoint/2010/main" val="370677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21</a:t>
            </a:fld>
            <a:endParaRPr lang="zh-CN" altLang="en-US"/>
          </a:p>
        </p:txBody>
      </p:sp>
    </p:spTree>
    <p:extLst>
      <p:ext uri="{BB962C8B-B14F-4D97-AF65-F5344CB8AC3E}">
        <p14:creationId xmlns:p14="http://schemas.microsoft.com/office/powerpoint/2010/main" val="591897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22</a:t>
            </a:fld>
            <a:endParaRPr lang="zh-CN" altLang="en-US"/>
          </a:p>
        </p:txBody>
      </p:sp>
    </p:spTree>
    <p:extLst>
      <p:ext uri="{BB962C8B-B14F-4D97-AF65-F5344CB8AC3E}">
        <p14:creationId xmlns:p14="http://schemas.microsoft.com/office/powerpoint/2010/main" val="3186708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23</a:t>
            </a:fld>
            <a:endParaRPr lang="zh-CN" altLang="en-US"/>
          </a:p>
        </p:txBody>
      </p:sp>
    </p:spTree>
    <p:extLst>
      <p:ext uri="{BB962C8B-B14F-4D97-AF65-F5344CB8AC3E}">
        <p14:creationId xmlns:p14="http://schemas.microsoft.com/office/powerpoint/2010/main" val="3963321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24</a:t>
            </a:fld>
            <a:endParaRPr lang="zh-CN" altLang="en-US"/>
          </a:p>
        </p:txBody>
      </p:sp>
    </p:spTree>
    <p:extLst>
      <p:ext uri="{BB962C8B-B14F-4D97-AF65-F5344CB8AC3E}">
        <p14:creationId xmlns:p14="http://schemas.microsoft.com/office/powerpoint/2010/main" val="1631975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26</a:t>
            </a:fld>
            <a:endParaRPr lang="zh-CN" altLang="en-US"/>
          </a:p>
        </p:txBody>
      </p:sp>
    </p:spTree>
    <p:extLst>
      <p:ext uri="{BB962C8B-B14F-4D97-AF65-F5344CB8AC3E}">
        <p14:creationId xmlns:p14="http://schemas.microsoft.com/office/powerpoint/2010/main" val="3861275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27</a:t>
            </a:fld>
            <a:endParaRPr lang="zh-CN" altLang="en-US"/>
          </a:p>
        </p:txBody>
      </p:sp>
    </p:spTree>
    <p:extLst>
      <p:ext uri="{BB962C8B-B14F-4D97-AF65-F5344CB8AC3E}">
        <p14:creationId xmlns:p14="http://schemas.microsoft.com/office/powerpoint/2010/main" val="2130605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28</a:t>
            </a:fld>
            <a:endParaRPr lang="zh-CN" altLang="en-US"/>
          </a:p>
        </p:txBody>
      </p:sp>
    </p:spTree>
    <p:extLst>
      <p:ext uri="{BB962C8B-B14F-4D97-AF65-F5344CB8AC3E}">
        <p14:creationId xmlns:p14="http://schemas.microsoft.com/office/powerpoint/2010/main" val="61006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6</a:t>
            </a:fld>
            <a:endParaRPr lang="zh-CN" altLang="en-US"/>
          </a:p>
        </p:txBody>
      </p:sp>
    </p:spTree>
    <p:extLst>
      <p:ext uri="{BB962C8B-B14F-4D97-AF65-F5344CB8AC3E}">
        <p14:creationId xmlns:p14="http://schemas.microsoft.com/office/powerpoint/2010/main" val="756639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29</a:t>
            </a:fld>
            <a:endParaRPr lang="zh-CN" altLang="en-US"/>
          </a:p>
        </p:txBody>
      </p:sp>
    </p:spTree>
    <p:extLst>
      <p:ext uri="{BB962C8B-B14F-4D97-AF65-F5344CB8AC3E}">
        <p14:creationId xmlns:p14="http://schemas.microsoft.com/office/powerpoint/2010/main" val="3013287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31</a:t>
            </a:fld>
            <a:endParaRPr lang="zh-CN" altLang="en-US"/>
          </a:p>
        </p:txBody>
      </p:sp>
    </p:spTree>
    <p:extLst>
      <p:ext uri="{BB962C8B-B14F-4D97-AF65-F5344CB8AC3E}">
        <p14:creationId xmlns:p14="http://schemas.microsoft.com/office/powerpoint/2010/main" val="4133595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32</a:t>
            </a:fld>
            <a:endParaRPr lang="zh-CN" altLang="en-US"/>
          </a:p>
        </p:txBody>
      </p:sp>
    </p:spTree>
    <p:extLst>
      <p:ext uri="{BB962C8B-B14F-4D97-AF65-F5344CB8AC3E}">
        <p14:creationId xmlns:p14="http://schemas.microsoft.com/office/powerpoint/2010/main" val="1115023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33</a:t>
            </a:fld>
            <a:endParaRPr lang="zh-CN" altLang="en-US"/>
          </a:p>
        </p:txBody>
      </p:sp>
    </p:spTree>
    <p:extLst>
      <p:ext uri="{BB962C8B-B14F-4D97-AF65-F5344CB8AC3E}">
        <p14:creationId xmlns:p14="http://schemas.microsoft.com/office/powerpoint/2010/main" val="3866605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34</a:t>
            </a:fld>
            <a:endParaRPr lang="zh-CN" altLang="en-US"/>
          </a:p>
        </p:txBody>
      </p:sp>
    </p:spTree>
    <p:extLst>
      <p:ext uri="{BB962C8B-B14F-4D97-AF65-F5344CB8AC3E}">
        <p14:creationId xmlns:p14="http://schemas.microsoft.com/office/powerpoint/2010/main" val="2573623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35</a:t>
            </a:fld>
            <a:endParaRPr lang="zh-CN" altLang="en-US"/>
          </a:p>
        </p:txBody>
      </p:sp>
    </p:spTree>
    <p:extLst>
      <p:ext uri="{BB962C8B-B14F-4D97-AF65-F5344CB8AC3E}">
        <p14:creationId xmlns:p14="http://schemas.microsoft.com/office/powerpoint/2010/main" val="2236344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8</a:t>
            </a:fld>
            <a:endParaRPr lang="zh-CN" altLang="en-US"/>
          </a:p>
        </p:txBody>
      </p:sp>
    </p:spTree>
    <p:extLst>
      <p:ext uri="{BB962C8B-B14F-4D97-AF65-F5344CB8AC3E}">
        <p14:creationId xmlns:p14="http://schemas.microsoft.com/office/powerpoint/2010/main" val="202274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9</a:t>
            </a:fld>
            <a:endParaRPr lang="zh-CN" altLang="en-US"/>
          </a:p>
        </p:txBody>
      </p:sp>
    </p:spTree>
    <p:extLst>
      <p:ext uri="{BB962C8B-B14F-4D97-AF65-F5344CB8AC3E}">
        <p14:creationId xmlns:p14="http://schemas.microsoft.com/office/powerpoint/2010/main" val="134782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11</a:t>
            </a:fld>
            <a:endParaRPr lang="zh-CN" altLang="en-US"/>
          </a:p>
        </p:txBody>
      </p:sp>
    </p:spTree>
    <p:extLst>
      <p:ext uri="{BB962C8B-B14F-4D97-AF65-F5344CB8AC3E}">
        <p14:creationId xmlns:p14="http://schemas.microsoft.com/office/powerpoint/2010/main" val="389306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12</a:t>
            </a:fld>
            <a:endParaRPr lang="zh-CN" altLang="en-US"/>
          </a:p>
        </p:txBody>
      </p:sp>
    </p:spTree>
    <p:extLst>
      <p:ext uri="{BB962C8B-B14F-4D97-AF65-F5344CB8AC3E}">
        <p14:creationId xmlns:p14="http://schemas.microsoft.com/office/powerpoint/2010/main" val="3271862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13</a:t>
            </a:fld>
            <a:endParaRPr lang="zh-CN" altLang="en-US"/>
          </a:p>
        </p:txBody>
      </p:sp>
    </p:spTree>
    <p:extLst>
      <p:ext uri="{BB962C8B-B14F-4D97-AF65-F5344CB8AC3E}">
        <p14:creationId xmlns:p14="http://schemas.microsoft.com/office/powerpoint/2010/main" val="3825321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15</a:t>
            </a:fld>
            <a:endParaRPr lang="zh-CN" altLang="en-US"/>
          </a:p>
        </p:txBody>
      </p:sp>
    </p:spTree>
    <p:extLst>
      <p:ext uri="{BB962C8B-B14F-4D97-AF65-F5344CB8AC3E}">
        <p14:creationId xmlns:p14="http://schemas.microsoft.com/office/powerpoint/2010/main" val="422298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ECBDA-0604-4B4A-8D77-B891300C5F4E}" type="slidenum">
              <a:rPr lang="zh-CN" altLang="en-US" smtClean="0"/>
              <a:t>16</a:t>
            </a:fld>
            <a:endParaRPr lang="zh-CN" altLang="en-US"/>
          </a:p>
        </p:txBody>
      </p:sp>
    </p:spTree>
    <p:extLst>
      <p:ext uri="{BB962C8B-B14F-4D97-AF65-F5344CB8AC3E}">
        <p14:creationId xmlns:p14="http://schemas.microsoft.com/office/powerpoint/2010/main" val="551080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400886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256368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1494929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7764" y="365126"/>
            <a:ext cx="10516473"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7312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49063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45988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54890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229066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94922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162549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29296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FA57A48-0F76-4EC1-9D3C-982797EB0D78}" type="datetimeFigureOut">
              <a:rPr lang="zh-CN" altLang="en-US" smtClean="0"/>
              <a:t>2017/8/7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81905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57A48-0F76-4EC1-9D3C-982797EB0D78}" type="datetimeFigureOut">
              <a:rPr lang="zh-CN" altLang="en-US" smtClean="0"/>
              <a:t>2017/8/7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E45B4-33C7-4D68-8E47-D39EBFE7BC21}" type="slidenum">
              <a:rPr lang="zh-CN" altLang="en-US" smtClean="0"/>
              <a:t>‹#›</a:t>
            </a:fld>
            <a:endParaRPr lang="zh-CN" altLang="en-US"/>
          </a:p>
        </p:txBody>
      </p:sp>
    </p:spTree>
    <p:extLst>
      <p:ext uri="{BB962C8B-B14F-4D97-AF65-F5344CB8AC3E}">
        <p14:creationId xmlns:p14="http://schemas.microsoft.com/office/powerpoint/2010/main" val="3134889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o15.officeredir.microsoft.com/r/rlid2013GettingStartedCntrPPT"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o15.officeredir.microsoft.com/r/rlid2013GettingStartedCntrPPT"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o15.officeredir.microsoft.com/r/rlid2013GettingStartedCntrPPT"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o15.officeredir.microsoft.com/r/rlid2013GettingStartedCntrPPT"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o15.officeredir.microsoft.com/r/rlid2013GettingStartedCntrPPT"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o15.officeredir.microsoft.com/r/rlid2013GettingStartedCntrPPT"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o15.officeredir.microsoft.com/r/rlid2013GettingStartedCntrPPT" TargetMode="Externa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hyperlink" Target="http://o15.officeredir.microsoft.com/r/rlid2013GettingStartedCntrPPT"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8.png"/><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o15.officeredir.microsoft.com/r/rlid2013GettingStartedCntrPPT" TargetMode="External"/><Relationship Id="rId9"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o15.officeredir.microsoft.com/r/rlid2013GettingStartedCntrPP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8.png"/><Relationship Id="rId7"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hyperlink" Target="http://o15.officeredir.microsoft.com/r/rlid2013GettingStartedCntrPP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hyperlink" Target="http://o15.officeredir.microsoft.com/r/rlid2013GettingStartedCntrPP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hyperlink" Target="http://o15.officeredir.microsoft.com/r/rlid2013GettingStartedCntrPP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hyperlink" Target="http://o15.officeredir.microsoft.com/r/rlid2013GettingStartedCntrPP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hyperlink" Target="http://o15.officeredir.microsoft.com/r/rlid2013GettingStartedCntrPP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6"/>
          <p:cNvSpPr>
            <a:spLocks noChangeArrowheads="1"/>
          </p:cNvSpPr>
          <p:nvPr/>
        </p:nvSpPr>
        <p:spPr bwMode="auto">
          <a:xfrm>
            <a:off x="0" y="0"/>
            <a:ext cx="12198350" cy="6858000"/>
          </a:xfrm>
          <a:prstGeom prst="rect">
            <a:avLst/>
          </a:prstGeom>
          <a:solidFill>
            <a:srgbClr val="F9F7EA"/>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8" name="矩形 8"/>
          <p:cNvSpPr>
            <a:spLocks noChangeArrowheads="1"/>
          </p:cNvSpPr>
          <p:nvPr/>
        </p:nvSpPr>
        <p:spPr bwMode="auto">
          <a:xfrm>
            <a:off x="6240388"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p>
        </p:txBody>
      </p:sp>
      <p:sp>
        <p:nvSpPr>
          <p:cNvPr id="3079" name="矩形 11"/>
          <p:cNvSpPr>
            <a:spLocks noChangeArrowheads="1"/>
          </p:cNvSpPr>
          <p:nvPr/>
        </p:nvSpPr>
        <p:spPr bwMode="auto">
          <a:xfrm>
            <a:off x="7487513"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图片处理</a:t>
            </a:r>
          </a:p>
        </p:txBody>
      </p:sp>
      <p:sp>
        <p:nvSpPr>
          <p:cNvPr id="3080"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3081" name="矩形 13"/>
          <p:cNvSpPr>
            <a:spLocks noChangeArrowheads="1"/>
          </p:cNvSpPr>
          <p:nvPr/>
        </p:nvSpPr>
        <p:spPr bwMode="auto">
          <a:xfrm>
            <a:off x="9981764"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典型案例</a:t>
            </a:r>
          </a:p>
        </p:txBody>
      </p:sp>
      <p:sp>
        <p:nvSpPr>
          <p:cNvPr id="3083"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4"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3090" name="TextBox 1"/>
          <p:cNvSpPr>
            <a:spLocks noChangeArrowheads="1"/>
          </p:cNvSpPr>
          <p:nvPr/>
        </p:nvSpPr>
        <p:spPr bwMode="auto">
          <a:xfrm>
            <a:off x="2573583" y="837963"/>
            <a:ext cx="946973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dirty="0" smtClean="0">
                <a:ln w="0"/>
                <a:solidFill>
                  <a:schemeClr val="tx2">
                    <a:lumMod val="75000"/>
                  </a:schemeClr>
                </a:solidFill>
                <a:effectLst>
                  <a:outerShdw blurRad="38100" dist="19050" dir="2700000" algn="tl" rotWithShape="0">
                    <a:schemeClr val="dk1">
                      <a:alpha val="40000"/>
                    </a:schemeClr>
                  </a:outerShdw>
                </a:effectLst>
                <a:latin typeface="华康俪金黑W8(P)" pitchFamily="2" charset="-122"/>
                <a:ea typeface="华康俪金黑W8(P)" pitchFamily="2" charset="-122"/>
                <a:sym typeface="经典繁仿黑" panose="02010609030101010101" pitchFamily="1" charset="-122"/>
              </a:rPr>
              <a:t>Entity Framework</a:t>
            </a:r>
          </a:p>
          <a:p>
            <a:r>
              <a:rPr lang="en-US" altLang="zh-CN" sz="4800" dirty="0" smtClean="0">
                <a:ln w="0"/>
                <a:solidFill>
                  <a:schemeClr val="tx2">
                    <a:lumMod val="75000"/>
                  </a:schemeClr>
                </a:solidFill>
                <a:effectLst>
                  <a:outerShdw blurRad="38100" dist="19050" dir="2700000" algn="tl" rotWithShape="0">
                    <a:schemeClr val="dk1">
                      <a:alpha val="40000"/>
                    </a:schemeClr>
                  </a:outerShdw>
                </a:effectLst>
                <a:latin typeface="华康俪金黑W8(P)" pitchFamily="2" charset="-122"/>
                <a:ea typeface="华康俪金黑W8(P)" pitchFamily="2" charset="-122"/>
                <a:sym typeface="经典繁仿黑" panose="02010609030101010101" pitchFamily="1" charset="-122"/>
              </a:rPr>
              <a:t>Technical explanation</a:t>
            </a:r>
            <a:endParaRPr lang="zh-CN" altLang="zh-CN" sz="4800" dirty="0">
              <a:ln w="0"/>
              <a:solidFill>
                <a:schemeClr val="tx2">
                  <a:lumMod val="75000"/>
                </a:schemeClr>
              </a:solidFill>
              <a:effectLst>
                <a:outerShdw blurRad="38100" dist="19050" dir="2700000" algn="tl" rotWithShape="0">
                  <a:schemeClr val="dk1">
                    <a:alpha val="40000"/>
                  </a:schemeClr>
                </a:outerShdw>
              </a:effectLst>
              <a:latin typeface="华康俪金黑W8(P)" pitchFamily="2" charset="-122"/>
              <a:ea typeface="华康俪金黑W8(P)" pitchFamily="2" charset="-122"/>
              <a:sym typeface="经典繁仿黑" panose="02010609030101010101" pitchFamily="1" charset="-122"/>
            </a:endParaRPr>
          </a:p>
        </p:txBody>
      </p:sp>
      <p:sp>
        <p:nvSpPr>
          <p:cNvPr id="3091" name="矩形 4"/>
          <p:cNvSpPr>
            <a:spLocks noChangeArrowheads="1"/>
          </p:cNvSpPr>
          <p:nvPr/>
        </p:nvSpPr>
        <p:spPr bwMode="auto">
          <a:xfrm>
            <a:off x="2573584" y="622176"/>
            <a:ext cx="3436923"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799" dirty="0" smtClean="0">
                <a:solidFill>
                  <a:srgbClr val="494429"/>
                </a:solidFill>
                <a:latin typeface="微软雅黑" panose="020B0503020204020204" pitchFamily="34" charset="-122"/>
                <a:ea typeface="微软雅黑" panose="020B0503020204020204" pitchFamily="34" charset="-122"/>
                <a:sym typeface="经典繁仿黑" panose="02010609030101010101" pitchFamily="1" charset="-122"/>
              </a:rPr>
              <a:t>——</a:t>
            </a:r>
            <a:r>
              <a:rPr lang="zh-CN" altLang="en-US" sz="1799" dirty="0" smtClean="0">
                <a:solidFill>
                  <a:srgbClr val="494429"/>
                </a:solidFill>
                <a:latin typeface="微软雅黑" panose="020B0503020204020204" pitchFamily="34" charset="-122"/>
                <a:ea typeface="微软雅黑" panose="020B0503020204020204" pitchFamily="34" charset="-122"/>
                <a:sym typeface="经典繁仿黑" panose="02010609030101010101" pitchFamily="1" charset="-122"/>
              </a:rPr>
              <a:t>基于</a:t>
            </a:r>
            <a:r>
              <a:rPr lang="en-US" altLang="zh-CN" sz="1799" dirty="0" smtClean="0">
                <a:solidFill>
                  <a:srgbClr val="494429"/>
                </a:solidFill>
                <a:latin typeface="微软雅黑" panose="020B0503020204020204" pitchFamily="34" charset="-122"/>
                <a:ea typeface="微软雅黑" panose="020B0503020204020204" pitchFamily="34" charset="-122"/>
                <a:sym typeface="经典繁仿黑" panose="02010609030101010101" pitchFamily="1" charset="-122"/>
              </a:rPr>
              <a:t>EF</a:t>
            </a:r>
            <a:r>
              <a:rPr lang="zh-CN" altLang="en-US" sz="1799" dirty="0" smtClean="0">
                <a:solidFill>
                  <a:srgbClr val="494429"/>
                </a:solidFill>
                <a:latin typeface="微软雅黑" panose="020B0503020204020204" pitchFamily="34" charset="-122"/>
                <a:ea typeface="微软雅黑" panose="020B0503020204020204" pitchFamily="34" charset="-122"/>
                <a:sym typeface="经典繁仿黑" panose="02010609030101010101" pitchFamily="1" charset="-122"/>
              </a:rPr>
              <a:t>框架开发</a:t>
            </a:r>
            <a:r>
              <a:rPr lang="zh-CN" altLang="zh-CN" sz="1799" dirty="0" smtClean="0">
                <a:solidFill>
                  <a:srgbClr val="494429"/>
                </a:solidFill>
                <a:latin typeface="微软雅黑" panose="020B0503020204020204" pitchFamily="34" charset="-122"/>
                <a:ea typeface="微软雅黑" panose="020B0503020204020204" pitchFamily="34" charset="-122"/>
                <a:sym typeface="经典繁仿黑" panose="02010609030101010101" pitchFamily="1" charset="-122"/>
              </a:rPr>
              <a:t>技能分享</a:t>
            </a:r>
            <a:endParaRPr lang="zh-CN" altLang="zh-CN" sz="1799" dirty="0">
              <a:solidFill>
                <a:srgbClr val="494429"/>
              </a:solidFill>
              <a:latin typeface="微软雅黑" panose="020B0503020204020204" pitchFamily="34" charset="-122"/>
              <a:ea typeface="微软雅黑" panose="020B0503020204020204" pitchFamily="34" charset="-122"/>
              <a:sym typeface="经典繁仿黑" panose="02010609030101010101" pitchFamily="1" charset="-122"/>
            </a:endParaRPr>
          </a:p>
        </p:txBody>
      </p:sp>
      <p:grpSp>
        <p:nvGrpSpPr>
          <p:cNvPr id="23" name="组合 5"/>
          <p:cNvGrpSpPr>
            <a:grpSpLocks/>
          </p:cNvGrpSpPr>
          <p:nvPr/>
        </p:nvGrpSpPr>
        <p:grpSpPr bwMode="auto">
          <a:xfrm>
            <a:off x="554038" y="404813"/>
            <a:ext cx="1933575" cy="1887537"/>
            <a:chOff x="0" y="0"/>
            <a:chExt cx="1932400" cy="1887693"/>
          </a:xfrm>
        </p:grpSpPr>
        <p:sp>
          <p:nvSpPr>
            <p:cNvPr id="24" name="椭圆形标注 7"/>
            <p:cNvSpPr>
              <a:spLocks noChangeArrowheads="1"/>
            </p:cNvSpPr>
            <p:nvPr/>
          </p:nvSpPr>
          <p:spPr bwMode="auto">
            <a:xfrm>
              <a:off x="44423" y="0"/>
              <a:ext cx="1887977" cy="1887693"/>
            </a:xfrm>
            <a:prstGeom prst="wedgeEllipseCallout">
              <a:avLst>
                <a:gd name="adj1" fmla="val 41384"/>
                <a:gd name="adj2" fmla="val 45032"/>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文本框 99"/>
            <p:cNvSpPr>
              <a:spLocks noChangeArrowheads="1"/>
            </p:cNvSpPr>
            <p:nvPr/>
          </p:nvSpPr>
          <p:spPr bwMode="auto">
            <a:xfrm>
              <a:off x="0" y="342928"/>
              <a:ext cx="1733716" cy="116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7000" b="1" dirty="0" smtClean="0">
                  <a:solidFill>
                    <a:schemeClr val="bg1"/>
                  </a:solidFill>
                  <a:latin typeface="Microsoft YaHei UI" panose="020B0503020204020204" pitchFamily="34" charset="-122"/>
                  <a:ea typeface="Microsoft YaHei UI" panose="020B0503020204020204" pitchFamily="34" charset="-122"/>
                  <a:sym typeface="Arial Unicode MS" pitchFamily="2" charset="-122"/>
                </a:rPr>
                <a:t> E </a:t>
              </a:r>
              <a:r>
                <a:rPr lang="en-US" altLang="zh-CN" sz="7000" b="1" dirty="0">
                  <a:solidFill>
                    <a:schemeClr val="bg1"/>
                  </a:solidFill>
                  <a:latin typeface="Microsoft YaHei UI" panose="020B0503020204020204" pitchFamily="34" charset="-122"/>
                  <a:ea typeface="Microsoft YaHei UI" panose="020B0503020204020204" pitchFamily="34" charset="-122"/>
                  <a:sym typeface="Arial Unicode MS" pitchFamily="2" charset="-122"/>
                </a:rPr>
                <a:t>F</a:t>
              </a:r>
              <a:endParaRPr lang="zh-CN" altLang="zh-CN" dirty="0"/>
            </a:p>
          </p:txBody>
        </p:sp>
      </p:grpSp>
      <p:sp>
        <p:nvSpPr>
          <p:cNvPr id="30" name="TextBox 6"/>
          <p:cNvSpPr>
            <a:spLocks noChangeArrowheads="1"/>
          </p:cNvSpPr>
          <p:nvPr/>
        </p:nvSpPr>
        <p:spPr bwMode="auto">
          <a:xfrm>
            <a:off x="9697076" y="5480445"/>
            <a:ext cx="2394235" cy="117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讲解人：杨勇超</a:t>
            </a:r>
            <a:endParaRPr lang="en-US" altLang="zh-CN"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用途：开发技术交流</a:t>
            </a:r>
            <a:endParaRPr lang="en-US" altLang="zh-CN"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日期：</a:t>
            </a:r>
            <a:r>
              <a:rPr lang="en-US" altLang="zh-CN"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2017/08/03</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90835088"/>
      </p:ext>
    </p:extLst>
  </p:cSld>
  <p:clrMapOvr>
    <a:masterClrMapping/>
  </p:clrMapOvr>
  <p:transition spd="slow">
    <p:cover dir="l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a:grpSpLocks/>
          </p:cNvGrpSpPr>
          <p:nvPr/>
        </p:nvGrpSpPr>
        <p:grpSpPr bwMode="auto">
          <a:xfrm>
            <a:off x="11205090" y="6364347"/>
            <a:ext cx="360175" cy="360175"/>
            <a:chOff x="0" y="0"/>
            <a:chExt cx="360000" cy="360000"/>
          </a:xfrm>
        </p:grpSpPr>
        <p:sp>
          <p:nvSpPr>
            <p:cNvPr id="4099" name="椭圆 15"/>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00"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sp>
        <p:nvSpPr>
          <p:cNvPr id="4102" name="矩形 8"/>
          <p:cNvSpPr>
            <a:spLocks noChangeArrowheads="1"/>
          </p:cNvSpPr>
          <p:nvPr/>
        </p:nvSpPr>
        <p:spPr bwMode="auto">
          <a:xfrm>
            <a:off x="6240388"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p>
        </p:txBody>
      </p:sp>
      <p:sp>
        <p:nvSpPr>
          <p:cNvPr id="4103" name="矩形 11"/>
          <p:cNvSpPr>
            <a:spLocks noChangeArrowheads="1"/>
          </p:cNvSpPr>
          <p:nvPr/>
        </p:nvSpPr>
        <p:spPr bwMode="auto">
          <a:xfrm>
            <a:off x="7487513"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图片处理</a:t>
            </a:r>
          </a:p>
        </p:txBody>
      </p:sp>
      <p:sp>
        <p:nvSpPr>
          <p:cNvPr id="4104"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4105" name="矩形 13"/>
          <p:cNvSpPr>
            <a:spLocks noChangeArrowheads="1"/>
          </p:cNvSpPr>
          <p:nvPr/>
        </p:nvSpPr>
        <p:spPr bwMode="auto">
          <a:xfrm>
            <a:off x="9981764"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典型案例</a:t>
            </a:r>
          </a:p>
        </p:txBody>
      </p:sp>
      <p:sp>
        <p:nvSpPr>
          <p:cNvPr id="4107"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8"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grpSp>
        <p:nvGrpSpPr>
          <p:cNvPr id="4109" name="组合 4"/>
          <p:cNvGrpSpPr>
            <a:grpSpLocks/>
          </p:cNvGrpSpPr>
          <p:nvPr/>
        </p:nvGrpSpPr>
        <p:grpSpPr bwMode="auto">
          <a:xfrm>
            <a:off x="11709652" y="6364347"/>
            <a:ext cx="360175" cy="360175"/>
            <a:chOff x="0" y="0"/>
            <a:chExt cx="360000" cy="360000"/>
          </a:xfrm>
        </p:grpSpPr>
        <p:sp>
          <p:nvSpPr>
            <p:cNvPr id="4110" name="椭圆 2"/>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11"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pic>
        <p:nvPicPr>
          <p:cNvPr id="411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631" y="4479378"/>
            <a:ext cx="4801274" cy="2376837"/>
          </a:xfrm>
          <a:prstGeom prst="rect">
            <a:avLst/>
          </a:prstGeom>
          <a:solidFill>
            <a:schemeClr val="bg1"/>
          </a:solidFill>
          <a:ln w="9525" cmpd="sng">
            <a:noFill/>
            <a:miter lim="800000"/>
            <a:headEnd/>
            <a:tailEnd/>
          </a:ln>
          <a:extLst/>
        </p:spPr>
      </p:pic>
      <p:sp>
        <p:nvSpPr>
          <p:cNvPr id="4114" name="椭圆 8"/>
          <p:cNvSpPr>
            <a:spLocks noChangeArrowheads="1"/>
          </p:cNvSpPr>
          <p:nvPr/>
        </p:nvSpPr>
        <p:spPr bwMode="auto">
          <a:xfrm>
            <a:off x="96058" y="2367349"/>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5" name="椭圆 9"/>
          <p:cNvSpPr>
            <a:spLocks noChangeArrowheads="1"/>
          </p:cNvSpPr>
          <p:nvPr/>
        </p:nvSpPr>
        <p:spPr bwMode="auto">
          <a:xfrm>
            <a:off x="1792818" y="1539898"/>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开发模式简介</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6" name="椭圆 10"/>
          <p:cNvSpPr>
            <a:spLocks noChangeArrowheads="1"/>
          </p:cNvSpPr>
          <p:nvPr/>
        </p:nvSpPr>
        <p:spPr bwMode="auto">
          <a:xfrm>
            <a:off x="5147489" y="25585"/>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7" name="椭圆 11"/>
          <p:cNvSpPr>
            <a:spLocks noChangeArrowheads="1"/>
          </p:cNvSpPr>
          <p:nvPr/>
        </p:nvSpPr>
        <p:spPr bwMode="auto">
          <a:xfrm>
            <a:off x="10198558" y="2382333"/>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引入功能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18" name="组合 12"/>
          <p:cNvGrpSpPr>
            <a:grpSpLocks/>
          </p:cNvGrpSpPr>
          <p:nvPr/>
        </p:nvGrpSpPr>
        <p:grpSpPr bwMode="auto">
          <a:xfrm>
            <a:off x="3458947" y="6175365"/>
            <a:ext cx="691790" cy="691790"/>
            <a:chOff x="0" y="0"/>
            <a:chExt cx="692150" cy="692150"/>
          </a:xfrm>
        </p:grpSpPr>
        <p:sp>
          <p:nvSpPr>
            <p:cNvPr id="4119" name="椭圆 13"/>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0" name="椭圆 14"/>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1</a:t>
              </a:r>
            </a:p>
          </p:txBody>
        </p:sp>
      </p:grpSp>
      <p:grpSp>
        <p:nvGrpSpPr>
          <p:cNvPr id="4124" name="组合 18"/>
          <p:cNvGrpSpPr>
            <a:grpSpLocks/>
          </p:cNvGrpSpPr>
          <p:nvPr/>
        </p:nvGrpSpPr>
        <p:grpSpPr bwMode="auto">
          <a:xfrm>
            <a:off x="6825077" y="4519045"/>
            <a:ext cx="691790" cy="691790"/>
            <a:chOff x="0" y="0"/>
            <a:chExt cx="692150" cy="692150"/>
          </a:xfrm>
        </p:grpSpPr>
        <p:sp>
          <p:nvSpPr>
            <p:cNvPr id="412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5</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4127" name="组合 21"/>
          <p:cNvGrpSpPr>
            <a:grpSpLocks/>
          </p:cNvGrpSpPr>
          <p:nvPr/>
        </p:nvGrpSpPr>
        <p:grpSpPr bwMode="auto">
          <a:xfrm>
            <a:off x="5691518" y="4249311"/>
            <a:ext cx="693376" cy="691790"/>
            <a:chOff x="0" y="0"/>
            <a:chExt cx="693737" cy="692150"/>
          </a:xfrm>
        </p:grpSpPr>
        <p:sp>
          <p:nvSpPr>
            <p:cNvPr id="4128" name="椭圆 22"/>
            <p:cNvSpPr>
              <a:spLocks noChangeArrowheads="1"/>
            </p:cNvSpPr>
            <p:nvPr/>
          </p:nvSpPr>
          <p:spPr bwMode="auto">
            <a:xfrm>
              <a:off x="0" y="0"/>
              <a:ext cx="693737"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9" name="椭圆 23"/>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4</a:t>
              </a:r>
            </a:p>
          </p:txBody>
        </p:sp>
      </p:grpSp>
      <p:sp>
        <p:nvSpPr>
          <p:cNvPr id="4130" name="任意多边形 24"/>
          <p:cNvSpPr>
            <a:spLocks noChangeArrowheads="1"/>
          </p:cNvSpPr>
          <p:nvPr/>
        </p:nvSpPr>
        <p:spPr bwMode="auto">
          <a:xfrm rot="5400000">
            <a:off x="8660343" y="4088877"/>
            <a:ext cx="2375250" cy="2271966"/>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1" name="任意多边形 25"/>
          <p:cNvSpPr>
            <a:spLocks noChangeArrowheads="1"/>
          </p:cNvSpPr>
          <p:nvPr/>
        </p:nvSpPr>
        <p:spPr bwMode="auto">
          <a:xfrm rot="5400000">
            <a:off x="2152175" y="3643935"/>
            <a:ext cx="2189173" cy="1297057"/>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2" name="任意多边形 27"/>
          <p:cNvSpPr>
            <a:spLocks noChangeArrowheads="1"/>
          </p:cNvSpPr>
          <p:nvPr/>
        </p:nvSpPr>
        <p:spPr bwMode="auto">
          <a:xfrm rot="5400000" flipV="1">
            <a:off x="983934" y="3930417"/>
            <a:ext cx="2383184" cy="2566850"/>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3" name="TextBox 15"/>
          <p:cNvSpPr>
            <a:spLocks noChangeArrowheads="1"/>
          </p:cNvSpPr>
          <p:nvPr/>
        </p:nvSpPr>
        <p:spPr bwMode="auto">
          <a:xfrm>
            <a:off x="5247130" y="5956572"/>
            <a:ext cx="1654900"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rgbClr val="595959"/>
                </a:solidFill>
                <a:latin typeface="Agency FB" panose="020B0503020202020204" pitchFamily="34" charset="0"/>
                <a:ea typeface="Adobe 宋体 Std L" pitchFamily="2" charset="-122"/>
                <a:sym typeface="Agency FB" panose="020B0503020202020204" pitchFamily="34" charset="0"/>
              </a:rPr>
              <a:t>Contents Page</a:t>
            </a:r>
          </a:p>
        </p:txBody>
      </p:sp>
      <p:sp>
        <p:nvSpPr>
          <p:cNvPr id="4134" name="文本框 13"/>
          <p:cNvSpPr>
            <a:spLocks noChangeArrowheads="1"/>
          </p:cNvSpPr>
          <p:nvPr/>
        </p:nvSpPr>
        <p:spPr bwMode="auto">
          <a:xfrm>
            <a:off x="5247130" y="5515476"/>
            <a:ext cx="1654900"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399" b="1" dirty="0" smtClean="0">
                <a:solidFill>
                  <a:srgbClr val="595959"/>
                </a:solidFill>
                <a:latin typeface="Calibri" panose="020F0502020204030204" pitchFamily="34" charset="0"/>
                <a:ea typeface="微软雅黑" panose="020B0503020204020204" pitchFamily="34" charset="-122"/>
                <a:sym typeface="Calibri" panose="020F0502020204030204" pitchFamily="34" charset="0"/>
              </a:rPr>
              <a:t>Chapter3</a:t>
            </a:r>
            <a:endParaRPr lang="zh-CN" altLang="zh-CN" sz="2399" b="1" dirty="0">
              <a:solidFill>
                <a:srgbClr val="595959"/>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35" name="任意多边形 32"/>
          <p:cNvSpPr>
            <a:spLocks noChangeArrowheads="1"/>
          </p:cNvSpPr>
          <p:nvPr/>
        </p:nvSpPr>
        <p:spPr bwMode="auto">
          <a:xfrm rot="5400000">
            <a:off x="4677110" y="2936570"/>
            <a:ext cx="2557882" cy="45719"/>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6" name="椭圆 1"/>
          <p:cNvSpPr>
            <a:spLocks noChangeArrowheads="1"/>
          </p:cNvSpPr>
          <p:nvPr/>
        </p:nvSpPr>
        <p:spPr bwMode="auto">
          <a:xfrm>
            <a:off x="5700919" y="6451614"/>
            <a:ext cx="790163" cy="404601"/>
          </a:xfrm>
          <a:custGeom>
            <a:avLst/>
            <a:gdLst>
              <a:gd name="T0" fmla="*/ 0 w 792088"/>
              <a:gd name="T1" fmla="*/ 0 h 404664"/>
              <a:gd name="T2" fmla="*/ 792088 w 792088"/>
              <a:gd name="T3" fmla="*/ 404664 h 404664"/>
            </a:gdLst>
            <a:ahLst/>
            <a:cxnLst/>
            <a:rect l="T0" t="T1" r="T2" b="T3"/>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7" name="TextBox 15"/>
          <p:cNvSpPr>
            <a:spLocks noChangeArrowheads="1"/>
          </p:cNvSpPr>
          <p:nvPr/>
        </p:nvSpPr>
        <p:spPr bwMode="auto">
          <a:xfrm>
            <a:off x="5770733" y="6518255"/>
            <a:ext cx="650536"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chemeClr val="bg1"/>
                </a:solidFill>
                <a:latin typeface="Arial Unicode MS" pitchFamily="2" charset="-122"/>
                <a:ea typeface="Arial Unicode MS" pitchFamily="2" charset="-122"/>
                <a:sym typeface="Arial Unicode MS" pitchFamily="2" charset="-122"/>
              </a:rPr>
              <a:t>* </a:t>
            </a:r>
          </a:p>
        </p:txBody>
      </p:sp>
      <p:grpSp>
        <p:nvGrpSpPr>
          <p:cNvPr id="64" name="组合 18"/>
          <p:cNvGrpSpPr>
            <a:grpSpLocks/>
          </p:cNvGrpSpPr>
          <p:nvPr/>
        </p:nvGrpSpPr>
        <p:grpSpPr bwMode="auto">
          <a:xfrm>
            <a:off x="4627796" y="4521754"/>
            <a:ext cx="691790" cy="691790"/>
            <a:chOff x="0" y="0"/>
            <a:chExt cx="692150" cy="692150"/>
          </a:xfrm>
        </p:grpSpPr>
        <p:sp>
          <p:nvSpPr>
            <p:cNvPr id="65" name="椭圆 19"/>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66" name="椭圆 20"/>
            <p:cNvSpPr>
              <a:spLocks noChangeArrowheads="1"/>
            </p:cNvSpPr>
            <p:nvPr/>
          </p:nvSpPr>
          <p:spPr bwMode="auto">
            <a:xfrm>
              <a:off x="73025"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sz="1799" dirty="0">
                  <a:solidFill>
                    <a:srgbClr val="FFFFFF"/>
                  </a:solidFill>
                  <a:latin typeface="Impact" panose="020B0806030902050204" pitchFamily="34" charset="0"/>
                  <a:sym typeface="Impact" panose="020B0806030902050204" pitchFamily="34" charset="0"/>
                </a:rPr>
                <a:t>3</a:t>
              </a:r>
            </a:p>
          </p:txBody>
        </p:sp>
      </p:grpSp>
      <p:grpSp>
        <p:nvGrpSpPr>
          <p:cNvPr id="67" name="组合 15"/>
          <p:cNvGrpSpPr>
            <a:grpSpLocks/>
          </p:cNvGrpSpPr>
          <p:nvPr/>
        </p:nvGrpSpPr>
        <p:grpSpPr bwMode="auto">
          <a:xfrm>
            <a:off x="7611155" y="5213290"/>
            <a:ext cx="691790" cy="691790"/>
            <a:chOff x="0" y="0"/>
            <a:chExt cx="692150" cy="692150"/>
          </a:xfrm>
        </p:grpSpPr>
        <p:sp>
          <p:nvSpPr>
            <p:cNvPr id="68"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9"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6</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70" name="组合 15"/>
          <p:cNvGrpSpPr>
            <a:grpSpLocks/>
          </p:cNvGrpSpPr>
          <p:nvPr/>
        </p:nvGrpSpPr>
        <p:grpSpPr bwMode="auto">
          <a:xfrm>
            <a:off x="8025496" y="6175365"/>
            <a:ext cx="691790" cy="691790"/>
            <a:chOff x="0" y="0"/>
            <a:chExt cx="692150" cy="692150"/>
          </a:xfrm>
        </p:grpSpPr>
        <p:sp>
          <p:nvSpPr>
            <p:cNvPr id="71"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72"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7</a:t>
              </a:r>
              <a:endParaRPr lang="zh-CN" altLang="zh-CN" dirty="0">
                <a:solidFill>
                  <a:srgbClr val="FFFFFF"/>
                </a:solidFill>
                <a:latin typeface="Impact" panose="020B0806030902050204" pitchFamily="34" charset="0"/>
                <a:sym typeface="Impact" panose="020B0806030902050204" pitchFamily="34" charset="0"/>
              </a:endParaRPr>
            </a:p>
          </p:txBody>
        </p:sp>
      </p:grpSp>
      <p:sp>
        <p:nvSpPr>
          <p:cNvPr id="73" name="任意多边形 25"/>
          <p:cNvSpPr>
            <a:spLocks noChangeArrowheads="1"/>
          </p:cNvSpPr>
          <p:nvPr/>
        </p:nvSpPr>
        <p:spPr bwMode="auto">
          <a:xfrm rot="5400000">
            <a:off x="3480950" y="3045362"/>
            <a:ext cx="2272606" cy="692672"/>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74" name="椭圆 9"/>
          <p:cNvSpPr>
            <a:spLocks noChangeArrowheads="1"/>
          </p:cNvSpPr>
          <p:nvPr/>
        </p:nvSpPr>
        <p:spPr bwMode="auto">
          <a:xfrm>
            <a:off x="3471395" y="600491"/>
            <a:ext cx="1654901" cy="1654901"/>
          </a:xfrm>
          <a:prstGeom prst="ellipse">
            <a:avLst/>
          </a:prstGeom>
          <a:solidFill>
            <a:srgbClr val="FF8C00"/>
          </a:solidFill>
          <a:ln w="25400" cap="flat" cmpd="sng">
            <a:solidFill>
              <a:schemeClr val="bg1"/>
            </a:solidFill>
            <a:bevel/>
            <a:headEnd/>
            <a:tailEnd/>
          </a:ln>
        </p:spPr>
        <p:txBody>
          <a:bodyPr anchor="ctr"/>
          <a:lstStyle/>
          <a:p>
            <a:pPr algn="ctr"/>
            <a:r>
              <a:rPr lang="zh-CN" altLang="en-US"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椭圆 9"/>
          <p:cNvSpPr>
            <a:spLocks noChangeArrowheads="1"/>
          </p:cNvSpPr>
          <p:nvPr/>
        </p:nvSpPr>
        <p:spPr bwMode="auto">
          <a:xfrm>
            <a:off x="6818803"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椭圆 9"/>
          <p:cNvSpPr>
            <a:spLocks noChangeArrowheads="1"/>
          </p:cNvSpPr>
          <p:nvPr/>
        </p:nvSpPr>
        <p:spPr bwMode="auto">
          <a:xfrm>
            <a:off x="8518850" y="15473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任意多边形 25"/>
          <p:cNvSpPr>
            <a:spLocks noChangeArrowheads="1"/>
          </p:cNvSpPr>
          <p:nvPr/>
        </p:nvSpPr>
        <p:spPr bwMode="auto">
          <a:xfrm rot="5400000" flipV="1">
            <a:off x="6302139" y="3118512"/>
            <a:ext cx="2272606" cy="497745"/>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8" name="任意多边形 25"/>
          <p:cNvSpPr>
            <a:spLocks noChangeArrowheads="1"/>
          </p:cNvSpPr>
          <p:nvPr/>
        </p:nvSpPr>
        <p:spPr bwMode="auto">
          <a:xfrm rot="5400000" flipV="1">
            <a:off x="7679515" y="3540781"/>
            <a:ext cx="2033488" cy="1341528"/>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54" name="组合 23"/>
          <p:cNvGrpSpPr>
            <a:grpSpLocks/>
          </p:cNvGrpSpPr>
          <p:nvPr/>
        </p:nvGrpSpPr>
        <p:grpSpPr bwMode="auto">
          <a:xfrm>
            <a:off x="3885619" y="5134674"/>
            <a:ext cx="692150" cy="692150"/>
            <a:chOff x="0" y="0"/>
            <a:chExt cx="692150" cy="692150"/>
          </a:xfrm>
        </p:grpSpPr>
        <p:sp>
          <p:nvSpPr>
            <p:cNvPr id="55" name="椭圆 24"/>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56" name="椭圆 25"/>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2</a:t>
              </a:r>
              <a:endParaRPr lang="zh-CN" altLang="en-US" dirty="0">
                <a:solidFill>
                  <a:srgbClr val="FFFFFF"/>
                </a:solidFill>
                <a:latin typeface="Impact" panose="020B0806030902050204" pitchFamily="34" charset="0"/>
                <a:sym typeface="Impact" panose="020B0806030902050204" pitchFamily="34" charset="0"/>
              </a:endParaRPr>
            </a:p>
          </p:txBody>
        </p:sp>
      </p:grpSp>
    </p:spTree>
    <p:extLst>
      <p:ext uri="{BB962C8B-B14F-4D97-AF65-F5344CB8AC3E}">
        <p14:creationId xmlns:p14="http://schemas.microsoft.com/office/powerpoint/2010/main" val="1388692691"/>
      </p:ext>
    </p:extLst>
  </p:cSld>
  <p:clrMapOvr>
    <a:masterClrMapping/>
  </p:clrMapOvr>
  <p:transition spd="slow">
    <p:pull dir="l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223325"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3.1 </a:t>
            </a:r>
            <a:r>
              <a:rPr lang="zh-CN" altLang="en-US" sz="1999" dirty="0" smtClean="0">
                <a:solidFill>
                  <a:schemeClr val="bg1"/>
                </a:solidFill>
                <a:latin typeface="华康俪金黑W8(P)" pitchFamily="2" charset="-122"/>
                <a:ea typeface="华康俪金黑W8(P)" pitchFamily="2" charset="-122"/>
                <a:sym typeface="华康俪金黑W8(P)" pitchFamily="2" charset="-122"/>
              </a:rPr>
              <a:t>创建实体模型（</a:t>
            </a:r>
            <a:r>
              <a:rPr lang="en-US" altLang="zh-CN" sz="1999" dirty="0" smtClean="0">
                <a:solidFill>
                  <a:schemeClr val="bg1"/>
                </a:solidFill>
                <a:latin typeface="华康俪金黑W8(P)" pitchFamily="2" charset="-122"/>
                <a:ea typeface="华康俪金黑W8(P)" pitchFamily="2" charset="-122"/>
                <a:sym typeface="华康俪金黑W8(P)" pitchFamily="2" charset="-122"/>
              </a:rPr>
              <a:t>DB First</a:t>
            </a:r>
            <a:r>
              <a:rPr lang="zh-CN" altLang="en-US" sz="1999" dirty="0" smtClean="0">
                <a:solidFill>
                  <a:schemeClr val="bg1"/>
                </a:solidFill>
                <a:latin typeface="华康俪金黑W8(P)" pitchFamily="2" charset="-122"/>
                <a:ea typeface="华康俪金黑W8(P)" pitchFamily="2" charset="-122"/>
                <a:sym typeface="华康俪金黑W8(P)" pitchFamily="2" charset="-122"/>
              </a:rPr>
              <a:t>）</a:t>
            </a:r>
            <a:endParaRPr lang="zh-CN" altLang="en-US" sz="1799" dirty="0"/>
          </a:p>
        </p:txBody>
      </p:sp>
      <p:sp>
        <p:nvSpPr>
          <p:cNvPr id="34" name="TextBox 6"/>
          <p:cNvSpPr>
            <a:spLocks noChangeArrowheads="1"/>
          </p:cNvSpPr>
          <p:nvPr/>
        </p:nvSpPr>
        <p:spPr bwMode="auto">
          <a:xfrm>
            <a:off x="769938" y="1052513"/>
            <a:ext cx="11009312"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buFont typeface="Calibri" panose="020F0502020204030204" pitchFamily="34" charset="0"/>
              <a:buAutoNum type="circleNumDbPlain"/>
            </a:pPr>
            <a:r>
              <a:rPr lang="zh-CN" altLang="en-US"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dirty="0" err="1"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NuGet</a:t>
            </a:r>
            <a:r>
              <a:rPr lang="zh-CN" altLang="en-US"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引入</a:t>
            </a:r>
            <a:r>
              <a:rPr lang="en-US" altLang="zh-CN"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EF6</a:t>
            </a:r>
            <a:r>
              <a:rPr lang="zh-CN" altLang="en-US"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Calibri" panose="020F0502020204030204" pitchFamily="34" charset="0"/>
              <a:buAutoNum type="circleNumDbPlain"/>
            </a:pPr>
            <a:r>
              <a:rPr lang="en-US" altLang="zh-CN"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VS</a:t>
            </a:r>
            <a:r>
              <a:rPr lang="zh-CN" altLang="en-US"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项目中添加实体数据模型，绑定数据库连接，选择想要导入的表、视图和存储过程。</a:t>
            </a:r>
            <a:endParaRPr lang="en-US" altLang="zh-CN"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Calibri" panose="020F0502020204030204" pitchFamily="34" charset="0"/>
              <a:buAutoNum type="circleNumDbPlain"/>
            </a:pPr>
            <a:r>
              <a:rPr lang="zh-CN" altLang="en-US"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打开</a:t>
            </a:r>
            <a:r>
              <a:rPr lang="en-US" altLang="zh-CN"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err="1"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edmx</a:t>
            </a:r>
            <a:r>
              <a:rPr lang="zh-CN" altLang="en-US"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模型浏览器文件，显示所有选择的表生成的实体模型和它们之间的关系。</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Calibri" panose="020F0502020204030204" pitchFamily="34" charset="0"/>
              <a:buAutoNum type="circleNumDbPlain"/>
            </a:pPr>
            <a:r>
              <a:rPr lang="zh-CN" altLang="en-US"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查看上下文和实体类及其因映射关系。</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69538" y="2799790"/>
            <a:ext cx="4473999" cy="2876492"/>
          </a:xfrm>
          <a:prstGeom prst="rect">
            <a:avLst/>
          </a:prstGeom>
        </p:spPr>
      </p:pic>
      <p:cxnSp>
        <p:nvCxnSpPr>
          <p:cNvPr id="36" name="直接箭头连接符 21"/>
          <p:cNvCxnSpPr>
            <a:cxnSpLocks noChangeShapeType="1"/>
          </p:cNvCxnSpPr>
          <p:nvPr/>
        </p:nvCxnSpPr>
        <p:spPr bwMode="auto">
          <a:xfrm>
            <a:off x="5554663" y="4050023"/>
            <a:ext cx="1439862" cy="1587"/>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pic>
        <p:nvPicPr>
          <p:cNvPr id="6" name="图片 5"/>
          <p:cNvPicPr>
            <a:picLocks noChangeAspect="1"/>
          </p:cNvPicPr>
          <p:nvPr/>
        </p:nvPicPr>
        <p:blipFill>
          <a:blip r:embed="rId4"/>
          <a:stretch>
            <a:fillRect/>
          </a:stretch>
        </p:blipFill>
        <p:spPr>
          <a:xfrm>
            <a:off x="7118770" y="2681053"/>
            <a:ext cx="4850206" cy="2737939"/>
          </a:xfrm>
          <a:prstGeom prst="rect">
            <a:avLst/>
          </a:prstGeom>
        </p:spPr>
      </p:pic>
    </p:spTree>
    <p:extLst>
      <p:ext uri="{BB962C8B-B14F-4D97-AF65-F5344CB8AC3E}">
        <p14:creationId xmlns:p14="http://schemas.microsoft.com/office/powerpoint/2010/main" val="182370588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223325"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3.2 </a:t>
            </a:r>
            <a:r>
              <a:rPr lang="zh-CN" altLang="en-US" sz="1999" dirty="0" smtClean="0">
                <a:solidFill>
                  <a:schemeClr val="bg1"/>
                </a:solidFill>
                <a:latin typeface="华康俪金黑W8(P)" pitchFamily="2" charset="-122"/>
                <a:ea typeface="华康俪金黑W8(P)" pitchFamily="2" charset="-122"/>
                <a:sym typeface="华康俪金黑W8(P)" pitchFamily="2" charset="-122"/>
              </a:rPr>
              <a:t>模型浏览器</a:t>
            </a:r>
            <a:endParaRPr lang="zh-CN" altLang="en-US" sz="1799" dirty="0"/>
          </a:p>
        </p:txBody>
      </p:sp>
      <p:pic>
        <p:nvPicPr>
          <p:cNvPr id="2" name="图片 1"/>
          <p:cNvPicPr>
            <a:picLocks noChangeAspect="1"/>
          </p:cNvPicPr>
          <p:nvPr/>
        </p:nvPicPr>
        <p:blipFill>
          <a:blip r:embed="rId3"/>
          <a:stretch>
            <a:fillRect/>
          </a:stretch>
        </p:blipFill>
        <p:spPr>
          <a:xfrm>
            <a:off x="447443" y="1514723"/>
            <a:ext cx="2619048" cy="3609524"/>
          </a:xfrm>
          <a:prstGeom prst="rect">
            <a:avLst/>
          </a:prstGeom>
        </p:spPr>
      </p:pic>
      <p:pic>
        <p:nvPicPr>
          <p:cNvPr id="4" name="图片 3"/>
          <p:cNvPicPr>
            <a:picLocks noChangeAspect="1"/>
          </p:cNvPicPr>
          <p:nvPr/>
        </p:nvPicPr>
        <p:blipFill>
          <a:blip r:embed="rId4"/>
          <a:stretch>
            <a:fillRect/>
          </a:stretch>
        </p:blipFill>
        <p:spPr>
          <a:xfrm>
            <a:off x="3891324" y="2033823"/>
            <a:ext cx="3980952" cy="1942857"/>
          </a:xfrm>
          <a:prstGeom prst="rect">
            <a:avLst/>
          </a:prstGeom>
        </p:spPr>
      </p:pic>
      <p:pic>
        <p:nvPicPr>
          <p:cNvPr id="5" name="图片 4"/>
          <p:cNvPicPr>
            <a:picLocks noChangeAspect="1"/>
          </p:cNvPicPr>
          <p:nvPr/>
        </p:nvPicPr>
        <p:blipFill>
          <a:blip r:embed="rId5"/>
          <a:stretch>
            <a:fillRect/>
          </a:stretch>
        </p:blipFill>
        <p:spPr>
          <a:xfrm>
            <a:off x="8624127" y="2510013"/>
            <a:ext cx="3480922" cy="990476"/>
          </a:xfrm>
          <a:prstGeom prst="rect">
            <a:avLst/>
          </a:prstGeom>
        </p:spPr>
      </p:pic>
      <p:cxnSp>
        <p:nvCxnSpPr>
          <p:cNvPr id="16" name="直接箭头连接符 21"/>
          <p:cNvCxnSpPr>
            <a:cxnSpLocks noChangeShapeType="1"/>
          </p:cNvCxnSpPr>
          <p:nvPr/>
        </p:nvCxnSpPr>
        <p:spPr bwMode="auto">
          <a:xfrm>
            <a:off x="3139473" y="3005251"/>
            <a:ext cx="678869" cy="9021"/>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cxnSp>
        <p:nvCxnSpPr>
          <p:cNvPr id="18" name="直接箭头连接符 21"/>
          <p:cNvCxnSpPr>
            <a:cxnSpLocks noChangeShapeType="1"/>
          </p:cNvCxnSpPr>
          <p:nvPr/>
        </p:nvCxnSpPr>
        <p:spPr bwMode="auto">
          <a:xfrm>
            <a:off x="7945258" y="3014272"/>
            <a:ext cx="678869" cy="9021"/>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sp>
        <p:nvSpPr>
          <p:cNvPr id="19" name="TextBox 6"/>
          <p:cNvSpPr>
            <a:spLocks noChangeArrowheads="1"/>
          </p:cNvSpPr>
          <p:nvPr/>
        </p:nvSpPr>
        <p:spPr bwMode="auto">
          <a:xfrm>
            <a:off x="626737" y="5397769"/>
            <a:ext cx="10575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XML</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视图查看</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EDM</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文件</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，可以</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XML</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视图中看到</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EDM</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的三个部分</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概念模式 </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CSDL),</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存储模式</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(SSDL)</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和映射模式</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(MSL)</a:t>
            </a:r>
          </a:p>
        </p:txBody>
      </p:sp>
      <p:sp>
        <p:nvSpPr>
          <p:cNvPr id="20" name="Freeform 7">
            <a:hlinkClick r:id="rId6" tooltip="Learn More"/>
          </p:cNvPr>
          <p:cNvSpPr>
            <a:spLocks noChangeArrowheads="1"/>
          </p:cNvSpPr>
          <p:nvPr/>
        </p:nvSpPr>
        <p:spPr bwMode="auto">
          <a:xfrm>
            <a:off x="266375" y="5498575"/>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spTree>
    <p:extLst>
      <p:ext uri="{BB962C8B-B14F-4D97-AF65-F5344CB8AC3E}">
        <p14:creationId xmlns:p14="http://schemas.microsoft.com/office/powerpoint/2010/main" val="2699295746"/>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223325"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3.3 </a:t>
            </a:r>
            <a:r>
              <a:rPr lang="zh-CN" altLang="en-US" sz="1999" dirty="0" smtClean="0">
                <a:solidFill>
                  <a:schemeClr val="bg1"/>
                </a:solidFill>
                <a:latin typeface="华康俪金黑W8(P)" pitchFamily="2" charset="-122"/>
                <a:ea typeface="华康俪金黑W8(P)" pitchFamily="2" charset="-122"/>
                <a:sym typeface="华康俪金黑W8(P)" pitchFamily="2" charset="-122"/>
              </a:rPr>
              <a:t>上下文类（</a:t>
            </a:r>
            <a:r>
              <a:rPr lang="en-US" altLang="zh-CN" sz="1999" dirty="0" err="1" smtClean="0">
                <a:solidFill>
                  <a:schemeClr val="bg1"/>
                </a:solidFill>
                <a:latin typeface="华康俪金黑W8(P)" pitchFamily="2" charset="-122"/>
                <a:ea typeface="华康俪金黑W8(P)" pitchFamily="2" charset="-122"/>
                <a:sym typeface="华康俪金黑W8(P)" pitchFamily="2" charset="-122"/>
              </a:rPr>
              <a:t>DBContext</a:t>
            </a:r>
            <a:r>
              <a:rPr lang="zh-CN" altLang="en-US" sz="1999" dirty="0" smtClean="0">
                <a:solidFill>
                  <a:schemeClr val="bg1"/>
                </a:solidFill>
                <a:latin typeface="华康俪金黑W8(P)" pitchFamily="2" charset="-122"/>
                <a:ea typeface="华康俪金黑W8(P)" pitchFamily="2" charset="-122"/>
                <a:sym typeface="华康俪金黑W8(P)" pitchFamily="2" charset="-122"/>
              </a:rPr>
              <a:t>）</a:t>
            </a:r>
            <a:endParaRPr lang="zh-CN" altLang="en-US" sz="1799" dirty="0"/>
          </a:p>
        </p:txBody>
      </p:sp>
      <p:sp>
        <p:nvSpPr>
          <p:cNvPr id="13" name="TextBox 6"/>
          <p:cNvSpPr>
            <a:spLocks noChangeArrowheads="1"/>
          </p:cNvSpPr>
          <p:nvPr/>
        </p:nvSpPr>
        <p:spPr bwMode="auto">
          <a:xfrm>
            <a:off x="987099" y="1198137"/>
            <a:ext cx="10575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DbContext</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称为实体框架的上下文</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类，</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DbContext</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是实体框架的一个重要组成部分。 他是一个域或实体类和数据库之间的桥梁，主要负责与数据</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交互。</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Freeform 7">
            <a:hlinkClick r:id="rId3" tooltip="Learn More"/>
          </p:cNvPr>
          <p:cNvSpPr>
            <a:spLocks noChangeArrowheads="1"/>
          </p:cNvSpPr>
          <p:nvPr/>
        </p:nvSpPr>
        <p:spPr bwMode="auto">
          <a:xfrm>
            <a:off x="626737" y="1298943"/>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pic>
        <p:nvPicPr>
          <p:cNvPr id="4" name="图片 3"/>
          <p:cNvPicPr>
            <a:picLocks noChangeAspect="1"/>
          </p:cNvPicPr>
          <p:nvPr/>
        </p:nvPicPr>
        <p:blipFill>
          <a:blip r:embed="rId4"/>
          <a:stretch>
            <a:fillRect/>
          </a:stretch>
        </p:blipFill>
        <p:spPr>
          <a:xfrm>
            <a:off x="3395147" y="2121467"/>
            <a:ext cx="4123809" cy="1257143"/>
          </a:xfrm>
          <a:prstGeom prst="rect">
            <a:avLst/>
          </a:prstGeom>
        </p:spPr>
      </p:pic>
      <p:grpSp>
        <p:nvGrpSpPr>
          <p:cNvPr id="17" name="组合 21"/>
          <p:cNvGrpSpPr>
            <a:grpSpLocks/>
          </p:cNvGrpSpPr>
          <p:nvPr/>
        </p:nvGrpSpPr>
        <p:grpSpPr bwMode="auto">
          <a:xfrm>
            <a:off x="9777361" y="4491038"/>
            <a:ext cx="1800225" cy="1530350"/>
            <a:chOff x="0" y="0"/>
            <a:chExt cx="1800558" cy="1530894"/>
          </a:xfrm>
        </p:grpSpPr>
        <p:sp>
          <p:nvSpPr>
            <p:cNvPr id="18" name="立方体 22"/>
            <p:cNvSpPr>
              <a:spLocks noChangeArrowheads="1"/>
            </p:cNvSpPr>
            <p:nvPr/>
          </p:nvSpPr>
          <p:spPr bwMode="auto">
            <a:xfrm>
              <a:off x="0" y="0"/>
              <a:ext cx="1800558" cy="1530894"/>
            </a:xfrm>
            <a:prstGeom prst="cube">
              <a:avLst>
                <a:gd name="adj" fmla="val 25000"/>
              </a:avLst>
            </a:prstGeom>
            <a:solidFill>
              <a:srgbClr val="0070C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Calibri" panose="020F0502020204030204" pitchFamily="34" charset="0"/>
                <a:sym typeface="Calibri" panose="020F0502020204030204" pitchFamily="34" charset="0"/>
              </a:endParaRPr>
            </a:p>
          </p:txBody>
        </p:sp>
        <p:sp>
          <p:nvSpPr>
            <p:cNvPr id="19" name="矩形 23"/>
            <p:cNvSpPr>
              <a:spLocks noChangeArrowheads="1"/>
            </p:cNvSpPr>
            <p:nvPr/>
          </p:nvSpPr>
          <p:spPr bwMode="auto">
            <a:xfrm>
              <a:off x="144016" y="473652"/>
              <a:ext cx="1207790" cy="954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solidFill>
                  <a:latin typeface="华康俪金黑W8(P)" pitchFamily="2" charset="-122"/>
                  <a:ea typeface="华康俪金黑W8(P)" pitchFamily="2" charset="-122"/>
                  <a:sym typeface="华康俪金黑W8(P)" pitchFamily="2" charset="-122"/>
                </a:rPr>
                <a:t>跟踪更改</a:t>
              </a:r>
              <a:endParaRPr lang="en-US" altLang="zh-CN" sz="2800" dirty="0">
                <a:solidFill>
                  <a:schemeClr val="bg1"/>
                </a:solidFill>
                <a:latin typeface="华康俪金黑W8(P)" pitchFamily="2" charset="-122"/>
                <a:ea typeface="华康俪金黑W8(P)" pitchFamily="2" charset="-122"/>
                <a:sym typeface="华康俪金黑W8(P)" pitchFamily="2" charset="-122"/>
              </a:endParaRPr>
            </a:p>
          </p:txBody>
        </p:sp>
      </p:grpSp>
      <p:grpSp>
        <p:nvGrpSpPr>
          <p:cNvPr id="20" name="组合 24"/>
          <p:cNvGrpSpPr>
            <a:grpSpLocks/>
          </p:cNvGrpSpPr>
          <p:nvPr/>
        </p:nvGrpSpPr>
        <p:grpSpPr bwMode="auto">
          <a:xfrm>
            <a:off x="633413" y="4491038"/>
            <a:ext cx="1798637" cy="1530350"/>
            <a:chOff x="0" y="0"/>
            <a:chExt cx="1799082" cy="1529639"/>
          </a:xfrm>
        </p:grpSpPr>
        <p:sp>
          <p:nvSpPr>
            <p:cNvPr id="21" name="立方体 25"/>
            <p:cNvSpPr>
              <a:spLocks noChangeArrowheads="1"/>
            </p:cNvSpPr>
            <p:nvPr/>
          </p:nvSpPr>
          <p:spPr bwMode="auto">
            <a:xfrm>
              <a:off x="0" y="0"/>
              <a:ext cx="1799082" cy="1529639"/>
            </a:xfrm>
            <a:prstGeom prst="cube">
              <a:avLst>
                <a:gd name="adj" fmla="val 25000"/>
              </a:avLst>
            </a:prstGeom>
            <a:solidFill>
              <a:srgbClr val="F0542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2" name="矩形 26"/>
            <p:cNvSpPr>
              <a:spLocks noChangeArrowheads="1"/>
            </p:cNvSpPr>
            <p:nvPr/>
          </p:nvSpPr>
          <p:spPr bwMode="auto">
            <a:xfrm>
              <a:off x="168820" y="473023"/>
              <a:ext cx="1283404" cy="95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solidFill>
                  <a:latin typeface="华康俪金黑W8(P)" pitchFamily="2" charset="-122"/>
                  <a:ea typeface="华康俪金黑W8(P)" pitchFamily="2" charset="-122"/>
                  <a:sym typeface="华康俪金黑W8(P)" pitchFamily="2" charset="-122"/>
                </a:rPr>
                <a:t>对象实例化</a:t>
              </a:r>
              <a:endParaRPr lang="en-US" altLang="zh-CN" sz="2800" dirty="0">
                <a:solidFill>
                  <a:schemeClr val="bg1"/>
                </a:solidFill>
                <a:latin typeface="华康俪金黑W8(P)" pitchFamily="2" charset="-122"/>
                <a:ea typeface="华康俪金黑W8(P)" pitchFamily="2" charset="-122"/>
                <a:sym typeface="华康俪金黑W8(P)" pitchFamily="2" charset="-122"/>
              </a:endParaRPr>
            </a:p>
          </p:txBody>
        </p:sp>
      </p:grpSp>
      <p:grpSp>
        <p:nvGrpSpPr>
          <p:cNvPr id="23" name="组合 31"/>
          <p:cNvGrpSpPr>
            <a:grpSpLocks/>
          </p:cNvGrpSpPr>
          <p:nvPr/>
        </p:nvGrpSpPr>
        <p:grpSpPr bwMode="auto">
          <a:xfrm>
            <a:off x="7443736" y="4491038"/>
            <a:ext cx="1800225" cy="1530350"/>
            <a:chOff x="0" y="0"/>
            <a:chExt cx="1800557" cy="1530894"/>
          </a:xfrm>
        </p:grpSpPr>
        <p:sp>
          <p:nvSpPr>
            <p:cNvPr id="24" name="立方体 32"/>
            <p:cNvSpPr>
              <a:spLocks noChangeArrowheads="1"/>
            </p:cNvSpPr>
            <p:nvPr/>
          </p:nvSpPr>
          <p:spPr bwMode="auto">
            <a:xfrm>
              <a:off x="0" y="0"/>
              <a:ext cx="1800557" cy="1530894"/>
            </a:xfrm>
            <a:prstGeom prst="cube">
              <a:avLst>
                <a:gd name="adj" fmla="val 25000"/>
              </a:avLst>
            </a:prstGeom>
            <a:solidFill>
              <a:srgbClr val="7BC143"/>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dirty="0">
                <a:solidFill>
                  <a:srgbClr val="000000"/>
                </a:solidFill>
                <a:latin typeface="Calibri" panose="020F0502020204030204" pitchFamily="34" charset="0"/>
                <a:sym typeface="Calibri" panose="020F0502020204030204" pitchFamily="34" charset="0"/>
              </a:endParaRPr>
            </a:p>
          </p:txBody>
        </p:sp>
        <p:sp>
          <p:nvSpPr>
            <p:cNvPr id="25" name="矩形 33"/>
            <p:cNvSpPr>
              <a:spLocks noChangeArrowheads="1"/>
            </p:cNvSpPr>
            <p:nvPr/>
          </p:nvSpPr>
          <p:spPr bwMode="auto">
            <a:xfrm>
              <a:off x="156417" y="473652"/>
              <a:ext cx="1334287" cy="954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solidFill>
                  <a:latin typeface="华康俪金黑W8(P)" pitchFamily="2" charset="-122"/>
                  <a:ea typeface="华康俪金黑W8(P)" pitchFamily="2" charset="-122"/>
                  <a:sym typeface="华康俪金黑W8(P)" pitchFamily="2" charset="-122"/>
                </a:rPr>
                <a:t>持久化数据</a:t>
              </a:r>
              <a:endParaRPr lang="en-US" altLang="zh-CN" sz="2800" dirty="0">
                <a:solidFill>
                  <a:schemeClr val="bg1"/>
                </a:solidFill>
                <a:latin typeface="华康俪金黑W8(P)" pitchFamily="2" charset="-122"/>
                <a:ea typeface="华康俪金黑W8(P)" pitchFamily="2" charset="-122"/>
                <a:sym typeface="华康俪金黑W8(P)" pitchFamily="2" charset="-122"/>
              </a:endParaRPr>
            </a:p>
          </p:txBody>
        </p:sp>
      </p:grpSp>
      <p:grpSp>
        <p:nvGrpSpPr>
          <p:cNvPr id="26" name="组合 34"/>
          <p:cNvGrpSpPr>
            <a:grpSpLocks/>
          </p:cNvGrpSpPr>
          <p:nvPr/>
        </p:nvGrpSpPr>
        <p:grpSpPr bwMode="auto">
          <a:xfrm>
            <a:off x="2967038" y="4491038"/>
            <a:ext cx="1798637" cy="1530350"/>
            <a:chOff x="0" y="0"/>
            <a:chExt cx="1799082" cy="1529639"/>
          </a:xfrm>
        </p:grpSpPr>
        <p:sp>
          <p:nvSpPr>
            <p:cNvPr id="27" name="立方体 35"/>
            <p:cNvSpPr>
              <a:spLocks noChangeArrowheads="1"/>
            </p:cNvSpPr>
            <p:nvPr/>
          </p:nvSpPr>
          <p:spPr bwMode="auto">
            <a:xfrm>
              <a:off x="0" y="0"/>
              <a:ext cx="1799082" cy="1529639"/>
            </a:xfrm>
            <a:prstGeom prst="cube">
              <a:avLst>
                <a:gd name="adj" fmla="val 25000"/>
              </a:avLst>
            </a:prstGeom>
            <a:solidFill>
              <a:srgbClr val="FFC000"/>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矩形 36"/>
            <p:cNvSpPr>
              <a:spLocks noChangeArrowheads="1"/>
            </p:cNvSpPr>
            <p:nvPr/>
          </p:nvSpPr>
          <p:spPr bwMode="auto">
            <a:xfrm>
              <a:off x="168820" y="473023"/>
              <a:ext cx="1269230" cy="95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solidFill>
                  <a:latin typeface="华康俪金黑W8(P)" pitchFamily="2" charset="-122"/>
                  <a:ea typeface="华康俪金黑W8(P)" pitchFamily="2" charset="-122"/>
                  <a:sym typeface="华康俪金黑W8(P)" pitchFamily="2" charset="-122"/>
                </a:rPr>
                <a:t>包含实体集</a:t>
              </a:r>
              <a:endParaRPr lang="en-US" altLang="zh-CN" sz="2800" dirty="0">
                <a:solidFill>
                  <a:schemeClr val="bg1"/>
                </a:solidFill>
                <a:latin typeface="华康俪金黑W8(P)" pitchFamily="2" charset="-122"/>
                <a:ea typeface="华康俪金黑W8(P)" pitchFamily="2" charset="-122"/>
                <a:sym typeface="华康俪金黑W8(P)" pitchFamily="2" charset="-122"/>
              </a:endParaRPr>
            </a:p>
          </p:txBody>
        </p:sp>
      </p:grpSp>
      <p:grpSp>
        <p:nvGrpSpPr>
          <p:cNvPr id="29" name="组合 21"/>
          <p:cNvGrpSpPr>
            <a:grpSpLocks/>
          </p:cNvGrpSpPr>
          <p:nvPr/>
        </p:nvGrpSpPr>
        <p:grpSpPr bwMode="auto">
          <a:xfrm>
            <a:off x="5204592" y="4491038"/>
            <a:ext cx="1800225" cy="1530350"/>
            <a:chOff x="-3575894" y="2370413"/>
            <a:chExt cx="1800558" cy="1530894"/>
          </a:xfrm>
        </p:grpSpPr>
        <p:sp>
          <p:nvSpPr>
            <p:cNvPr id="30" name="立方体 22"/>
            <p:cNvSpPr>
              <a:spLocks noChangeArrowheads="1"/>
            </p:cNvSpPr>
            <p:nvPr/>
          </p:nvSpPr>
          <p:spPr bwMode="auto">
            <a:xfrm>
              <a:off x="-3575894" y="2370413"/>
              <a:ext cx="1800558" cy="1530894"/>
            </a:xfrm>
            <a:prstGeom prst="cube">
              <a:avLst>
                <a:gd name="adj" fmla="val 25000"/>
              </a:avLst>
            </a:prstGeom>
            <a:solidFill>
              <a:srgbClr val="0070C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Calibri" panose="020F0502020204030204" pitchFamily="34" charset="0"/>
                <a:sym typeface="Calibri" panose="020F0502020204030204" pitchFamily="34" charset="0"/>
              </a:endParaRPr>
            </a:p>
          </p:txBody>
        </p:sp>
        <p:sp>
          <p:nvSpPr>
            <p:cNvPr id="31" name="矩形 23"/>
            <p:cNvSpPr>
              <a:spLocks noChangeArrowheads="1"/>
            </p:cNvSpPr>
            <p:nvPr/>
          </p:nvSpPr>
          <p:spPr bwMode="auto">
            <a:xfrm>
              <a:off x="-3431877" y="2844066"/>
              <a:ext cx="1208560" cy="954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solidFill>
                  <a:latin typeface="华康俪金黑W8(P)" pitchFamily="2" charset="-122"/>
                  <a:ea typeface="华康俪金黑W8(P)" pitchFamily="2" charset="-122"/>
                  <a:sym typeface="华康俪金黑W8(P)" pitchFamily="2" charset="-122"/>
                </a:rPr>
                <a:t>查询数据</a:t>
              </a:r>
              <a:endParaRPr lang="en-US" altLang="zh-CN" sz="2800" dirty="0">
                <a:solidFill>
                  <a:schemeClr val="bg1"/>
                </a:solidFill>
                <a:latin typeface="华康俪金黑W8(P)" pitchFamily="2" charset="-122"/>
                <a:ea typeface="华康俪金黑W8(P)" pitchFamily="2" charset="-122"/>
                <a:sym typeface="华康俪金黑W8(P)" pitchFamily="2" charset="-122"/>
              </a:endParaRPr>
            </a:p>
          </p:txBody>
        </p:sp>
      </p:grpSp>
      <p:cxnSp>
        <p:nvCxnSpPr>
          <p:cNvPr id="33" name="肘形连接符 12"/>
          <p:cNvCxnSpPr>
            <a:cxnSpLocks noChangeShapeType="1"/>
            <a:stCxn id="4" idx="3"/>
            <a:endCxn id="18" idx="0"/>
          </p:cNvCxnSpPr>
          <p:nvPr/>
        </p:nvCxnSpPr>
        <p:spPr bwMode="auto">
          <a:xfrm>
            <a:off x="7518956" y="2750039"/>
            <a:ext cx="3349811" cy="1740999"/>
          </a:xfrm>
          <a:prstGeom prst="bentConnector2">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cxnSp>
        <p:nvCxnSpPr>
          <p:cNvPr id="37" name="肘形连接符 12"/>
          <p:cNvCxnSpPr>
            <a:cxnSpLocks noChangeShapeType="1"/>
            <a:stCxn id="4" idx="3"/>
          </p:cNvCxnSpPr>
          <p:nvPr/>
        </p:nvCxnSpPr>
        <p:spPr bwMode="auto">
          <a:xfrm>
            <a:off x="7518956" y="2750039"/>
            <a:ext cx="890867" cy="1735811"/>
          </a:xfrm>
          <a:prstGeom prst="bentConnector2">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cxnSp>
        <p:nvCxnSpPr>
          <p:cNvPr id="38" name="肘形连接符 12"/>
          <p:cNvCxnSpPr>
            <a:cxnSpLocks noChangeShapeType="1"/>
            <a:stCxn id="4" idx="1"/>
            <a:endCxn id="21" idx="0"/>
          </p:cNvCxnSpPr>
          <p:nvPr/>
        </p:nvCxnSpPr>
        <p:spPr bwMode="auto">
          <a:xfrm rot="10800000" flipV="1">
            <a:off x="1724025" y="2750038"/>
            <a:ext cx="1671122" cy="1740999"/>
          </a:xfrm>
          <a:prstGeom prst="bentConnector2">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cxnSp>
        <p:nvCxnSpPr>
          <p:cNvPr id="41" name="肘形连接符 12"/>
          <p:cNvCxnSpPr>
            <a:cxnSpLocks noChangeShapeType="1"/>
            <a:stCxn id="4" idx="2"/>
            <a:endCxn id="27" idx="0"/>
          </p:cNvCxnSpPr>
          <p:nvPr/>
        </p:nvCxnSpPr>
        <p:spPr bwMode="auto">
          <a:xfrm rot="5400000">
            <a:off x="4201137" y="3235123"/>
            <a:ext cx="1112428" cy="1399402"/>
          </a:xfrm>
          <a:prstGeom prst="bentConnector3">
            <a:avLst>
              <a:gd name="adj1" fmla="val 50000"/>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cxnSp>
        <p:nvCxnSpPr>
          <p:cNvPr id="44" name="肘形连接符 12"/>
          <p:cNvCxnSpPr>
            <a:cxnSpLocks noChangeShapeType="1"/>
            <a:stCxn id="4" idx="2"/>
            <a:endCxn id="30" idx="0"/>
          </p:cNvCxnSpPr>
          <p:nvPr/>
        </p:nvCxnSpPr>
        <p:spPr bwMode="auto">
          <a:xfrm rot="16200000" flipH="1">
            <a:off x="5320311" y="3515351"/>
            <a:ext cx="1112428" cy="838946"/>
          </a:xfrm>
          <a:prstGeom prst="bentConnector3">
            <a:avLst>
              <a:gd name="adj1" fmla="val 50000"/>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09749465"/>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a:grpSpLocks/>
          </p:cNvGrpSpPr>
          <p:nvPr/>
        </p:nvGrpSpPr>
        <p:grpSpPr bwMode="auto">
          <a:xfrm>
            <a:off x="11205090" y="6364347"/>
            <a:ext cx="360175" cy="360175"/>
            <a:chOff x="0" y="0"/>
            <a:chExt cx="360000" cy="360000"/>
          </a:xfrm>
        </p:grpSpPr>
        <p:sp>
          <p:nvSpPr>
            <p:cNvPr id="4099" name="椭圆 15"/>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00"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sp>
        <p:nvSpPr>
          <p:cNvPr id="4102" name="矩形 8"/>
          <p:cNvSpPr>
            <a:spLocks noChangeArrowheads="1"/>
          </p:cNvSpPr>
          <p:nvPr/>
        </p:nvSpPr>
        <p:spPr bwMode="auto">
          <a:xfrm>
            <a:off x="6240388"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p>
        </p:txBody>
      </p:sp>
      <p:sp>
        <p:nvSpPr>
          <p:cNvPr id="4103" name="矩形 11"/>
          <p:cNvSpPr>
            <a:spLocks noChangeArrowheads="1"/>
          </p:cNvSpPr>
          <p:nvPr/>
        </p:nvSpPr>
        <p:spPr bwMode="auto">
          <a:xfrm>
            <a:off x="7487513"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图片处理</a:t>
            </a:r>
          </a:p>
        </p:txBody>
      </p:sp>
      <p:sp>
        <p:nvSpPr>
          <p:cNvPr id="4104"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4105" name="矩形 13"/>
          <p:cNvSpPr>
            <a:spLocks noChangeArrowheads="1"/>
          </p:cNvSpPr>
          <p:nvPr/>
        </p:nvSpPr>
        <p:spPr bwMode="auto">
          <a:xfrm>
            <a:off x="9981764"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典型案例</a:t>
            </a:r>
          </a:p>
        </p:txBody>
      </p:sp>
      <p:sp>
        <p:nvSpPr>
          <p:cNvPr id="4107"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8"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grpSp>
        <p:nvGrpSpPr>
          <p:cNvPr id="4109" name="组合 4"/>
          <p:cNvGrpSpPr>
            <a:grpSpLocks/>
          </p:cNvGrpSpPr>
          <p:nvPr/>
        </p:nvGrpSpPr>
        <p:grpSpPr bwMode="auto">
          <a:xfrm>
            <a:off x="11709652" y="6364347"/>
            <a:ext cx="360175" cy="360175"/>
            <a:chOff x="0" y="0"/>
            <a:chExt cx="360000" cy="360000"/>
          </a:xfrm>
        </p:grpSpPr>
        <p:sp>
          <p:nvSpPr>
            <p:cNvPr id="4110" name="椭圆 2"/>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11"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pic>
        <p:nvPicPr>
          <p:cNvPr id="411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631" y="4479378"/>
            <a:ext cx="4801274" cy="2376837"/>
          </a:xfrm>
          <a:prstGeom prst="rect">
            <a:avLst/>
          </a:prstGeom>
          <a:solidFill>
            <a:schemeClr val="bg1"/>
          </a:solidFill>
          <a:ln w="9525" cmpd="sng">
            <a:noFill/>
            <a:miter lim="800000"/>
            <a:headEnd/>
            <a:tailEnd/>
          </a:ln>
          <a:extLst/>
        </p:spPr>
      </p:pic>
      <p:sp>
        <p:nvSpPr>
          <p:cNvPr id="4114" name="椭圆 8"/>
          <p:cNvSpPr>
            <a:spLocks noChangeArrowheads="1"/>
          </p:cNvSpPr>
          <p:nvPr/>
        </p:nvSpPr>
        <p:spPr bwMode="auto">
          <a:xfrm>
            <a:off x="96058" y="2367349"/>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5" name="椭圆 9"/>
          <p:cNvSpPr>
            <a:spLocks noChangeArrowheads="1"/>
          </p:cNvSpPr>
          <p:nvPr/>
        </p:nvSpPr>
        <p:spPr bwMode="auto">
          <a:xfrm>
            <a:off x="1792818" y="1539898"/>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开发模式简介</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6" name="椭圆 10"/>
          <p:cNvSpPr>
            <a:spLocks noChangeArrowheads="1"/>
          </p:cNvSpPr>
          <p:nvPr/>
        </p:nvSpPr>
        <p:spPr bwMode="auto">
          <a:xfrm>
            <a:off x="5147489" y="25585"/>
            <a:ext cx="1654900" cy="1654901"/>
          </a:xfrm>
          <a:prstGeom prst="ellipse">
            <a:avLst/>
          </a:prstGeom>
          <a:solidFill>
            <a:srgbClr val="FF8C00"/>
          </a:solidFill>
          <a:ln w="25400" cap="flat" cmpd="sng">
            <a:solidFill>
              <a:schemeClr val="bg1"/>
            </a:solidFill>
            <a:bevel/>
            <a:headEnd/>
            <a:tailEnd/>
          </a:ln>
        </p:spPr>
        <p:txBody>
          <a:bodyPr anchor="ctr"/>
          <a:lstStyle/>
          <a:p>
            <a:pPr algn="ctr"/>
            <a:r>
              <a:rPr lang="en-US"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a:r>
              <a:rPr lang="zh-CN" altLang="en-US"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7" name="椭圆 11"/>
          <p:cNvSpPr>
            <a:spLocks noChangeArrowheads="1"/>
          </p:cNvSpPr>
          <p:nvPr/>
        </p:nvSpPr>
        <p:spPr bwMode="auto">
          <a:xfrm>
            <a:off x="10198558" y="2382333"/>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引入功能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18" name="组合 12"/>
          <p:cNvGrpSpPr>
            <a:grpSpLocks/>
          </p:cNvGrpSpPr>
          <p:nvPr/>
        </p:nvGrpSpPr>
        <p:grpSpPr bwMode="auto">
          <a:xfrm>
            <a:off x="3458947" y="6175365"/>
            <a:ext cx="691790" cy="691790"/>
            <a:chOff x="0" y="0"/>
            <a:chExt cx="692150" cy="692150"/>
          </a:xfrm>
        </p:grpSpPr>
        <p:sp>
          <p:nvSpPr>
            <p:cNvPr id="4119" name="椭圆 13"/>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0" name="椭圆 14"/>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1</a:t>
              </a:r>
            </a:p>
          </p:txBody>
        </p:sp>
      </p:grpSp>
      <p:grpSp>
        <p:nvGrpSpPr>
          <p:cNvPr id="4124" name="组合 18"/>
          <p:cNvGrpSpPr>
            <a:grpSpLocks/>
          </p:cNvGrpSpPr>
          <p:nvPr/>
        </p:nvGrpSpPr>
        <p:grpSpPr bwMode="auto">
          <a:xfrm>
            <a:off x="6825077" y="4519045"/>
            <a:ext cx="691790" cy="691790"/>
            <a:chOff x="0" y="0"/>
            <a:chExt cx="692150" cy="692150"/>
          </a:xfrm>
        </p:grpSpPr>
        <p:sp>
          <p:nvSpPr>
            <p:cNvPr id="412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5</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4127" name="组合 21"/>
          <p:cNvGrpSpPr>
            <a:grpSpLocks/>
          </p:cNvGrpSpPr>
          <p:nvPr/>
        </p:nvGrpSpPr>
        <p:grpSpPr bwMode="auto">
          <a:xfrm>
            <a:off x="5691518" y="4249311"/>
            <a:ext cx="693376" cy="691790"/>
            <a:chOff x="0" y="0"/>
            <a:chExt cx="693737" cy="692150"/>
          </a:xfrm>
        </p:grpSpPr>
        <p:sp>
          <p:nvSpPr>
            <p:cNvPr id="4128" name="椭圆 22"/>
            <p:cNvSpPr>
              <a:spLocks noChangeArrowheads="1"/>
            </p:cNvSpPr>
            <p:nvPr/>
          </p:nvSpPr>
          <p:spPr bwMode="auto">
            <a:xfrm>
              <a:off x="0" y="0"/>
              <a:ext cx="693737"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4129" name="椭圆 23"/>
            <p:cNvSpPr>
              <a:spLocks noChangeArrowheads="1"/>
            </p:cNvSpPr>
            <p:nvPr/>
          </p:nvSpPr>
          <p:spPr bwMode="auto">
            <a:xfrm>
              <a:off x="76200"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sz="1799" dirty="0">
                  <a:solidFill>
                    <a:srgbClr val="FFFFFF"/>
                  </a:solidFill>
                  <a:latin typeface="Impact" panose="020B0806030902050204" pitchFamily="34" charset="0"/>
                  <a:sym typeface="Impact" panose="020B0806030902050204" pitchFamily="34" charset="0"/>
                </a:rPr>
                <a:t>4</a:t>
              </a:r>
            </a:p>
          </p:txBody>
        </p:sp>
      </p:grpSp>
      <p:sp>
        <p:nvSpPr>
          <p:cNvPr id="4130" name="任意多边形 24"/>
          <p:cNvSpPr>
            <a:spLocks noChangeArrowheads="1"/>
          </p:cNvSpPr>
          <p:nvPr/>
        </p:nvSpPr>
        <p:spPr bwMode="auto">
          <a:xfrm rot="5400000">
            <a:off x="8660343" y="4088877"/>
            <a:ext cx="2375250" cy="2271966"/>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1" name="任意多边形 25"/>
          <p:cNvSpPr>
            <a:spLocks noChangeArrowheads="1"/>
          </p:cNvSpPr>
          <p:nvPr/>
        </p:nvSpPr>
        <p:spPr bwMode="auto">
          <a:xfrm rot="5400000">
            <a:off x="2152175" y="3643935"/>
            <a:ext cx="2189173" cy="1297057"/>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2" name="任意多边形 27"/>
          <p:cNvSpPr>
            <a:spLocks noChangeArrowheads="1"/>
          </p:cNvSpPr>
          <p:nvPr/>
        </p:nvSpPr>
        <p:spPr bwMode="auto">
          <a:xfrm rot="5400000" flipV="1">
            <a:off x="983934" y="3930417"/>
            <a:ext cx="2383184" cy="2566850"/>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3" name="TextBox 15"/>
          <p:cNvSpPr>
            <a:spLocks noChangeArrowheads="1"/>
          </p:cNvSpPr>
          <p:nvPr/>
        </p:nvSpPr>
        <p:spPr bwMode="auto">
          <a:xfrm>
            <a:off x="5247130" y="5956572"/>
            <a:ext cx="1654900"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rgbClr val="595959"/>
                </a:solidFill>
                <a:latin typeface="Agency FB" panose="020B0503020202020204" pitchFamily="34" charset="0"/>
                <a:ea typeface="Adobe 宋体 Std L" pitchFamily="2" charset="-122"/>
                <a:sym typeface="Agency FB" panose="020B0503020202020204" pitchFamily="34" charset="0"/>
              </a:rPr>
              <a:t>Contents Page</a:t>
            </a:r>
          </a:p>
        </p:txBody>
      </p:sp>
      <p:sp>
        <p:nvSpPr>
          <p:cNvPr id="4134" name="文本框 13"/>
          <p:cNvSpPr>
            <a:spLocks noChangeArrowheads="1"/>
          </p:cNvSpPr>
          <p:nvPr/>
        </p:nvSpPr>
        <p:spPr bwMode="auto">
          <a:xfrm>
            <a:off x="5247130" y="5515476"/>
            <a:ext cx="1654900"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399" b="1" dirty="0" smtClean="0">
                <a:solidFill>
                  <a:srgbClr val="595959"/>
                </a:solidFill>
                <a:latin typeface="Calibri" panose="020F0502020204030204" pitchFamily="34" charset="0"/>
                <a:ea typeface="微软雅黑" panose="020B0503020204020204" pitchFamily="34" charset="-122"/>
                <a:sym typeface="Calibri" panose="020F0502020204030204" pitchFamily="34" charset="0"/>
              </a:rPr>
              <a:t>Chapter4</a:t>
            </a:r>
            <a:endParaRPr lang="zh-CN" altLang="zh-CN" sz="2399" b="1" dirty="0">
              <a:solidFill>
                <a:srgbClr val="595959"/>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35" name="任意多边形 32"/>
          <p:cNvSpPr>
            <a:spLocks noChangeArrowheads="1"/>
          </p:cNvSpPr>
          <p:nvPr/>
        </p:nvSpPr>
        <p:spPr bwMode="auto">
          <a:xfrm rot="5400000">
            <a:off x="4677110" y="2936570"/>
            <a:ext cx="2557882" cy="45719"/>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6" name="椭圆 1"/>
          <p:cNvSpPr>
            <a:spLocks noChangeArrowheads="1"/>
          </p:cNvSpPr>
          <p:nvPr/>
        </p:nvSpPr>
        <p:spPr bwMode="auto">
          <a:xfrm>
            <a:off x="5700919" y="6451614"/>
            <a:ext cx="790163" cy="404601"/>
          </a:xfrm>
          <a:custGeom>
            <a:avLst/>
            <a:gdLst>
              <a:gd name="T0" fmla="*/ 0 w 792088"/>
              <a:gd name="T1" fmla="*/ 0 h 404664"/>
              <a:gd name="T2" fmla="*/ 792088 w 792088"/>
              <a:gd name="T3" fmla="*/ 404664 h 404664"/>
            </a:gdLst>
            <a:ahLst/>
            <a:cxnLst/>
            <a:rect l="T0" t="T1" r="T2" b="T3"/>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7" name="TextBox 15"/>
          <p:cNvSpPr>
            <a:spLocks noChangeArrowheads="1"/>
          </p:cNvSpPr>
          <p:nvPr/>
        </p:nvSpPr>
        <p:spPr bwMode="auto">
          <a:xfrm>
            <a:off x="5770733" y="6518255"/>
            <a:ext cx="650536"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chemeClr val="bg1"/>
                </a:solidFill>
                <a:latin typeface="Arial Unicode MS" pitchFamily="2" charset="-122"/>
                <a:ea typeface="Arial Unicode MS" pitchFamily="2" charset="-122"/>
                <a:sym typeface="Arial Unicode MS" pitchFamily="2" charset="-122"/>
              </a:rPr>
              <a:t>* </a:t>
            </a:r>
          </a:p>
        </p:txBody>
      </p:sp>
      <p:grpSp>
        <p:nvGrpSpPr>
          <p:cNvPr id="64" name="组合 18"/>
          <p:cNvGrpSpPr>
            <a:grpSpLocks/>
          </p:cNvGrpSpPr>
          <p:nvPr/>
        </p:nvGrpSpPr>
        <p:grpSpPr bwMode="auto">
          <a:xfrm>
            <a:off x="4627796" y="4521754"/>
            <a:ext cx="691790" cy="691790"/>
            <a:chOff x="0" y="0"/>
            <a:chExt cx="692150" cy="692150"/>
          </a:xfrm>
        </p:grpSpPr>
        <p:sp>
          <p:nvSpPr>
            <p:cNvPr id="6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3</a:t>
              </a:r>
            </a:p>
          </p:txBody>
        </p:sp>
      </p:grpSp>
      <p:grpSp>
        <p:nvGrpSpPr>
          <p:cNvPr id="67" name="组合 15"/>
          <p:cNvGrpSpPr>
            <a:grpSpLocks/>
          </p:cNvGrpSpPr>
          <p:nvPr/>
        </p:nvGrpSpPr>
        <p:grpSpPr bwMode="auto">
          <a:xfrm>
            <a:off x="7611155" y="5213290"/>
            <a:ext cx="691790" cy="691790"/>
            <a:chOff x="0" y="0"/>
            <a:chExt cx="692150" cy="692150"/>
          </a:xfrm>
        </p:grpSpPr>
        <p:sp>
          <p:nvSpPr>
            <p:cNvPr id="68"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9"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6</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70" name="组合 15"/>
          <p:cNvGrpSpPr>
            <a:grpSpLocks/>
          </p:cNvGrpSpPr>
          <p:nvPr/>
        </p:nvGrpSpPr>
        <p:grpSpPr bwMode="auto">
          <a:xfrm>
            <a:off x="8025496" y="6175365"/>
            <a:ext cx="691790" cy="691790"/>
            <a:chOff x="0" y="0"/>
            <a:chExt cx="692150" cy="692150"/>
          </a:xfrm>
        </p:grpSpPr>
        <p:sp>
          <p:nvSpPr>
            <p:cNvPr id="71"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72"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7</a:t>
              </a:r>
              <a:endParaRPr lang="zh-CN" altLang="zh-CN" dirty="0">
                <a:solidFill>
                  <a:srgbClr val="FFFFFF"/>
                </a:solidFill>
                <a:latin typeface="Impact" panose="020B0806030902050204" pitchFamily="34" charset="0"/>
                <a:sym typeface="Impact" panose="020B0806030902050204" pitchFamily="34" charset="0"/>
              </a:endParaRPr>
            </a:p>
          </p:txBody>
        </p:sp>
      </p:grpSp>
      <p:sp>
        <p:nvSpPr>
          <p:cNvPr id="73" name="任意多边形 25"/>
          <p:cNvSpPr>
            <a:spLocks noChangeArrowheads="1"/>
          </p:cNvSpPr>
          <p:nvPr/>
        </p:nvSpPr>
        <p:spPr bwMode="auto">
          <a:xfrm rot="5400000">
            <a:off x="3480950" y="3045362"/>
            <a:ext cx="2272606" cy="692672"/>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4" name="椭圆 9"/>
          <p:cNvSpPr>
            <a:spLocks noChangeArrowheads="1"/>
          </p:cNvSpPr>
          <p:nvPr/>
        </p:nvSpPr>
        <p:spPr bwMode="auto">
          <a:xfrm>
            <a:off x="3471395"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椭圆 9"/>
          <p:cNvSpPr>
            <a:spLocks noChangeArrowheads="1"/>
          </p:cNvSpPr>
          <p:nvPr/>
        </p:nvSpPr>
        <p:spPr bwMode="auto">
          <a:xfrm>
            <a:off x="6818803"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椭圆 9"/>
          <p:cNvSpPr>
            <a:spLocks noChangeArrowheads="1"/>
          </p:cNvSpPr>
          <p:nvPr/>
        </p:nvSpPr>
        <p:spPr bwMode="auto">
          <a:xfrm>
            <a:off x="8518850" y="15473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任意多边形 25"/>
          <p:cNvSpPr>
            <a:spLocks noChangeArrowheads="1"/>
          </p:cNvSpPr>
          <p:nvPr/>
        </p:nvSpPr>
        <p:spPr bwMode="auto">
          <a:xfrm rot="5400000" flipV="1">
            <a:off x="6302139" y="3118512"/>
            <a:ext cx="2272606" cy="497745"/>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8" name="任意多边形 25"/>
          <p:cNvSpPr>
            <a:spLocks noChangeArrowheads="1"/>
          </p:cNvSpPr>
          <p:nvPr/>
        </p:nvSpPr>
        <p:spPr bwMode="auto">
          <a:xfrm rot="5400000" flipV="1">
            <a:off x="7679515" y="3540781"/>
            <a:ext cx="2033488" cy="1341528"/>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54" name="组合 23"/>
          <p:cNvGrpSpPr>
            <a:grpSpLocks/>
          </p:cNvGrpSpPr>
          <p:nvPr/>
        </p:nvGrpSpPr>
        <p:grpSpPr bwMode="auto">
          <a:xfrm>
            <a:off x="3885619" y="5134674"/>
            <a:ext cx="692150" cy="692150"/>
            <a:chOff x="0" y="0"/>
            <a:chExt cx="692150" cy="692150"/>
          </a:xfrm>
        </p:grpSpPr>
        <p:sp>
          <p:nvSpPr>
            <p:cNvPr id="55" name="椭圆 24"/>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56" name="椭圆 25"/>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2</a:t>
              </a:r>
              <a:endParaRPr lang="zh-CN" altLang="en-US" dirty="0">
                <a:solidFill>
                  <a:srgbClr val="FFFFFF"/>
                </a:solidFill>
                <a:latin typeface="Impact" panose="020B0806030902050204" pitchFamily="34" charset="0"/>
                <a:sym typeface="Impact" panose="020B0806030902050204" pitchFamily="34" charset="0"/>
              </a:endParaRPr>
            </a:p>
          </p:txBody>
        </p:sp>
      </p:grpSp>
    </p:spTree>
    <p:extLst>
      <p:ext uri="{BB962C8B-B14F-4D97-AF65-F5344CB8AC3E}">
        <p14:creationId xmlns:p14="http://schemas.microsoft.com/office/powerpoint/2010/main" val="854471482"/>
      </p:ext>
    </p:extLst>
  </p:cSld>
  <p:clrMapOvr>
    <a:masterClrMapping/>
  </p:clrMapOvr>
  <p:transition spd="slow">
    <p:pull dir="l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390668"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4.1 </a:t>
            </a:r>
            <a:r>
              <a:rPr lang="zh-CN" altLang="en-US" sz="1999" dirty="0" smtClean="0">
                <a:solidFill>
                  <a:schemeClr val="bg1"/>
                </a:solidFill>
                <a:latin typeface="华康俪金黑W8(P)" pitchFamily="2" charset="-122"/>
                <a:ea typeface="华康俪金黑W8(P)" pitchFamily="2" charset="-122"/>
                <a:sym typeface="华康俪金黑W8(P)" pitchFamily="2" charset="-122"/>
              </a:rPr>
              <a:t>三种查询方式介绍</a:t>
            </a:r>
            <a:endParaRPr lang="zh-CN" altLang="en-US" sz="1799" dirty="0"/>
          </a:p>
        </p:txBody>
      </p:sp>
      <p:sp>
        <p:nvSpPr>
          <p:cNvPr id="13" name="TextBox 6"/>
          <p:cNvSpPr>
            <a:spLocks noChangeArrowheads="1"/>
          </p:cNvSpPr>
          <p:nvPr/>
        </p:nvSpPr>
        <p:spPr bwMode="auto">
          <a:xfrm>
            <a:off x="987099" y="1198137"/>
            <a:ext cx="10575925"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实体框架支持三种类型的查询</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:1)LINQ to Entities,2)Entity SQL,3)</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原生</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SQL</a:t>
            </a:r>
          </a:p>
        </p:txBody>
      </p:sp>
      <p:sp>
        <p:nvSpPr>
          <p:cNvPr id="14" name="Freeform 7">
            <a:hlinkClick r:id="rId3" tooltip="Learn More"/>
          </p:cNvPr>
          <p:cNvSpPr>
            <a:spLocks noChangeArrowheads="1"/>
          </p:cNvSpPr>
          <p:nvPr/>
        </p:nvSpPr>
        <p:spPr bwMode="auto">
          <a:xfrm>
            <a:off x="626737" y="1298943"/>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sp>
        <p:nvSpPr>
          <p:cNvPr id="19" name="矩形 23"/>
          <p:cNvSpPr>
            <a:spLocks noChangeArrowheads="1"/>
          </p:cNvSpPr>
          <p:nvPr/>
        </p:nvSpPr>
        <p:spPr bwMode="auto">
          <a:xfrm>
            <a:off x="9921350" y="4964522"/>
            <a:ext cx="12075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solidFill>
                <a:latin typeface="华康俪金黑W8(P)" pitchFamily="2" charset="-122"/>
                <a:ea typeface="华康俪金黑W8(P)" pitchFamily="2" charset="-122"/>
                <a:sym typeface="华康俪金黑W8(P)" pitchFamily="2" charset="-122"/>
              </a:rPr>
              <a:t>跟踪更改</a:t>
            </a:r>
            <a:endParaRPr lang="en-US" altLang="zh-CN" sz="2800" dirty="0">
              <a:solidFill>
                <a:schemeClr val="bg1"/>
              </a:solidFill>
              <a:latin typeface="华康俪金黑W8(P)" pitchFamily="2" charset="-122"/>
              <a:ea typeface="华康俪金黑W8(P)" pitchFamily="2" charset="-122"/>
              <a:sym typeface="华康俪金黑W8(P)" pitchFamily="2" charset="-122"/>
            </a:endParaRPr>
          </a:p>
        </p:txBody>
      </p:sp>
      <p:sp>
        <p:nvSpPr>
          <p:cNvPr id="32" name="Freeform 274"/>
          <p:cNvSpPr>
            <a:spLocks noChangeArrowheads="1"/>
          </p:cNvSpPr>
          <p:nvPr/>
        </p:nvSpPr>
        <p:spPr bwMode="auto">
          <a:xfrm>
            <a:off x="5733633" y="4969508"/>
            <a:ext cx="1644562" cy="1607121"/>
          </a:xfrm>
          <a:prstGeom prst="flowChartConnector">
            <a:avLst/>
          </a:prstGeom>
          <a:solidFill>
            <a:schemeClr val="accent2">
              <a:lumMod val="75000"/>
            </a:schemeClr>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Calibri" panose="020F0502020204030204" pitchFamily="34" charset="0"/>
              <a:sym typeface="Calibri" panose="020F0502020204030204" pitchFamily="34" charset="0"/>
            </a:endParaRPr>
          </a:p>
        </p:txBody>
      </p:sp>
      <p:sp>
        <p:nvSpPr>
          <p:cNvPr id="34" name="Freeform 274"/>
          <p:cNvSpPr>
            <a:spLocks noChangeArrowheads="1"/>
          </p:cNvSpPr>
          <p:nvPr/>
        </p:nvSpPr>
        <p:spPr bwMode="auto">
          <a:xfrm>
            <a:off x="3000312" y="3902451"/>
            <a:ext cx="1812812" cy="1808348"/>
          </a:xfrm>
          <a:prstGeom prst="flowChartConnector">
            <a:avLst/>
          </a:prstGeom>
          <a:solidFill>
            <a:srgbClr val="00B050"/>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Calibri" panose="020F0502020204030204" pitchFamily="34" charset="0"/>
              <a:sym typeface="Calibri" panose="020F0502020204030204" pitchFamily="34" charset="0"/>
            </a:endParaRPr>
          </a:p>
        </p:txBody>
      </p:sp>
      <p:sp>
        <p:nvSpPr>
          <p:cNvPr id="35" name="Freeform 274"/>
          <p:cNvSpPr>
            <a:spLocks noChangeArrowheads="1"/>
          </p:cNvSpPr>
          <p:nvPr/>
        </p:nvSpPr>
        <p:spPr bwMode="auto">
          <a:xfrm>
            <a:off x="5630362" y="2338133"/>
            <a:ext cx="1644562" cy="1607121"/>
          </a:xfrm>
          <a:prstGeom prst="flowChartConnector">
            <a:avLst/>
          </a:prstGeom>
          <a:solidFill>
            <a:srgbClr val="FF930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Calibri" panose="020F0502020204030204" pitchFamily="34" charset="0"/>
              <a:sym typeface="Calibri" panose="020F0502020204030204" pitchFamily="34" charset="0"/>
            </a:endParaRPr>
          </a:p>
        </p:txBody>
      </p:sp>
      <p:sp>
        <p:nvSpPr>
          <p:cNvPr id="36" name="TextBox 33"/>
          <p:cNvSpPr>
            <a:spLocks noChangeArrowheads="1"/>
          </p:cNvSpPr>
          <p:nvPr/>
        </p:nvSpPr>
        <p:spPr bwMode="auto">
          <a:xfrm>
            <a:off x="3197408" y="4114127"/>
            <a:ext cx="143180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LINQ </a:t>
            </a:r>
          </a:p>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to </a:t>
            </a:r>
          </a:p>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Entities</a:t>
            </a:r>
          </a:p>
        </p:txBody>
      </p:sp>
      <p:sp>
        <p:nvSpPr>
          <p:cNvPr id="39" name="TextBox 33"/>
          <p:cNvSpPr>
            <a:spLocks noChangeArrowheads="1"/>
          </p:cNvSpPr>
          <p:nvPr/>
        </p:nvSpPr>
        <p:spPr bwMode="auto">
          <a:xfrm>
            <a:off x="6123428" y="5308904"/>
            <a:ext cx="9028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原</a:t>
            </a:r>
            <a:r>
              <a:rPr lang="zh-CN" altLang="en-US"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生</a:t>
            </a:r>
            <a:endPar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SQL</a:t>
            </a:r>
            <a:endParaRPr lang="en-US" altLang="zh-CN"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TextBox 33"/>
          <p:cNvSpPr>
            <a:spLocks noChangeArrowheads="1"/>
          </p:cNvSpPr>
          <p:nvPr/>
        </p:nvSpPr>
        <p:spPr bwMode="auto">
          <a:xfrm>
            <a:off x="5831451" y="2733058"/>
            <a:ext cx="12618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Entity </a:t>
            </a:r>
            <a:endPar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SQL</a:t>
            </a:r>
          </a:p>
        </p:txBody>
      </p:sp>
      <p:sp>
        <p:nvSpPr>
          <p:cNvPr id="42" name="矩形 4"/>
          <p:cNvSpPr>
            <a:spLocks noChangeArrowheads="1"/>
          </p:cNvSpPr>
          <p:nvPr/>
        </p:nvSpPr>
        <p:spPr bwMode="auto">
          <a:xfrm>
            <a:off x="414925" y="2623489"/>
            <a:ext cx="2359025" cy="31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200"/>
              </a:spcBef>
              <a:spcAft>
                <a:spcPts val="600"/>
              </a:spcAft>
            </a:pPr>
            <a:r>
              <a:rPr lang="en-US" altLang="zh-CN" sz="1600" b="1" u="sng"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b="1" u="sng"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u="sng"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LINQ to </a:t>
            </a:r>
            <a:r>
              <a:rPr lang="en-US" altLang="zh-CN" sz="1600" b="1" u="sng"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Entities</a:t>
            </a:r>
          </a:p>
          <a:p>
            <a:pPr>
              <a:lnSpc>
                <a:spcPct val="150000"/>
              </a:lnSpc>
              <a:spcBef>
                <a:spcPts val="200"/>
              </a:spcBef>
              <a:spcAft>
                <a:spcPts val="600"/>
              </a:spcAft>
            </a:pPr>
            <a:r>
              <a:rPr lang="zh-CN" altLang="en-US"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LINQ</a:t>
            </a:r>
            <a:r>
              <a:rPr lang="zh-CN" altLang="en-US"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）语言</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集成</a:t>
            </a:r>
            <a:r>
              <a:rPr lang="zh-CN" altLang="en-US"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查询是</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一种强大的查询语言</a:t>
            </a:r>
            <a:r>
              <a:rPr lang="zh-CN" altLang="en-US"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，可以</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LINQ</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1600" dirty="0" err="1">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或</a:t>
            </a:r>
            <a:r>
              <a:rPr lang="en-US" altLang="zh-CN"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Visual Basic</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中做不同数据源的查询。 </a:t>
            </a:r>
            <a:r>
              <a:rPr lang="zh-CN" altLang="en-US"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其作用</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于实体框架的实体访问底层数据库的数据</a:t>
            </a:r>
            <a:r>
              <a:rPr lang="zh-CN" altLang="en-US"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p>
        </p:txBody>
      </p:sp>
      <p:sp>
        <p:nvSpPr>
          <p:cNvPr id="43" name="直接连接符 47"/>
          <p:cNvSpPr>
            <a:spLocks noChangeShapeType="1"/>
          </p:cNvSpPr>
          <p:nvPr/>
        </p:nvSpPr>
        <p:spPr bwMode="auto">
          <a:xfrm>
            <a:off x="483766" y="5773069"/>
            <a:ext cx="2663825" cy="1587"/>
          </a:xfrm>
          <a:prstGeom prst="line">
            <a:avLst/>
          </a:prstGeom>
          <a:noFill/>
          <a:ln w="12700">
            <a:solidFill>
              <a:srgbClr val="FF93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矩形 4"/>
          <p:cNvSpPr>
            <a:spLocks noChangeArrowheads="1"/>
          </p:cNvSpPr>
          <p:nvPr/>
        </p:nvSpPr>
        <p:spPr bwMode="auto">
          <a:xfrm>
            <a:off x="7378195" y="1874557"/>
            <a:ext cx="3870187" cy="204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200"/>
              </a:spcBef>
              <a:spcAft>
                <a:spcPts val="600"/>
              </a:spcAft>
            </a:pPr>
            <a:r>
              <a:rPr lang="en-US" altLang="zh-CN" sz="1600" b="1" u="sng"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b="1" u="sng"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u="sng"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Entity SQL</a:t>
            </a:r>
          </a:p>
          <a:p>
            <a:pPr>
              <a:lnSpc>
                <a:spcPct val="150000"/>
              </a:lnSpc>
              <a:spcBef>
                <a:spcPts val="200"/>
              </a:spcBef>
              <a:spcAft>
                <a:spcPts val="600"/>
              </a:spcAft>
            </a:pPr>
            <a:r>
              <a:rPr lang="en-US" altLang="zh-CN"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Entity SQL </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是 </a:t>
            </a:r>
            <a:r>
              <a:rPr lang="en-US" altLang="zh-CN"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ADO.NET </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实体框架 提供的 </a:t>
            </a:r>
            <a:r>
              <a:rPr lang="en-US" altLang="zh-CN"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SQL </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类语言，用于支持 实体数据模型 </a:t>
            </a:r>
            <a:r>
              <a:rPr lang="en-US" altLang="zh-CN"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(EDM)</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Entity SQL </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可用于对象查询和使用 </a:t>
            </a:r>
            <a:r>
              <a:rPr lang="en-US" altLang="zh-CN" sz="1600" dirty="0" err="1">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EntityClient</a:t>
            </a:r>
            <a:r>
              <a:rPr lang="en-US" altLang="zh-CN"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提供程序执行的查询。</a:t>
            </a:r>
            <a:endParaRPr lang="zh-CN" altLang="en-US" dirty="0"/>
          </a:p>
        </p:txBody>
      </p:sp>
      <p:sp>
        <p:nvSpPr>
          <p:cNvPr id="46" name="直接连接符 47"/>
          <p:cNvSpPr>
            <a:spLocks noChangeShapeType="1"/>
          </p:cNvSpPr>
          <p:nvPr/>
        </p:nvSpPr>
        <p:spPr bwMode="auto">
          <a:xfrm flipV="1">
            <a:off x="7274924" y="3945255"/>
            <a:ext cx="3973458" cy="10890"/>
          </a:xfrm>
          <a:prstGeom prst="line">
            <a:avLst/>
          </a:prstGeom>
          <a:noFill/>
          <a:ln w="12700">
            <a:solidFill>
              <a:srgbClr val="FF93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矩形 4"/>
          <p:cNvSpPr>
            <a:spLocks noChangeArrowheads="1"/>
          </p:cNvSpPr>
          <p:nvPr/>
        </p:nvSpPr>
        <p:spPr bwMode="auto">
          <a:xfrm>
            <a:off x="7378194" y="5225792"/>
            <a:ext cx="3870187" cy="130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200"/>
              </a:spcBef>
              <a:spcAft>
                <a:spcPts val="600"/>
              </a:spcAft>
            </a:pPr>
            <a:r>
              <a:rPr lang="en-US" altLang="zh-CN" sz="1600" b="1" u="sng"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b="1" u="sng"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）原生</a:t>
            </a:r>
            <a:r>
              <a:rPr lang="en-US" altLang="zh-CN" sz="1600" b="1" u="sng"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SQL</a:t>
            </a:r>
          </a:p>
          <a:p>
            <a:pPr>
              <a:lnSpc>
                <a:spcPct val="150000"/>
              </a:lnSpc>
              <a:spcBef>
                <a:spcPts val="200"/>
              </a:spcBef>
              <a:spcAft>
                <a:spcPts val="600"/>
              </a:spcAft>
            </a:pP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600" dirty="0" err="1">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DBContext</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对数据库执行原始</a:t>
            </a:r>
            <a:r>
              <a:rPr lang="en-US" altLang="zh-CN"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查询</a:t>
            </a:r>
            <a:endParaRPr lang="zh-CN" altLang="en-US" dirty="0"/>
          </a:p>
        </p:txBody>
      </p:sp>
      <p:sp>
        <p:nvSpPr>
          <p:cNvPr id="48" name="直接连接符 47"/>
          <p:cNvSpPr>
            <a:spLocks noChangeShapeType="1"/>
          </p:cNvSpPr>
          <p:nvPr/>
        </p:nvSpPr>
        <p:spPr bwMode="auto">
          <a:xfrm flipV="1">
            <a:off x="7312763" y="6563740"/>
            <a:ext cx="3973458" cy="10890"/>
          </a:xfrm>
          <a:prstGeom prst="line">
            <a:avLst/>
          </a:prstGeom>
          <a:noFill/>
          <a:ln w="12700">
            <a:solidFill>
              <a:srgbClr val="FF93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89879050"/>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390668"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4</a:t>
            </a:r>
            <a:r>
              <a:rPr lang="en-US" altLang="zh-CN" sz="1999" dirty="0">
                <a:solidFill>
                  <a:schemeClr val="bg1"/>
                </a:solidFill>
                <a:latin typeface="华康俪金黑W8(P)" pitchFamily="2" charset="-122"/>
                <a:ea typeface="华康俪金黑W8(P)" pitchFamily="2" charset="-122"/>
                <a:sym typeface="华康俪金黑W8(P)" pitchFamily="2" charset="-122"/>
              </a:rPr>
              <a:t>.2 </a:t>
            </a:r>
            <a:r>
              <a:rPr lang="en-US" altLang="zh-CN" sz="1999" dirty="0" err="1">
                <a:solidFill>
                  <a:schemeClr val="bg1"/>
                </a:solidFill>
                <a:latin typeface="华康俪金黑W8(P)" pitchFamily="2" charset="-122"/>
                <a:ea typeface="华康俪金黑W8(P)" pitchFamily="2" charset="-122"/>
                <a:sym typeface="华康俪金黑W8(P)" pitchFamily="2" charset="-122"/>
              </a:rPr>
              <a:t>Linq</a:t>
            </a:r>
            <a:r>
              <a:rPr lang="en-US" altLang="zh-CN" sz="1999" dirty="0">
                <a:solidFill>
                  <a:schemeClr val="bg1"/>
                </a:solidFill>
                <a:latin typeface="华康俪金黑W8(P)" pitchFamily="2" charset="-122"/>
                <a:ea typeface="华康俪金黑W8(P)" pitchFamily="2" charset="-122"/>
                <a:sym typeface="华康俪金黑W8(P)" pitchFamily="2" charset="-122"/>
              </a:rPr>
              <a:t> to Entities </a:t>
            </a:r>
            <a:r>
              <a:rPr lang="zh-CN" altLang="en-US" sz="1999" dirty="0">
                <a:solidFill>
                  <a:schemeClr val="bg1"/>
                </a:solidFill>
                <a:latin typeface="华康俪金黑W8(P)" pitchFamily="2" charset="-122"/>
                <a:ea typeface="华康俪金黑W8(P)" pitchFamily="2" charset="-122"/>
                <a:sym typeface="华康俪金黑W8(P)" pitchFamily="2" charset="-122"/>
              </a:rPr>
              <a:t>映射查询</a:t>
            </a:r>
            <a:endParaRPr lang="zh-CN" altLang="en-US" sz="1799" dirty="0"/>
          </a:p>
        </p:txBody>
      </p:sp>
      <p:sp>
        <p:nvSpPr>
          <p:cNvPr id="25" name="Text Box 44"/>
          <p:cNvSpPr>
            <a:spLocks noChangeArrowheads="1"/>
          </p:cNvSpPr>
          <p:nvPr/>
        </p:nvSpPr>
        <p:spPr bwMode="auto">
          <a:xfrm>
            <a:off x="447443" y="2559576"/>
            <a:ext cx="187325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基于方法查询</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 Box 44"/>
          <p:cNvSpPr>
            <a:spLocks noChangeArrowheads="1"/>
          </p:cNvSpPr>
          <p:nvPr/>
        </p:nvSpPr>
        <p:spPr bwMode="auto">
          <a:xfrm>
            <a:off x="9861064" y="3027104"/>
            <a:ext cx="215995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600" dirty="0" err="1"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linq</a:t>
            </a:r>
            <a:r>
              <a:rPr lang="zh-CN" altLang="en-US"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表达式查询</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 Box 44"/>
          <p:cNvSpPr>
            <a:spLocks noChangeArrowheads="1"/>
          </p:cNvSpPr>
          <p:nvPr/>
        </p:nvSpPr>
        <p:spPr bwMode="auto">
          <a:xfrm>
            <a:off x="447443" y="6301637"/>
            <a:ext cx="187325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映射后台查询语句</a:t>
            </a:r>
            <a:endPar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27908" y="1390133"/>
            <a:ext cx="4780952" cy="847619"/>
          </a:xfrm>
          <a:prstGeom prst="rect">
            <a:avLst/>
          </a:prstGeom>
        </p:spPr>
      </p:pic>
      <p:pic>
        <p:nvPicPr>
          <p:cNvPr id="4" name="图片 3"/>
          <p:cNvPicPr>
            <a:picLocks noChangeAspect="1"/>
          </p:cNvPicPr>
          <p:nvPr/>
        </p:nvPicPr>
        <p:blipFill>
          <a:blip r:embed="rId4"/>
          <a:stretch>
            <a:fillRect/>
          </a:stretch>
        </p:blipFill>
        <p:spPr>
          <a:xfrm>
            <a:off x="6345044" y="1452550"/>
            <a:ext cx="5756754" cy="1380952"/>
          </a:xfrm>
          <a:prstGeom prst="rect">
            <a:avLst/>
          </a:prstGeom>
        </p:spPr>
      </p:pic>
      <p:pic>
        <p:nvPicPr>
          <p:cNvPr id="5" name="图片 4"/>
          <p:cNvPicPr>
            <a:picLocks noChangeAspect="1"/>
          </p:cNvPicPr>
          <p:nvPr/>
        </p:nvPicPr>
        <p:blipFill>
          <a:blip r:embed="rId5"/>
          <a:stretch>
            <a:fillRect/>
          </a:stretch>
        </p:blipFill>
        <p:spPr>
          <a:xfrm>
            <a:off x="525454" y="3173694"/>
            <a:ext cx="3756613" cy="2680692"/>
          </a:xfrm>
          <a:prstGeom prst="rect">
            <a:avLst/>
          </a:prstGeom>
        </p:spPr>
      </p:pic>
      <p:grpSp>
        <p:nvGrpSpPr>
          <p:cNvPr id="50" name="组合 19"/>
          <p:cNvGrpSpPr>
            <a:grpSpLocks/>
          </p:cNvGrpSpPr>
          <p:nvPr/>
        </p:nvGrpSpPr>
        <p:grpSpPr bwMode="auto">
          <a:xfrm>
            <a:off x="447443" y="1890883"/>
            <a:ext cx="4692666" cy="445066"/>
            <a:chOff x="0" y="0"/>
            <a:chExt cx="4464496" cy="288032"/>
          </a:xfrm>
        </p:grpSpPr>
        <p:sp>
          <p:nvSpPr>
            <p:cNvPr id="51" name="直接连接符 20"/>
            <p:cNvSpPr>
              <a:spLocks noChangeShapeType="1"/>
            </p:cNvSpPr>
            <p:nvPr/>
          </p:nvSpPr>
          <p:spPr bwMode="auto">
            <a:xfrm flipH="1">
              <a:off x="4032614" y="0"/>
              <a:ext cx="431882" cy="288032"/>
            </a:xfrm>
            <a:prstGeom prst="line">
              <a:avLst/>
            </a:prstGeom>
            <a:noFill/>
            <a:ln w="19050">
              <a:solidFill>
                <a:srgbClr val="FF85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直接连接符 21"/>
            <p:cNvSpPr>
              <a:spLocks noChangeShapeType="1"/>
            </p:cNvSpPr>
            <p:nvPr/>
          </p:nvSpPr>
          <p:spPr bwMode="auto">
            <a:xfrm flipH="1">
              <a:off x="0" y="288032"/>
              <a:ext cx="4032614" cy="1"/>
            </a:xfrm>
            <a:prstGeom prst="line">
              <a:avLst/>
            </a:prstGeom>
            <a:noFill/>
            <a:ln w="19050">
              <a:solidFill>
                <a:srgbClr val="FF85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 name="组合 27"/>
          <p:cNvGrpSpPr>
            <a:grpSpLocks/>
          </p:cNvGrpSpPr>
          <p:nvPr/>
        </p:nvGrpSpPr>
        <p:grpSpPr bwMode="auto">
          <a:xfrm flipH="1">
            <a:off x="6095999" y="2715954"/>
            <a:ext cx="5925015" cy="311150"/>
            <a:chOff x="0" y="0"/>
            <a:chExt cx="4464496" cy="288032"/>
          </a:xfrm>
        </p:grpSpPr>
        <p:sp>
          <p:nvSpPr>
            <p:cNvPr id="54" name="直接连接符 28"/>
            <p:cNvSpPr>
              <a:spLocks noChangeShapeType="1"/>
            </p:cNvSpPr>
            <p:nvPr/>
          </p:nvSpPr>
          <p:spPr bwMode="auto">
            <a:xfrm flipH="1">
              <a:off x="4033166" y="0"/>
              <a:ext cx="431330" cy="288032"/>
            </a:xfrm>
            <a:prstGeom prst="line">
              <a:avLst/>
            </a:prstGeom>
            <a:noFill/>
            <a:ln w="19050">
              <a:solidFill>
                <a:srgbClr val="00B0F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直接连接符 29"/>
            <p:cNvSpPr>
              <a:spLocks noChangeShapeType="1"/>
            </p:cNvSpPr>
            <p:nvPr/>
          </p:nvSpPr>
          <p:spPr bwMode="auto">
            <a:xfrm flipH="1">
              <a:off x="0" y="288032"/>
              <a:ext cx="4033166" cy="1"/>
            </a:xfrm>
            <a:prstGeom prst="line">
              <a:avLst/>
            </a:prstGeom>
            <a:noFill/>
            <a:ln w="19050">
              <a:solidFill>
                <a:srgbClr val="00B0F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 name="组合 16"/>
          <p:cNvGrpSpPr>
            <a:grpSpLocks/>
          </p:cNvGrpSpPr>
          <p:nvPr/>
        </p:nvGrpSpPr>
        <p:grpSpPr bwMode="auto">
          <a:xfrm>
            <a:off x="447495" y="5854385"/>
            <a:ext cx="4465637" cy="287338"/>
            <a:chOff x="0" y="0"/>
            <a:chExt cx="4464496" cy="288032"/>
          </a:xfrm>
        </p:grpSpPr>
        <p:sp>
          <p:nvSpPr>
            <p:cNvPr id="57" name="直接连接符 17"/>
            <p:cNvSpPr>
              <a:spLocks noChangeShapeType="1"/>
            </p:cNvSpPr>
            <p:nvPr/>
          </p:nvSpPr>
          <p:spPr bwMode="auto">
            <a:xfrm flipH="1">
              <a:off x="4032806" y="0"/>
              <a:ext cx="431690" cy="288032"/>
            </a:xfrm>
            <a:prstGeom prst="line">
              <a:avLst/>
            </a:prstGeom>
            <a:noFill/>
            <a:ln w="19050">
              <a:solidFill>
                <a:srgbClr val="8BAB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直接连接符 18"/>
            <p:cNvSpPr>
              <a:spLocks noChangeShapeType="1"/>
            </p:cNvSpPr>
            <p:nvPr/>
          </p:nvSpPr>
          <p:spPr bwMode="auto">
            <a:xfrm flipH="1">
              <a:off x="0" y="288032"/>
              <a:ext cx="4032806" cy="1"/>
            </a:xfrm>
            <a:prstGeom prst="line">
              <a:avLst/>
            </a:prstGeom>
            <a:noFill/>
            <a:ln w="19050">
              <a:solidFill>
                <a:srgbClr val="8BAB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 name="TextBox 6"/>
          <p:cNvSpPr>
            <a:spLocks noChangeArrowheads="1"/>
          </p:cNvSpPr>
          <p:nvPr/>
        </p:nvSpPr>
        <p:spPr bwMode="auto">
          <a:xfrm>
            <a:off x="5522170" y="3539892"/>
            <a:ext cx="6669829"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首先</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必须</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创建一个上下文类的对象</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示例中是</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SchoolDBEntities</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。应该</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using()</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来初始化</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这样一旦超出范围就会自动调用</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Dispose()</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方法来回收资源</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可以通过</a:t>
            </a:r>
            <a:r>
              <a:rPr lang="en-US" altLang="zh-CN" b="1" dirty="0" err="1"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ToString</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方法来查看并获取</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LINQ</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语句所对应的</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查询语句。</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7">
            <a:hlinkClick r:id="rId6" tooltip="Learn More"/>
          </p:cNvPr>
          <p:cNvSpPr>
            <a:spLocks noChangeArrowheads="1"/>
          </p:cNvSpPr>
          <p:nvPr/>
        </p:nvSpPr>
        <p:spPr bwMode="auto">
          <a:xfrm>
            <a:off x="5161808" y="3640699"/>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spTree>
    <p:extLst>
      <p:ext uri="{BB962C8B-B14F-4D97-AF65-F5344CB8AC3E}">
        <p14:creationId xmlns:p14="http://schemas.microsoft.com/office/powerpoint/2010/main" val="18105708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Scale>
                                      <p:cBhvr>
                                        <p:cTn id="7"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25"/>
                                        </p:tgtEl>
                                        <p:attrNameLst>
                                          <p:attrName>ppt_x,ppt_y</p:attrName>
                                        </p:attrNameLst>
                                      </p:cBhvr>
                                      <p:rCtr x="0" y="0"/>
                                    </p:animMotion>
                                    <p:animEffect>
                                      <p:cBhvr>
                                        <p:cTn id="9" dur="1000"/>
                                        <p:tgtEl>
                                          <p:spTgt spid="25"/>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Scale>
                                      <p:cBhvr>
                                        <p:cTn id="13"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4" dur="1000" decel="50000" fill="hold">
                                          <p:stCondLst>
                                            <p:cond delay="0"/>
                                          </p:stCondLst>
                                        </p:cTn>
                                        <p:tgtEl>
                                          <p:spTgt spid="27"/>
                                        </p:tgtEl>
                                        <p:attrNameLst>
                                          <p:attrName>ppt_x,ppt_y</p:attrName>
                                        </p:attrNameLst>
                                      </p:cBhvr>
                                      <p:rCtr x="0" y="0"/>
                                    </p:animMotion>
                                    <p:animEffect>
                                      <p:cBhvr>
                                        <p:cTn id="15" dur="1000"/>
                                        <p:tgtEl>
                                          <p:spTgt spid="27"/>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Scale>
                                      <p:cBhvr>
                                        <p:cTn id="19"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0" dur="1000" decel="50000" fill="hold">
                                          <p:stCondLst>
                                            <p:cond delay="0"/>
                                          </p:stCondLst>
                                        </p:cTn>
                                        <p:tgtEl>
                                          <p:spTgt spid="29"/>
                                        </p:tgtEl>
                                        <p:attrNameLst>
                                          <p:attrName>ppt_x,ppt_y</p:attrName>
                                        </p:attrNameLst>
                                      </p:cBhvr>
                                      <p:rCtr x="0" y="0"/>
                                    </p:animMotion>
                                    <p:animEffect>
                                      <p:cBhvr>
                                        <p:cTn id="2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utoUpdateAnimBg="0"/>
      <p:bldP spid="27" grpId="0" bldLvl="0" autoUpdateAnimBg="0"/>
      <p:bldP spid="29"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390668"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a:solidFill>
                  <a:schemeClr val="bg1"/>
                </a:solidFill>
                <a:latin typeface="华康俪金黑W8(P)" pitchFamily="2" charset="-122"/>
                <a:ea typeface="华康俪金黑W8(P)" pitchFamily="2" charset="-122"/>
                <a:sym typeface="华康俪金黑W8(P)" pitchFamily="2" charset="-122"/>
              </a:rPr>
              <a:t>4.3 Entity SQL</a:t>
            </a:r>
            <a:r>
              <a:rPr lang="zh-CN" altLang="en-US" sz="1999" dirty="0">
                <a:solidFill>
                  <a:schemeClr val="bg1"/>
                </a:solidFill>
                <a:latin typeface="华康俪金黑W8(P)" pitchFamily="2" charset="-122"/>
                <a:ea typeface="华康俪金黑W8(P)" pitchFamily="2" charset="-122"/>
                <a:sym typeface="华康俪金黑W8(P)" pitchFamily="2" charset="-122"/>
              </a:rPr>
              <a:t>查询</a:t>
            </a:r>
            <a:endParaRPr lang="zh-CN" altLang="en-US" sz="1799" dirty="0"/>
          </a:p>
        </p:txBody>
      </p:sp>
      <p:sp>
        <p:nvSpPr>
          <p:cNvPr id="25" name="Text Box 44"/>
          <p:cNvSpPr>
            <a:spLocks noChangeArrowheads="1"/>
          </p:cNvSpPr>
          <p:nvPr/>
        </p:nvSpPr>
        <p:spPr bwMode="auto">
          <a:xfrm>
            <a:off x="3836981" y="6075441"/>
            <a:ext cx="792755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600" dirty="0" err="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EntityConnection</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dirty="0" err="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EntityCommand</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来执行实体</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SQL</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0" name="组合 19"/>
          <p:cNvGrpSpPr>
            <a:grpSpLocks/>
          </p:cNvGrpSpPr>
          <p:nvPr/>
        </p:nvGrpSpPr>
        <p:grpSpPr bwMode="auto">
          <a:xfrm>
            <a:off x="216603" y="2382533"/>
            <a:ext cx="5678540" cy="445066"/>
            <a:chOff x="0" y="0"/>
            <a:chExt cx="4464496" cy="288032"/>
          </a:xfrm>
        </p:grpSpPr>
        <p:sp>
          <p:nvSpPr>
            <p:cNvPr id="51" name="直接连接符 20"/>
            <p:cNvSpPr>
              <a:spLocks noChangeShapeType="1"/>
            </p:cNvSpPr>
            <p:nvPr/>
          </p:nvSpPr>
          <p:spPr bwMode="auto">
            <a:xfrm flipH="1">
              <a:off x="4032614" y="0"/>
              <a:ext cx="431882" cy="288032"/>
            </a:xfrm>
            <a:prstGeom prst="line">
              <a:avLst/>
            </a:prstGeom>
            <a:noFill/>
            <a:ln w="19050">
              <a:solidFill>
                <a:srgbClr val="FF85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直接连接符 21"/>
            <p:cNvSpPr>
              <a:spLocks noChangeShapeType="1"/>
            </p:cNvSpPr>
            <p:nvPr/>
          </p:nvSpPr>
          <p:spPr bwMode="auto">
            <a:xfrm flipH="1">
              <a:off x="0" y="288032"/>
              <a:ext cx="4032614" cy="1"/>
            </a:xfrm>
            <a:prstGeom prst="line">
              <a:avLst/>
            </a:prstGeom>
            <a:noFill/>
            <a:ln w="19050">
              <a:solidFill>
                <a:srgbClr val="FF85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 name="组合 27"/>
          <p:cNvGrpSpPr>
            <a:grpSpLocks/>
          </p:cNvGrpSpPr>
          <p:nvPr/>
        </p:nvGrpSpPr>
        <p:grpSpPr bwMode="auto">
          <a:xfrm flipH="1">
            <a:off x="3033132" y="5668905"/>
            <a:ext cx="9158868" cy="311150"/>
            <a:chOff x="0" y="0"/>
            <a:chExt cx="4464496" cy="288032"/>
          </a:xfrm>
        </p:grpSpPr>
        <p:sp>
          <p:nvSpPr>
            <p:cNvPr id="54" name="直接连接符 28"/>
            <p:cNvSpPr>
              <a:spLocks noChangeShapeType="1"/>
            </p:cNvSpPr>
            <p:nvPr/>
          </p:nvSpPr>
          <p:spPr bwMode="auto">
            <a:xfrm flipH="1">
              <a:off x="4033166" y="0"/>
              <a:ext cx="431330" cy="288032"/>
            </a:xfrm>
            <a:prstGeom prst="line">
              <a:avLst/>
            </a:prstGeom>
            <a:noFill/>
            <a:ln w="19050">
              <a:solidFill>
                <a:srgbClr val="00B0F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直接连接符 29"/>
            <p:cNvSpPr>
              <a:spLocks noChangeShapeType="1"/>
            </p:cNvSpPr>
            <p:nvPr/>
          </p:nvSpPr>
          <p:spPr bwMode="auto">
            <a:xfrm flipH="1">
              <a:off x="0" y="288032"/>
              <a:ext cx="4033166" cy="1"/>
            </a:xfrm>
            <a:prstGeom prst="line">
              <a:avLst/>
            </a:prstGeom>
            <a:noFill/>
            <a:ln w="19050">
              <a:solidFill>
                <a:srgbClr val="00B0F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 name="Freeform 7">
            <a:hlinkClick r:id="rId3" tooltip="Learn More"/>
          </p:cNvPr>
          <p:cNvSpPr>
            <a:spLocks noChangeArrowheads="1"/>
          </p:cNvSpPr>
          <p:nvPr/>
        </p:nvSpPr>
        <p:spPr bwMode="auto">
          <a:xfrm>
            <a:off x="5161808" y="3640699"/>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pic>
        <p:nvPicPr>
          <p:cNvPr id="2" name="图片 1"/>
          <p:cNvPicPr>
            <a:picLocks noChangeAspect="1"/>
          </p:cNvPicPr>
          <p:nvPr/>
        </p:nvPicPr>
        <p:blipFill>
          <a:blip r:embed="rId4"/>
          <a:stretch>
            <a:fillRect/>
          </a:stretch>
        </p:blipFill>
        <p:spPr>
          <a:xfrm>
            <a:off x="142577" y="1392893"/>
            <a:ext cx="5600000" cy="1066667"/>
          </a:xfrm>
          <a:prstGeom prst="rect">
            <a:avLst/>
          </a:prstGeom>
        </p:spPr>
      </p:pic>
      <p:pic>
        <p:nvPicPr>
          <p:cNvPr id="6" name="图片 5"/>
          <p:cNvPicPr>
            <a:picLocks noChangeAspect="1"/>
          </p:cNvPicPr>
          <p:nvPr/>
        </p:nvPicPr>
        <p:blipFill>
          <a:blip r:embed="rId5"/>
          <a:stretch>
            <a:fillRect/>
          </a:stretch>
        </p:blipFill>
        <p:spPr>
          <a:xfrm>
            <a:off x="3504958" y="3341698"/>
            <a:ext cx="8488874" cy="2327207"/>
          </a:xfrm>
          <a:prstGeom prst="rect">
            <a:avLst/>
          </a:prstGeom>
        </p:spPr>
      </p:pic>
      <p:sp>
        <p:nvSpPr>
          <p:cNvPr id="28" name="Text Box 44"/>
          <p:cNvSpPr>
            <a:spLocks noChangeArrowheads="1"/>
          </p:cNvSpPr>
          <p:nvPr/>
        </p:nvSpPr>
        <p:spPr bwMode="auto">
          <a:xfrm>
            <a:off x="241207" y="2935162"/>
            <a:ext cx="3566996"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600" dirty="0" err="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ObjectContext</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创建一个使用实体</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的查询对象</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021759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Scale>
                                      <p:cBhvr>
                                        <p:cTn id="7"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25"/>
                                        </p:tgtEl>
                                        <p:attrNameLst>
                                          <p:attrName>ppt_x,ppt_y</p:attrName>
                                        </p:attrNameLst>
                                      </p:cBhvr>
                                      <p:rCtr x="0" y="0"/>
                                    </p:animMotion>
                                    <p:animEffect>
                                      <p:cBhvr>
                                        <p:cTn id="9" dur="1000"/>
                                        <p:tgtEl>
                                          <p:spTgt spid="25"/>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Scale>
                                      <p:cBhvr>
                                        <p:cTn id="13"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4" dur="1000" decel="50000" fill="hold">
                                          <p:stCondLst>
                                            <p:cond delay="0"/>
                                          </p:stCondLst>
                                        </p:cTn>
                                        <p:tgtEl>
                                          <p:spTgt spid="28"/>
                                        </p:tgtEl>
                                        <p:attrNameLst>
                                          <p:attrName>ppt_x,ppt_y</p:attrName>
                                        </p:attrNameLst>
                                      </p:cBhvr>
                                      <p:rCtr x="0" y="0"/>
                                    </p:animMotion>
                                    <p:animEffect>
                                      <p:cBhvr>
                                        <p:cTn id="1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utoUpdateAnimBg="0"/>
      <p:bldP spid="28"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390668"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4.4</a:t>
            </a:r>
            <a:r>
              <a:rPr lang="zh-CN" altLang="en-US" sz="1999" dirty="0">
                <a:solidFill>
                  <a:schemeClr val="bg1"/>
                </a:solidFill>
                <a:latin typeface="华康俪金黑W8(P)" pitchFamily="2" charset="-122"/>
                <a:ea typeface="华康俪金黑W8(P)" pitchFamily="2" charset="-122"/>
                <a:sym typeface="华康俪金黑W8(P)" pitchFamily="2" charset="-122"/>
              </a:rPr>
              <a:t>原生 </a:t>
            </a:r>
            <a:r>
              <a:rPr lang="en-US" altLang="zh-CN" sz="1999" dirty="0">
                <a:solidFill>
                  <a:schemeClr val="bg1"/>
                </a:solidFill>
                <a:latin typeface="华康俪金黑W8(P)" pitchFamily="2" charset="-122"/>
                <a:ea typeface="华康俪金黑W8(P)" pitchFamily="2" charset="-122"/>
                <a:sym typeface="华康俪金黑W8(P)" pitchFamily="2" charset="-122"/>
              </a:rPr>
              <a:t>SQL</a:t>
            </a:r>
            <a:r>
              <a:rPr lang="zh-CN" altLang="en-US" sz="1999" dirty="0">
                <a:solidFill>
                  <a:schemeClr val="bg1"/>
                </a:solidFill>
                <a:latin typeface="华康俪金黑W8(P)" pitchFamily="2" charset="-122"/>
                <a:ea typeface="华康俪金黑W8(P)" pitchFamily="2" charset="-122"/>
                <a:sym typeface="华康俪金黑W8(P)" pitchFamily="2" charset="-122"/>
              </a:rPr>
              <a:t>查询</a:t>
            </a:r>
            <a:endParaRPr lang="zh-CN" altLang="en-US" sz="1799" dirty="0"/>
          </a:p>
        </p:txBody>
      </p:sp>
      <p:sp>
        <p:nvSpPr>
          <p:cNvPr id="25" name="Text Box 44"/>
          <p:cNvSpPr>
            <a:spLocks noChangeArrowheads="1"/>
          </p:cNvSpPr>
          <p:nvPr/>
        </p:nvSpPr>
        <p:spPr bwMode="auto">
          <a:xfrm>
            <a:off x="769538" y="3655872"/>
            <a:ext cx="3264061"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smtClean="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b="1" dirty="0" smtClean="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返回任何类型</a:t>
            </a:r>
            <a:r>
              <a:rPr lang="zh-CN" altLang="en-US"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的非实体类型的</a:t>
            </a:r>
            <a:r>
              <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查询</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0" name="组合 19"/>
          <p:cNvGrpSpPr>
            <a:grpSpLocks/>
          </p:cNvGrpSpPr>
          <p:nvPr/>
        </p:nvGrpSpPr>
        <p:grpSpPr bwMode="auto">
          <a:xfrm>
            <a:off x="447443" y="2846529"/>
            <a:ext cx="8287196" cy="445066"/>
            <a:chOff x="0" y="0"/>
            <a:chExt cx="4464496" cy="288032"/>
          </a:xfrm>
        </p:grpSpPr>
        <p:sp>
          <p:nvSpPr>
            <p:cNvPr id="51" name="直接连接符 20"/>
            <p:cNvSpPr>
              <a:spLocks noChangeShapeType="1"/>
            </p:cNvSpPr>
            <p:nvPr/>
          </p:nvSpPr>
          <p:spPr bwMode="auto">
            <a:xfrm flipH="1">
              <a:off x="4032614" y="0"/>
              <a:ext cx="431882" cy="288032"/>
            </a:xfrm>
            <a:prstGeom prst="line">
              <a:avLst/>
            </a:prstGeom>
            <a:noFill/>
            <a:ln w="19050">
              <a:solidFill>
                <a:srgbClr val="FF85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直接连接符 21"/>
            <p:cNvSpPr>
              <a:spLocks noChangeShapeType="1"/>
            </p:cNvSpPr>
            <p:nvPr/>
          </p:nvSpPr>
          <p:spPr bwMode="auto">
            <a:xfrm flipH="1">
              <a:off x="0" y="288032"/>
              <a:ext cx="4032614" cy="1"/>
            </a:xfrm>
            <a:prstGeom prst="line">
              <a:avLst/>
            </a:prstGeom>
            <a:noFill/>
            <a:ln w="19050">
              <a:solidFill>
                <a:srgbClr val="FF85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 name="组合 27"/>
          <p:cNvGrpSpPr>
            <a:grpSpLocks/>
          </p:cNvGrpSpPr>
          <p:nvPr/>
        </p:nvGrpSpPr>
        <p:grpSpPr bwMode="auto">
          <a:xfrm flipH="1">
            <a:off x="3188592" y="4811219"/>
            <a:ext cx="8746273" cy="311150"/>
            <a:chOff x="0" y="0"/>
            <a:chExt cx="4464496" cy="288032"/>
          </a:xfrm>
        </p:grpSpPr>
        <p:sp>
          <p:nvSpPr>
            <p:cNvPr id="54" name="直接连接符 28"/>
            <p:cNvSpPr>
              <a:spLocks noChangeShapeType="1"/>
            </p:cNvSpPr>
            <p:nvPr/>
          </p:nvSpPr>
          <p:spPr bwMode="auto">
            <a:xfrm flipH="1">
              <a:off x="4033166" y="0"/>
              <a:ext cx="431330" cy="288032"/>
            </a:xfrm>
            <a:prstGeom prst="line">
              <a:avLst/>
            </a:prstGeom>
            <a:noFill/>
            <a:ln w="19050">
              <a:solidFill>
                <a:srgbClr val="00B0F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直接连接符 29"/>
            <p:cNvSpPr>
              <a:spLocks noChangeShapeType="1"/>
            </p:cNvSpPr>
            <p:nvPr/>
          </p:nvSpPr>
          <p:spPr bwMode="auto">
            <a:xfrm flipH="1">
              <a:off x="0" y="288032"/>
              <a:ext cx="4033166" cy="1"/>
            </a:xfrm>
            <a:prstGeom prst="line">
              <a:avLst/>
            </a:prstGeom>
            <a:noFill/>
            <a:ln w="19050">
              <a:solidFill>
                <a:srgbClr val="00B0F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 name="Text Box 44"/>
          <p:cNvSpPr>
            <a:spLocks noChangeArrowheads="1"/>
          </p:cNvSpPr>
          <p:nvPr/>
        </p:nvSpPr>
        <p:spPr bwMode="auto">
          <a:xfrm>
            <a:off x="8341809" y="1404009"/>
            <a:ext cx="3566996" cy="722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返回特定类型实体的实体类型的</a:t>
            </a:r>
            <a:r>
              <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查询</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47443" y="1129548"/>
            <a:ext cx="7114286" cy="2035670"/>
          </a:xfrm>
          <a:prstGeom prst="rect">
            <a:avLst/>
          </a:prstGeom>
        </p:spPr>
      </p:pic>
      <p:pic>
        <p:nvPicPr>
          <p:cNvPr id="4" name="图片 3"/>
          <p:cNvPicPr>
            <a:picLocks noChangeAspect="1"/>
          </p:cNvPicPr>
          <p:nvPr/>
        </p:nvPicPr>
        <p:blipFill>
          <a:blip r:embed="rId4"/>
          <a:stretch>
            <a:fillRect/>
          </a:stretch>
        </p:blipFill>
        <p:spPr>
          <a:xfrm>
            <a:off x="4450250" y="3973567"/>
            <a:ext cx="7314286" cy="990476"/>
          </a:xfrm>
          <a:prstGeom prst="rect">
            <a:avLst/>
          </a:prstGeom>
        </p:spPr>
      </p:pic>
      <p:pic>
        <p:nvPicPr>
          <p:cNvPr id="5" name="图片 4"/>
          <p:cNvPicPr>
            <a:picLocks noChangeAspect="1"/>
          </p:cNvPicPr>
          <p:nvPr/>
        </p:nvPicPr>
        <p:blipFill>
          <a:blip r:embed="rId5"/>
          <a:stretch>
            <a:fillRect/>
          </a:stretch>
        </p:blipFill>
        <p:spPr>
          <a:xfrm>
            <a:off x="268149" y="5264276"/>
            <a:ext cx="7123809" cy="961905"/>
          </a:xfrm>
          <a:prstGeom prst="rect">
            <a:avLst/>
          </a:prstGeom>
        </p:spPr>
      </p:pic>
      <p:grpSp>
        <p:nvGrpSpPr>
          <p:cNvPr id="23" name="组合 16"/>
          <p:cNvGrpSpPr>
            <a:grpSpLocks/>
          </p:cNvGrpSpPr>
          <p:nvPr/>
        </p:nvGrpSpPr>
        <p:grpSpPr bwMode="auto">
          <a:xfrm>
            <a:off x="347134" y="6180907"/>
            <a:ext cx="7380661" cy="287338"/>
            <a:chOff x="0" y="0"/>
            <a:chExt cx="4464496" cy="288032"/>
          </a:xfrm>
        </p:grpSpPr>
        <p:sp>
          <p:nvSpPr>
            <p:cNvPr id="24" name="直接连接符 17"/>
            <p:cNvSpPr>
              <a:spLocks noChangeShapeType="1"/>
            </p:cNvSpPr>
            <p:nvPr/>
          </p:nvSpPr>
          <p:spPr bwMode="auto">
            <a:xfrm flipH="1">
              <a:off x="4032806" y="0"/>
              <a:ext cx="431690" cy="288032"/>
            </a:xfrm>
            <a:prstGeom prst="line">
              <a:avLst/>
            </a:prstGeom>
            <a:noFill/>
            <a:ln w="19050">
              <a:solidFill>
                <a:srgbClr val="8BAB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18"/>
            <p:cNvSpPr>
              <a:spLocks noChangeShapeType="1"/>
            </p:cNvSpPr>
            <p:nvPr/>
          </p:nvSpPr>
          <p:spPr bwMode="auto">
            <a:xfrm flipH="1">
              <a:off x="0" y="288032"/>
              <a:ext cx="4032806" cy="1"/>
            </a:xfrm>
            <a:prstGeom prst="line">
              <a:avLst/>
            </a:prstGeom>
            <a:noFill/>
            <a:ln w="19050">
              <a:solidFill>
                <a:srgbClr val="8BAB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 name="Text Box 44"/>
          <p:cNvSpPr>
            <a:spLocks noChangeArrowheads="1"/>
          </p:cNvSpPr>
          <p:nvPr/>
        </p:nvSpPr>
        <p:spPr bwMode="auto">
          <a:xfrm>
            <a:off x="7984232" y="5567446"/>
            <a:ext cx="4052667"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执行原始</a:t>
            </a:r>
            <a:r>
              <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命令到数据库</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011768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Scale>
                                      <p:cBhvr>
                                        <p:cTn id="7"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25"/>
                                        </p:tgtEl>
                                        <p:attrNameLst>
                                          <p:attrName>ppt_x,ppt_y</p:attrName>
                                        </p:attrNameLst>
                                      </p:cBhvr>
                                      <p:rCtr x="0" y="0"/>
                                    </p:animMotion>
                                    <p:animEffect>
                                      <p:cBhvr>
                                        <p:cTn id="9" dur="1000"/>
                                        <p:tgtEl>
                                          <p:spTgt spid="25"/>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Scale>
                                      <p:cBhvr>
                                        <p:cTn id="13"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4" dur="1000" decel="50000" fill="hold">
                                          <p:stCondLst>
                                            <p:cond delay="0"/>
                                          </p:stCondLst>
                                        </p:cTn>
                                        <p:tgtEl>
                                          <p:spTgt spid="28"/>
                                        </p:tgtEl>
                                        <p:attrNameLst>
                                          <p:attrName>ppt_x,ppt_y</p:attrName>
                                        </p:attrNameLst>
                                      </p:cBhvr>
                                      <p:rCtr x="0" y="0"/>
                                    </p:animMotion>
                                    <p:animEffect>
                                      <p:cBhvr>
                                        <p:cTn id="15" dur="1000"/>
                                        <p:tgtEl>
                                          <p:spTgt spid="28"/>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Scale>
                                      <p:cBhvr>
                                        <p:cTn id="19"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0" dur="1000" decel="50000" fill="hold">
                                          <p:stCondLst>
                                            <p:cond delay="0"/>
                                          </p:stCondLst>
                                        </p:cTn>
                                        <p:tgtEl>
                                          <p:spTgt spid="27"/>
                                        </p:tgtEl>
                                        <p:attrNameLst>
                                          <p:attrName>ppt_x,ppt_y</p:attrName>
                                        </p:attrNameLst>
                                      </p:cBhvr>
                                      <p:rCtr x="0" y="0"/>
                                    </p:animMotion>
                                    <p:animEffect>
                                      <p:cBhvr>
                                        <p:cTn id="2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utoUpdateAnimBg="0"/>
      <p:bldP spid="28" grpId="0" bldLvl="0" autoUpdateAnimBg="0"/>
      <p:bldP spid="27"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a:grpSpLocks/>
          </p:cNvGrpSpPr>
          <p:nvPr/>
        </p:nvGrpSpPr>
        <p:grpSpPr bwMode="auto">
          <a:xfrm>
            <a:off x="11205090" y="6364347"/>
            <a:ext cx="360175" cy="360175"/>
            <a:chOff x="0" y="0"/>
            <a:chExt cx="360000" cy="360000"/>
          </a:xfrm>
        </p:grpSpPr>
        <p:sp>
          <p:nvSpPr>
            <p:cNvPr id="4099" name="椭圆 15"/>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00"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sp>
        <p:nvSpPr>
          <p:cNvPr id="4102" name="矩形 8"/>
          <p:cNvSpPr>
            <a:spLocks noChangeArrowheads="1"/>
          </p:cNvSpPr>
          <p:nvPr/>
        </p:nvSpPr>
        <p:spPr bwMode="auto">
          <a:xfrm>
            <a:off x="6240388"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p>
        </p:txBody>
      </p:sp>
      <p:sp>
        <p:nvSpPr>
          <p:cNvPr id="4103" name="矩形 11"/>
          <p:cNvSpPr>
            <a:spLocks noChangeArrowheads="1"/>
          </p:cNvSpPr>
          <p:nvPr/>
        </p:nvSpPr>
        <p:spPr bwMode="auto">
          <a:xfrm>
            <a:off x="7487513"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图片处理</a:t>
            </a:r>
          </a:p>
        </p:txBody>
      </p:sp>
      <p:sp>
        <p:nvSpPr>
          <p:cNvPr id="4104"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4105" name="矩形 13"/>
          <p:cNvSpPr>
            <a:spLocks noChangeArrowheads="1"/>
          </p:cNvSpPr>
          <p:nvPr/>
        </p:nvSpPr>
        <p:spPr bwMode="auto">
          <a:xfrm>
            <a:off x="9981764"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典型案例</a:t>
            </a:r>
          </a:p>
        </p:txBody>
      </p:sp>
      <p:sp>
        <p:nvSpPr>
          <p:cNvPr id="4107"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8"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grpSp>
        <p:nvGrpSpPr>
          <p:cNvPr id="4109" name="组合 4"/>
          <p:cNvGrpSpPr>
            <a:grpSpLocks/>
          </p:cNvGrpSpPr>
          <p:nvPr/>
        </p:nvGrpSpPr>
        <p:grpSpPr bwMode="auto">
          <a:xfrm>
            <a:off x="11709652" y="6364347"/>
            <a:ext cx="360175" cy="360175"/>
            <a:chOff x="0" y="0"/>
            <a:chExt cx="360000" cy="360000"/>
          </a:xfrm>
        </p:grpSpPr>
        <p:sp>
          <p:nvSpPr>
            <p:cNvPr id="4110" name="椭圆 2"/>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11"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pic>
        <p:nvPicPr>
          <p:cNvPr id="411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631" y="4479378"/>
            <a:ext cx="4801274" cy="2376837"/>
          </a:xfrm>
          <a:prstGeom prst="rect">
            <a:avLst/>
          </a:prstGeom>
          <a:solidFill>
            <a:schemeClr val="bg1"/>
          </a:solidFill>
          <a:ln w="9525" cmpd="sng">
            <a:noFill/>
            <a:miter lim="800000"/>
            <a:headEnd/>
            <a:tailEnd/>
          </a:ln>
          <a:extLst/>
        </p:spPr>
      </p:pic>
      <p:sp>
        <p:nvSpPr>
          <p:cNvPr id="4114" name="椭圆 8"/>
          <p:cNvSpPr>
            <a:spLocks noChangeArrowheads="1"/>
          </p:cNvSpPr>
          <p:nvPr/>
        </p:nvSpPr>
        <p:spPr bwMode="auto">
          <a:xfrm>
            <a:off x="96058" y="2367349"/>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5" name="椭圆 9"/>
          <p:cNvSpPr>
            <a:spLocks noChangeArrowheads="1"/>
          </p:cNvSpPr>
          <p:nvPr/>
        </p:nvSpPr>
        <p:spPr bwMode="auto">
          <a:xfrm>
            <a:off x="1792818" y="1539898"/>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开发模式简介</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6" name="椭圆 10"/>
          <p:cNvSpPr>
            <a:spLocks noChangeArrowheads="1"/>
          </p:cNvSpPr>
          <p:nvPr/>
        </p:nvSpPr>
        <p:spPr bwMode="auto">
          <a:xfrm>
            <a:off x="5147489" y="25585"/>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7" name="椭圆 11"/>
          <p:cNvSpPr>
            <a:spLocks noChangeArrowheads="1"/>
          </p:cNvSpPr>
          <p:nvPr/>
        </p:nvSpPr>
        <p:spPr bwMode="auto">
          <a:xfrm>
            <a:off x="10198558" y="2382333"/>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引入功能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18" name="组合 12"/>
          <p:cNvGrpSpPr>
            <a:grpSpLocks/>
          </p:cNvGrpSpPr>
          <p:nvPr/>
        </p:nvGrpSpPr>
        <p:grpSpPr bwMode="auto">
          <a:xfrm>
            <a:off x="3458947" y="6175365"/>
            <a:ext cx="691790" cy="691790"/>
            <a:chOff x="0" y="0"/>
            <a:chExt cx="692150" cy="692150"/>
          </a:xfrm>
        </p:grpSpPr>
        <p:sp>
          <p:nvSpPr>
            <p:cNvPr id="4119" name="椭圆 13"/>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0" name="椭圆 14"/>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1</a:t>
              </a:r>
            </a:p>
          </p:txBody>
        </p:sp>
      </p:grpSp>
      <p:grpSp>
        <p:nvGrpSpPr>
          <p:cNvPr id="4124" name="组合 18"/>
          <p:cNvGrpSpPr>
            <a:grpSpLocks/>
          </p:cNvGrpSpPr>
          <p:nvPr/>
        </p:nvGrpSpPr>
        <p:grpSpPr bwMode="auto">
          <a:xfrm>
            <a:off x="6825077" y="4519045"/>
            <a:ext cx="691790" cy="691790"/>
            <a:chOff x="0" y="0"/>
            <a:chExt cx="692150" cy="692150"/>
          </a:xfrm>
        </p:grpSpPr>
        <p:sp>
          <p:nvSpPr>
            <p:cNvPr id="4125" name="椭圆 19"/>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4126" name="椭圆 20"/>
            <p:cNvSpPr>
              <a:spLocks noChangeArrowheads="1"/>
            </p:cNvSpPr>
            <p:nvPr/>
          </p:nvSpPr>
          <p:spPr bwMode="auto">
            <a:xfrm>
              <a:off x="73025"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sz="1799" dirty="0">
                  <a:solidFill>
                    <a:srgbClr val="FFFFFF"/>
                  </a:solidFill>
                  <a:latin typeface="Impact" panose="020B0806030902050204" pitchFamily="34" charset="0"/>
                  <a:sym typeface="Impact" panose="020B0806030902050204" pitchFamily="34" charset="0"/>
                </a:rPr>
                <a:t>5</a:t>
              </a:r>
              <a:endParaRPr lang="zh-CN" altLang="zh-CN" sz="1799" dirty="0">
                <a:solidFill>
                  <a:srgbClr val="FFFFFF"/>
                </a:solidFill>
                <a:latin typeface="Impact" panose="020B0806030902050204" pitchFamily="34" charset="0"/>
                <a:sym typeface="Impact" panose="020B0806030902050204" pitchFamily="34" charset="0"/>
              </a:endParaRPr>
            </a:p>
          </p:txBody>
        </p:sp>
      </p:grpSp>
      <p:grpSp>
        <p:nvGrpSpPr>
          <p:cNvPr id="4127" name="组合 21"/>
          <p:cNvGrpSpPr>
            <a:grpSpLocks/>
          </p:cNvGrpSpPr>
          <p:nvPr/>
        </p:nvGrpSpPr>
        <p:grpSpPr bwMode="auto">
          <a:xfrm>
            <a:off x="5691518" y="4249311"/>
            <a:ext cx="693376" cy="691790"/>
            <a:chOff x="0" y="0"/>
            <a:chExt cx="693737" cy="692150"/>
          </a:xfrm>
        </p:grpSpPr>
        <p:sp>
          <p:nvSpPr>
            <p:cNvPr id="4128" name="椭圆 22"/>
            <p:cNvSpPr>
              <a:spLocks noChangeArrowheads="1"/>
            </p:cNvSpPr>
            <p:nvPr/>
          </p:nvSpPr>
          <p:spPr bwMode="auto">
            <a:xfrm>
              <a:off x="0" y="0"/>
              <a:ext cx="693737"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9" name="椭圆 23"/>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4</a:t>
              </a:r>
            </a:p>
          </p:txBody>
        </p:sp>
      </p:grpSp>
      <p:sp>
        <p:nvSpPr>
          <p:cNvPr id="4130" name="任意多边形 24"/>
          <p:cNvSpPr>
            <a:spLocks noChangeArrowheads="1"/>
          </p:cNvSpPr>
          <p:nvPr/>
        </p:nvSpPr>
        <p:spPr bwMode="auto">
          <a:xfrm rot="5400000">
            <a:off x="8660343" y="4088877"/>
            <a:ext cx="2375250" cy="2271966"/>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1" name="任意多边形 25"/>
          <p:cNvSpPr>
            <a:spLocks noChangeArrowheads="1"/>
          </p:cNvSpPr>
          <p:nvPr/>
        </p:nvSpPr>
        <p:spPr bwMode="auto">
          <a:xfrm rot="5400000">
            <a:off x="2152175" y="3643935"/>
            <a:ext cx="2189173" cy="1297057"/>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2" name="任意多边形 27"/>
          <p:cNvSpPr>
            <a:spLocks noChangeArrowheads="1"/>
          </p:cNvSpPr>
          <p:nvPr/>
        </p:nvSpPr>
        <p:spPr bwMode="auto">
          <a:xfrm rot="5400000" flipV="1">
            <a:off x="983934" y="3930417"/>
            <a:ext cx="2383184" cy="2566850"/>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3" name="TextBox 15"/>
          <p:cNvSpPr>
            <a:spLocks noChangeArrowheads="1"/>
          </p:cNvSpPr>
          <p:nvPr/>
        </p:nvSpPr>
        <p:spPr bwMode="auto">
          <a:xfrm>
            <a:off x="5247130" y="5956572"/>
            <a:ext cx="1654900"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rgbClr val="595959"/>
                </a:solidFill>
                <a:latin typeface="Agency FB" panose="020B0503020202020204" pitchFamily="34" charset="0"/>
                <a:ea typeface="Adobe 宋体 Std L" pitchFamily="2" charset="-122"/>
                <a:sym typeface="Agency FB" panose="020B0503020202020204" pitchFamily="34" charset="0"/>
              </a:rPr>
              <a:t>Contents Page</a:t>
            </a:r>
          </a:p>
        </p:txBody>
      </p:sp>
      <p:sp>
        <p:nvSpPr>
          <p:cNvPr id="4134" name="文本框 13"/>
          <p:cNvSpPr>
            <a:spLocks noChangeArrowheads="1"/>
          </p:cNvSpPr>
          <p:nvPr/>
        </p:nvSpPr>
        <p:spPr bwMode="auto">
          <a:xfrm>
            <a:off x="5247130" y="5515476"/>
            <a:ext cx="1654900"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399" b="1" dirty="0" smtClean="0">
                <a:solidFill>
                  <a:srgbClr val="595959"/>
                </a:solidFill>
                <a:latin typeface="Calibri" panose="020F0502020204030204" pitchFamily="34" charset="0"/>
                <a:ea typeface="微软雅黑" panose="020B0503020204020204" pitchFamily="34" charset="-122"/>
                <a:sym typeface="Calibri" panose="020F0502020204030204" pitchFamily="34" charset="0"/>
              </a:rPr>
              <a:t>Chapter5</a:t>
            </a:r>
            <a:endParaRPr lang="zh-CN" altLang="zh-CN" sz="2399" b="1" dirty="0">
              <a:solidFill>
                <a:srgbClr val="595959"/>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35" name="任意多边形 32"/>
          <p:cNvSpPr>
            <a:spLocks noChangeArrowheads="1"/>
          </p:cNvSpPr>
          <p:nvPr/>
        </p:nvSpPr>
        <p:spPr bwMode="auto">
          <a:xfrm rot="5400000">
            <a:off x="4677110" y="2936570"/>
            <a:ext cx="2557882" cy="45719"/>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6" name="椭圆 1"/>
          <p:cNvSpPr>
            <a:spLocks noChangeArrowheads="1"/>
          </p:cNvSpPr>
          <p:nvPr/>
        </p:nvSpPr>
        <p:spPr bwMode="auto">
          <a:xfrm>
            <a:off x="5700919" y="6451614"/>
            <a:ext cx="790163" cy="404601"/>
          </a:xfrm>
          <a:custGeom>
            <a:avLst/>
            <a:gdLst>
              <a:gd name="T0" fmla="*/ 0 w 792088"/>
              <a:gd name="T1" fmla="*/ 0 h 404664"/>
              <a:gd name="T2" fmla="*/ 792088 w 792088"/>
              <a:gd name="T3" fmla="*/ 404664 h 404664"/>
            </a:gdLst>
            <a:ahLst/>
            <a:cxnLst/>
            <a:rect l="T0" t="T1" r="T2" b="T3"/>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7" name="TextBox 15"/>
          <p:cNvSpPr>
            <a:spLocks noChangeArrowheads="1"/>
          </p:cNvSpPr>
          <p:nvPr/>
        </p:nvSpPr>
        <p:spPr bwMode="auto">
          <a:xfrm>
            <a:off x="5770733" y="6518255"/>
            <a:ext cx="650536"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chemeClr val="bg1"/>
                </a:solidFill>
                <a:latin typeface="Arial Unicode MS" pitchFamily="2" charset="-122"/>
                <a:ea typeface="Arial Unicode MS" pitchFamily="2" charset="-122"/>
                <a:sym typeface="Arial Unicode MS" pitchFamily="2" charset="-122"/>
              </a:rPr>
              <a:t>* </a:t>
            </a:r>
          </a:p>
        </p:txBody>
      </p:sp>
      <p:grpSp>
        <p:nvGrpSpPr>
          <p:cNvPr id="64" name="组合 18"/>
          <p:cNvGrpSpPr>
            <a:grpSpLocks/>
          </p:cNvGrpSpPr>
          <p:nvPr/>
        </p:nvGrpSpPr>
        <p:grpSpPr bwMode="auto">
          <a:xfrm>
            <a:off x="4627796" y="4521754"/>
            <a:ext cx="691790" cy="691790"/>
            <a:chOff x="0" y="0"/>
            <a:chExt cx="692150" cy="692150"/>
          </a:xfrm>
        </p:grpSpPr>
        <p:sp>
          <p:nvSpPr>
            <p:cNvPr id="6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3</a:t>
              </a:r>
            </a:p>
          </p:txBody>
        </p:sp>
      </p:grpSp>
      <p:grpSp>
        <p:nvGrpSpPr>
          <p:cNvPr id="67" name="组合 15"/>
          <p:cNvGrpSpPr>
            <a:grpSpLocks/>
          </p:cNvGrpSpPr>
          <p:nvPr/>
        </p:nvGrpSpPr>
        <p:grpSpPr bwMode="auto">
          <a:xfrm>
            <a:off x="7611155" y="5213290"/>
            <a:ext cx="691790" cy="691790"/>
            <a:chOff x="0" y="0"/>
            <a:chExt cx="692150" cy="692150"/>
          </a:xfrm>
        </p:grpSpPr>
        <p:sp>
          <p:nvSpPr>
            <p:cNvPr id="68"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9"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6</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70" name="组合 15"/>
          <p:cNvGrpSpPr>
            <a:grpSpLocks/>
          </p:cNvGrpSpPr>
          <p:nvPr/>
        </p:nvGrpSpPr>
        <p:grpSpPr bwMode="auto">
          <a:xfrm>
            <a:off x="8025496" y="6175365"/>
            <a:ext cx="691790" cy="691790"/>
            <a:chOff x="0" y="0"/>
            <a:chExt cx="692150" cy="692150"/>
          </a:xfrm>
        </p:grpSpPr>
        <p:sp>
          <p:nvSpPr>
            <p:cNvPr id="71"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72"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7</a:t>
              </a:r>
              <a:endParaRPr lang="zh-CN" altLang="zh-CN" dirty="0">
                <a:solidFill>
                  <a:srgbClr val="FFFFFF"/>
                </a:solidFill>
                <a:latin typeface="Impact" panose="020B0806030902050204" pitchFamily="34" charset="0"/>
                <a:sym typeface="Impact" panose="020B0806030902050204" pitchFamily="34" charset="0"/>
              </a:endParaRPr>
            </a:p>
          </p:txBody>
        </p:sp>
      </p:grpSp>
      <p:sp>
        <p:nvSpPr>
          <p:cNvPr id="73" name="任意多边形 25"/>
          <p:cNvSpPr>
            <a:spLocks noChangeArrowheads="1"/>
          </p:cNvSpPr>
          <p:nvPr/>
        </p:nvSpPr>
        <p:spPr bwMode="auto">
          <a:xfrm rot="5400000">
            <a:off x="3480950" y="3045362"/>
            <a:ext cx="2272606" cy="692672"/>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4" name="椭圆 9"/>
          <p:cNvSpPr>
            <a:spLocks noChangeArrowheads="1"/>
          </p:cNvSpPr>
          <p:nvPr/>
        </p:nvSpPr>
        <p:spPr bwMode="auto">
          <a:xfrm>
            <a:off x="3471395"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椭圆 9"/>
          <p:cNvSpPr>
            <a:spLocks noChangeArrowheads="1"/>
          </p:cNvSpPr>
          <p:nvPr/>
        </p:nvSpPr>
        <p:spPr bwMode="auto">
          <a:xfrm>
            <a:off x="6818803" y="600491"/>
            <a:ext cx="1654901" cy="1654901"/>
          </a:xfrm>
          <a:prstGeom prst="ellipse">
            <a:avLst/>
          </a:prstGeom>
          <a:solidFill>
            <a:srgbClr val="FF8C00"/>
          </a:solidFill>
          <a:ln w="25400" cap="flat" cmpd="sng">
            <a:solidFill>
              <a:schemeClr val="bg1"/>
            </a:solidFill>
            <a:bevel/>
            <a:headEnd/>
            <a:tailEnd/>
          </a:ln>
        </p:spPr>
        <p:txBody>
          <a:bodyPr anchor="ctr"/>
          <a:lstStyle/>
          <a:p>
            <a:pPr algn="ctr"/>
            <a:r>
              <a:rPr lang="zh-CN" altLang="en-US"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椭圆 9"/>
          <p:cNvSpPr>
            <a:spLocks noChangeArrowheads="1"/>
          </p:cNvSpPr>
          <p:nvPr/>
        </p:nvSpPr>
        <p:spPr bwMode="auto">
          <a:xfrm>
            <a:off x="8518850" y="15473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任意多边形 25"/>
          <p:cNvSpPr>
            <a:spLocks noChangeArrowheads="1"/>
          </p:cNvSpPr>
          <p:nvPr/>
        </p:nvSpPr>
        <p:spPr bwMode="auto">
          <a:xfrm rot="5400000" flipV="1">
            <a:off x="6302139" y="3118512"/>
            <a:ext cx="2272606" cy="497745"/>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78" name="任意多边形 25"/>
          <p:cNvSpPr>
            <a:spLocks noChangeArrowheads="1"/>
          </p:cNvSpPr>
          <p:nvPr/>
        </p:nvSpPr>
        <p:spPr bwMode="auto">
          <a:xfrm rot="5400000" flipV="1">
            <a:off x="7679515" y="3540781"/>
            <a:ext cx="2033488" cy="1341528"/>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54" name="组合 23"/>
          <p:cNvGrpSpPr>
            <a:grpSpLocks/>
          </p:cNvGrpSpPr>
          <p:nvPr/>
        </p:nvGrpSpPr>
        <p:grpSpPr bwMode="auto">
          <a:xfrm>
            <a:off x="3885619" y="5134674"/>
            <a:ext cx="692150" cy="692150"/>
            <a:chOff x="0" y="0"/>
            <a:chExt cx="692150" cy="692150"/>
          </a:xfrm>
        </p:grpSpPr>
        <p:sp>
          <p:nvSpPr>
            <p:cNvPr id="55" name="椭圆 24"/>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56" name="椭圆 25"/>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2</a:t>
              </a:r>
              <a:endParaRPr lang="zh-CN" altLang="en-US" dirty="0">
                <a:solidFill>
                  <a:srgbClr val="FFFFFF"/>
                </a:solidFill>
                <a:latin typeface="Impact" panose="020B0806030902050204" pitchFamily="34" charset="0"/>
                <a:sym typeface="Impact" panose="020B0806030902050204" pitchFamily="34" charset="0"/>
              </a:endParaRPr>
            </a:p>
          </p:txBody>
        </p:sp>
      </p:grpSp>
    </p:spTree>
    <p:extLst>
      <p:ext uri="{BB962C8B-B14F-4D97-AF65-F5344CB8AC3E}">
        <p14:creationId xmlns:p14="http://schemas.microsoft.com/office/powerpoint/2010/main" val="2354641816"/>
      </p:ext>
    </p:extLst>
  </p:cSld>
  <p:clrMapOvr>
    <a:masterClrMapping/>
  </p:clrMapOvr>
  <p:transition spd="slow">
    <p:pull dir="l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a:grpSpLocks/>
          </p:cNvGrpSpPr>
          <p:nvPr/>
        </p:nvGrpSpPr>
        <p:grpSpPr bwMode="auto">
          <a:xfrm>
            <a:off x="11205090" y="6364347"/>
            <a:ext cx="360175" cy="360175"/>
            <a:chOff x="0" y="0"/>
            <a:chExt cx="360000" cy="360000"/>
          </a:xfrm>
        </p:grpSpPr>
        <p:sp>
          <p:nvSpPr>
            <p:cNvPr id="4099" name="椭圆 15"/>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00"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sp>
        <p:nvSpPr>
          <p:cNvPr id="4102" name="矩形 8"/>
          <p:cNvSpPr>
            <a:spLocks noChangeArrowheads="1"/>
          </p:cNvSpPr>
          <p:nvPr/>
        </p:nvSpPr>
        <p:spPr bwMode="auto">
          <a:xfrm>
            <a:off x="6240388"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p>
        </p:txBody>
      </p:sp>
      <p:sp>
        <p:nvSpPr>
          <p:cNvPr id="4103" name="矩形 11"/>
          <p:cNvSpPr>
            <a:spLocks noChangeArrowheads="1"/>
          </p:cNvSpPr>
          <p:nvPr/>
        </p:nvSpPr>
        <p:spPr bwMode="auto">
          <a:xfrm>
            <a:off x="7487513"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图片处理</a:t>
            </a:r>
          </a:p>
        </p:txBody>
      </p:sp>
      <p:sp>
        <p:nvSpPr>
          <p:cNvPr id="4104"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4105" name="矩形 13"/>
          <p:cNvSpPr>
            <a:spLocks noChangeArrowheads="1"/>
          </p:cNvSpPr>
          <p:nvPr/>
        </p:nvSpPr>
        <p:spPr bwMode="auto">
          <a:xfrm>
            <a:off x="9981764"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典型案例</a:t>
            </a:r>
          </a:p>
        </p:txBody>
      </p:sp>
      <p:sp>
        <p:nvSpPr>
          <p:cNvPr id="4107"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8"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grpSp>
        <p:nvGrpSpPr>
          <p:cNvPr id="4109" name="组合 4"/>
          <p:cNvGrpSpPr>
            <a:grpSpLocks/>
          </p:cNvGrpSpPr>
          <p:nvPr/>
        </p:nvGrpSpPr>
        <p:grpSpPr bwMode="auto">
          <a:xfrm>
            <a:off x="11709652" y="6364347"/>
            <a:ext cx="360175" cy="360175"/>
            <a:chOff x="0" y="0"/>
            <a:chExt cx="360000" cy="360000"/>
          </a:xfrm>
        </p:grpSpPr>
        <p:sp>
          <p:nvSpPr>
            <p:cNvPr id="4110" name="椭圆 2"/>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11"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pic>
        <p:nvPicPr>
          <p:cNvPr id="411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631" y="4479378"/>
            <a:ext cx="4801274" cy="23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4114" name="椭圆 8"/>
          <p:cNvSpPr>
            <a:spLocks noChangeArrowheads="1"/>
          </p:cNvSpPr>
          <p:nvPr/>
        </p:nvSpPr>
        <p:spPr bwMode="auto">
          <a:xfrm>
            <a:off x="96058" y="2367349"/>
            <a:ext cx="1654901" cy="1654901"/>
          </a:xfrm>
          <a:prstGeom prst="ellipse">
            <a:avLst/>
          </a:prstGeom>
          <a:solidFill>
            <a:srgbClr val="FF8C00"/>
          </a:solidFill>
          <a:ln w="25400" cap="flat" cmpd="sng">
            <a:solidFill>
              <a:schemeClr val="bg1"/>
            </a:solidFill>
            <a:bevel/>
            <a:headEnd/>
            <a:tailEnd/>
          </a:ln>
        </p:spPr>
        <p:txBody>
          <a:bodyPr anchor="ctr"/>
          <a:lstStyle/>
          <a:p>
            <a:pPr algn="ctr"/>
            <a:r>
              <a:rPr lang="en-US" altLang="zh-CN"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a:r>
              <a:rPr lang="zh-CN" altLang="en-US"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5" name="椭圆 9"/>
          <p:cNvSpPr>
            <a:spLocks noChangeArrowheads="1"/>
          </p:cNvSpPr>
          <p:nvPr/>
        </p:nvSpPr>
        <p:spPr bwMode="auto">
          <a:xfrm>
            <a:off x="1792818" y="1539898"/>
            <a:ext cx="1654901" cy="1654901"/>
          </a:xfrm>
          <a:prstGeom prst="ellipse">
            <a:avLst/>
          </a:prstGeom>
          <a:solidFill>
            <a:srgbClr val="FF8C00"/>
          </a:solidFill>
          <a:ln w="25400" cap="flat" cmpd="sng">
            <a:solidFill>
              <a:schemeClr val="bg1"/>
            </a:solidFill>
            <a:bevel/>
            <a:headEnd/>
            <a:tailEnd/>
          </a:ln>
        </p:spPr>
        <p:txBody>
          <a:bodyPr anchor="ctr"/>
          <a:lstStyle/>
          <a:p>
            <a:pPr algn="ctr"/>
            <a:r>
              <a:rPr lang="zh-CN" altLang="en-US"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开发模式简介</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6" name="椭圆 10"/>
          <p:cNvSpPr>
            <a:spLocks noChangeArrowheads="1"/>
          </p:cNvSpPr>
          <p:nvPr/>
        </p:nvSpPr>
        <p:spPr bwMode="auto">
          <a:xfrm>
            <a:off x="5147489" y="25585"/>
            <a:ext cx="1654900" cy="1654901"/>
          </a:xfrm>
          <a:prstGeom prst="ellipse">
            <a:avLst/>
          </a:prstGeom>
          <a:solidFill>
            <a:srgbClr val="FF8C00"/>
          </a:solidFill>
          <a:ln w="25400" cap="flat" cmpd="sng">
            <a:solidFill>
              <a:schemeClr val="bg1"/>
            </a:solidFill>
            <a:bevel/>
            <a:headEnd/>
            <a:tailEnd/>
          </a:ln>
        </p:spPr>
        <p:txBody>
          <a:bodyPr anchor="ctr"/>
          <a:lstStyle/>
          <a:p>
            <a:pPr algn="ctr"/>
            <a:r>
              <a:rPr lang="en-US" altLang="zh-CN"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a:r>
              <a:rPr lang="zh-CN" altLang="en-US"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7" name="椭圆 11"/>
          <p:cNvSpPr>
            <a:spLocks noChangeArrowheads="1"/>
          </p:cNvSpPr>
          <p:nvPr/>
        </p:nvSpPr>
        <p:spPr bwMode="auto">
          <a:xfrm>
            <a:off x="10198558" y="2382333"/>
            <a:ext cx="1654900" cy="1654901"/>
          </a:xfrm>
          <a:prstGeom prst="ellipse">
            <a:avLst/>
          </a:prstGeom>
          <a:solidFill>
            <a:srgbClr val="FF8C00"/>
          </a:solidFill>
          <a:ln w="25400" cap="flat" cmpd="sng">
            <a:solidFill>
              <a:schemeClr val="bg1"/>
            </a:solidFill>
            <a:bevel/>
            <a:headEnd/>
            <a:tailEnd/>
          </a:ln>
        </p:spPr>
        <p:txBody>
          <a:bodyPr anchor="ctr"/>
          <a:lstStyle/>
          <a:p>
            <a:pPr algn="ctr"/>
            <a:r>
              <a:rPr lang="en-US" altLang="zh-CN"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p>
          <a:p>
            <a:pPr algn="ctr"/>
            <a:r>
              <a:rPr lang="zh-CN" altLang="en-US"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引入功能</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18" name="组合 12"/>
          <p:cNvGrpSpPr>
            <a:grpSpLocks/>
          </p:cNvGrpSpPr>
          <p:nvPr/>
        </p:nvGrpSpPr>
        <p:grpSpPr bwMode="auto">
          <a:xfrm>
            <a:off x="3458947" y="6175365"/>
            <a:ext cx="691790" cy="691790"/>
            <a:chOff x="0" y="0"/>
            <a:chExt cx="692150" cy="692150"/>
          </a:xfrm>
        </p:grpSpPr>
        <p:sp>
          <p:nvSpPr>
            <p:cNvPr id="4119" name="椭圆 13"/>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4120" name="椭圆 14"/>
            <p:cNvSpPr>
              <a:spLocks noChangeArrowheads="1"/>
            </p:cNvSpPr>
            <p:nvPr/>
          </p:nvSpPr>
          <p:spPr bwMode="auto">
            <a:xfrm>
              <a:off x="76200"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sz="1799" dirty="0">
                  <a:solidFill>
                    <a:srgbClr val="FFFFFF"/>
                  </a:solidFill>
                  <a:latin typeface="Impact" panose="020B0806030902050204" pitchFamily="34" charset="0"/>
                  <a:sym typeface="Impact" panose="020B0806030902050204" pitchFamily="34" charset="0"/>
                </a:rPr>
                <a:t>1</a:t>
              </a:r>
            </a:p>
          </p:txBody>
        </p:sp>
      </p:grpSp>
      <p:grpSp>
        <p:nvGrpSpPr>
          <p:cNvPr id="4121" name="组合 15"/>
          <p:cNvGrpSpPr>
            <a:grpSpLocks/>
          </p:cNvGrpSpPr>
          <p:nvPr/>
        </p:nvGrpSpPr>
        <p:grpSpPr bwMode="auto">
          <a:xfrm>
            <a:off x="3831489" y="5194023"/>
            <a:ext cx="691790" cy="691790"/>
            <a:chOff x="0" y="0"/>
            <a:chExt cx="692150" cy="692150"/>
          </a:xfrm>
        </p:grpSpPr>
        <p:sp>
          <p:nvSpPr>
            <p:cNvPr id="4122" name="椭圆 16"/>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4123" name="椭圆 17"/>
            <p:cNvSpPr>
              <a:spLocks noChangeArrowheads="1"/>
            </p:cNvSpPr>
            <p:nvPr/>
          </p:nvSpPr>
          <p:spPr bwMode="auto">
            <a:xfrm>
              <a:off x="76200"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sz="1799">
                  <a:solidFill>
                    <a:srgbClr val="FFFFFF"/>
                  </a:solidFill>
                  <a:latin typeface="Impact" panose="020B0806030902050204" pitchFamily="34" charset="0"/>
                  <a:sym typeface="Impact" panose="020B0806030902050204" pitchFamily="34" charset="0"/>
                </a:rPr>
                <a:t>2</a:t>
              </a:r>
            </a:p>
          </p:txBody>
        </p:sp>
      </p:grpSp>
      <p:grpSp>
        <p:nvGrpSpPr>
          <p:cNvPr id="4124" name="组合 18"/>
          <p:cNvGrpSpPr>
            <a:grpSpLocks/>
          </p:cNvGrpSpPr>
          <p:nvPr/>
        </p:nvGrpSpPr>
        <p:grpSpPr bwMode="auto">
          <a:xfrm>
            <a:off x="6825077" y="4519045"/>
            <a:ext cx="691790" cy="691790"/>
            <a:chOff x="0" y="0"/>
            <a:chExt cx="692150" cy="692150"/>
          </a:xfrm>
        </p:grpSpPr>
        <p:sp>
          <p:nvSpPr>
            <p:cNvPr id="4125" name="椭圆 19"/>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4126" name="椭圆 20"/>
            <p:cNvSpPr>
              <a:spLocks noChangeArrowheads="1"/>
            </p:cNvSpPr>
            <p:nvPr/>
          </p:nvSpPr>
          <p:spPr bwMode="auto">
            <a:xfrm>
              <a:off x="73025"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sz="1799" dirty="0" smtClean="0">
                  <a:solidFill>
                    <a:srgbClr val="FFFFFF"/>
                  </a:solidFill>
                  <a:latin typeface="Impact" panose="020B0806030902050204" pitchFamily="34" charset="0"/>
                  <a:sym typeface="Impact" panose="020B0806030902050204" pitchFamily="34" charset="0"/>
                </a:rPr>
                <a:t>5</a:t>
              </a:r>
              <a:endParaRPr lang="zh-CN" altLang="zh-CN" sz="1799" dirty="0">
                <a:solidFill>
                  <a:srgbClr val="FFFFFF"/>
                </a:solidFill>
                <a:latin typeface="Impact" panose="020B0806030902050204" pitchFamily="34" charset="0"/>
                <a:sym typeface="Impact" panose="020B0806030902050204" pitchFamily="34" charset="0"/>
              </a:endParaRPr>
            </a:p>
          </p:txBody>
        </p:sp>
      </p:grpSp>
      <p:grpSp>
        <p:nvGrpSpPr>
          <p:cNvPr id="4127" name="组合 21"/>
          <p:cNvGrpSpPr>
            <a:grpSpLocks/>
          </p:cNvGrpSpPr>
          <p:nvPr/>
        </p:nvGrpSpPr>
        <p:grpSpPr bwMode="auto">
          <a:xfrm>
            <a:off x="5691518" y="4249311"/>
            <a:ext cx="693376" cy="691790"/>
            <a:chOff x="0" y="0"/>
            <a:chExt cx="693737" cy="692150"/>
          </a:xfrm>
        </p:grpSpPr>
        <p:sp>
          <p:nvSpPr>
            <p:cNvPr id="4128" name="椭圆 22"/>
            <p:cNvSpPr>
              <a:spLocks noChangeArrowheads="1"/>
            </p:cNvSpPr>
            <p:nvPr/>
          </p:nvSpPr>
          <p:spPr bwMode="auto">
            <a:xfrm>
              <a:off x="0" y="0"/>
              <a:ext cx="693737"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4129" name="椭圆 23"/>
            <p:cNvSpPr>
              <a:spLocks noChangeArrowheads="1"/>
            </p:cNvSpPr>
            <p:nvPr/>
          </p:nvSpPr>
          <p:spPr bwMode="auto">
            <a:xfrm>
              <a:off x="76200"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sz="1799">
                  <a:solidFill>
                    <a:srgbClr val="FFFFFF"/>
                  </a:solidFill>
                  <a:latin typeface="Impact" panose="020B0806030902050204" pitchFamily="34" charset="0"/>
                  <a:sym typeface="Impact" panose="020B0806030902050204" pitchFamily="34" charset="0"/>
                </a:rPr>
                <a:t>4</a:t>
              </a:r>
            </a:p>
          </p:txBody>
        </p:sp>
      </p:grpSp>
      <p:sp>
        <p:nvSpPr>
          <p:cNvPr id="4130" name="任意多边形 24"/>
          <p:cNvSpPr>
            <a:spLocks noChangeArrowheads="1"/>
          </p:cNvSpPr>
          <p:nvPr/>
        </p:nvSpPr>
        <p:spPr bwMode="auto">
          <a:xfrm rot="5400000">
            <a:off x="8660343" y="4088877"/>
            <a:ext cx="2375250" cy="2271966"/>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1" name="任意多边形 25"/>
          <p:cNvSpPr>
            <a:spLocks noChangeArrowheads="1"/>
          </p:cNvSpPr>
          <p:nvPr/>
        </p:nvSpPr>
        <p:spPr bwMode="auto">
          <a:xfrm rot="5400000">
            <a:off x="2152175" y="3643935"/>
            <a:ext cx="2189173" cy="1297057"/>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2" name="任意多边形 27"/>
          <p:cNvSpPr>
            <a:spLocks noChangeArrowheads="1"/>
          </p:cNvSpPr>
          <p:nvPr/>
        </p:nvSpPr>
        <p:spPr bwMode="auto">
          <a:xfrm rot="5400000" flipV="1">
            <a:off x="983934" y="3930417"/>
            <a:ext cx="2383184" cy="2566850"/>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3" name="TextBox 15"/>
          <p:cNvSpPr>
            <a:spLocks noChangeArrowheads="1"/>
          </p:cNvSpPr>
          <p:nvPr/>
        </p:nvSpPr>
        <p:spPr bwMode="auto">
          <a:xfrm>
            <a:off x="5247130" y="5956572"/>
            <a:ext cx="1654900"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rgbClr val="595959"/>
                </a:solidFill>
                <a:latin typeface="Agency FB" panose="020B0503020202020204" pitchFamily="34" charset="0"/>
                <a:ea typeface="Adobe 宋体 Std L" pitchFamily="2" charset="-122"/>
                <a:sym typeface="Agency FB" panose="020B0503020202020204" pitchFamily="34" charset="0"/>
              </a:rPr>
              <a:t>Contents Page</a:t>
            </a:r>
          </a:p>
        </p:txBody>
      </p:sp>
      <p:sp>
        <p:nvSpPr>
          <p:cNvPr id="4134" name="文本框 13"/>
          <p:cNvSpPr>
            <a:spLocks noChangeArrowheads="1"/>
          </p:cNvSpPr>
          <p:nvPr/>
        </p:nvSpPr>
        <p:spPr bwMode="auto">
          <a:xfrm>
            <a:off x="5247130" y="5515476"/>
            <a:ext cx="1654900"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2399" b="1" dirty="0" smtClean="0">
                <a:solidFill>
                  <a:srgbClr val="595959"/>
                </a:solidFill>
                <a:latin typeface="Calibri" panose="020F0502020204030204" pitchFamily="34" charset="0"/>
                <a:ea typeface="微软雅黑" panose="020B0503020204020204" pitchFamily="34" charset="-122"/>
                <a:sym typeface="Calibri" panose="020F0502020204030204" pitchFamily="34" charset="0"/>
              </a:rPr>
              <a:t>目录页</a:t>
            </a:r>
            <a:endParaRPr lang="zh-CN" altLang="zh-CN" sz="2399" b="1" dirty="0">
              <a:solidFill>
                <a:srgbClr val="595959"/>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35" name="任意多边形 32"/>
          <p:cNvSpPr>
            <a:spLocks noChangeArrowheads="1"/>
          </p:cNvSpPr>
          <p:nvPr/>
        </p:nvSpPr>
        <p:spPr bwMode="auto">
          <a:xfrm rot="5400000">
            <a:off x="4677110" y="2936570"/>
            <a:ext cx="2557882" cy="45719"/>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6" name="椭圆 1"/>
          <p:cNvSpPr>
            <a:spLocks noChangeArrowheads="1"/>
          </p:cNvSpPr>
          <p:nvPr/>
        </p:nvSpPr>
        <p:spPr bwMode="auto">
          <a:xfrm>
            <a:off x="5700919" y="6451614"/>
            <a:ext cx="790163" cy="404601"/>
          </a:xfrm>
          <a:custGeom>
            <a:avLst/>
            <a:gdLst>
              <a:gd name="T0" fmla="*/ 0 w 792088"/>
              <a:gd name="T1" fmla="*/ 0 h 404664"/>
              <a:gd name="T2" fmla="*/ 792088 w 792088"/>
              <a:gd name="T3" fmla="*/ 404664 h 404664"/>
            </a:gdLst>
            <a:ahLst/>
            <a:cxnLst/>
            <a:rect l="T0" t="T1" r="T2" b="T3"/>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7" name="TextBox 15"/>
          <p:cNvSpPr>
            <a:spLocks noChangeArrowheads="1"/>
          </p:cNvSpPr>
          <p:nvPr/>
        </p:nvSpPr>
        <p:spPr bwMode="auto">
          <a:xfrm>
            <a:off x="5770733" y="6518255"/>
            <a:ext cx="650536"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chemeClr val="bg1"/>
                </a:solidFill>
                <a:latin typeface="Arial Unicode MS" pitchFamily="2" charset="-122"/>
                <a:ea typeface="Arial Unicode MS" pitchFamily="2" charset="-122"/>
                <a:sym typeface="Arial Unicode MS" pitchFamily="2" charset="-122"/>
              </a:rPr>
              <a:t>* </a:t>
            </a:r>
          </a:p>
        </p:txBody>
      </p:sp>
      <p:grpSp>
        <p:nvGrpSpPr>
          <p:cNvPr id="64" name="组合 18"/>
          <p:cNvGrpSpPr>
            <a:grpSpLocks/>
          </p:cNvGrpSpPr>
          <p:nvPr/>
        </p:nvGrpSpPr>
        <p:grpSpPr bwMode="auto">
          <a:xfrm>
            <a:off x="4627796" y="4521754"/>
            <a:ext cx="691790" cy="691790"/>
            <a:chOff x="0" y="0"/>
            <a:chExt cx="692150" cy="692150"/>
          </a:xfrm>
        </p:grpSpPr>
        <p:sp>
          <p:nvSpPr>
            <p:cNvPr id="65" name="椭圆 19"/>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66" name="椭圆 20"/>
            <p:cNvSpPr>
              <a:spLocks noChangeArrowheads="1"/>
            </p:cNvSpPr>
            <p:nvPr/>
          </p:nvSpPr>
          <p:spPr bwMode="auto">
            <a:xfrm>
              <a:off x="73025"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sz="1799" dirty="0">
                  <a:solidFill>
                    <a:srgbClr val="FFFFFF"/>
                  </a:solidFill>
                  <a:latin typeface="Impact" panose="020B0806030902050204" pitchFamily="34" charset="0"/>
                  <a:sym typeface="Impact" panose="020B0806030902050204" pitchFamily="34" charset="0"/>
                </a:rPr>
                <a:t>3</a:t>
              </a:r>
            </a:p>
          </p:txBody>
        </p:sp>
      </p:grpSp>
      <p:grpSp>
        <p:nvGrpSpPr>
          <p:cNvPr id="67" name="组合 15"/>
          <p:cNvGrpSpPr>
            <a:grpSpLocks/>
          </p:cNvGrpSpPr>
          <p:nvPr/>
        </p:nvGrpSpPr>
        <p:grpSpPr bwMode="auto">
          <a:xfrm>
            <a:off x="7611155" y="5213290"/>
            <a:ext cx="691790" cy="691790"/>
            <a:chOff x="0" y="0"/>
            <a:chExt cx="692150" cy="692150"/>
          </a:xfrm>
        </p:grpSpPr>
        <p:sp>
          <p:nvSpPr>
            <p:cNvPr id="68" name="椭圆 16"/>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69" name="椭圆 17"/>
            <p:cNvSpPr>
              <a:spLocks noChangeArrowheads="1"/>
            </p:cNvSpPr>
            <p:nvPr/>
          </p:nvSpPr>
          <p:spPr bwMode="auto">
            <a:xfrm>
              <a:off x="76200"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sz="1799" dirty="0" smtClean="0">
                  <a:solidFill>
                    <a:srgbClr val="FFFFFF"/>
                  </a:solidFill>
                  <a:latin typeface="Impact" panose="020B0806030902050204" pitchFamily="34" charset="0"/>
                  <a:sym typeface="Impact" panose="020B0806030902050204" pitchFamily="34" charset="0"/>
                </a:rPr>
                <a:t>6</a:t>
              </a:r>
              <a:endParaRPr lang="zh-CN" altLang="zh-CN" sz="1799" dirty="0">
                <a:solidFill>
                  <a:srgbClr val="FFFFFF"/>
                </a:solidFill>
                <a:latin typeface="Impact" panose="020B0806030902050204" pitchFamily="34" charset="0"/>
                <a:sym typeface="Impact" panose="020B0806030902050204" pitchFamily="34" charset="0"/>
              </a:endParaRPr>
            </a:p>
          </p:txBody>
        </p:sp>
      </p:grpSp>
      <p:grpSp>
        <p:nvGrpSpPr>
          <p:cNvPr id="70" name="组合 15"/>
          <p:cNvGrpSpPr>
            <a:grpSpLocks/>
          </p:cNvGrpSpPr>
          <p:nvPr/>
        </p:nvGrpSpPr>
        <p:grpSpPr bwMode="auto">
          <a:xfrm>
            <a:off x="8025496" y="6175365"/>
            <a:ext cx="691790" cy="691790"/>
            <a:chOff x="0" y="0"/>
            <a:chExt cx="692150" cy="692150"/>
          </a:xfrm>
        </p:grpSpPr>
        <p:sp>
          <p:nvSpPr>
            <p:cNvPr id="71" name="椭圆 16"/>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72" name="椭圆 17"/>
            <p:cNvSpPr>
              <a:spLocks noChangeArrowheads="1"/>
            </p:cNvSpPr>
            <p:nvPr/>
          </p:nvSpPr>
          <p:spPr bwMode="auto">
            <a:xfrm>
              <a:off x="76200"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sz="1799" dirty="0" smtClean="0">
                  <a:solidFill>
                    <a:srgbClr val="FFFFFF"/>
                  </a:solidFill>
                  <a:latin typeface="Impact" panose="020B0806030902050204" pitchFamily="34" charset="0"/>
                  <a:sym typeface="Impact" panose="020B0806030902050204" pitchFamily="34" charset="0"/>
                </a:rPr>
                <a:t>7</a:t>
              </a:r>
              <a:endParaRPr lang="zh-CN" altLang="zh-CN" sz="1799" dirty="0">
                <a:solidFill>
                  <a:srgbClr val="FFFFFF"/>
                </a:solidFill>
                <a:latin typeface="Impact" panose="020B0806030902050204" pitchFamily="34" charset="0"/>
                <a:sym typeface="Impact" panose="020B0806030902050204" pitchFamily="34" charset="0"/>
              </a:endParaRPr>
            </a:p>
          </p:txBody>
        </p:sp>
      </p:grpSp>
      <p:sp>
        <p:nvSpPr>
          <p:cNvPr id="73" name="任意多边形 25"/>
          <p:cNvSpPr>
            <a:spLocks noChangeArrowheads="1"/>
          </p:cNvSpPr>
          <p:nvPr/>
        </p:nvSpPr>
        <p:spPr bwMode="auto">
          <a:xfrm rot="5400000">
            <a:off x="3480950" y="3045362"/>
            <a:ext cx="2272606" cy="692672"/>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74" name="椭圆 9"/>
          <p:cNvSpPr>
            <a:spLocks noChangeArrowheads="1"/>
          </p:cNvSpPr>
          <p:nvPr/>
        </p:nvSpPr>
        <p:spPr bwMode="auto">
          <a:xfrm>
            <a:off x="3471395" y="600491"/>
            <a:ext cx="1654901" cy="1654901"/>
          </a:xfrm>
          <a:prstGeom prst="ellipse">
            <a:avLst/>
          </a:prstGeom>
          <a:solidFill>
            <a:srgbClr val="FF8C00"/>
          </a:solidFill>
          <a:ln w="25400" cap="flat" cmpd="sng">
            <a:solidFill>
              <a:schemeClr val="bg1"/>
            </a:solidFill>
            <a:bevel/>
            <a:headEnd/>
            <a:tailEnd/>
          </a:ln>
        </p:spPr>
        <p:txBody>
          <a:bodyPr anchor="ctr"/>
          <a:lstStyle/>
          <a:p>
            <a:pPr algn="ctr"/>
            <a:r>
              <a:rPr lang="zh-CN" altLang="en-US"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椭圆 9"/>
          <p:cNvSpPr>
            <a:spLocks noChangeArrowheads="1"/>
          </p:cNvSpPr>
          <p:nvPr/>
        </p:nvSpPr>
        <p:spPr bwMode="auto">
          <a:xfrm>
            <a:off x="6818803" y="600491"/>
            <a:ext cx="1654901" cy="1654901"/>
          </a:xfrm>
          <a:prstGeom prst="ellipse">
            <a:avLst/>
          </a:prstGeom>
          <a:solidFill>
            <a:srgbClr val="FF8C00"/>
          </a:solidFill>
          <a:ln w="25400" cap="flat" cmpd="sng">
            <a:solidFill>
              <a:schemeClr val="bg1"/>
            </a:solidFill>
            <a:bevel/>
            <a:headEnd/>
            <a:tailEnd/>
          </a:ln>
        </p:spPr>
        <p:txBody>
          <a:bodyPr anchor="ctr"/>
          <a:lstStyle/>
          <a:p>
            <a:pPr algn="ctr"/>
            <a:r>
              <a:rPr lang="zh-CN" altLang="en-US"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椭圆 9"/>
          <p:cNvSpPr>
            <a:spLocks noChangeArrowheads="1"/>
          </p:cNvSpPr>
          <p:nvPr/>
        </p:nvSpPr>
        <p:spPr bwMode="auto">
          <a:xfrm>
            <a:off x="8518850" y="1547391"/>
            <a:ext cx="1654901" cy="1654901"/>
          </a:xfrm>
          <a:prstGeom prst="ellipse">
            <a:avLst/>
          </a:prstGeom>
          <a:solidFill>
            <a:srgbClr val="FF8C00"/>
          </a:solidFill>
          <a:ln w="25400" cap="flat" cmpd="sng">
            <a:solidFill>
              <a:schemeClr val="bg1"/>
            </a:solidFill>
            <a:bevel/>
            <a:headEnd/>
            <a:tailEnd/>
          </a:ln>
        </p:spPr>
        <p:txBody>
          <a:bodyPr anchor="ctr"/>
          <a:lstStyle/>
          <a:p>
            <a:pPr algn="ctr"/>
            <a:r>
              <a:rPr lang="zh-CN" altLang="en-US"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任意多边形 25"/>
          <p:cNvSpPr>
            <a:spLocks noChangeArrowheads="1"/>
          </p:cNvSpPr>
          <p:nvPr/>
        </p:nvSpPr>
        <p:spPr bwMode="auto">
          <a:xfrm rot="5400000" flipV="1">
            <a:off x="6302139" y="3118512"/>
            <a:ext cx="2272606" cy="497745"/>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78" name="任意多边形 25"/>
          <p:cNvSpPr>
            <a:spLocks noChangeArrowheads="1"/>
          </p:cNvSpPr>
          <p:nvPr/>
        </p:nvSpPr>
        <p:spPr bwMode="auto">
          <a:xfrm rot="5400000" flipV="1">
            <a:off x="7679515" y="3540781"/>
            <a:ext cx="2033488" cy="1341528"/>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6416232"/>
      </p:ext>
    </p:extLst>
  </p:cSld>
  <p:clrMapOvr>
    <a:masterClrMapping/>
  </p:clrMapOvr>
  <p:transition spd="slow">
    <p:pull dir="l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a:solidFill>
                  <a:schemeClr val="bg1"/>
                </a:solidFill>
                <a:latin typeface="华康俪金黑W8(P)" pitchFamily="2" charset="-122"/>
                <a:ea typeface="华康俪金黑W8(P)" pitchFamily="2" charset="-122"/>
                <a:sym typeface="华康俪金黑W8(P)" pitchFamily="2" charset="-122"/>
              </a:rPr>
              <a:t>5</a:t>
            </a:r>
            <a:r>
              <a:rPr lang="en-US" altLang="zh-CN" sz="1999" dirty="0" smtClean="0">
                <a:solidFill>
                  <a:schemeClr val="bg1"/>
                </a:solidFill>
                <a:latin typeface="华康俪金黑W8(P)" pitchFamily="2" charset="-122"/>
                <a:ea typeface="华康俪金黑W8(P)" pitchFamily="2" charset="-122"/>
                <a:sym typeface="华康俪金黑W8(P)" pitchFamily="2" charset="-122"/>
              </a:rPr>
              <a:t>.1 </a:t>
            </a:r>
            <a:r>
              <a:rPr lang="zh-CN" altLang="en-US" sz="1999" dirty="0" smtClean="0">
                <a:solidFill>
                  <a:schemeClr val="bg1"/>
                </a:solidFill>
                <a:latin typeface="华康俪金黑W8(P)" pitchFamily="2" charset="-122"/>
                <a:ea typeface="华康俪金黑W8(P)" pitchFamily="2" charset="-122"/>
                <a:sym typeface="华康俪金黑W8(P)" pitchFamily="2" charset="-122"/>
              </a:rPr>
              <a:t>实体生命周期</a:t>
            </a:r>
            <a:endParaRPr lang="zh-CN" altLang="en-US" sz="1799" dirty="0"/>
          </a:p>
        </p:txBody>
      </p:sp>
      <p:sp>
        <p:nvSpPr>
          <p:cNvPr id="27666" name="TextBox 6"/>
          <p:cNvSpPr>
            <a:spLocks noChangeArrowheads="1"/>
          </p:cNvSpPr>
          <p:nvPr/>
        </p:nvSpPr>
        <p:spPr bwMode="auto">
          <a:xfrm>
            <a:off x="769537" y="982349"/>
            <a:ext cx="11003581"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rPr>
              <a:t>       理解</a:t>
            </a:r>
            <a:r>
              <a:rPr lang="zh-CN" altLang="en-US" dirty="0">
                <a:solidFill>
                  <a:srgbClr val="595959"/>
                </a:solidFill>
                <a:latin typeface="微软雅黑" panose="020B0503020204020204" pitchFamily="34" charset="-122"/>
                <a:ea typeface="微软雅黑" panose="020B0503020204020204" pitchFamily="34" charset="-122"/>
              </a:rPr>
              <a:t>实体的生命周期以及它是如何</a:t>
            </a:r>
            <a:r>
              <a:rPr lang="zh-CN" altLang="en-US" dirty="0" smtClean="0">
                <a:solidFill>
                  <a:srgbClr val="595959"/>
                </a:solidFill>
                <a:latin typeface="微软雅黑" panose="020B0503020204020204" pitchFamily="34" charset="-122"/>
                <a:ea typeface="微软雅黑" panose="020B0503020204020204" pitchFamily="34" charset="-122"/>
              </a:rPr>
              <a:t>被</a:t>
            </a:r>
            <a:r>
              <a:rPr lang="en-US" altLang="zh-CN" dirty="0" smtClean="0">
                <a:solidFill>
                  <a:srgbClr val="595959"/>
                </a:solidFill>
                <a:latin typeface="微软雅黑" panose="020B0503020204020204" pitchFamily="34" charset="-122"/>
                <a:ea typeface="微软雅黑" panose="020B0503020204020204" pitchFamily="34" charset="-122"/>
              </a:rPr>
              <a:t>EF</a:t>
            </a:r>
            <a:r>
              <a:rPr lang="zh-CN" altLang="en-US" dirty="0" smtClean="0">
                <a:solidFill>
                  <a:srgbClr val="595959"/>
                </a:solidFill>
                <a:latin typeface="微软雅黑" panose="020B0503020204020204" pitchFamily="34" charset="-122"/>
                <a:ea typeface="微软雅黑" panose="020B0503020204020204" pitchFamily="34" charset="-122"/>
              </a:rPr>
              <a:t>管理对于实体</a:t>
            </a:r>
            <a:r>
              <a:rPr lang="zh-CN" altLang="en-US" dirty="0">
                <a:solidFill>
                  <a:srgbClr val="595959"/>
                </a:solidFill>
                <a:latin typeface="微软雅黑" panose="020B0503020204020204" pitchFamily="34" charset="-122"/>
                <a:ea typeface="微软雅黑" panose="020B0503020204020204" pitchFamily="34" charset="-122"/>
              </a:rPr>
              <a:t>执行</a:t>
            </a:r>
            <a:r>
              <a:rPr lang="en-US" altLang="zh-CN" b="1" dirty="0">
                <a:solidFill>
                  <a:srgbClr val="FF9300"/>
                </a:solidFill>
                <a:latin typeface="微软雅黑" panose="020B0503020204020204" pitchFamily="34" charset="-122"/>
                <a:ea typeface="微软雅黑" panose="020B0503020204020204" pitchFamily="34" charset="-122"/>
              </a:rPr>
              <a:t>CRUD</a:t>
            </a:r>
            <a:r>
              <a:rPr lang="zh-CN" altLang="en-US" b="1" dirty="0">
                <a:solidFill>
                  <a:srgbClr val="FF9300"/>
                </a:solidFill>
                <a:latin typeface="微软雅黑" panose="020B0503020204020204" pitchFamily="34" charset="-122"/>
                <a:ea typeface="微软雅黑" panose="020B0503020204020204" pitchFamily="34" charset="-122"/>
              </a:rPr>
              <a:t>操作</a:t>
            </a:r>
            <a:r>
              <a:rPr lang="en-US" altLang="zh-CN" dirty="0">
                <a:solidFill>
                  <a:srgbClr val="595959"/>
                </a:solidFill>
                <a:latin typeface="微软雅黑" panose="020B0503020204020204" pitchFamily="34" charset="-122"/>
                <a:ea typeface="微软雅黑" panose="020B0503020204020204" pitchFamily="34" charset="-122"/>
              </a:rPr>
              <a:t>(</a:t>
            </a:r>
            <a:r>
              <a:rPr lang="zh-CN" altLang="en-US" dirty="0">
                <a:solidFill>
                  <a:srgbClr val="595959"/>
                </a:solidFill>
                <a:latin typeface="微软雅黑" panose="020B0503020204020204" pitchFamily="34" charset="-122"/>
                <a:ea typeface="微软雅黑" panose="020B0503020204020204" pitchFamily="34" charset="-122"/>
              </a:rPr>
              <a:t>创建、读取、更新、删除</a:t>
            </a:r>
            <a:r>
              <a:rPr lang="en-US" altLang="zh-CN" dirty="0">
                <a:solidFill>
                  <a:srgbClr val="595959"/>
                </a:solidFill>
                <a:latin typeface="微软雅黑" panose="020B0503020204020204" pitchFamily="34" charset="-122"/>
                <a:ea typeface="微软雅黑" panose="020B0503020204020204" pitchFamily="34" charset="-122"/>
              </a:rPr>
              <a:t>)</a:t>
            </a:r>
            <a:r>
              <a:rPr lang="zh-CN" altLang="en-US" dirty="0" smtClean="0">
                <a:solidFill>
                  <a:srgbClr val="595959"/>
                </a:solidFill>
                <a:latin typeface="微软雅黑" panose="020B0503020204020204" pitchFamily="34" charset="-122"/>
                <a:ea typeface="微软雅黑" panose="020B0503020204020204" pitchFamily="34" charset="-122"/>
              </a:rPr>
              <a:t>是</a:t>
            </a:r>
            <a:r>
              <a:rPr lang="zh-CN" altLang="en-US" dirty="0">
                <a:solidFill>
                  <a:srgbClr val="595959"/>
                </a:solidFill>
                <a:latin typeface="微软雅黑" panose="020B0503020204020204" pitchFamily="34" charset="-122"/>
                <a:ea typeface="微软雅黑" panose="020B0503020204020204" pitchFamily="34" charset="-122"/>
              </a:rPr>
              <a:t>非常重要的。在其生存期期间，</a:t>
            </a:r>
            <a:r>
              <a:rPr lang="zh-CN" altLang="en-US" b="1" dirty="0">
                <a:solidFill>
                  <a:srgbClr val="FF9300"/>
                </a:solidFill>
                <a:latin typeface="微软雅黑" panose="020B0503020204020204" pitchFamily="34" charset="-122"/>
                <a:ea typeface="微软雅黑" panose="020B0503020204020204" pitchFamily="34" charset="-122"/>
              </a:rPr>
              <a:t>一个实体只有一个状态</a:t>
            </a:r>
            <a:r>
              <a:rPr lang="zh-CN" altLang="en-US" dirty="0" smtClean="0">
                <a:solidFill>
                  <a:srgbClr val="595959"/>
                </a:solidFill>
                <a:latin typeface="微软雅黑" panose="020B0503020204020204" pitchFamily="34" charset="-122"/>
                <a:ea typeface="微软雅黑" panose="020B0503020204020204" pitchFamily="34" charset="-122"/>
              </a:rPr>
              <a:t>。</a:t>
            </a:r>
            <a:r>
              <a:rPr lang="zh-CN" altLang="en-US" dirty="0"/>
              <a:t>状态不仅仅表示上下文中的实体状态，还表示数据如何持久化到数据库。每一个状态，都有</a:t>
            </a:r>
            <a:r>
              <a:rPr lang="zh-CN" altLang="en-US" b="1" dirty="0">
                <a:solidFill>
                  <a:srgbClr val="FF9300"/>
                </a:solidFill>
                <a:latin typeface="微软雅黑" panose="020B0503020204020204" pitchFamily="34" charset="-122"/>
                <a:ea typeface="微软雅黑" panose="020B0503020204020204" pitchFamily="34" charset="-122"/>
              </a:rPr>
              <a:t>一个对应的</a:t>
            </a:r>
            <a:r>
              <a:rPr lang="en-US" altLang="zh-CN" b="1" dirty="0">
                <a:solidFill>
                  <a:srgbClr val="FF9300"/>
                </a:solidFill>
                <a:latin typeface="微软雅黑" panose="020B0503020204020204" pitchFamily="34" charset="-122"/>
                <a:ea typeface="微软雅黑" panose="020B0503020204020204" pitchFamily="34" charset="-122"/>
              </a:rPr>
              <a:t>SQL</a:t>
            </a:r>
            <a:r>
              <a:rPr lang="zh-CN" altLang="en-US" b="1" dirty="0">
                <a:solidFill>
                  <a:srgbClr val="FF9300"/>
                </a:solidFill>
                <a:latin typeface="微软雅黑" panose="020B0503020204020204" pitchFamily="34" charset="-122"/>
                <a:ea typeface="微软雅黑" panose="020B0503020204020204" pitchFamily="34" charset="-122"/>
              </a:rPr>
              <a:t>命令</a:t>
            </a:r>
            <a:r>
              <a:rPr lang="zh-CN" altLang="en-US" dirty="0"/>
              <a:t>。对实体的操作会导致</a:t>
            </a:r>
            <a:r>
              <a:rPr lang="zh-CN" altLang="en-US" b="1" dirty="0">
                <a:solidFill>
                  <a:srgbClr val="FF9300"/>
                </a:solidFill>
                <a:latin typeface="微软雅黑" panose="020B0503020204020204" pitchFamily="34" charset="-122"/>
                <a:ea typeface="微软雅黑" panose="020B0503020204020204" pitchFamily="34" charset="-122"/>
              </a:rPr>
              <a:t>实体状态的变化</a:t>
            </a:r>
            <a:r>
              <a:rPr lang="zh-CN" altLang="en-US" dirty="0"/>
              <a:t>，</a:t>
            </a:r>
            <a:r>
              <a:rPr lang="en-US" altLang="zh-CN" dirty="0"/>
              <a:t>Context</a:t>
            </a:r>
            <a:r>
              <a:rPr lang="zh-CN" altLang="en-US" b="1" dirty="0">
                <a:solidFill>
                  <a:srgbClr val="FF9300"/>
                </a:solidFill>
                <a:latin typeface="微软雅黑" panose="020B0503020204020204" pitchFamily="34" charset="-122"/>
                <a:ea typeface="微软雅黑" panose="020B0503020204020204" pitchFamily="34" charset="-122"/>
              </a:rPr>
              <a:t>根据实体状态的变化生成和执行对应的</a:t>
            </a:r>
            <a:r>
              <a:rPr lang="en-US" altLang="zh-CN" b="1" dirty="0">
                <a:solidFill>
                  <a:srgbClr val="FF9300"/>
                </a:solidFill>
                <a:latin typeface="微软雅黑" panose="020B0503020204020204" pitchFamily="34" charset="-122"/>
                <a:ea typeface="微软雅黑" panose="020B0503020204020204" pitchFamily="34" charset="-122"/>
              </a:rPr>
              <a:t>SQL</a:t>
            </a:r>
            <a:r>
              <a:rPr lang="zh-CN" altLang="en-US" b="1" dirty="0">
                <a:solidFill>
                  <a:srgbClr val="FF9300"/>
                </a:solidFill>
                <a:latin typeface="微软雅黑" panose="020B0503020204020204" pitchFamily="34" charset="-122"/>
                <a:ea typeface="微软雅黑" panose="020B0503020204020204" pitchFamily="34" charset="-122"/>
              </a:rPr>
              <a:t>语句</a:t>
            </a:r>
            <a:r>
              <a:rPr lang="zh-CN" altLang="en-US" dirty="0" smtClean="0"/>
              <a:t>。</a:t>
            </a:r>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69537" y="2408663"/>
            <a:ext cx="6118962" cy="4449337"/>
          </a:xfrm>
          <a:prstGeom prst="rect">
            <a:avLst/>
          </a:prstGeom>
        </p:spPr>
      </p:pic>
      <p:sp>
        <p:nvSpPr>
          <p:cNvPr id="19" name="Ellipse 11"/>
          <p:cNvSpPr>
            <a:spLocks noChangeArrowheads="1"/>
          </p:cNvSpPr>
          <p:nvPr/>
        </p:nvSpPr>
        <p:spPr bwMode="auto">
          <a:xfrm>
            <a:off x="8806825" y="3607558"/>
            <a:ext cx="2016125" cy="2016125"/>
          </a:xfrm>
          <a:prstGeom prst="ellipse">
            <a:avLst/>
          </a:prstGeom>
          <a:gradFill rotWithShape="1">
            <a:gsLst>
              <a:gs pos="0">
                <a:srgbClr val="516780"/>
              </a:gs>
              <a:gs pos="50000">
                <a:srgbClr val="7594B7"/>
              </a:gs>
              <a:gs pos="100000">
                <a:srgbClr val="8DB2DC"/>
              </a:gs>
            </a:gsLst>
            <a:lin ang="16200000" scaled="1"/>
          </a:gradFill>
          <a:ln w="3175">
            <a:solidFill>
              <a:srgbClr val="366092"/>
            </a:solidFill>
            <a:bevel/>
            <a:headEnd/>
            <a:tailEnd/>
          </a:ln>
        </p:spPr>
        <p:txBody>
          <a:bodyPr lIns="0" r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b="1"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EntityState</a:t>
            </a:r>
            <a:endParaRPr lang="zh-CN" altLang="en-US" dirty="0"/>
          </a:p>
        </p:txBody>
      </p:sp>
      <p:sp>
        <p:nvSpPr>
          <p:cNvPr id="20" name="Ellipse 1"/>
          <p:cNvSpPr>
            <a:spLocks/>
          </p:cNvSpPr>
          <p:nvPr/>
        </p:nvSpPr>
        <p:spPr bwMode="auto">
          <a:xfrm>
            <a:off x="8854489" y="2194683"/>
            <a:ext cx="1928155" cy="1583981"/>
          </a:xfrm>
          <a:custGeom>
            <a:avLst/>
            <a:gdLst>
              <a:gd name="T0" fmla="*/ 1101972 w 2709038"/>
              <a:gd name="T1" fmla="*/ 0 h 2225141"/>
              <a:gd name="T2" fmla="*/ 2203944 w 2709038"/>
              <a:gd name="T3" fmla="*/ 1101972 h 2225141"/>
              <a:gd name="T4" fmla="*/ 1945636 w 2709038"/>
              <a:gd name="T5" fmla="*/ 1810269 h 2225141"/>
              <a:gd name="T6" fmla="*/ 1115337 w 2709038"/>
              <a:gd name="T7" fmla="*/ 1500862 h 2225141"/>
              <a:gd name="T8" fmla="*/ 469241 w 2709038"/>
              <a:gd name="T9" fmla="*/ 1678404 h 2225141"/>
              <a:gd name="T10" fmla="*/ 13509 w 2709038"/>
              <a:gd name="T11" fmla="*/ 1265878 h 2225141"/>
              <a:gd name="T12" fmla="*/ 0 w 2709038"/>
              <a:gd name="T13" fmla="*/ 1101972 h 2225141"/>
              <a:gd name="T14" fmla="*/ 1101972 w 2709038"/>
              <a:gd name="T15" fmla="*/ 0 h 2225141"/>
              <a:gd name="T16" fmla="*/ 0 60000 65536"/>
              <a:gd name="T17" fmla="*/ 0 60000 65536"/>
              <a:gd name="T18" fmla="*/ 0 60000 65536"/>
              <a:gd name="T19" fmla="*/ 0 60000 65536"/>
              <a:gd name="T20" fmla="*/ 0 60000 65536"/>
              <a:gd name="T21" fmla="*/ 0 60000 65536"/>
              <a:gd name="T22" fmla="*/ 0 60000 65536"/>
              <a:gd name="T23" fmla="*/ 0 60000 65536"/>
              <a:gd name="T24" fmla="*/ 0 w 2709038"/>
              <a:gd name="T25" fmla="*/ 0 h 2225141"/>
              <a:gd name="T26" fmla="*/ 2709038 w 2709038"/>
              <a:gd name="T27" fmla="*/ 2225141 h 2225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09038" h="2225141">
                <a:moveTo>
                  <a:pt x="1354519" y="0"/>
                </a:moveTo>
                <a:cubicBezTo>
                  <a:pt x="2102599" y="0"/>
                  <a:pt x="2709038" y="606439"/>
                  <a:pt x="2709038" y="1354519"/>
                </a:cubicBezTo>
                <a:cubicBezTo>
                  <a:pt x="2709038" y="1686182"/>
                  <a:pt x="2589836" y="1990004"/>
                  <a:pt x="2391532" y="2225141"/>
                </a:cubicBezTo>
                <a:cubicBezTo>
                  <a:pt x="2118271" y="1987777"/>
                  <a:pt x="1761303" y="1844825"/>
                  <a:pt x="1370947" y="1844825"/>
                </a:cubicBezTo>
                <a:cubicBezTo>
                  <a:pt x="1080693" y="1844825"/>
                  <a:pt x="808899" y="1923861"/>
                  <a:pt x="576781" y="2063055"/>
                </a:cubicBezTo>
                <a:cubicBezTo>
                  <a:pt x="446805" y="1848102"/>
                  <a:pt x="254756" y="1670088"/>
                  <a:pt x="16605" y="1555988"/>
                </a:cubicBezTo>
                <a:cubicBezTo>
                  <a:pt x="5092" y="1490427"/>
                  <a:pt x="0" y="1423068"/>
                  <a:pt x="0" y="1354519"/>
                </a:cubicBezTo>
                <a:cubicBezTo>
                  <a:pt x="0" y="606439"/>
                  <a:pt x="606439" y="0"/>
                  <a:pt x="1354519" y="0"/>
                </a:cubicBezTo>
                <a:close/>
              </a:path>
            </a:pathLst>
          </a:custGeom>
          <a:gradFill rotWithShape="1">
            <a:gsLst>
              <a:gs pos="0">
                <a:srgbClr val="537712"/>
              </a:gs>
              <a:gs pos="50000">
                <a:srgbClr val="7AAD1F"/>
              </a:gs>
              <a:gs pos="100000">
                <a:srgbClr val="92CE27"/>
              </a:gs>
            </a:gsLst>
            <a:lin ang="16200000" scaled="1"/>
          </a:gradFill>
          <a:ln w="38100" cap="flat" cmpd="sng">
            <a:solidFill>
              <a:schemeClr val="bg1"/>
            </a:solidFill>
            <a:bevel/>
            <a:headEnd/>
            <a:tailEnd/>
          </a:ln>
        </p:spPr>
        <p:txBody>
          <a:bodyPr/>
          <a:lstStyle/>
          <a:p>
            <a:endParaRPr lang="zh-CN" altLang="en-US"/>
          </a:p>
        </p:txBody>
      </p:sp>
      <p:sp>
        <p:nvSpPr>
          <p:cNvPr id="21" name="Ellipse 2"/>
          <p:cNvSpPr>
            <a:spLocks/>
          </p:cNvSpPr>
          <p:nvPr/>
        </p:nvSpPr>
        <p:spPr bwMode="auto">
          <a:xfrm rot="1602816">
            <a:off x="10425556" y="3228549"/>
            <a:ext cx="1743594" cy="1924103"/>
          </a:xfrm>
          <a:custGeom>
            <a:avLst/>
            <a:gdLst>
              <a:gd name="T0" fmla="*/ 365747 w 2449731"/>
              <a:gd name="T1" fmla="*/ 133002 h 2702937"/>
              <a:gd name="T2" fmla="*/ 891012 w 2449731"/>
              <a:gd name="T3" fmla="*/ 0 h 2702937"/>
              <a:gd name="T4" fmla="*/ 1992984 w 2449731"/>
              <a:gd name="T5" fmla="*/ 1101972 h 2702937"/>
              <a:gd name="T6" fmla="*/ 989307 w 2449731"/>
              <a:gd name="T7" fmla="*/ 2198981 h 2702937"/>
              <a:gd name="T8" fmla="*/ 857068 w 2449731"/>
              <a:gd name="T9" fmla="*/ 1721234 h 2702937"/>
              <a:gd name="T10" fmla="*/ 27073 w 2449731"/>
              <a:gd name="T11" fmla="*/ 1059120 h 2702937"/>
              <a:gd name="T12" fmla="*/ 0 w 2449731"/>
              <a:gd name="T13" fmla="*/ 455412 h 2702937"/>
              <a:gd name="T14" fmla="*/ 365747 w 2449731"/>
              <a:gd name="T15" fmla="*/ 133002 h 2702937"/>
              <a:gd name="T16" fmla="*/ 0 60000 65536"/>
              <a:gd name="T17" fmla="*/ 0 60000 65536"/>
              <a:gd name="T18" fmla="*/ 0 60000 65536"/>
              <a:gd name="T19" fmla="*/ 0 60000 65536"/>
              <a:gd name="T20" fmla="*/ 0 60000 65536"/>
              <a:gd name="T21" fmla="*/ 0 60000 65536"/>
              <a:gd name="T22" fmla="*/ 0 60000 65536"/>
              <a:gd name="T23" fmla="*/ 0 60000 65536"/>
              <a:gd name="T24" fmla="*/ 0 w 2449731"/>
              <a:gd name="T25" fmla="*/ 0 h 2702937"/>
              <a:gd name="T26" fmla="*/ 2449731 w 2449731"/>
              <a:gd name="T27" fmla="*/ 2702937 h 27029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9731" h="2702937">
                <a:moveTo>
                  <a:pt x="449568" y="163483"/>
                </a:moveTo>
                <a:cubicBezTo>
                  <a:pt x="641494" y="59222"/>
                  <a:pt x="861437" y="0"/>
                  <a:pt x="1095212" y="0"/>
                </a:cubicBezTo>
                <a:cubicBezTo>
                  <a:pt x="1843292" y="0"/>
                  <a:pt x="2449731" y="606439"/>
                  <a:pt x="2449731" y="1354519"/>
                </a:cubicBezTo>
                <a:cubicBezTo>
                  <a:pt x="2449731" y="2061857"/>
                  <a:pt x="1907549" y="2642562"/>
                  <a:pt x="1216034" y="2702937"/>
                </a:cubicBezTo>
                <a:cubicBezTo>
                  <a:pt x="1201866" y="2504104"/>
                  <a:pt x="1148670" y="2304837"/>
                  <a:pt x="1053489" y="2115701"/>
                </a:cubicBezTo>
                <a:cubicBezTo>
                  <a:pt x="840207" y="1691888"/>
                  <a:pt x="460456" y="1407066"/>
                  <a:pt x="33278" y="1301846"/>
                </a:cubicBezTo>
                <a:cubicBezTo>
                  <a:pt x="92387" y="1061969"/>
                  <a:pt x="83747" y="804960"/>
                  <a:pt x="0" y="559782"/>
                </a:cubicBezTo>
                <a:cubicBezTo>
                  <a:pt x="117373" y="395872"/>
                  <a:pt x="271398" y="260271"/>
                  <a:pt x="449568" y="163483"/>
                </a:cubicBezTo>
                <a:close/>
              </a:path>
            </a:pathLst>
          </a:custGeom>
          <a:gradFill rotWithShape="1">
            <a:gsLst>
              <a:gs pos="0">
                <a:srgbClr val="9B8700"/>
              </a:gs>
              <a:gs pos="50000">
                <a:srgbClr val="E0C300"/>
              </a:gs>
              <a:gs pos="100000">
                <a:srgbClr val="FFE800"/>
              </a:gs>
            </a:gsLst>
            <a:lin ang="18900000" scaled="1"/>
          </a:gradFill>
          <a:ln w="38100" cap="flat" cmpd="sng">
            <a:solidFill>
              <a:schemeClr val="bg1"/>
            </a:solidFill>
            <a:bevel/>
            <a:headEnd/>
            <a:tailEnd/>
          </a:ln>
        </p:spPr>
        <p:txBody>
          <a:bodyPr/>
          <a:lstStyle/>
          <a:p>
            <a:endParaRPr lang="zh-CN" altLang="en-US"/>
          </a:p>
        </p:txBody>
      </p:sp>
      <p:sp>
        <p:nvSpPr>
          <p:cNvPr id="22" name="Ellipse 4"/>
          <p:cNvSpPr>
            <a:spLocks/>
          </p:cNvSpPr>
          <p:nvPr/>
        </p:nvSpPr>
        <p:spPr bwMode="auto">
          <a:xfrm rot="558114">
            <a:off x="9745751" y="5011091"/>
            <a:ext cx="1925229" cy="1782579"/>
          </a:xfrm>
          <a:custGeom>
            <a:avLst/>
            <a:gdLst>
              <a:gd name="T0" fmla="*/ 1112553 w 2704926"/>
              <a:gd name="T1" fmla="*/ 26414 h 2504127"/>
              <a:gd name="T2" fmla="*/ 1679371 w 2704926"/>
              <a:gd name="T3" fmla="*/ 0 h 2504127"/>
              <a:gd name="T4" fmla="*/ 2200599 w 2704926"/>
              <a:gd name="T5" fmla="*/ 935266 h 2504127"/>
              <a:gd name="T6" fmla="*/ 1098627 w 2704926"/>
              <a:gd name="T7" fmla="*/ 2037239 h 2504127"/>
              <a:gd name="T8" fmla="*/ 0 w 2704926"/>
              <a:gd name="T9" fmla="*/ 1001515 h 2504127"/>
              <a:gd name="T10" fmla="*/ 78967 w 2704926"/>
              <a:gd name="T11" fmla="*/ 992642 h 2504127"/>
              <a:gd name="T12" fmla="*/ 1112553 w 2704926"/>
              <a:gd name="T13" fmla="*/ 26414 h 2504127"/>
              <a:gd name="T14" fmla="*/ 0 60000 65536"/>
              <a:gd name="T15" fmla="*/ 0 60000 65536"/>
              <a:gd name="T16" fmla="*/ 0 60000 65536"/>
              <a:gd name="T17" fmla="*/ 0 60000 65536"/>
              <a:gd name="T18" fmla="*/ 0 60000 65536"/>
              <a:gd name="T19" fmla="*/ 0 60000 65536"/>
              <a:gd name="T20" fmla="*/ 0 60000 65536"/>
              <a:gd name="T21" fmla="*/ 0 w 2704926"/>
              <a:gd name="T22" fmla="*/ 0 h 2504127"/>
              <a:gd name="T23" fmla="*/ 2704926 w 2704926"/>
              <a:gd name="T24" fmla="*/ 2504127 h 2504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04926" h="2504127">
                <a:moveTo>
                  <a:pt x="1367525" y="32468"/>
                </a:moveTo>
                <a:cubicBezTo>
                  <a:pt x="1605267" y="85012"/>
                  <a:pt x="1844683" y="70520"/>
                  <a:pt x="2064244" y="0"/>
                </a:cubicBezTo>
                <a:cubicBezTo>
                  <a:pt x="2449205" y="237779"/>
                  <a:pt x="2704927" y="663830"/>
                  <a:pt x="2704926" y="1149607"/>
                </a:cubicBezTo>
                <a:cubicBezTo>
                  <a:pt x="2704926" y="1897687"/>
                  <a:pt x="2098487" y="2504128"/>
                  <a:pt x="1350407" y="2504127"/>
                </a:cubicBezTo>
                <a:cubicBezTo>
                  <a:pt x="629702" y="2504126"/>
                  <a:pt x="40461" y="1941260"/>
                  <a:pt x="0" y="1231039"/>
                </a:cubicBezTo>
                <a:lnTo>
                  <a:pt x="97064" y="1220133"/>
                </a:lnTo>
                <a:cubicBezTo>
                  <a:pt x="740755" y="1114702"/>
                  <a:pt x="1227934" y="630455"/>
                  <a:pt x="1367525" y="32468"/>
                </a:cubicBezTo>
                <a:close/>
              </a:path>
            </a:pathLst>
          </a:custGeom>
          <a:gradFill rotWithShape="1">
            <a:gsLst>
              <a:gs pos="0">
                <a:srgbClr val="954B00"/>
              </a:gs>
              <a:gs pos="50000">
                <a:srgbClr val="D67000"/>
              </a:gs>
              <a:gs pos="100000">
                <a:srgbClr val="FF8600"/>
              </a:gs>
            </a:gsLst>
            <a:lin ang="18900000" scaled="1"/>
          </a:gradFill>
          <a:ln w="38100" cap="flat" cmpd="sng">
            <a:solidFill>
              <a:schemeClr val="bg1"/>
            </a:solidFill>
            <a:bevel/>
            <a:headEnd/>
            <a:tailEnd/>
          </a:ln>
        </p:spPr>
        <p:txBody>
          <a:bodyPr/>
          <a:lstStyle/>
          <a:p>
            <a:endParaRPr lang="zh-CN" altLang="en-US"/>
          </a:p>
        </p:txBody>
      </p:sp>
      <p:sp>
        <p:nvSpPr>
          <p:cNvPr id="23" name="Ellipse 3"/>
          <p:cNvSpPr>
            <a:spLocks/>
          </p:cNvSpPr>
          <p:nvPr/>
        </p:nvSpPr>
        <p:spPr bwMode="auto">
          <a:xfrm rot="2184403">
            <a:off x="7891647" y="5160364"/>
            <a:ext cx="1928155" cy="1602190"/>
          </a:xfrm>
          <a:custGeom>
            <a:avLst/>
            <a:gdLst>
              <a:gd name="T0" fmla="*/ 276743 w 2709038"/>
              <a:gd name="T1" fmla="*/ 0 h 2250721"/>
              <a:gd name="T2" fmla="*/ 1778200 w 2709038"/>
              <a:gd name="T3" fmla="*/ 90960 h 2250721"/>
              <a:gd name="T4" fmla="*/ 2175750 w 2709038"/>
              <a:gd name="T5" fmla="*/ 484446 h 2250721"/>
              <a:gd name="T6" fmla="*/ 2203944 w 2709038"/>
              <a:gd name="T7" fmla="*/ 729107 h 2250721"/>
              <a:gd name="T8" fmla="*/ 1101972 w 2709038"/>
              <a:gd name="T9" fmla="*/ 1831079 h 2250721"/>
              <a:gd name="T10" fmla="*/ 0 w 2709038"/>
              <a:gd name="T11" fmla="*/ 729107 h 2250721"/>
              <a:gd name="T12" fmla="*/ 276743 w 2709038"/>
              <a:gd name="T13" fmla="*/ 0 h 2250721"/>
              <a:gd name="T14" fmla="*/ 0 60000 65536"/>
              <a:gd name="T15" fmla="*/ 0 60000 65536"/>
              <a:gd name="T16" fmla="*/ 0 60000 65536"/>
              <a:gd name="T17" fmla="*/ 0 60000 65536"/>
              <a:gd name="T18" fmla="*/ 0 60000 65536"/>
              <a:gd name="T19" fmla="*/ 0 60000 65536"/>
              <a:gd name="T20" fmla="*/ 0 60000 65536"/>
              <a:gd name="T21" fmla="*/ 0 w 2709038"/>
              <a:gd name="T22" fmla="*/ 0 h 2250721"/>
              <a:gd name="T23" fmla="*/ 2709038 w 2709038"/>
              <a:gd name="T24" fmla="*/ 2250721 h 22507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09038" h="2250721">
                <a:moveTo>
                  <a:pt x="340166" y="0"/>
                </a:moveTo>
                <a:cubicBezTo>
                  <a:pt x="855174" y="431249"/>
                  <a:pt x="1605143" y="488839"/>
                  <a:pt x="2185723" y="111806"/>
                </a:cubicBezTo>
                <a:cubicBezTo>
                  <a:pt x="2307324" y="319312"/>
                  <a:pt x="2477458" y="482976"/>
                  <a:pt x="2674383" y="595470"/>
                </a:cubicBezTo>
                <a:cubicBezTo>
                  <a:pt x="2697442" y="692020"/>
                  <a:pt x="2709038" y="792757"/>
                  <a:pt x="2709038" y="896202"/>
                </a:cubicBezTo>
                <a:cubicBezTo>
                  <a:pt x="2709038" y="1644282"/>
                  <a:pt x="2102599" y="2250721"/>
                  <a:pt x="1354519" y="2250721"/>
                </a:cubicBezTo>
                <a:cubicBezTo>
                  <a:pt x="606439" y="2250721"/>
                  <a:pt x="0" y="1644282"/>
                  <a:pt x="0" y="896202"/>
                </a:cubicBezTo>
                <a:cubicBezTo>
                  <a:pt x="0" y="552248"/>
                  <a:pt x="128201" y="238237"/>
                  <a:pt x="340166" y="0"/>
                </a:cubicBezTo>
                <a:close/>
              </a:path>
            </a:pathLst>
          </a:custGeom>
          <a:gradFill rotWithShape="1">
            <a:gsLst>
              <a:gs pos="0">
                <a:srgbClr val="880011"/>
              </a:gs>
              <a:gs pos="50000">
                <a:srgbClr val="C4001E"/>
              </a:gs>
              <a:gs pos="100000">
                <a:srgbClr val="EA0026"/>
              </a:gs>
            </a:gsLst>
            <a:lin ang="0" scaled="1"/>
          </a:gradFill>
          <a:ln w="38100" cap="flat" cmpd="sng">
            <a:solidFill>
              <a:schemeClr val="bg1"/>
            </a:solidFill>
            <a:bevel/>
            <a:headEnd/>
            <a:tailEnd/>
          </a:ln>
        </p:spPr>
        <p:txBody>
          <a:bodyPr/>
          <a:lstStyle/>
          <a:p>
            <a:endParaRPr lang="zh-CN" altLang="en-US"/>
          </a:p>
        </p:txBody>
      </p:sp>
      <p:sp>
        <p:nvSpPr>
          <p:cNvPr id="24" name="Ellipse 5"/>
          <p:cNvSpPr>
            <a:spLocks/>
          </p:cNvSpPr>
          <p:nvPr/>
        </p:nvSpPr>
        <p:spPr bwMode="auto">
          <a:xfrm rot="1112104">
            <a:off x="7491519" y="3149939"/>
            <a:ext cx="1580235" cy="1928446"/>
          </a:xfrm>
          <a:custGeom>
            <a:avLst/>
            <a:gdLst>
              <a:gd name="T0" fmla="*/ 774280 w 2220214"/>
              <a:gd name="T1" fmla="*/ 49542 h 2709038"/>
              <a:gd name="T2" fmla="*/ 1101972 w 2220214"/>
              <a:gd name="T3" fmla="*/ 0 h 2709038"/>
              <a:gd name="T4" fmla="*/ 1806260 w 2220214"/>
              <a:gd name="T5" fmla="*/ 254665 h 2709038"/>
              <a:gd name="T6" fmla="*/ 1558959 w 2220214"/>
              <a:gd name="T7" fmla="*/ 1493887 h 2709038"/>
              <a:gd name="T8" fmla="*/ 1692372 w 2220214"/>
              <a:gd name="T9" fmla="*/ 1771075 h 2709038"/>
              <a:gd name="T10" fmla="*/ 1288262 w 2220214"/>
              <a:gd name="T11" fmla="*/ 2187019 h 2709038"/>
              <a:gd name="T12" fmla="*/ 1101972 w 2220214"/>
              <a:gd name="T13" fmla="*/ 2203944 h 2709038"/>
              <a:gd name="T14" fmla="*/ 0 w 2220214"/>
              <a:gd name="T15" fmla="*/ 1101972 h 2709038"/>
              <a:gd name="T16" fmla="*/ 774280 w 2220214"/>
              <a:gd name="T17" fmla="*/ 49542 h 27090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0214"/>
              <a:gd name="T28" fmla="*/ 0 h 2709038"/>
              <a:gd name="T29" fmla="*/ 2220214 w 2220214"/>
              <a:gd name="T30" fmla="*/ 2709038 h 27090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0214" h="2709038">
                <a:moveTo>
                  <a:pt x="951727" y="60896"/>
                </a:moveTo>
                <a:cubicBezTo>
                  <a:pt x="1078969" y="21320"/>
                  <a:pt x="1214254" y="0"/>
                  <a:pt x="1354519" y="0"/>
                </a:cubicBezTo>
                <a:cubicBezTo>
                  <a:pt x="1683791" y="0"/>
                  <a:pt x="1985621" y="117490"/>
                  <a:pt x="2220214" y="313028"/>
                </a:cubicBezTo>
                <a:cubicBezTo>
                  <a:pt x="1867634" y="716622"/>
                  <a:pt x="1733553" y="1291377"/>
                  <a:pt x="1916237" y="1836252"/>
                </a:cubicBezTo>
                <a:cubicBezTo>
                  <a:pt x="1957396" y="1959016"/>
                  <a:pt x="2012300" y="2073297"/>
                  <a:pt x="2080225" y="2176965"/>
                </a:cubicBezTo>
                <a:cubicBezTo>
                  <a:pt x="1875040" y="2296436"/>
                  <a:pt x="1701884" y="2471390"/>
                  <a:pt x="1583502" y="2688234"/>
                </a:cubicBezTo>
                <a:cubicBezTo>
                  <a:pt x="1509242" y="2702423"/>
                  <a:pt x="1432653" y="2709038"/>
                  <a:pt x="1354519" y="2709038"/>
                </a:cubicBezTo>
                <a:cubicBezTo>
                  <a:pt x="606439" y="2709038"/>
                  <a:pt x="0" y="2102599"/>
                  <a:pt x="0" y="1354519"/>
                </a:cubicBezTo>
                <a:cubicBezTo>
                  <a:pt x="0" y="746704"/>
                  <a:pt x="400344" y="232394"/>
                  <a:pt x="951727" y="60896"/>
                </a:cubicBezTo>
                <a:close/>
              </a:path>
            </a:pathLst>
          </a:custGeom>
          <a:gradFill rotWithShape="1">
            <a:gsLst>
              <a:gs pos="0">
                <a:srgbClr val="005A82"/>
              </a:gs>
              <a:gs pos="50000">
                <a:srgbClr val="0085BC"/>
              </a:gs>
              <a:gs pos="100000">
                <a:srgbClr val="009FE1"/>
              </a:gs>
            </a:gsLst>
            <a:lin ang="10800000" scaled="1"/>
          </a:gradFill>
          <a:ln w="38100" cap="flat" cmpd="sng">
            <a:solidFill>
              <a:schemeClr val="bg1"/>
            </a:solidFill>
            <a:bevel/>
            <a:headEnd/>
            <a:tailEnd/>
          </a:ln>
        </p:spPr>
        <p:txBody>
          <a:bodyPr/>
          <a:lstStyle/>
          <a:p>
            <a:endParaRPr lang="zh-CN" altLang="en-US"/>
          </a:p>
        </p:txBody>
      </p:sp>
      <p:sp>
        <p:nvSpPr>
          <p:cNvPr id="25" name="Rectangle 8"/>
          <p:cNvSpPr>
            <a:spLocks noChangeArrowheads="1"/>
          </p:cNvSpPr>
          <p:nvPr/>
        </p:nvSpPr>
        <p:spPr bwMode="auto">
          <a:xfrm>
            <a:off x="9170362" y="2701065"/>
            <a:ext cx="1230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Added</a:t>
            </a:r>
          </a:p>
        </p:txBody>
      </p:sp>
      <p:sp>
        <p:nvSpPr>
          <p:cNvPr id="26" name="Rectangle 9"/>
          <p:cNvSpPr>
            <a:spLocks noChangeArrowheads="1"/>
          </p:cNvSpPr>
          <p:nvPr/>
        </p:nvSpPr>
        <p:spPr bwMode="auto">
          <a:xfrm>
            <a:off x="10782644" y="3852797"/>
            <a:ext cx="1307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Modified</a:t>
            </a:r>
            <a:endPar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Rectangle 13"/>
          <p:cNvSpPr>
            <a:spLocks noChangeArrowheads="1"/>
          </p:cNvSpPr>
          <p:nvPr/>
        </p:nvSpPr>
        <p:spPr bwMode="auto">
          <a:xfrm>
            <a:off x="7447925" y="3852033"/>
            <a:ext cx="15017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Deleted</a:t>
            </a:r>
            <a:endPar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Rectangle 14"/>
          <p:cNvSpPr>
            <a:spLocks noChangeArrowheads="1"/>
          </p:cNvSpPr>
          <p:nvPr/>
        </p:nvSpPr>
        <p:spPr bwMode="auto">
          <a:xfrm>
            <a:off x="7928723" y="5772878"/>
            <a:ext cx="16856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Unchanged</a:t>
            </a:r>
          </a:p>
        </p:txBody>
      </p:sp>
      <p:sp>
        <p:nvSpPr>
          <p:cNvPr id="30" name="Rectangle 15"/>
          <p:cNvSpPr>
            <a:spLocks noChangeArrowheads="1"/>
          </p:cNvSpPr>
          <p:nvPr/>
        </p:nvSpPr>
        <p:spPr bwMode="auto">
          <a:xfrm>
            <a:off x="10251449" y="5698265"/>
            <a:ext cx="1372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Detached</a:t>
            </a:r>
          </a:p>
        </p:txBody>
      </p:sp>
      <p:sp>
        <p:nvSpPr>
          <p:cNvPr id="31" name="直接连接符 25"/>
          <p:cNvSpPr>
            <a:spLocks noChangeShapeType="1"/>
          </p:cNvSpPr>
          <p:nvPr/>
        </p:nvSpPr>
        <p:spPr bwMode="auto">
          <a:xfrm flipH="1">
            <a:off x="7105804" y="2194683"/>
            <a:ext cx="4630" cy="4539088"/>
          </a:xfrm>
          <a:prstGeom prst="line">
            <a:avLst/>
          </a:prstGeom>
          <a:noFill/>
          <a:ln w="9525">
            <a:solidFill>
              <a:srgbClr val="BFBFBF"/>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580204739"/>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5.2 </a:t>
            </a:r>
            <a:r>
              <a:rPr lang="zh-CN" altLang="en-US" sz="1999" dirty="0" smtClean="0">
                <a:solidFill>
                  <a:schemeClr val="bg1"/>
                </a:solidFill>
                <a:latin typeface="华康俪金黑W8(P)" pitchFamily="2" charset="-122"/>
                <a:ea typeface="华康俪金黑W8(P)" pitchFamily="2" charset="-122"/>
                <a:sym typeface="华康俪金黑W8(P)" pitchFamily="2" charset="-122"/>
              </a:rPr>
              <a:t>实体状态说明</a:t>
            </a:r>
            <a:endParaRPr lang="zh-CN" altLang="en-US" sz="1799" dirty="0"/>
          </a:p>
        </p:txBody>
      </p:sp>
      <p:sp>
        <p:nvSpPr>
          <p:cNvPr id="3" name="椭圆 2"/>
          <p:cNvSpPr/>
          <p:nvPr/>
        </p:nvSpPr>
        <p:spPr>
          <a:xfrm>
            <a:off x="4928142" y="3587930"/>
            <a:ext cx="1962615" cy="929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Detached</a:t>
            </a:r>
            <a:endParaRPr lang="zh-CN" altLang="en-US" dirty="0"/>
          </a:p>
        </p:txBody>
      </p:sp>
      <p:sp>
        <p:nvSpPr>
          <p:cNvPr id="27" name="椭圆 26"/>
          <p:cNvSpPr/>
          <p:nvPr/>
        </p:nvSpPr>
        <p:spPr>
          <a:xfrm>
            <a:off x="2122992" y="4656021"/>
            <a:ext cx="1962615" cy="929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Added</a:t>
            </a:r>
          </a:p>
        </p:txBody>
      </p:sp>
      <p:sp>
        <p:nvSpPr>
          <p:cNvPr id="32" name="椭圆 31"/>
          <p:cNvSpPr/>
          <p:nvPr/>
        </p:nvSpPr>
        <p:spPr>
          <a:xfrm>
            <a:off x="8976655" y="5289395"/>
            <a:ext cx="1962615" cy="929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Modified</a:t>
            </a:r>
            <a:endParaRPr lang="zh-CN" altLang="en-US" dirty="0"/>
          </a:p>
        </p:txBody>
      </p:sp>
      <p:sp>
        <p:nvSpPr>
          <p:cNvPr id="33" name="椭圆 32"/>
          <p:cNvSpPr/>
          <p:nvPr/>
        </p:nvSpPr>
        <p:spPr>
          <a:xfrm>
            <a:off x="996173" y="2083942"/>
            <a:ext cx="1962615" cy="929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Deleted</a:t>
            </a:r>
            <a:endParaRPr lang="zh-CN" altLang="en-US" dirty="0"/>
          </a:p>
        </p:txBody>
      </p:sp>
      <p:sp>
        <p:nvSpPr>
          <p:cNvPr id="34" name="椭圆 33"/>
          <p:cNvSpPr/>
          <p:nvPr/>
        </p:nvSpPr>
        <p:spPr>
          <a:xfrm>
            <a:off x="8976656" y="2083942"/>
            <a:ext cx="1962615" cy="929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Unchanged</a:t>
            </a:r>
            <a:endParaRPr lang="zh-CN" altLang="en-US" dirty="0"/>
          </a:p>
        </p:txBody>
      </p:sp>
      <p:sp>
        <p:nvSpPr>
          <p:cNvPr id="4" name="圆柱形 3"/>
          <p:cNvSpPr/>
          <p:nvPr/>
        </p:nvSpPr>
        <p:spPr>
          <a:xfrm>
            <a:off x="5114692" y="1017762"/>
            <a:ext cx="1589517" cy="8863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DataBase</a:t>
            </a:r>
            <a:endParaRPr lang="zh-CN" altLang="en-US" dirty="0"/>
          </a:p>
        </p:txBody>
      </p:sp>
      <p:cxnSp>
        <p:nvCxnSpPr>
          <p:cNvPr id="6" name="肘形连接符 5"/>
          <p:cNvCxnSpPr>
            <a:stCxn id="4" idx="4"/>
            <a:endCxn id="34" idx="0"/>
          </p:cNvCxnSpPr>
          <p:nvPr/>
        </p:nvCxnSpPr>
        <p:spPr>
          <a:xfrm>
            <a:off x="6704209" y="1460953"/>
            <a:ext cx="3253755" cy="6229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3"/>
            <a:endCxn id="3" idx="0"/>
          </p:cNvCxnSpPr>
          <p:nvPr/>
        </p:nvCxnSpPr>
        <p:spPr>
          <a:xfrm flipH="1">
            <a:off x="5909450" y="1904143"/>
            <a:ext cx="1" cy="1683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 Box 44"/>
          <p:cNvSpPr>
            <a:spLocks noChangeArrowheads="1"/>
          </p:cNvSpPr>
          <p:nvPr/>
        </p:nvSpPr>
        <p:spPr bwMode="auto">
          <a:xfrm>
            <a:off x="6960447" y="965900"/>
            <a:ext cx="1370639"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Query</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44"/>
          <p:cNvSpPr>
            <a:spLocks noChangeArrowheads="1"/>
          </p:cNvSpPr>
          <p:nvPr/>
        </p:nvSpPr>
        <p:spPr bwMode="auto">
          <a:xfrm>
            <a:off x="6018888" y="2548864"/>
            <a:ext cx="191429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Query with</a:t>
            </a:r>
          </a:p>
          <a:p>
            <a:pPr>
              <a:lnSpc>
                <a:spcPct val="135000"/>
              </a:lnSpc>
            </a:pP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Tracking disabled</a:t>
            </a:r>
            <a:endPar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4" name="直接箭头连接符 13"/>
          <p:cNvCxnSpPr>
            <a:stCxn id="34" idx="2"/>
            <a:endCxn id="33" idx="6"/>
          </p:cNvCxnSpPr>
          <p:nvPr/>
        </p:nvCxnSpPr>
        <p:spPr>
          <a:xfrm flipH="1">
            <a:off x="2958788" y="2548864"/>
            <a:ext cx="6017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 Box 44"/>
          <p:cNvSpPr>
            <a:spLocks noChangeArrowheads="1"/>
          </p:cNvSpPr>
          <p:nvPr/>
        </p:nvSpPr>
        <p:spPr bwMode="auto">
          <a:xfrm>
            <a:off x="6704209" y="2099812"/>
            <a:ext cx="1818763"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dirty="0" err="1"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DeleteObject</a:t>
            </a: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5" name="直接箭头连接符 34"/>
          <p:cNvCxnSpPr>
            <a:stCxn id="34" idx="5"/>
            <a:endCxn id="32" idx="7"/>
          </p:cNvCxnSpPr>
          <p:nvPr/>
        </p:nvCxnSpPr>
        <p:spPr>
          <a:xfrm flipH="1">
            <a:off x="10651852" y="2877613"/>
            <a:ext cx="1" cy="254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 Box 44"/>
          <p:cNvSpPr>
            <a:spLocks noChangeArrowheads="1"/>
          </p:cNvSpPr>
          <p:nvPr/>
        </p:nvSpPr>
        <p:spPr bwMode="auto">
          <a:xfrm>
            <a:off x="10660421" y="3682393"/>
            <a:ext cx="1370639"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Changed</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1" name="肘形连接符 40"/>
          <p:cNvCxnSpPr>
            <a:stCxn id="34" idx="3"/>
            <a:endCxn id="3" idx="7"/>
          </p:cNvCxnSpPr>
          <p:nvPr/>
        </p:nvCxnSpPr>
        <p:spPr>
          <a:xfrm rot="5400000">
            <a:off x="7510462" y="1970491"/>
            <a:ext cx="846490" cy="26607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44"/>
          <p:cNvSpPr>
            <a:spLocks noChangeArrowheads="1"/>
          </p:cNvSpPr>
          <p:nvPr/>
        </p:nvSpPr>
        <p:spPr bwMode="auto">
          <a:xfrm>
            <a:off x="8171720" y="2910366"/>
            <a:ext cx="1370639"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Detach()</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8" name="肘形连接符 47"/>
          <p:cNvCxnSpPr>
            <a:stCxn id="3" idx="6"/>
            <a:endCxn id="34" idx="4"/>
          </p:cNvCxnSpPr>
          <p:nvPr/>
        </p:nvCxnSpPr>
        <p:spPr>
          <a:xfrm flipV="1">
            <a:off x="6890757" y="3013786"/>
            <a:ext cx="3067207" cy="10390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 Box 44"/>
          <p:cNvSpPr>
            <a:spLocks noChangeArrowheads="1"/>
          </p:cNvSpPr>
          <p:nvPr/>
        </p:nvSpPr>
        <p:spPr bwMode="auto">
          <a:xfrm>
            <a:off x="7758295" y="3587930"/>
            <a:ext cx="137063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Attach()</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58" name="肘形连接符 57"/>
          <p:cNvCxnSpPr>
            <a:stCxn id="32" idx="2"/>
            <a:endCxn id="3" idx="5"/>
          </p:cNvCxnSpPr>
          <p:nvPr/>
        </p:nvCxnSpPr>
        <p:spPr>
          <a:xfrm rot="10800000">
            <a:off x="6603339" y="4381601"/>
            <a:ext cx="2373316" cy="13727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 Box 44"/>
          <p:cNvSpPr>
            <a:spLocks noChangeArrowheads="1"/>
          </p:cNvSpPr>
          <p:nvPr/>
        </p:nvSpPr>
        <p:spPr bwMode="auto">
          <a:xfrm>
            <a:off x="6717256" y="5289395"/>
            <a:ext cx="1370639"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Detach()</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3" name="肘形连接符 62"/>
          <p:cNvCxnSpPr>
            <a:stCxn id="32" idx="4"/>
            <a:endCxn id="33" idx="3"/>
          </p:cNvCxnSpPr>
          <p:nvPr/>
        </p:nvCxnSpPr>
        <p:spPr>
          <a:xfrm rot="5400000" flipH="1">
            <a:off x="3949964" y="211240"/>
            <a:ext cx="3341626" cy="8674372"/>
          </a:xfrm>
          <a:prstGeom prst="bentConnector3">
            <a:avLst>
              <a:gd name="adj1" fmla="val -684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 Box 44"/>
          <p:cNvSpPr>
            <a:spLocks noChangeArrowheads="1"/>
          </p:cNvSpPr>
          <p:nvPr/>
        </p:nvSpPr>
        <p:spPr bwMode="auto">
          <a:xfrm>
            <a:off x="3151222" y="4022646"/>
            <a:ext cx="18187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dirty="0" err="1"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AddObject</a:t>
            </a: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9" name="肘形连接符 68"/>
          <p:cNvCxnSpPr>
            <a:stCxn id="3" idx="2"/>
            <a:endCxn id="27" idx="0"/>
          </p:cNvCxnSpPr>
          <p:nvPr/>
        </p:nvCxnSpPr>
        <p:spPr>
          <a:xfrm rot="10800000" flipV="1">
            <a:off x="3104300" y="4052851"/>
            <a:ext cx="1823842" cy="6031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 Box 44"/>
          <p:cNvSpPr>
            <a:spLocks noChangeArrowheads="1"/>
          </p:cNvSpPr>
          <p:nvPr/>
        </p:nvSpPr>
        <p:spPr bwMode="auto">
          <a:xfrm>
            <a:off x="4306178" y="6054199"/>
            <a:ext cx="1818763"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dirty="0" err="1"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DeleteObject</a:t>
            </a: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75" name="肘形连接符 74"/>
          <p:cNvCxnSpPr>
            <a:stCxn id="33" idx="5"/>
            <a:endCxn id="3" idx="1"/>
          </p:cNvCxnSpPr>
          <p:nvPr/>
        </p:nvCxnSpPr>
        <p:spPr>
          <a:xfrm rot="16200000" flipH="1">
            <a:off x="3520220" y="2028763"/>
            <a:ext cx="846490" cy="25441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 Box 44"/>
          <p:cNvSpPr>
            <a:spLocks noChangeArrowheads="1"/>
          </p:cNvSpPr>
          <p:nvPr/>
        </p:nvSpPr>
        <p:spPr bwMode="auto">
          <a:xfrm>
            <a:off x="3175179" y="2825151"/>
            <a:ext cx="1370639"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Detach()</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605153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Scale>
                                      <p:cBhvr>
                                        <p:cTn id="7"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37"/>
                                        </p:tgtEl>
                                        <p:attrNameLst>
                                          <p:attrName>ppt_x,ppt_y</p:attrName>
                                        </p:attrNameLst>
                                      </p:cBhvr>
                                      <p:rCtr x="0" y="0"/>
                                    </p:animMotion>
                                    <p:animEffect>
                                      <p:cBhvr>
                                        <p:cTn id="9" dur="1000"/>
                                        <p:tgtEl>
                                          <p:spTgt spid="37"/>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Scale>
                                      <p:cBhvr>
                                        <p:cTn id="13"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4" dur="1000" decel="50000" fill="hold">
                                          <p:stCondLst>
                                            <p:cond delay="0"/>
                                          </p:stCondLst>
                                        </p:cTn>
                                        <p:tgtEl>
                                          <p:spTgt spid="38"/>
                                        </p:tgtEl>
                                        <p:attrNameLst>
                                          <p:attrName>ppt_x,ppt_y</p:attrName>
                                        </p:attrNameLst>
                                      </p:cBhvr>
                                      <p:rCtr x="0" y="0"/>
                                    </p:animMotion>
                                    <p:animEffect>
                                      <p:cBhvr>
                                        <p:cTn id="15" dur="1000"/>
                                        <p:tgtEl>
                                          <p:spTgt spid="38"/>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Scale>
                                      <p:cBhvr>
                                        <p:cTn id="19"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0" dur="1000" decel="50000" fill="hold">
                                          <p:stCondLst>
                                            <p:cond delay="0"/>
                                          </p:stCondLst>
                                        </p:cTn>
                                        <p:tgtEl>
                                          <p:spTgt spid="44"/>
                                        </p:tgtEl>
                                        <p:attrNameLst>
                                          <p:attrName>ppt_x,ppt_y</p:attrName>
                                        </p:attrNameLst>
                                      </p:cBhvr>
                                      <p:rCtr x="0" y="0"/>
                                    </p:animMotion>
                                    <p:animEffect>
                                      <p:cBhvr>
                                        <p:cTn id="21" dur="1000"/>
                                        <p:tgtEl>
                                          <p:spTgt spid="44"/>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Scale>
                                      <p:cBhvr>
                                        <p:cTn id="25"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9"/>
                                        </p:tgtEl>
                                        <p:attrNameLst>
                                          <p:attrName>ppt_x,ppt_y</p:attrName>
                                        </p:attrNameLst>
                                      </p:cBhvr>
                                      <p:rCtr x="0" y="0"/>
                                    </p:animMotion>
                                    <p:animEffect>
                                      <p:cBhvr>
                                        <p:cTn id="27" dur="1000"/>
                                        <p:tgtEl>
                                          <p:spTgt spid="49"/>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Scale>
                                      <p:cBhvr>
                                        <p:cTn id="31" dur="1000" decel="50000" fill="hold">
                                          <p:stCondLst>
                                            <p:cond delay="0"/>
                                          </p:stCondLst>
                                        </p:cTn>
                                        <p:tgtEl>
                                          <p:spTgt spid="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2" dur="1000" decel="50000" fill="hold">
                                          <p:stCondLst>
                                            <p:cond delay="0"/>
                                          </p:stCondLst>
                                        </p:cTn>
                                        <p:tgtEl>
                                          <p:spTgt spid="55"/>
                                        </p:tgtEl>
                                        <p:attrNameLst>
                                          <p:attrName>ppt_x,ppt_y</p:attrName>
                                        </p:attrNameLst>
                                      </p:cBhvr>
                                      <p:rCtr x="0" y="0"/>
                                    </p:animMotion>
                                    <p:animEffect>
                                      <p:cBhvr>
                                        <p:cTn id="33" dur="1000"/>
                                        <p:tgtEl>
                                          <p:spTgt spid="55"/>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Scale>
                                      <p:cBhvr>
                                        <p:cTn id="37"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8" dur="1000" decel="50000" fill="hold">
                                          <p:stCondLst>
                                            <p:cond delay="0"/>
                                          </p:stCondLst>
                                        </p:cTn>
                                        <p:tgtEl>
                                          <p:spTgt spid="65"/>
                                        </p:tgtEl>
                                        <p:attrNameLst>
                                          <p:attrName>ppt_x,ppt_y</p:attrName>
                                        </p:attrNameLst>
                                      </p:cBhvr>
                                      <p:rCtr x="0" y="0"/>
                                    </p:animMotion>
                                    <p:animEffect>
                                      <p:cBhvr>
                                        <p:cTn id="39" dur="1000"/>
                                        <p:tgtEl>
                                          <p:spTgt spid="65"/>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71"/>
                                        </p:tgtEl>
                                        <p:attrNameLst>
                                          <p:attrName>style.visibility</p:attrName>
                                        </p:attrNameLst>
                                      </p:cBhvr>
                                      <p:to>
                                        <p:strVal val="visible"/>
                                      </p:to>
                                    </p:set>
                                    <p:animScale>
                                      <p:cBhvr>
                                        <p:cTn id="43" dur="1000" decel="50000" fill="hold">
                                          <p:stCondLst>
                                            <p:cond delay="0"/>
                                          </p:stCondLst>
                                        </p:cTn>
                                        <p:tgtEl>
                                          <p:spTgt spid="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4" dur="1000" decel="50000" fill="hold">
                                          <p:stCondLst>
                                            <p:cond delay="0"/>
                                          </p:stCondLst>
                                        </p:cTn>
                                        <p:tgtEl>
                                          <p:spTgt spid="71"/>
                                        </p:tgtEl>
                                        <p:attrNameLst>
                                          <p:attrName>ppt_x,ppt_y</p:attrName>
                                        </p:attrNameLst>
                                      </p:cBhvr>
                                      <p:rCtr x="0" y="0"/>
                                    </p:animMotion>
                                    <p:animEffect>
                                      <p:cBhvr>
                                        <p:cTn id="45" dur="1000"/>
                                        <p:tgtEl>
                                          <p:spTgt spid="71"/>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77"/>
                                        </p:tgtEl>
                                        <p:attrNameLst>
                                          <p:attrName>style.visibility</p:attrName>
                                        </p:attrNameLst>
                                      </p:cBhvr>
                                      <p:to>
                                        <p:strVal val="visible"/>
                                      </p:to>
                                    </p:set>
                                    <p:animScale>
                                      <p:cBhvr>
                                        <p:cTn id="49" dur="1000" decel="50000" fill="hold">
                                          <p:stCondLst>
                                            <p:cond delay="0"/>
                                          </p:stCondLst>
                                        </p:cTn>
                                        <p:tgtEl>
                                          <p:spTgt spid="7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0" dur="1000" decel="50000" fill="hold">
                                          <p:stCondLst>
                                            <p:cond delay="0"/>
                                          </p:stCondLst>
                                        </p:cTn>
                                        <p:tgtEl>
                                          <p:spTgt spid="77"/>
                                        </p:tgtEl>
                                        <p:attrNameLst>
                                          <p:attrName>ppt_x,ppt_y</p:attrName>
                                        </p:attrNameLst>
                                      </p:cBhvr>
                                      <p:rCtr x="0" y="0"/>
                                    </p:animMotion>
                                    <p:animEffect>
                                      <p:cBhvr>
                                        <p:cTn id="51" dur="1000"/>
                                        <p:tgtEl>
                                          <p:spTgt spid="77"/>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Scale>
                                      <p:cBhvr>
                                        <p:cTn id="55" dur="1000" decel="50000" fill="hold">
                                          <p:stCondLst>
                                            <p:cond delay="0"/>
                                          </p:stCondLst>
                                        </p:cTn>
                                        <p:tgtEl>
                                          <p:spTgt spid="8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6" dur="1000" decel="50000" fill="hold">
                                          <p:stCondLst>
                                            <p:cond delay="0"/>
                                          </p:stCondLst>
                                        </p:cTn>
                                        <p:tgtEl>
                                          <p:spTgt spid="83"/>
                                        </p:tgtEl>
                                        <p:attrNameLst>
                                          <p:attrName>ppt_x,ppt_y</p:attrName>
                                        </p:attrNameLst>
                                      </p:cBhvr>
                                      <p:rCtr x="0" y="0"/>
                                    </p:animMotion>
                                    <p:animEffect>
                                      <p:cBhvr>
                                        <p:cTn id="57" dur="1000"/>
                                        <p:tgtEl>
                                          <p:spTgt spid="83"/>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89"/>
                                        </p:tgtEl>
                                        <p:attrNameLst>
                                          <p:attrName>style.visibility</p:attrName>
                                        </p:attrNameLst>
                                      </p:cBhvr>
                                      <p:to>
                                        <p:strVal val="visible"/>
                                      </p:to>
                                    </p:set>
                                    <p:animScale>
                                      <p:cBhvr>
                                        <p:cTn id="61" dur="1000" decel="50000" fill="hold">
                                          <p:stCondLst>
                                            <p:cond delay="0"/>
                                          </p:stCondLst>
                                        </p:cTn>
                                        <p:tgtEl>
                                          <p:spTgt spid="8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2" dur="1000" decel="50000" fill="hold">
                                          <p:stCondLst>
                                            <p:cond delay="0"/>
                                          </p:stCondLst>
                                        </p:cTn>
                                        <p:tgtEl>
                                          <p:spTgt spid="89"/>
                                        </p:tgtEl>
                                        <p:attrNameLst>
                                          <p:attrName>ppt_x,ppt_y</p:attrName>
                                        </p:attrNameLst>
                                      </p:cBhvr>
                                      <p:rCtr x="0" y="0"/>
                                    </p:animMotion>
                                    <p:animEffect>
                                      <p:cBhvr>
                                        <p:cTn id="63"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utoUpdateAnimBg="0"/>
      <p:bldP spid="38" grpId="0" bldLvl="0" autoUpdateAnimBg="0"/>
      <p:bldP spid="44" grpId="0" bldLvl="0" autoUpdateAnimBg="0"/>
      <p:bldP spid="49" grpId="0" bldLvl="0" autoUpdateAnimBg="0"/>
      <p:bldP spid="55" grpId="0" bldLvl="0" autoUpdateAnimBg="0"/>
      <p:bldP spid="65" grpId="0" bldLvl="0" autoUpdateAnimBg="0"/>
      <p:bldP spid="71" grpId="0" bldLvl="0" autoUpdateAnimBg="0"/>
      <p:bldP spid="77" grpId="0" bldLvl="0" autoUpdateAnimBg="0"/>
      <p:bldP spid="83" grpId="0" bldLvl="0" autoUpdateAnimBg="0"/>
      <p:bldP spid="89"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5.3 </a:t>
            </a:r>
            <a:r>
              <a:rPr lang="zh-CN" altLang="en-US" sz="1999" dirty="0" smtClean="0">
                <a:solidFill>
                  <a:schemeClr val="bg1"/>
                </a:solidFill>
                <a:latin typeface="华康俪金黑W8(P)" pitchFamily="2" charset="-122"/>
                <a:ea typeface="华康俪金黑W8(P)" pitchFamily="2" charset="-122"/>
                <a:sym typeface="华康俪金黑W8(P)" pitchFamily="2" charset="-122"/>
              </a:rPr>
              <a:t>跟踪实体状态更改</a:t>
            </a:r>
            <a:endParaRPr lang="zh-CN" altLang="en-US" sz="1799" dirty="0"/>
          </a:p>
        </p:txBody>
      </p:sp>
      <p:sp>
        <p:nvSpPr>
          <p:cNvPr id="36" name="TextBox 6"/>
          <p:cNvSpPr>
            <a:spLocks noChangeArrowheads="1"/>
          </p:cNvSpPr>
          <p:nvPr/>
        </p:nvSpPr>
        <p:spPr bwMode="auto">
          <a:xfrm>
            <a:off x="949719" y="988550"/>
            <a:ext cx="10575925"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当</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从数据库中提取一条记录生成一个实体对象之后，应用程序可以针对它的操作太多了，</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是怎么知道哪个对象处于哪个状态的</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的解决方案是：为当前所有需要跟踪的实体对象，创建一个相应的</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DbEntityEntry</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对象</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，通过该对象获取实体的当前状态。</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Freeform 7">
            <a:hlinkClick r:id="rId3" tooltip="Learn More"/>
          </p:cNvPr>
          <p:cNvSpPr>
            <a:spLocks noChangeArrowheads="1"/>
          </p:cNvSpPr>
          <p:nvPr/>
        </p:nvSpPr>
        <p:spPr bwMode="auto">
          <a:xfrm>
            <a:off x="567158" y="1089356"/>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pic>
        <p:nvPicPr>
          <p:cNvPr id="2" name="图片 1"/>
          <p:cNvPicPr>
            <a:picLocks noChangeAspect="1"/>
          </p:cNvPicPr>
          <p:nvPr/>
        </p:nvPicPr>
        <p:blipFill>
          <a:blip r:embed="rId4"/>
          <a:stretch>
            <a:fillRect/>
          </a:stretch>
        </p:blipFill>
        <p:spPr>
          <a:xfrm>
            <a:off x="2531326" y="2271976"/>
            <a:ext cx="6333893" cy="4496580"/>
          </a:xfrm>
          <a:prstGeom prst="rect">
            <a:avLst/>
          </a:prstGeom>
        </p:spPr>
      </p:pic>
    </p:spTree>
    <p:extLst>
      <p:ext uri="{BB962C8B-B14F-4D97-AF65-F5344CB8AC3E}">
        <p14:creationId xmlns:p14="http://schemas.microsoft.com/office/powerpoint/2010/main" val="3643413159"/>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400500" y="1313993"/>
            <a:ext cx="5229819" cy="44664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矩形 15"/>
          <p:cNvSpPr/>
          <p:nvPr/>
        </p:nvSpPr>
        <p:spPr>
          <a:xfrm>
            <a:off x="626737" y="1313993"/>
            <a:ext cx="5229819" cy="44664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5</a:t>
            </a:r>
            <a:r>
              <a:rPr lang="en-US" altLang="zh-CN" sz="1999" dirty="0">
                <a:solidFill>
                  <a:schemeClr val="bg1"/>
                </a:solidFill>
                <a:latin typeface="华康俪金黑W8(P)" pitchFamily="2" charset="-122"/>
                <a:ea typeface="华康俪金黑W8(P)" pitchFamily="2" charset="-122"/>
                <a:sym typeface="华康俪金黑W8(P)" pitchFamily="2" charset="-122"/>
              </a:rPr>
              <a:t>.4 Entity Framework</a:t>
            </a:r>
            <a:r>
              <a:rPr lang="zh-CN" altLang="en-US" sz="1999" dirty="0">
                <a:solidFill>
                  <a:schemeClr val="bg1"/>
                </a:solidFill>
                <a:latin typeface="华康俪金黑W8(P)" pitchFamily="2" charset="-122"/>
                <a:ea typeface="华康俪金黑W8(P)" pitchFamily="2" charset="-122"/>
                <a:sym typeface="华康俪金黑W8(P)" pitchFamily="2" charset="-122"/>
              </a:rPr>
              <a:t>持久化</a:t>
            </a:r>
            <a:endParaRPr lang="zh-CN" altLang="en-US" sz="1799" dirty="0"/>
          </a:p>
        </p:txBody>
      </p:sp>
      <p:sp>
        <p:nvSpPr>
          <p:cNvPr id="12" name="TextBox 6"/>
          <p:cNvSpPr>
            <a:spLocks noChangeArrowheads="1"/>
          </p:cNvSpPr>
          <p:nvPr/>
        </p:nvSpPr>
        <p:spPr bwMode="auto">
          <a:xfrm>
            <a:off x="769537" y="869917"/>
            <a:ext cx="11003581"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dirty="0">
                <a:solidFill>
                  <a:srgbClr val="595959"/>
                </a:solidFill>
                <a:latin typeface="微软雅黑" panose="020B0503020204020204" pitchFamily="34" charset="-122"/>
                <a:ea typeface="微软雅黑" panose="020B0503020204020204" pitchFamily="34" charset="-122"/>
              </a:rPr>
              <a:t>使用</a:t>
            </a:r>
            <a:r>
              <a:rPr lang="en-US" altLang="zh-CN" dirty="0" err="1">
                <a:solidFill>
                  <a:srgbClr val="595959"/>
                </a:solidFill>
                <a:latin typeface="微软雅黑" panose="020B0503020204020204" pitchFamily="34" charset="-122"/>
                <a:ea typeface="微软雅黑" panose="020B0503020204020204" pitchFamily="34" charset="-122"/>
              </a:rPr>
              <a:t>EntityFramework</a:t>
            </a:r>
            <a:r>
              <a:rPr lang="zh-CN" altLang="en-US" dirty="0">
                <a:solidFill>
                  <a:srgbClr val="595959"/>
                </a:solidFill>
                <a:latin typeface="微软雅黑" panose="020B0503020204020204" pitchFamily="34" charset="-122"/>
                <a:ea typeface="微软雅黑" panose="020B0503020204020204" pitchFamily="34" charset="-122"/>
              </a:rPr>
              <a:t>持久实体时有两个场景：已连接和断开连接的场景。</a:t>
            </a:r>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29296" y="1538857"/>
            <a:ext cx="4904340" cy="2898757"/>
          </a:xfrm>
          <a:prstGeom prst="rect">
            <a:avLst/>
          </a:prstGeom>
        </p:spPr>
      </p:pic>
      <p:pic>
        <p:nvPicPr>
          <p:cNvPr id="4" name="图片 3"/>
          <p:cNvPicPr>
            <a:picLocks noChangeAspect="1"/>
          </p:cNvPicPr>
          <p:nvPr/>
        </p:nvPicPr>
        <p:blipFill>
          <a:blip r:embed="rId4"/>
          <a:stretch>
            <a:fillRect/>
          </a:stretch>
        </p:blipFill>
        <p:spPr>
          <a:xfrm>
            <a:off x="6670315" y="1465369"/>
            <a:ext cx="4690188" cy="2973440"/>
          </a:xfrm>
          <a:prstGeom prst="rect">
            <a:avLst/>
          </a:prstGeom>
        </p:spPr>
      </p:pic>
      <p:sp>
        <p:nvSpPr>
          <p:cNvPr id="15" name="直接连接符 25"/>
          <p:cNvSpPr>
            <a:spLocks noChangeShapeType="1"/>
          </p:cNvSpPr>
          <p:nvPr/>
        </p:nvSpPr>
        <p:spPr bwMode="auto">
          <a:xfrm flipH="1">
            <a:off x="6128528" y="1169607"/>
            <a:ext cx="0" cy="3785610"/>
          </a:xfrm>
          <a:prstGeom prst="line">
            <a:avLst/>
          </a:prstGeom>
          <a:noFill/>
          <a:ln w="9525">
            <a:solidFill>
              <a:srgbClr val="BFBFBF"/>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44"/>
          <p:cNvSpPr>
            <a:spLocks noChangeArrowheads="1"/>
          </p:cNvSpPr>
          <p:nvPr/>
        </p:nvSpPr>
        <p:spPr bwMode="auto">
          <a:xfrm>
            <a:off x="855921" y="4765642"/>
            <a:ext cx="4883079"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连接场景</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这是当一个实体从数据库检索和保存是在相同的上下文中完成的场景</a:t>
            </a:r>
            <a:r>
              <a:rPr lang="zh-CN" altLang="en-US"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。上下文</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对象在实体检索和持久化之间是一直存在没有销毁的</a:t>
            </a:r>
            <a:r>
              <a:rPr lang="zh-CN" altLang="en-US"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 Box 44"/>
          <p:cNvSpPr>
            <a:spLocks noChangeArrowheads="1"/>
          </p:cNvSpPr>
          <p:nvPr/>
        </p:nvSpPr>
        <p:spPr bwMode="auto">
          <a:xfrm>
            <a:off x="6573869" y="4690878"/>
            <a:ext cx="4883079"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断开连接的场景</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断开连接的场景是当一个实体从数据库检索时和提交改变时，实体使用不同的上下文的对象。</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6"/>
          <p:cNvSpPr>
            <a:spLocks noChangeArrowheads="1"/>
          </p:cNvSpPr>
          <p:nvPr/>
        </p:nvSpPr>
        <p:spPr bwMode="auto">
          <a:xfrm>
            <a:off x="729296" y="5780407"/>
            <a:ext cx="11135602" cy="102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b="1" dirty="0">
                <a:solidFill>
                  <a:srgbClr val="FF9300"/>
                </a:solidFill>
                <a:latin typeface="微软雅黑" panose="020B0503020204020204" pitchFamily="34" charset="-122"/>
                <a:ea typeface="微软雅黑" panose="020B0503020204020204" pitchFamily="34" charset="-122"/>
              </a:rPr>
              <a:t>在上右图中</a:t>
            </a:r>
            <a:r>
              <a:rPr lang="en-US" altLang="zh-CN" sz="1400" b="1" dirty="0">
                <a:solidFill>
                  <a:srgbClr val="FF9300"/>
                </a:solidFill>
                <a:latin typeface="微软雅黑" panose="020B0503020204020204" pitchFamily="34" charset="-122"/>
                <a:ea typeface="微软雅黑" panose="020B0503020204020204" pitchFamily="34" charset="-122"/>
              </a:rPr>
              <a:t>,</a:t>
            </a:r>
            <a:r>
              <a:rPr lang="zh-CN" altLang="en-US" sz="1400" b="1" dirty="0">
                <a:solidFill>
                  <a:srgbClr val="FF9300"/>
                </a:solidFill>
                <a:latin typeface="微软雅黑" panose="020B0503020204020204" pitchFamily="34" charset="-122"/>
                <a:ea typeface="微软雅黑" panose="020B0503020204020204" pitchFamily="34" charset="-122"/>
              </a:rPr>
              <a:t>应用程序检索一个实体图使用上下文</a:t>
            </a:r>
            <a:r>
              <a:rPr lang="en-US" altLang="zh-CN" sz="1400" b="1" dirty="0">
                <a:solidFill>
                  <a:srgbClr val="FF9300"/>
                </a:solidFill>
                <a:latin typeface="微软雅黑" panose="020B0503020204020204" pitchFamily="34" charset="-122"/>
                <a:ea typeface="微软雅黑" panose="020B0503020204020204" pitchFamily="34" charset="-122"/>
              </a:rPr>
              <a:t>1,</a:t>
            </a:r>
            <a:r>
              <a:rPr lang="zh-CN" altLang="en-US" sz="1400" b="1" dirty="0">
                <a:solidFill>
                  <a:srgbClr val="FF9300"/>
                </a:solidFill>
                <a:latin typeface="微软雅黑" panose="020B0503020204020204" pitchFamily="34" charset="-122"/>
                <a:ea typeface="微软雅黑" panose="020B0503020204020204" pitchFamily="34" charset="-122"/>
              </a:rPr>
              <a:t>然后应用程序执行一些</a:t>
            </a:r>
            <a:r>
              <a:rPr lang="en-US" altLang="zh-CN" sz="1400" b="1" dirty="0">
                <a:solidFill>
                  <a:srgbClr val="FF9300"/>
                </a:solidFill>
                <a:latin typeface="微软雅黑" panose="020B0503020204020204" pitchFamily="34" charset="-122"/>
                <a:ea typeface="微软雅黑" panose="020B0503020204020204" pitchFamily="34" charset="-122"/>
              </a:rPr>
              <a:t>CRUD(</a:t>
            </a:r>
            <a:r>
              <a:rPr lang="zh-CN" altLang="en-US" sz="1400" b="1" dirty="0">
                <a:solidFill>
                  <a:srgbClr val="FF9300"/>
                </a:solidFill>
                <a:latin typeface="微软雅黑" panose="020B0503020204020204" pitchFamily="34" charset="-122"/>
                <a:ea typeface="微软雅黑" panose="020B0503020204020204" pitchFamily="34" charset="-122"/>
              </a:rPr>
              <a:t>创建、更新、删除</a:t>
            </a:r>
            <a:r>
              <a:rPr lang="en-US" altLang="zh-CN" sz="1400" b="1" dirty="0">
                <a:solidFill>
                  <a:srgbClr val="FF9300"/>
                </a:solidFill>
                <a:latin typeface="微软雅黑" panose="020B0503020204020204" pitchFamily="34" charset="-122"/>
                <a:ea typeface="微软雅黑" panose="020B0503020204020204" pitchFamily="34" charset="-122"/>
              </a:rPr>
              <a:t>)</a:t>
            </a:r>
            <a:r>
              <a:rPr lang="zh-CN" altLang="en-US" sz="1400" b="1" dirty="0">
                <a:solidFill>
                  <a:srgbClr val="FF9300"/>
                </a:solidFill>
                <a:latin typeface="微软雅黑" panose="020B0503020204020204" pitchFamily="34" charset="-122"/>
                <a:ea typeface="微软雅黑" panose="020B0503020204020204" pitchFamily="34" charset="-122"/>
              </a:rPr>
              <a:t>操作</a:t>
            </a:r>
            <a:r>
              <a:rPr lang="en-US" altLang="zh-CN" sz="1400" b="1" dirty="0">
                <a:solidFill>
                  <a:srgbClr val="FF9300"/>
                </a:solidFill>
                <a:latin typeface="微软雅黑" panose="020B0503020204020204" pitchFamily="34" charset="-122"/>
                <a:ea typeface="微软雅黑" panose="020B0503020204020204" pitchFamily="34" charset="-122"/>
              </a:rPr>
              <a:t>,</a:t>
            </a:r>
            <a:r>
              <a:rPr lang="zh-CN" altLang="en-US" sz="1400" b="1" dirty="0">
                <a:solidFill>
                  <a:srgbClr val="FF9300"/>
                </a:solidFill>
                <a:latin typeface="微软雅黑" panose="020B0503020204020204" pitchFamily="34" charset="-122"/>
                <a:ea typeface="微软雅黑" panose="020B0503020204020204" pitchFamily="34" charset="-122"/>
              </a:rPr>
              <a:t>最后</a:t>
            </a:r>
            <a:r>
              <a:rPr lang="en-US" altLang="zh-CN" sz="1400" b="1" dirty="0">
                <a:solidFill>
                  <a:srgbClr val="FF9300"/>
                </a:solidFill>
                <a:latin typeface="微软雅黑" panose="020B0503020204020204" pitchFamily="34" charset="-122"/>
                <a:ea typeface="微软雅黑" panose="020B0503020204020204" pitchFamily="34" charset="-122"/>
              </a:rPr>
              <a:t>,</a:t>
            </a:r>
            <a:r>
              <a:rPr lang="zh-CN" altLang="en-US" sz="1400" b="1" dirty="0">
                <a:solidFill>
                  <a:srgbClr val="FF9300"/>
                </a:solidFill>
                <a:latin typeface="微软雅黑" panose="020B0503020204020204" pitchFamily="34" charset="-122"/>
                <a:ea typeface="微软雅黑" panose="020B0503020204020204" pitchFamily="34" charset="-122"/>
              </a:rPr>
              <a:t>它保存实体时使用上下文</a:t>
            </a:r>
            <a:r>
              <a:rPr lang="en-US" altLang="zh-CN" sz="1400" b="1" dirty="0">
                <a:solidFill>
                  <a:srgbClr val="FF9300"/>
                </a:solidFill>
                <a:latin typeface="微软雅黑" panose="020B0503020204020204" pitchFamily="34" charset="-122"/>
                <a:ea typeface="微软雅黑" panose="020B0503020204020204" pitchFamily="34" charset="-122"/>
              </a:rPr>
              <a:t>2</a:t>
            </a:r>
            <a:r>
              <a:rPr lang="zh-CN" altLang="en-US" sz="1400" b="1" dirty="0">
                <a:solidFill>
                  <a:srgbClr val="FF9300"/>
                </a:solidFill>
                <a:latin typeface="微软雅黑" panose="020B0503020204020204" pitchFamily="34" charset="-122"/>
                <a:ea typeface="微软雅黑" panose="020B0503020204020204" pitchFamily="34" charset="-122"/>
              </a:rPr>
              <a:t>。而上下文</a:t>
            </a:r>
            <a:r>
              <a:rPr lang="en-US" altLang="zh-CN" sz="1400" b="1" dirty="0">
                <a:solidFill>
                  <a:srgbClr val="FF9300"/>
                </a:solidFill>
                <a:latin typeface="微软雅黑" panose="020B0503020204020204" pitchFamily="34" charset="-122"/>
                <a:ea typeface="微软雅黑" panose="020B0503020204020204" pitchFamily="34" charset="-122"/>
              </a:rPr>
              <a:t>2</a:t>
            </a:r>
            <a:r>
              <a:rPr lang="zh-CN" altLang="en-US" sz="1400" b="1" dirty="0">
                <a:solidFill>
                  <a:srgbClr val="FF9300"/>
                </a:solidFill>
                <a:latin typeface="微软雅黑" panose="020B0503020204020204" pitchFamily="34" charset="-122"/>
                <a:ea typeface="微软雅黑" panose="020B0503020204020204" pitchFamily="34" charset="-122"/>
              </a:rPr>
              <a:t>并不知道这个场景中实体被执行了什么操作</a:t>
            </a:r>
            <a:r>
              <a:rPr lang="zh-CN" altLang="en-US" sz="1400" b="1" dirty="0" smtClean="0">
                <a:solidFill>
                  <a:srgbClr val="FF9300"/>
                </a:solidFill>
                <a:latin typeface="微软雅黑" panose="020B0503020204020204" pitchFamily="34" charset="-122"/>
                <a:ea typeface="微软雅黑" panose="020B0503020204020204" pitchFamily="34" charset="-122"/>
              </a:rPr>
              <a:t>。</a:t>
            </a:r>
            <a:r>
              <a:rPr lang="zh-CN" altLang="en-US" sz="1400"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断开</a:t>
            </a:r>
            <a:r>
              <a:rPr lang="zh-CN" altLang="en-US" sz="14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的情况是复杂的</a:t>
            </a:r>
            <a:r>
              <a:rPr lang="en-US" altLang="zh-CN" sz="14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因为新的上下文不知道任何关于修改后的实体的信息</a:t>
            </a:r>
            <a:r>
              <a:rPr lang="en-US" altLang="zh-CN" sz="14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所以你需要根据实体的更改来指导新的上下文</a:t>
            </a:r>
            <a:r>
              <a:rPr lang="zh-CN" altLang="en-US" sz="1400"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Freeform 7">
            <a:hlinkClick r:id="rId5" tooltip="Learn More"/>
          </p:cNvPr>
          <p:cNvSpPr>
            <a:spLocks noChangeArrowheads="1"/>
          </p:cNvSpPr>
          <p:nvPr/>
        </p:nvSpPr>
        <p:spPr bwMode="auto">
          <a:xfrm>
            <a:off x="304295" y="5896074"/>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spTree>
    <p:extLst>
      <p:ext uri="{BB962C8B-B14F-4D97-AF65-F5344CB8AC3E}">
        <p14:creationId xmlns:p14="http://schemas.microsoft.com/office/powerpoint/2010/main" val="3697391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Scale>
                                      <p:cBhvr>
                                        <p:cTn id="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17"/>
                                        </p:tgtEl>
                                        <p:attrNameLst>
                                          <p:attrName>ppt_x,ppt_y</p:attrName>
                                        </p:attrNameLst>
                                      </p:cBhvr>
                                      <p:rCtr x="0" y="0"/>
                                    </p:animMotion>
                                    <p:animEffect>
                                      <p:cBhvr>
                                        <p:cTn id="9" dur="1000"/>
                                        <p:tgtEl>
                                          <p:spTgt spid="17"/>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Scale>
                                      <p:cBhvr>
                                        <p:cTn id="1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4" dur="1000" decel="50000" fill="hold">
                                          <p:stCondLst>
                                            <p:cond delay="0"/>
                                          </p:stCondLst>
                                        </p:cTn>
                                        <p:tgtEl>
                                          <p:spTgt spid="19"/>
                                        </p:tgtEl>
                                        <p:attrNameLst>
                                          <p:attrName>ppt_x,ppt_y</p:attrName>
                                        </p:attrNameLst>
                                      </p:cBhvr>
                                      <p:rCtr x="0" y="0"/>
                                    </p:animMotion>
                                    <p:animEffect>
                                      <p:cBhvr>
                                        <p:cTn id="1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19"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400500" y="1313993"/>
            <a:ext cx="5229819" cy="53878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矩形 15"/>
          <p:cNvSpPr/>
          <p:nvPr/>
        </p:nvSpPr>
        <p:spPr>
          <a:xfrm>
            <a:off x="626737" y="1313993"/>
            <a:ext cx="5229819" cy="53878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5.5 </a:t>
            </a:r>
            <a:r>
              <a:rPr lang="zh-CN" altLang="en-US" sz="1999" dirty="0" smtClean="0">
                <a:solidFill>
                  <a:schemeClr val="bg1"/>
                </a:solidFill>
                <a:latin typeface="华康俪金黑W8(P)" pitchFamily="2" charset="-122"/>
                <a:ea typeface="华康俪金黑W8(P)" pitchFamily="2" charset="-122"/>
                <a:sym typeface="华康俪金黑W8(P)" pitchFamily="2" charset="-122"/>
              </a:rPr>
              <a:t>连接和断开场景下的实体操作</a:t>
            </a:r>
            <a:endParaRPr lang="zh-CN" altLang="en-US" sz="1799" dirty="0"/>
          </a:p>
        </p:txBody>
      </p:sp>
      <p:sp>
        <p:nvSpPr>
          <p:cNvPr id="12" name="TextBox 6"/>
          <p:cNvSpPr>
            <a:spLocks noChangeArrowheads="1"/>
          </p:cNvSpPr>
          <p:nvPr/>
        </p:nvSpPr>
        <p:spPr bwMode="auto">
          <a:xfrm>
            <a:off x="769537" y="869917"/>
            <a:ext cx="11003581"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rPr>
              <a:t>已连接</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smtClean="0">
                <a:solidFill>
                  <a:srgbClr val="595959"/>
                </a:solidFill>
                <a:latin typeface="微软雅黑" panose="020B0503020204020204" pitchFamily="34" charset="-122"/>
                <a:ea typeface="微软雅黑" panose="020B0503020204020204" pitchFamily="34" charset="-122"/>
              </a:rPr>
              <a:t>断开连接场景下的增删改操作：</a:t>
            </a:r>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直接连接符 25"/>
          <p:cNvSpPr>
            <a:spLocks noChangeShapeType="1"/>
          </p:cNvSpPr>
          <p:nvPr/>
        </p:nvSpPr>
        <p:spPr bwMode="auto">
          <a:xfrm>
            <a:off x="6128527" y="1169606"/>
            <a:ext cx="2" cy="5688393"/>
          </a:xfrm>
          <a:prstGeom prst="line">
            <a:avLst/>
          </a:prstGeom>
          <a:noFill/>
          <a:ln w="9525">
            <a:solidFill>
              <a:srgbClr val="BFBFBF"/>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5" name="图片 4"/>
          <p:cNvPicPr>
            <a:picLocks noChangeAspect="1"/>
          </p:cNvPicPr>
          <p:nvPr/>
        </p:nvPicPr>
        <p:blipFill>
          <a:blip r:embed="rId3"/>
          <a:stretch>
            <a:fillRect/>
          </a:stretch>
        </p:blipFill>
        <p:spPr>
          <a:xfrm>
            <a:off x="968526" y="1464846"/>
            <a:ext cx="4714286" cy="1295238"/>
          </a:xfrm>
          <a:prstGeom prst="rect">
            <a:avLst/>
          </a:prstGeom>
        </p:spPr>
      </p:pic>
      <p:pic>
        <p:nvPicPr>
          <p:cNvPr id="6" name="图片 5"/>
          <p:cNvPicPr>
            <a:picLocks noChangeAspect="1"/>
          </p:cNvPicPr>
          <p:nvPr/>
        </p:nvPicPr>
        <p:blipFill>
          <a:blip r:embed="rId4"/>
          <a:stretch>
            <a:fillRect/>
          </a:stretch>
        </p:blipFill>
        <p:spPr>
          <a:xfrm>
            <a:off x="6672473" y="1527562"/>
            <a:ext cx="4695238" cy="1247619"/>
          </a:xfrm>
          <a:prstGeom prst="rect">
            <a:avLst/>
          </a:prstGeom>
        </p:spPr>
      </p:pic>
      <p:pic>
        <p:nvPicPr>
          <p:cNvPr id="7" name="图片 6"/>
          <p:cNvPicPr>
            <a:picLocks noChangeAspect="1"/>
          </p:cNvPicPr>
          <p:nvPr/>
        </p:nvPicPr>
        <p:blipFill>
          <a:blip r:embed="rId5"/>
          <a:stretch>
            <a:fillRect/>
          </a:stretch>
        </p:blipFill>
        <p:spPr>
          <a:xfrm>
            <a:off x="6086476" y="3419476"/>
            <a:ext cx="19048" cy="19048"/>
          </a:xfrm>
          <a:prstGeom prst="rect">
            <a:avLst/>
          </a:prstGeom>
        </p:spPr>
      </p:pic>
      <p:pic>
        <p:nvPicPr>
          <p:cNvPr id="8" name="图片 7"/>
          <p:cNvPicPr>
            <a:picLocks noChangeAspect="1"/>
          </p:cNvPicPr>
          <p:nvPr/>
        </p:nvPicPr>
        <p:blipFill>
          <a:blip r:embed="rId6"/>
          <a:stretch>
            <a:fillRect/>
          </a:stretch>
        </p:blipFill>
        <p:spPr>
          <a:xfrm>
            <a:off x="968526" y="2959245"/>
            <a:ext cx="4180951" cy="1000000"/>
          </a:xfrm>
          <a:prstGeom prst="rect">
            <a:avLst/>
          </a:prstGeom>
        </p:spPr>
      </p:pic>
      <p:pic>
        <p:nvPicPr>
          <p:cNvPr id="9" name="图片 8"/>
          <p:cNvPicPr>
            <a:picLocks noChangeAspect="1"/>
          </p:cNvPicPr>
          <p:nvPr/>
        </p:nvPicPr>
        <p:blipFill>
          <a:blip r:embed="rId7"/>
          <a:stretch>
            <a:fillRect/>
          </a:stretch>
        </p:blipFill>
        <p:spPr>
          <a:xfrm>
            <a:off x="6477938" y="2959245"/>
            <a:ext cx="5152381" cy="1942857"/>
          </a:xfrm>
          <a:prstGeom prst="rect">
            <a:avLst/>
          </a:prstGeom>
        </p:spPr>
      </p:pic>
      <p:pic>
        <p:nvPicPr>
          <p:cNvPr id="10" name="图片 9"/>
          <p:cNvPicPr>
            <a:picLocks noChangeAspect="1"/>
          </p:cNvPicPr>
          <p:nvPr/>
        </p:nvPicPr>
        <p:blipFill>
          <a:blip r:embed="rId8"/>
          <a:stretch>
            <a:fillRect/>
          </a:stretch>
        </p:blipFill>
        <p:spPr>
          <a:xfrm>
            <a:off x="1044715" y="4949502"/>
            <a:ext cx="4028571" cy="914286"/>
          </a:xfrm>
          <a:prstGeom prst="rect">
            <a:avLst/>
          </a:prstGeom>
        </p:spPr>
      </p:pic>
      <p:pic>
        <p:nvPicPr>
          <p:cNvPr id="11" name="图片 10"/>
          <p:cNvPicPr>
            <a:picLocks noChangeAspect="1"/>
          </p:cNvPicPr>
          <p:nvPr/>
        </p:nvPicPr>
        <p:blipFill>
          <a:blip r:embed="rId9"/>
          <a:stretch>
            <a:fillRect/>
          </a:stretch>
        </p:blipFill>
        <p:spPr>
          <a:xfrm>
            <a:off x="6477938" y="4949502"/>
            <a:ext cx="5190476" cy="1752381"/>
          </a:xfrm>
          <a:prstGeom prst="rect">
            <a:avLst/>
          </a:prstGeom>
        </p:spPr>
      </p:pic>
    </p:spTree>
    <p:extLst>
      <p:ext uri="{BB962C8B-B14F-4D97-AF65-F5344CB8AC3E}">
        <p14:creationId xmlns:p14="http://schemas.microsoft.com/office/powerpoint/2010/main" val="94567017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a:grpSpLocks/>
          </p:cNvGrpSpPr>
          <p:nvPr/>
        </p:nvGrpSpPr>
        <p:grpSpPr bwMode="auto">
          <a:xfrm>
            <a:off x="11205090" y="6364347"/>
            <a:ext cx="360175" cy="360175"/>
            <a:chOff x="0" y="0"/>
            <a:chExt cx="360000" cy="360000"/>
          </a:xfrm>
        </p:grpSpPr>
        <p:sp>
          <p:nvSpPr>
            <p:cNvPr id="4099" name="椭圆 15"/>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00"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sp>
        <p:nvSpPr>
          <p:cNvPr id="4102" name="矩形 8"/>
          <p:cNvSpPr>
            <a:spLocks noChangeArrowheads="1"/>
          </p:cNvSpPr>
          <p:nvPr/>
        </p:nvSpPr>
        <p:spPr bwMode="auto">
          <a:xfrm>
            <a:off x="6240388"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p>
        </p:txBody>
      </p:sp>
      <p:sp>
        <p:nvSpPr>
          <p:cNvPr id="4103" name="矩形 11"/>
          <p:cNvSpPr>
            <a:spLocks noChangeArrowheads="1"/>
          </p:cNvSpPr>
          <p:nvPr/>
        </p:nvSpPr>
        <p:spPr bwMode="auto">
          <a:xfrm>
            <a:off x="7487513"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图片处理</a:t>
            </a:r>
          </a:p>
        </p:txBody>
      </p:sp>
      <p:sp>
        <p:nvSpPr>
          <p:cNvPr id="4104"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4105" name="矩形 13"/>
          <p:cNvSpPr>
            <a:spLocks noChangeArrowheads="1"/>
          </p:cNvSpPr>
          <p:nvPr/>
        </p:nvSpPr>
        <p:spPr bwMode="auto">
          <a:xfrm>
            <a:off x="9981764"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典型案例</a:t>
            </a:r>
          </a:p>
        </p:txBody>
      </p:sp>
      <p:sp>
        <p:nvSpPr>
          <p:cNvPr id="4107"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8"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grpSp>
        <p:nvGrpSpPr>
          <p:cNvPr id="4109" name="组合 4"/>
          <p:cNvGrpSpPr>
            <a:grpSpLocks/>
          </p:cNvGrpSpPr>
          <p:nvPr/>
        </p:nvGrpSpPr>
        <p:grpSpPr bwMode="auto">
          <a:xfrm>
            <a:off x="11709652" y="6364347"/>
            <a:ext cx="360175" cy="360175"/>
            <a:chOff x="0" y="0"/>
            <a:chExt cx="360000" cy="360000"/>
          </a:xfrm>
        </p:grpSpPr>
        <p:sp>
          <p:nvSpPr>
            <p:cNvPr id="4110" name="椭圆 2"/>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11"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pic>
        <p:nvPicPr>
          <p:cNvPr id="411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631" y="4479378"/>
            <a:ext cx="4801274" cy="2376837"/>
          </a:xfrm>
          <a:prstGeom prst="rect">
            <a:avLst/>
          </a:prstGeom>
          <a:solidFill>
            <a:schemeClr val="bg1"/>
          </a:solidFill>
          <a:ln w="9525" cmpd="sng">
            <a:noFill/>
            <a:miter lim="800000"/>
            <a:headEnd/>
            <a:tailEnd/>
          </a:ln>
          <a:extLst/>
        </p:spPr>
      </p:pic>
      <p:sp>
        <p:nvSpPr>
          <p:cNvPr id="4114" name="椭圆 8"/>
          <p:cNvSpPr>
            <a:spLocks noChangeArrowheads="1"/>
          </p:cNvSpPr>
          <p:nvPr/>
        </p:nvSpPr>
        <p:spPr bwMode="auto">
          <a:xfrm>
            <a:off x="96058" y="2367349"/>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5" name="椭圆 9"/>
          <p:cNvSpPr>
            <a:spLocks noChangeArrowheads="1"/>
          </p:cNvSpPr>
          <p:nvPr/>
        </p:nvSpPr>
        <p:spPr bwMode="auto">
          <a:xfrm>
            <a:off x="1792818" y="1539898"/>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开发模式简介</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6" name="椭圆 10"/>
          <p:cNvSpPr>
            <a:spLocks noChangeArrowheads="1"/>
          </p:cNvSpPr>
          <p:nvPr/>
        </p:nvSpPr>
        <p:spPr bwMode="auto">
          <a:xfrm>
            <a:off x="5147489" y="25585"/>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7" name="椭圆 11"/>
          <p:cNvSpPr>
            <a:spLocks noChangeArrowheads="1"/>
          </p:cNvSpPr>
          <p:nvPr/>
        </p:nvSpPr>
        <p:spPr bwMode="auto">
          <a:xfrm>
            <a:off x="10198558" y="2382333"/>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引入功能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18" name="组合 12"/>
          <p:cNvGrpSpPr>
            <a:grpSpLocks/>
          </p:cNvGrpSpPr>
          <p:nvPr/>
        </p:nvGrpSpPr>
        <p:grpSpPr bwMode="auto">
          <a:xfrm>
            <a:off x="3458947" y="6175365"/>
            <a:ext cx="691790" cy="691790"/>
            <a:chOff x="0" y="0"/>
            <a:chExt cx="692150" cy="692150"/>
          </a:xfrm>
        </p:grpSpPr>
        <p:sp>
          <p:nvSpPr>
            <p:cNvPr id="4119" name="椭圆 13"/>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0" name="椭圆 14"/>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1</a:t>
              </a:r>
            </a:p>
          </p:txBody>
        </p:sp>
      </p:grpSp>
      <p:grpSp>
        <p:nvGrpSpPr>
          <p:cNvPr id="4124" name="组合 18"/>
          <p:cNvGrpSpPr>
            <a:grpSpLocks/>
          </p:cNvGrpSpPr>
          <p:nvPr/>
        </p:nvGrpSpPr>
        <p:grpSpPr bwMode="auto">
          <a:xfrm>
            <a:off x="6825077" y="4519045"/>
            <a:ext cx="691790" cy="691790"/>
            <a:chOff x="0" y="0"/>
            <a:chExt cx="692150" cy="692150"/>
          </a:xfrm>
        </p:grpSpPr>
        <p:sp>
          <p:nvSpPr>
            <p:cNvPr id="412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5</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4127" name="组合 21"/>
          <p:cNvGrpSpPr>
            <a:grpSpLocks/>
          </p:cNvGrpSpPr>
          <p:nvPr/>
        </p:nvGrpSpPr>
        <p:grpSpPr bwMode="auto">
          <a:xfrm>
            <a:off x="5691518" y="4249311"/>
            <a:ext cx="693376" cy="691790"/>
            <a:chOff x="0" y="0"/>
            <a:chExt cx="693737" cy="692150"/>
          </a:xfrm>
        </p:grpSpPr>
        <p:sp>
          <p:nvSpPr>
            <p:cNvPr id="4128" name="椭圆 22"/>
            <p:cNvSpPr>
              <a:spLocks noChangeArrowheads="1"/>
            </p:cNvSpPr>
            <p:nvPr/>
          </p:nvSpPr>
          <p:spPr bwMode="auto">
            <a:xfrm>
              <a:off x="0" y="0"/>
              <a:ext cx="693737"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9" name="椭圆 23"/>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4</a:t>
              </a:r>
            </a:p>
          </p:txBody>
        </p:sp>
      </p:grpSp>
      <p:sp>
        <p:nvSpPr>
          <p:cNvPr id="4130" name="任意多边形 24"/>
          <p:cNvSpPr>
            <a:spLocks noChangeArrowheads="1"/>
          </p:cNvSpPr>
          <p:nvPr/>
        </p:nvSpPr>
        <p:spPr bwMode="auto">
          <a:xfrm rot="5400000">
            <a:off x="8660343" y="4088877"/>
            <a:ext cx="2375250" cy="2271966"/>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1" name="任意多边形 25"/>
          <p:cNvSpPr>
            <a:spLocks noChangeArrowheads="1"/>
          </p:cNvSpPr>
          <p:nvPr/>
        </p:nvSpPr>
        <p:spPr bwMode="auto">
          <a:xfrm rot="5400000">
            <a:off x="2152175" y="3643935"/>
            <a:ext cx="2189173" cy="1297057"/>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2" name="任意多边形 27"/>
          <p:cNvSpPr>
            <a:spLocks noChangeArrowheads="1"/>
          </p:cNvSpPr>
          <p:nvPr/>
        </p:nvSpPr>
        <p:spPr bwMode="auto">
          <a:xfrm rot="5400000" flipV="1">
            <a:off x="983934" y="3930417"/>
            <a:ext cx="2383184" cy="2566850"/>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3" name="TextBox 15"/>
          <p:cNvSpPr>
            <a:spLocks noChangeArrowheads="1"/>
          </p:cNvSpPr>
          <p:nvPr/>
        </p:nvSpPr>
        <p:spPr bwMode="auto">
          <a:xfrm>
            <a:off x="5247130" y="5956572"/>
            <a:ext cx="1654900"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rgbClr val="595959"/>
                </a:solidFill>
                <a:latin typeface="Agency FB" panose="020B0503020202020204" pitchFamily="34" charset="0"/>
                <a:ea typeface="Adobe 宋体 Std L" pitchFamily="2" charset="-122"/>
                <a:sym typeface="Agency FB" panose="020B0503020202020204" pitchFamily="34" charset="0"/>
              </a:rPr>
              <a:t>Contents Page</a:t>
            </a:r>
          </a:p>
        </p:txBody>
      </p:sp>
      <p:sp>
        <p:nvSpPr>
          <p:cNvPr id="4134" name="文本框 13"/>
          <p:cNvSpPr>
            <a:spLocks noChangeArrowheads="1"/>
          </p:cNvSpPr>
          <p:nvPr/>
        </p:nvSpPr>
        <p:spPr bwMode="auto">
          <a:xfrm>
            <a:off x="5247130" y="5515476"/>
            <a:ext cx="1654900"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399" b="1" dirty="0" smtClean="0">
                <a:solidFill>
                  <a:srgbClr val="595959"/>
                </a:solidFill>
                <a:latin typeface="Calibri" panose="020F0502020204030204" pitchFamily="34" charset="0"/>
                <a:ea typeface="微软雅黑" panose="020B0503020204020204" pitchFamily="34" charset="-122"/>
                <a:sym typeface="Calibri" panose="020F0502020204030204" pitchFamily="34" charset="0"/>
              </a:rPr>
              <a:t>Chapter6</a:t>
            </a:r>
            <a:endParaRPr lang="zh-CN" altLang="zh-CN" sz="2399" b="1" dirty="0">
              <a:solidFill>
                <a:srgbClr val="595959"/>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35" name="任意多边形 32"/>
          <p:cNvSpPr>
            <a:spLocks noChangeArrowheads="1"/>
          </p:cNvSpPr>
          <p:nvPr/>
        </p:nvSpPr>
        <p:spPr bwMode="auto">
          <a:xfrm rot="5400000">
            <a:off x="4677110" y="2936570"/>
            <a:ext cx="2557882" cy="45719"/>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6" name="椭圆 1"/>
          <p:cNvSpPr>
            <a:spLocks noChangeArrowheads="1"/>
          </p:cNvSpPr>
          <p:nvPr/>
        </p:nvSpPr>
        <p:spPr bwMode="auto">
          <a:xfrm>
            <a:off x="5700919" y="6451614"/>
            <a:ext cx="790163" cy="404601"/>
          </a:xfrm>
          <a:custGeom>
            <a:avLst/>
            <a:gdLst>
              <a:gd name="T0" fmla="*/ 0 w 792088"/>
              <a:gd name="T1" fmla="*/ 0 h 404664"/>
              <a:gd name="T2" fmla="*/ 792088 w 792088"/>
              <a:gd name="T3" fmla="*/ 404664 h 404664"/>
            </a:gdLst>
            <a:ahLst/>
            <a:cxnLst/>
            <a:rect l="T0" t="T1" r="T2" b="T3"/>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7" name="TextBox 15"/>
          <p:cNvSpPr>
            <a:spLocks noChangeArrowheads="1"/>
          </p:cNvSpPr>
          <p:nvPr/>
        </p:nvSpPr>
        <p:spPr bwMode="auto">
          <a:xfrm>
            <a:off x="5770733" y="6518255"/>
            <a:ext cx="650536"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chemeClr val="bg1"/>
                </a:solidFill>
                <a:latin typeface="Arial Unicode MS" pitchFamily="2" charset="-122"/>
                <a:ea typeface="Arial Unicode MS" pitchFamily="2" charset="-122"/>
                <a:sym typeface="Arial Unicode MS" pitchFamily="2" charset="-122"/>
              </a:rPr>
              <a:t>* </a:t>
            </a:r>
          </a:p>
        </p:txBody>
      </p:sp>
      <p:grpSp>
        <p:nvGrpSpPr>
          <p:cNvPr id="64" name="组合 18"/>
          <p:cNvGrpSpPr>
            <a:grpSpLocks/>
          </p:cNvGrpSpPr>
          <p:nvPr/>
        </p:nvGrpSpPr>
        <p:grpSpPr bwMode="auto">
          <a:xfrm>
            <a:off x="4627796" y="4521754"/>
            <a:ext cx="691790" cy="691790"/>
            <a:chOff x="0" y="0"/>
            <a:chExt cx="692150" cy="692150"/>
          </a:xfrm>
        </p:grpSpPr>
        <p:sp>
          <p:nvSpPr>
            <p:cNvPr id="6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3</a:t>
              </a:r>
            </a:p>
          </p:txBody>
        </p:sp>
      </p:grpSp>
      <p:grpSp>
        <p:nvGrpSpPr>
          <p:cNvPr id="67" name="组合 15"/>
          <p:cNvGrpSpPr>
            <a:grpSpLocks/>
          </p:cNvGrpSpPr>
          <p:nvPr/>
        </p:nvGrpSpPr>
        <p:grpSpPr bwMode="auto">
          <a:xfrm>
            <a:off x="7611155" y="5213290"/>
            <a:ext cx="691790" cy="691790"/>
            <a:chOff x="0" y="0"/>
            <a:chExt cx="692150" cy="692150"/>
          </a:xfrm>
        </p:grpSpPr>
        <p:sp>
          <p:nvSpPr>
            <p:cNvPr id="68" name="椭圆 16"/>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69" name="椭圆 17"/>
            <p:cNvSpPr>
              <a:spLocks noChangeArrowheads="1"/>
            </p:cNvSpPr>
            <p:nvPr/>
          </p:nvSpPr>
          <p:spPr bwMode="auto">
            <a:xfrm>
              <a:off x="76200"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sz="1799" dirty="0">
                  <a:solidFill>
                    <a:srgbClr val="FFFFFF"/>
                  </a:solidFill>
                  <a:latin typeface="Impact" panose="020B0806030902050204" pitchFamily="34" charset="0"/>
                  <a:sym typeface="Impact" panose="020B0806030902050204" pitchFamily="34" charset="0"/>
                </a:rPr>
                <a:t>6</a:t>
              </a:r>
              <a:endParaRPr lang="zh-CN" altLang="zh-CN" sz="1799" dirty="0">
                <a:solidFill>
                  <a:srgbClr val="FFFFFF"/>
                </a:solidFill>
                <a:latin typeface="Impact" panose="020B0806030902050204" pitchFamily="34" charset="0"/>
                <a:sym typeface="Impact" panose="020B0806030902050204" pitchFamily="34" charset="0"/>
              </a:endParaRPr>
            </a:p>
          </p:txBody>
        </p:sp>
      </p:grpSp>
      <p:grpSp>
        <p:nvGrpSpPr>
          <p:cNvPr id="70" name="组合 15"/>
          <p:cNvGrpSpPr>
            <a:grpSpLocks/>
          </p:cNvGrpSpPr>
          <p:nvPr/>
        </p:nvGrpSpPr>
        <p:grpSpPr bwMode="auto">
          <a:xfrm>
            <a:off x="8025496" y="6175365"/>
            <a:ext cx="691790" cy="691790"/>
            <a:chOff x="0" y="0"/>
            <a:chExt cx="692150" cy="692150"/>
          </a:xfrm>
        </p:grpSpPr>
        <p:sp>
          <p:nvSpPr>
            <p:cNvPr id="71"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72"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7</a:t>
              </a:r>
              <a:endParaRPr lang="zh-CN" altLang="zh-CN" dirty="0">
                <a:solidFill>
                  <a:srgbClr val="FFFFFF"/>
                </a:solidFill>
                <a:latin typeface="Impact" panose="020B0806030902050204" pitchFamily="34" charset="0"/>
                <a:sym typeface="Impact" panose="020B0806030902050204" pitchFamily="34" charset="0"/>
              </a:endParaRPr>
            </a:p>
          </p:txBody>
        </p:sp>
      </p:grpSp>
      <p:sp>
        <p:nvSpPr>
          <p:cNvPr id="73" name="任意多边形 25"/>
          <p:cNvSpPr>
            <a:spLocks noChangeArrowheads="1"/>
          </p:cNvSpPr>
          <p:nvPr/>
        </p:nvSpPr>
        <p:spPr bwMode="auto">
          <a:xfrm rot="5400000">
            <a:off x="3480950" y="3045362"/>
            <a:ext cx="2272606" cy="692672"/>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4" name="椭圆 9"/>
          <p:cNvSpPr>
            <a:spLocks noChangeArrowheads="1"/>
          </p:cNvSpPr>
          <p:nvPr/>
        </p:nvSpPr>
        <p:spPr bwMode="auto">
          <a:xfrm>
            <a:off x="3471395"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椭圆 9"/>
          <p:cNvSpPr>
            <a:spLocks noChangeArrowheads="1"/>
          </p:cNvSpPr>
          <p:nvPr/>
        </p:nvSpPr>
        <p:spPr bwMode="auto">
          <a:xfrm>
            <a:off x="6818803"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椭圆 9"/>
          <p:cNvSpPr>
            <a:spLocks noChangeArrowheads="1"/>
          </p:cNvSpPr>
          <p:nvPr/>
        </p:nvSpPr>
        <p:spPr bwMode="auto">
          <a:xfrm>
            <a:off x="8518850" y="1547391"/>
            <a:ext cx="1654901" cy="1654901"/>
          </a:xfrm>
          <a:prstGeom prst="ellipse">
            <a:avLst/>
          </a:prstGeom>
          <a:solidFill>
            <a:srgbClr val="FF8C00"/>
          </a:solidFill>
          <a:ln w="25400" cap="flat" cmpd="sng">
            <a:solidFill>
              <a:schemeClr val="bg1"/>
            </a:solidFill>
            <a:bevel/>
            <a:headEnd/>
            <a:tailEnd/>
          </a:ln>
        </p:spPr>
        <p:txBody>
          <a:bodyPr anchor="ctr"/>
          <a:lstStyle/>
          <a:p>
            <a:pPr algn="ctr"/>
            <a:r>
              <a:rPr lang="zh-CN" altLang="en-US"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任意多边形 25"/>
          <p:cNvSpPr>
            <a:spLocks noChangeArrowheads="1"/>
          </p:cNvSpPr>
          <p:nvPr/>
        </p:nvSpPr>
        <p:spPr bwMode="auto">
          <a:xfrm rot="5400000" flipV="1">
            <a:off x="6302139" y="3118512"/>
            <a:ext cx="2272606" cy="497745"/>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8" name="任意多边形 25"/>
          <p:cNvSpPr>
            <a:spLocks noChangeArrowheads="1"/>
          </p:cNvSpPr>
          <p:nvPr/>
        </p:nvSpPr>
        <p:spPr bwMode="auto">
          <a:xfrm rot="5400000" flipV="1">
            <a:off x="7679515" y="3540781"/>
            <a:ext cx="2033488" cy="1341528"/>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grpSp>
        <p:nvGrpSpPr>
          <p:cNvPr id="54" name="组合 23"/>
          <p:cNvGrpSpPr>
            <a:grpSpLocks/>
          </p:cNvGrpSpPr>
          <p:nvPr/>
        </p:nvGrpSpPr>
        <p:grpSpPr bwMode="auto">
          <a:xfrm>
            <a:off x="3885619" y="5134674"/>
            <a:ext cx="692150" cy="692150"/>
            <a:chOff x="0" y="0"/>
            <a:chExt cx="692150" cy="692150"/>
          </a:xfrm>
        </p:grpSpPr>
        <p:sp>
          <p:nvSpPr>
            <p:cNvPr id="55" name="椭圆 24"/>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56" name="椭圆 25"/>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2</a:t>
              </a:r>
              <a:endParaRPr lang="zh-CN" altLang="en-US" dirty="0">
                <a:solidFill>
                  <a:srgbClr val="FFFFFF"/>
                </a:solidFill>
                <a:latin typeface="Impact" panose="020B0806030902050204" pitchFamily="34" charset="0"/>
                <a:sym typeface="Impact" panose="020B0806030902050204" pitchFamily="34" charset="0"/>
              </a:endParaRPr>
            </a:p>
          </p:txBody>
        </p:sp>
      </p:grpSp>
    </p:spTree>
    <p:extLst>
      <p:ext uri="{BB962C8B-B14F-4D97-AF65-F5344CB8AC3E}">
        <p14:creationId xmlns:p14="http://schemas.microsoft.com/office/powerpoint/2010/main" val="1533441000"/>
      </p:ext>
    </p:extLst>
  </p:cSld>
  <p:clrMapOvr>
    <a:masterClrMapping/>
  </p:clrMapOvr>
  <p:transition spd="slow">
    <p:pull dir="l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a:solidFill>
                  <a:schemeClr val="bg1"/>
                </a:solidFill>
                <a:latin typeface="华康俪金黑W8(P)" pitchFamily="2" charset="-122"/>
                <a:ea typeface="华康俪金黑W8(P)" pitchFamily="2" charset="-122"/>
                <a:sym typeface="华康俪金黑W8(P)" pitchFamily="2" charset="-122"/>
              </a:rPr>
              <a:t>6</a:t>
            </a:r>
            <a:r>
              <a:rPr lang="en-US" altLang="zh-CN" sz="1999" dirty="0" smtClean="0">
                <a:solidFill>
                  <a:schemeClr val="bg1"/>
                </a:solidFill>
                <a:latin typeface="华康俪金黑W8(P)" pitchFamily="2" charset="-122"/>
                <a:ea typeface="华康俪金黑W8(P)" pitchFamily="2" charset="-122"/>
                <a:sym typeface="华康俪金黑W8(P)" pitchFamily="2" charset="-122"/>
              </a:rPr>
              <a:t>.1 </a:t>
            </a:r>
            <a:r>
              <a:rPr lang="en-US" altLang="zh-CN" sz="1999" dirty="0" smtClean="0">
                <a:solidFill>
                  <a:schemeClr val="bg1"/>
                </a:solidFill>
                <a:latin typeface="华康俪金黑W8(P)" pitchFamily="2" charset="-122"/>
                <a:ea typeface="华康俪金黑W8(P)" pitchFamily="2" charset="-122"/>
                <a:sym typeface="华康俪金黑W8(P)" pitchFamily="2" charset="-122"/>
              </a:rPr>
              <a:t>EF</a:t>
            </a:r>
            <a:r>
              <a:rPr lang="zh-CN" altLang="en-US" sz="1999" dirty="0" smtClean="0">
                <a:solidFill>
                  <a:schemeClr val="bg1"/>
                </a:solidFill>
                <a:latin typeface="华康俪金黑W8(P)" pitchFamily="2" charset="-122"/>
                <a:ea typeface="华康俪金黑W8(P)" pitchFamily="2" charset="-122"/>
                <a:sym typeface="华康俪金黑W8(P)" pitchFamily="2" charset="-122"/>
              </a:rPr>
              <a:t>使用存储过程</a:t>
            </a:r>
            <a:endParaRPr lang="zh-CN" altLang="en-US" sz="1799" dirty="0"/>
          </a:p>
        </p:txBody>
      </p:sp>
      <p:pic>
        <p:nvPicPr>
          <p:cNvPr id="7" name="图片 6"/>
          <p:cNvPicPr>
            <a:picLocks noChangeAspect="1"/>
          </p:cNvPicPr>
          <p:nvPr/>
        </p:nvPicPr>
        <p:blipFill>
          <a:blip r:embed="rId3"/>
          <a:stretch>
            <a:fillRect/>
          </a:stretch>
        </p:blipFill>
        <p:spPr>
          <a:xfrm>
            <a:off x="6086476" y="3419476"/>
            <a:ext cx="19048" cy="19048"/>
          </a:xfrm>
          <a:prstGeom prst="rect">
            <a:avLst/>
          </a:prstGeom>
        </p:spPr>
      </p:pic>
      <p:pic>
        <p:nvPicPr>
          <p:cNvPr id="2" name="图片 1"/>
          <p:cNvPicPr>
            <a:picLocks noChangeAspect="1"/>
          </p:cNvPicPr>
          <p:nvPr/>
        </p:nvPicPr>
        <p:blipFill>
          <a:blip r:embed="rId4"/>
          <a:stretch>
            <a:fillRect/>
          </a:stretch>
        </p:blipFill>
        <p:spPr>
          <a:xfrm>
            <a:off x="2925291" y="5258132"/>
            <a:ext cx="4057143" cy="1523810"/>
          </a:xfrm>
          <a:prstGeom prst="rect">
            <a:avLst/>
          </a:prstGeom>
        </p:spPr>
      </p:pic>
      <p:pic>
        <p:nvPicPr>
          <p:cNvPr id="3" name="图片 2"/>
          <p:cNvPicPr>
            <a:picLocks noChangeAspect="1"/>
          </p:cNvPicPr>
          <p:nvPr/>
        </p:nvPicPr>
        <p:blipFill>
          <a:blip r:embed="rId5"/>
          <a:stretch>
            <a:fillRect/>
          </a:stretch>
        </p:blipFill>
        <p:spPr>
          <a:xfrm>
            <a:off x="268149" y="1164817"/>
            <a:ext cx="4292700" cy="3280600"/>
          </a:xfrm>
          <a:prstGeom prst="rect">
            <a:avLst/>
          </a:prstGeom>
        </p:spPr>
      </p:pic>
      <p:pic>
        <p:nvPicPr>
          <p:cNvPr id="4" name="图片 3"/>
          <p:cNvPicPr>
            <a:picLocks noChangeAspect="1"/>
          </p:cNvPicPr>
          <p:nvPr/>
        </p:nvPicPr>
        <p:blipFill>
          <a:blip r:embed="rId6"/>
          <a:stretch>
            <a:fillRect/>
          </a:stretch>
        </p:blipFill>
        <p:spPr>
          <a:xfrm>
            <a:off x="7946945" y="2234528"/>
            <a:ext cx="2457143" cy="2838095"/>
          </a:xfrm>
          <a:prstGeom prst="rect">
            <a:avLst/>
          </a:prstGeom>
        </p:spPr>
      </p:pic>
      <p:cxnSp>
        <p:nvCxnSpPr>
          <p:cNvPr id="23" name="直接箭头连接符 21"/>
          <p:cNvCxnSpPr>
            <a:cxnSpLocks noChangeShapeType="1"/>
          </p:cNvCxnSpPr>
          <p:nvPr/>
        </p:nvCxnSpPr>
        <p:spPr bwMode="auto">
          <a:xfrm>
            <a:off x="4861932" y="2505162"/>
            <a:ext cx="2676292" cy="1148413"/>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cxnSp>
        <p:nvCxnSpPr>
          <p:cNvPr id="26" name="直接箭头连接符 21"/>
          <p:cNvCxnSpPr>
            <a:cxnSpLocks noChangeShapeType="1"/>
          </p:cNvCxnSpPr>
          <p:nvPr/>
        </p:nvCxnSpPr>
        <p:spPr bwMode="auto">
          <a:xfrm flipH="1">
            <a:off x="7147932" y="5072623"/>
            <a:ext cx="1356732" cy="1094001"/>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61095700"/>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6</a:t>
            </a:r>
            <a:r>
              <a:rPr lang="en-US" altLang="zh-CN" sz="1999" dirty="0" smtClean="0">
                <a:solidFill>
                  <a:schemeClr val="bg1"/>
                </a:solidFill>
                <a:latin typeface="华康俪金黑W8(P)" pitchFamily="2" charset="-122"/>
                <a:ea typeface="华康俪金黑W8(P)" pitchFamily="2" charset="-122"/>
                <a:sym typeface="华康俪金黑W8(P)" pitchFamily="2" charset="-122"/>
              </a:rPr>
              <a:t>.2 </a:t>
            </a:r>
            <a:r>
              <a:rPr lang="zh-CN" altLang="en-US" sz="1999" dirty="0" smtClean="0">
                <a:solidFill>
                  <a:schemeClr val="bg1"/>
                </a:solidFill>
                <a:latin typeface="华康俪金黑W8(P)" pitchFamily="2" charset="-122"/>
                <a:ea typeface="华康俪金黑W8(P)" pitchFamily="2" charset="-122"/>
                <a:sym typeface="华康俪金黑W8(P)" pitchFamily="2" charset="-122"/>
              </a:rPr>
              <a:t>实体存储过程映射</a:t>
            </a:r>
            <a:endParaRPr lang="zh-CN" altLang="en-US" sz="1799" dirty="0"/>
          </a:p>
        </p:txBody>
      </p:sp>
      <p:pic>
        <p:nvPicPr>
          <p:cNvPr id="7" name="图片 6"/>
          <p:cNvPicPr>
            <a:picLocks noChangeAspect="1"/>
          </p:cNvPicPr>
          <p:nvPr/>
        </p:nvPicPr>
        <p:blipFill>
          <a:blip r:embed="rId3"/>
          <a:stretch>
            <a:fillRect/>
          </a:stretch>
        </p:blipFill>
        <p:spPr>
          <a:xfrm>
            <a:off x="6086476" y="3419476"/>
            <a:ext cx="19048" cy="19048"/>
          </a:xfrm>
          <a:prstGeom prst="rect">
            <a:avLst/>
          </a:prstGeom>
        </p:spPr>
      </p:pic>
      <p:cxnSp>
        <p:nvCxnSpPr>
          <p:cNvPr id="23" name="直接箭头连接符 21"/>
          <p:cNvCxnSpPr>
            <a:cxnSpLocks noChangeShapeType="1"/>
            <a:stCxn id="5" idx="3"/>
            <a:endCxn id="6" idx="1"/>
          </p:cNvCxnSpPr>
          <p:nvPr/>
        </p:nvCxnSpPr>
        <p:spPr bwMode="auto">
          <a:xfrm>
            <a:off x="4247443" y="3019099"/>
            <a:ext cx="1777724" cy="240448"/>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cxnSp>
        <p:nvCxnSpPr>
          <p:cNvPr id="26" name="直接箭头连接符 21"/>
          <p:cNvCxnSpPr>
            <a:cxnSpLocks noChangeShapeType="1"/>
          </p:cNvCxnSpPr>
          <p:nvPr/>
        </p:nvCxnSpPr>
        <p:spPr bwMode="auto">
          <a:xfrm flipH="1">
            <a:off x="7147932" y="5072623"/>
            <a:ext cx="1356732" cy="1094001"/>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pic>
        <p:nvPicPr>
          <p:cNvPr id="5" name="图片 4"/>
          <p:cNvPicPr>
            <a:picLocks noChangeAspect="1"/>
          </p:cNvPicPr>
          <p:nvPr/>
        </p:nvPicPr>
        <p:blipFill>
          <a:blip r:embed="rId4"/>
          <a:stretch>
            <a:fillRect/>
          </a:stretch>
        </p:blipFill>
        <p:spPr>
          <a:xfrm>
            <a:off x="447443" y="2095289"/>
            <a:ext cx="3800000" cy="1847619"/>
          </a:xfrm>
          <a:prstGeom prst="rect">
            <a:avLst/>
          </a:prstGeom>
        </p:spPr>
      </p:pic>
      <p:pic>
        <p:nvPicPr>
          <p:cNvPr id="6" name="图片 5"/>
          <p:cNvPicPr>
            <a:picLocks noChangeAspect="1"/>
          </p:cNvPicPr>
          <p:nvPr/>
        </p:nvPicPr>
        <p:blipFill>
          <a:blip r:embed="rId5"/>
          <a:stretch>
            <a:fillRect/>
          </a:stretch>
        </p:blipFill>
        <p:spPr>
          <a:xfrm>
            <a:off x="6025167" y="2408663"/>
            <a:ext cx="5973546" cy="1701767"/>
          </a:xfrm>
          <a:prstGeom prst="rect">
            <a:avLst/>
          </a:prstGeom>
        </p:spPr>
      </p:pic>
      <p:pic>
        <p:nvPicPr>
          <p:cNvPr id="12" name="图片 11"/>
          <p:cNvPicPr>
            <a:picLocks noChangeAspect="1"/>
          </p:cNvPicPr>
          <p:nvPr/>
        </p:nvPicPr>
        <p:blipFill>
          <a:blip r:embed="rId6"/>
          <a:stretch>
            <a:fillRect/>
          </a:stretch>
        </p:blipFill>
        <p:spPr>
          <a:xfrm>
            <a:off x="1033087" y="5072623"/>
            <a:ext cx="5152381" cy="1228571"/>
          </a:xfrm>
          <a:prstGeom prst="rect">
            <a:avLst/>
          </a:prstGeom>
        </p:spPr>
      </p:pic>
      <p:sp>
        <p:nvSpPr>
          <p:cNvPr id="22" name="TextBox 6"/>
          <p:cNvSpPr>
            <a:spLocks noChangeArrowheads="1"/>
          </p:cNvSpPr>
          <p:nvPr/>
        </p:nvSpPr>
        <p:spPr bwMode="auto">
          <a:xfrm>
            <a:off x="949719" y="988550"/>
            <a:ext cx="10575925"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使用存储过程进行</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CUD</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（创建，更新，删除）</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操作， </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这意味着上下文将在</a:t>
            </a:r>
            <a:r>
              <a:rPr lang="en-US" altLang="zh-CN" b="1" dirty="0" err="1"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context.SaveChanges</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上</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执行存储过程而不是</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DDL</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语句</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7">
            <a:hlinkClick r:id="rId7" tooltip="Learn More"/>
          </p:cNvPr>
          <p:cNvSpPr>
            <a:spLocks noChangeArrowheads="1"/>
          </p:cNvSpPr>
          <p:nvPr/>
        </p:nvSpPr>
        <p:spPr bwMode="auto">
          <a:xfrm>
            <a:off x="567158" y="1089356"/>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spTree>
    <p:extLst>
      <p:ext uri="{BB962C8B-B14F-4D97-AF65-F5344CB8AC3E}">
        <p14:creationId xmlns:p14="http://schemas.microsoft.com/office/powerpoint/2010/main" val="2247983677"/>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6</a:t>
            </a:r>
            <a:r>
              <a:rPr lang="en-US" altLang="zh-CN" sz="1999" dirty="0" smtClean="0">
                <a:solidFill>
                  <a:schemeClr val="bg1"/>
                </a:solidFill>
                <a:latin typeface="华康俪金黑W8(P)" pitchFamily="2" charset="-122"/>
                <a:ea typeface="华康俪金黑W8(P)" pitchFamily="2" charset="-122"/>
                <a:sym typeface="华康俪金黑W8(P)" pitchFamily="2" charset="-122"/>
              </a:rPr>
              <a:t>.3 </a:t>
            </a:r>
            <a:r>
              <a:rPr lang="en-US" altLang="zh-CN" sz="1999" dirty="0" smtClean="0">
                <a:solidFill>
                  <a:schemeClr val="bg1"/>
                </a:solidFill>
                <a:latin typeface="华康俪金黑W8(P)" pitchFamily="2" charset="-122"/>
                <a:ea typeface="华康俪金黑W8(P)" pitchFamily="2" charset="-122"/>
                <a:sym typeface="华康俪金黑W8(P)" pitchFamily="2" charset="-122"/>
              </a:rPr>
              <a:t>EF</a:t>
            </a:r>
            <a:r>
              <a:rPr lang="zh-CN" altLang="en-US" sz="1999" dirty="0">
                <a:solidFill>
                  <a:schemeClr val="bg1"/>
                </a:solidFill>
                <a:latin typeface="华康俪金黑W8(P)" pitchFamily="2" charset="-122"/>
                <a:ea typeface="华康俪金黑W8(P)" pitchFamily="2" charset="-122"/>
                <a:sym typeface="华康俪金黑W8(P)" pitchFamily="2" charset="-122"/>
              </a:rPr>
              <a:t>延迟</a:t>
            </a:r>
            <a:r>
              <a:rPr lang="zh-CN" altLang="en-US" sz="1999" dirty="0" smtClean="0">
                <a:solidFill>
                  <a:schemeClr val="bg1"/>
                </a:solidFill>
                <a:latin typeface="华康俪金黑W8(P)" pitchFamily="2" charset="-122"/>
                <a:ea typeface="华康俪金黑W8(P)" pitchFamily="2" charset="-122"/>
                <a:sym typeface="华康俪金黑W8(P)" pitchFamily="2" charset="-122"/>
              </a:rPr>
              <a:t>加载</a:t>
            </a:r>
            <a:endParaRPr lang="zh-CN" altLang="en-US" sz="1799" dirty="0"/>
          </a:p>
        </p:txBody>
      </p:sp>
      <p:pic>
        <p:nvPicPr>
          <p:cNvPr id="7" name="图片 6"/>
          <p:cNvPicPr>
            <a:picLocks noChangeAspect="1"/>
          </p:cNvPicPr>
          <p:nvPr/>
        </p:nvPicPr>
        <p:blipFill>
          <a:blip r:embed="rId3"/>
          <a:stretch>
            <a:fillRect/>
          </a:stretch>
        </p:blipFill>
        <p:spPr>
          <a:xfrm>
            <a:off x="6086476" y="3419476"/>
            <a:ext cx="19048" cy="19048"/>
          </a:xfrm>
          <a:prstGeom prst="rect">
            <a:avLst/>
          </a:prstGeom>
        </p:spPr>
      </p:pic>
      <p:sp>
        <p:nvSpPr>
          <p:cNvPr id="15" name="TextBox 6"/>
          <p:cNvSpPr>
            <a:spLocks noChangeArrowheads="1"/>
          </p:cNvSpPr>
          <p:nvPr/>
        </p:nvSpPr>
        <p:spPr bwMode="auto">
          <a:xfrm>
            <a:off x="626737" y="5272666"/>
            <a:ext cx="6271554"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也可以关闭特定属性或整个上下文的延迟加载。 要关闭特定属性的延迟加载，请不要将其属性设置为</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virtual</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 要关闭上下文中所有实体的延迟加载，请将其配置属性设置为</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false</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7">
            <a:hlinkClick r:id="rId4" tooltip="Learn More"/>
          </p:cNvPr>
          <p:cNvSpPr>
            <a:spLocks noChangeArrowheads="1"/>
          </p:cNvSpPr>
          <p:nvPr/>
        </p:nvSpPr>
        <p:spPr bwMode="auto">
          <a:xfrm>
            <a:off x="303544" y="5272666"/>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pic>
        <p:nvPicPr>
          <p:cNvPr id="5" name="图片 4"/>
          <p:cNvPicPr>
            <a:picLocks noChangeAspect="1"/>
          </p:cNvPicPr>
          <p:nvPr/>
        </p:nvPicPr>
        <p:blipFill>
          <a:blip r:embed="rId5"/>
          <a:stretch>
            <a:fillRect/>
          </a:stretch>
        </p:blipFill>
        <p:spPr>
          <a:xfrm>
            <a:off x="705340" y="2114714"/>
            <a:ext cx="4295238" cy="1323810"/>
          </a:xfrm>
          <a:prstGeom prst="rect">
            <a:avLst/>
          </a:prstGeom>
        </p:spPr>
      </p:pic>
      <p:pic>
        <p:nvPicPr>
          <p:cNvPr id="6" name="图片 5"/>
          <p:cNvPicPr>
            <a:picLocks noChangeAspect="1"/>
          </p:cNvPicPr>
          <p:nvPr/>
        </p:nvPicPr>
        <p:blipFill>
          <a:blip r:embed="rId6"/>
          <a:stretch>
            <a:fillRect/>
          </a:stretch>
        </p:blipFill>
        <p:spPr>
          <a:xfrm>
            <a:off x="6554228" y="1728999"/>
            <a:ext cx="3247619" cy="771429"/>
          </a:xfrm>
          <a:prstGeom prst="rect">
            <a:avLst/>
          </a:prstGeom>
        </p:spPr>
      </p:pic>
      <p:pic>
        <p:nvPicPr>
          <p:cNvPr id="8" name="图片 7"/>
          <p:cNvPicPr>
            <a:picLocks noChangeAspect="1"/>
          </p:cNvPicPr>
          <p:nvPr/>
        </p:nvPicPr>
        <p:blipFill>
          <a:blip r:embed="rId7"/>
          <a:stretch>
            <a:fillRect/>
          </a:stretch>
        </p:blipFill>
        <p:spPr>
          <a:xfrm>
            <a:off x="5535837" y="3688082"/>
            <a:ext cx="6117188" cy="1180952"/>
          </a:xfrm>
          <a:prstGeom prst="rect">
            <a:avLst/>
          </a:prstGeom>
        </p:spPr>
      </p:pic>
      <p:cxnSp>
        <p:nvCxnSpPr>
          <p:cNvPr id="10" name="直接箭头连接符 9"/>
          <p:cNvCxnSpPr>
            <a:stCxn id="5" idx="3"/>
            <a:endCxn id="6" idx="1"/>
          </p:cNvCxnSpPr>
          <p:nvPr/>
        </p:nvCxnSpPr>
        <p:spPr>
          <a:xfrm flipV="1">
            <a:off x="5000578" y="2114714"/>
            <a:ext cx="1553650" cy="661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1"/>
          </p:cNvCxnSpPr>
          <p:nvPr/>
        </p:nvCxnSpPr>
        <p:spPr>
          <a:xfrm>
            <a:off x="2852959" y="3523785"/>
            <a:ext cx="2682878" cy="75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6"/>
          <p:cNvSpPr>
            <a:spLocks noChangeArrowheads="1"/>
          </p:cNvSpPr>
          <p:nvPr/>
        </p:nvSpPr>
        <p:spPr bwMode="auto">
          <a:xfrm>
            <a:off x="1102119" y="1140950"/>
            <a:ext cx="105759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Entity Framework</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的一个重要功能是延迟</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加载， </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延迟加载意味着延迟加载相关数据，</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直到特别</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请求</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它。</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
            <a:hlinkClick r:id="rId4" tooltip="Learn More"/>
          </p:cNvPr>
          <p:cNvSpPr>
            <a:spLocks noChangeArrowheads="1"/>
          </p:cNvSpPr>
          <p:nvPr/>
        </p:nvSpPr>
        <p:spPr bwMode="auto">
          <a:xfrm>
            <a:off x="719558" y="1241756"/>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pic>
        <p:nvPicPr>
          <p:cNvPr id="14" name="图片 13"/>
          <p:cNvPicPr>
            <a:picLocks noChangeAspect="1"/>
          </p:cNvPicPr>
          <p:nvPr/>
        </p:nvPicPr>
        <p:blipFill>
          <a:blip r:embed="rId8"/>
          <a:stretch>
            <a:fillRect/>
          </a:stretch>
        </p:blipFill>
        <p:spPr>
          <a:xfrm>
            <a:off x="7221484" y="5233976"/>
            <a:ext cx="4180952" cy="857143"/>
          </a:xfrm>
          <a:prstGeom prst="rect">
            <a:avLst/>
          </a:prstGeom>
        </p:spPr>
      </p:pic>
      <p:pic>
        <p:nvPicPr>
          <p:cNvPr id="17" name="图片 16"/>
          <p:cNvPicPr>
            <a:picLocks noChangeAspect="1"/>
          </p:cNvPicPr>
          <p:nvPr/>
        </p:nvPicPr>
        <p:blipFill>
          <a:blip r:embed="rId9"/>
          <a:stretch>
            <a:fillRect/>
          </a:stretch>
        </p:blipFill>
        <p:spPr>
          <a:xfrm>
            <a:off x="7326246" y="6284632"/>
            <a:ext cx="4076190" cy="342857"/>
          </a:xfrm>
          <a:prstGeom prst="rect">
            <a:avLst/>
          </a:prstGeom>
        </p:spPr>
      </p:pic>
    </p:spTree>
    <p:extLst>
      <p:ext uri="{BB962C8B-B14F-4D97-AF65-F5344CB8AC3E}">
        <p14:creationId xmlns:p14="http://schemas.microsoft.com/office/powerpoint/2010/main" val="2927710565"/>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6</a:t>
            </a:r>
            <a:r>
              <a:rPr lang="en-US" altLang="zh-CN" sz="1999" dirty="0" smtClean="0">
                <a:solidFill>
                  <a:schemeClr val="bg1"/>
                </a:solidFill>
                <a:latin typeface="华康俪金黑W8(P)" pitchFamily="2" charset="-122"/>
                <a:ea typeface="华康俪金黑W8(P)" pitchFamily="2" charset="-122"/>
                <a:sym typeface="华康俪金黑W8(P)" pitchFamily="2" charset="-122"/>
              </a:rPr>
              <a:t>.4 </a:t>
            </a:r>
            <a:r>
              <a:rPr lang="en-US" altLang="zh-CN" sz="1999" dirty="0" smtClean="0">
                <a:solidFill>
                  <a:schemeClr val="bg1"/>
                </a:solidFill>
                <a:latin typeface="华康俪金黑W8(P)" pitchFamily="2" charset="-122"/>
                <a:ea typeface="华康俪金黑W8(P)" pitchFamily="2" charset="-122"/>
                <a:sym typeface="华康俪金黑W8(P)" pitchFamily="2" charset="-122"/>
              </a:rPr>
              <a:t>EF</a:t>
            </a:r>
            <a:r>
              <a:rPr lang="zh-CN" altLang="en-US" sz="1999" dirty="0" smtClean="0">
                <a:solidFill>
                  <a:schemeClr val="bg1"/>
                </a:solidFill>
                <a:latin typeface="华康俪金黑W8(P)" pitchFamily="2" charset="-122"/>
                <a:ea typeface="华康俪金黑W8(P)" pitchFamily="2" charset="-122"/>
                <a:sym typeface="华康俪金黑W8(P)" pitchFamily="2" charset="-122"/>
              </a:rPr>
              <a:t>预先加载</a:t>
            </a:r>
            <a:endParaRPr lang="zh-CN" altLang="en-US" sz="1799" dirty="0"/>
          </a:p>
        </p:txBody>
      </p:sp>
      <p:pic>
        <p:nvPicPr>
          <p:cNvPr id="7" name="图片 6"/>
          <p:cNvPicPr>
            <a:picLocks noChangeAspect="1"/>
          </p:cNvPicPr>
          <p:nvPr/>
        </p:nvPicPr>
        <p:blipFill>
          <a:blip r:embed="rId3"/>
          <a:stretch>
            <a:fillRect/>
          </a:stretch>
        </p:blipFill>
        <p:spPr>
          <a:xfrm>
            <a:off x="6086476" y="3419476"/>
            <a:ext cx="19048" cy="19048"/>
          </a:xfrm>
          <a:prstGeom prst="rect">
            <a:avLst/>
          </a:prstGeom>
        </p:spPr>
      </p:pic>
      <p:sp>
        <p:nvSpPr>
          <p:cNvPr id="25" name="TextBox 6"/>
          <p:cNvSpPr>
            <a:spLocks noChangeArrowheads="1"/>
          </p:cNvSpPr>
          <p:nvPr/>
        </p:nvSpPr>
        <p:spPr bwMode="auto">
          <a:xfrm>
            <a:off x="1102119" y="1140950"/>
            <a:ext cx="10575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预先加载</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是对一种实体查询的同时也</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加载相关实体作为查询的一部分的</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过程，通过使用</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Include()</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方法</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实现预先</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加载。</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
            <a:hlinkClick r:id="rId4" tooltip="Learn More"/>
          </p:cNvPr>
          <p:cNvSpPr>
            <a:spLocks noChangeArrowheads="1"/>
          </p:cNvSpPr>
          <p:nvPr/>
        </p:nvSpPr>
        <p:spPr bwMode="auto">
          <a:xfrm>
            <a:off x="719558" y="1241756"/>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pic>
        <p:nvPicPr>
          <p:cNvPr id="2" name="图片 1"/>
          <p:cNvPicPr>
            <a:picLocks noChangeAspect="1"/>
          </p:cNvPicPr>
          <p:nvPr/>
        </p:nvPicPr>
        <p:blipFill>
          <a:blip r:embed="rId5"/>
          <a:stretch>
            <a:fillRect/>
          </a:stretch>
        </p:blipFill>
        <p:spPr>
          <a:xfrm>
            <a:off x="626737" y="2318344"/>
            <a:ext cx="6142857" cy="3771429"/>
          </a:xfrm>
          <a:prstGeom prst="rect">
            <a:avLst/>
          </a:prstGeom>
        </p:spPr>
      </p:pic>
      <p:cxnSp>
        <p:nvCxnSpPr>
          <p:cNvPr id="24" name="直接箭头连接符 21"/>
          <p:cNvCxnSpPr>
            <a:cxnSpLocks noChangeShapeType="1"/>
            <a:endCxn id="13" idx="1"/>
          </p:cNvCxnSpPr>
          <p:nvPr/>
        </p:nvCxnSpPr>
        <p:spPr bwMode="auto">
          <a:xfrm flipV="1">
            <a:off x="6690732" y="3914078"/>
            <a:ext cx="1850216" cy="20484"/>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pic>
        <p:nvPicPr>
          <p:cNvPr id="13" name="图片 12"/>
          <p:cNvPicPr>
            <a:picLocks noChangeAspect="1"/>
          </p:cNvPicPr>
          <p:nvPr/>
        </p:nvPicPr>
        <p:blipFill>
          <a:blip r:embed="rId6"/>
          <a:stretch>
            <a:fillRect/>
          </a:stretch>
        </p:blipFill>
        <p:spPr>
          <a:xfrm>
            <a:off x="8540948" y="3123602"/>
            <a:ext cx="3628571" cy="1580952"/>
          </a:xfrm>
          <a:prstGeom prst="rect">
            <a:avLst/>
          </a:prstGeom>
        </p:spPr>
      </p:pic>
    </p:spTree>
    <p:extLst>
      <p:ext uri="{BB962C8B-B14F-4D97-AF65-F5344CB8AC3E}">
        <p14:creationId xmlns:p14="http://schemas.microsoft.com/office/powerpoint/2010/main" val="3118564345"/>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a:grpSpLocks/>
          </p:cNvGrpSpPr>
          <p:nvPr/>
        </p:nvGrpSpPr>
        <p:grpSpPr bwMode="auto">
          <a:xfrm>
            <a:off x="11205090" y="6364347"/>
            <a:ext cx="360175" cy="360175"/>
            <a:chOff x="0" y="0"/>
            <a:chExt cx="360000" cy="360000"/>
          </a:xfrm>
        </p:grpSpPr>
        <p:sp>
          <p:nvSpPr>
            <p:cNvPr id="4099" name="椭圆 15"/>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00"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sp>
        <p:nvSpPr>
          <p:cNvPr id="4102" name="矩形 8"/>
          <p:cNvSpPr>
            <a:spLocks noChangeArrowheads="1"/>
          </p:cNvSpPr>
          <p:nvPr/>
        </p:nvSpPr>
        <p:spPr bwMode="auto">
          <a:xfrm>
            <a:off x="6240388"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p>
        </p:txBody>
      </p:sp>
      <p:sp>
        <p:nvSpPr>
          <p:cNvPr id="4103" name="矩形 11"/>
          <p:cNvSpPr>
            <a:spLocks noChangeArrowheads="1"/>
          </p:cNvSpPr>
          <p:nvPr/>
        </p:nvSpPr>
        <p:spPr bwMode="auto">
          <a:xfrm>
            <a:off x="7487513"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图片处理</a:t>
            </a:r>
          </a:p>
        </p:txBody>
      </p:sp>
      <p:sp>
        <p:nvSpPr>
          <p:cNvPr id="4104"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4105" name="矩形 13"/>
          <p:cNvSpPr>
            <a:spLocks noChangeArrowheads="1"/>
          </p:cNvSpPr>
          <p:nvPr/>
        </p:nvSpPr>
        <p:spPr bwMode="auto">
          <a:xfrm>
            <a:off x="9981764"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典型案例</a:t>
            </a:r>
          </a:p>
        </p:txBody>
      </p:sp>
      <p:sp>
        <p:nvSpPr>
          <p:cNvPr id="4107"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8"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grpSp>
        <p:nvGrpSpPr>
          <p:cNvPr id="4109" name="组合 4"/>
          <p:cNvGrpSpPr>
            <a:grpSpLocks/>
          </p:cNvGrpSpPr>
          <p:nvPr/>
        </p:nvGrpSpPr>
        <p:grpSpPr bwMode="auto">
          <a:xfrm>
            <a:off x="11709652" y="6364347"/>
            <a:ext cx="360175" cy="360175"/>
            <a:chOff x="0" y="0"/>
            <a:chExt cx="360000" cy="360000"/>
          </a:xfrm>
        </p:grpSpPr>
        <p:sp>
          <p:nvSpPr>
            <p:cNvPr id="4110" name="椭圆 2"/>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11"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pic>
        <p:nvPicPr>
          <p:cNvPr id="411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631" y="4479378"/>
            <a:ext cx="4801274" cy="2376837"/>
          </a:xfrm>
          <a:prstGeom prst="rect">
            <a:avLst/>
          </a:prstGeom>
          <a:solidFill>
            <a:schemeClr val="bg1"/>
          </a:solidFill>
          <a:ln w="9525" cmpd="sng">
            <a:noFill/>
            <a:miter lim="800000"/>
            <a:headEnd/>
            <a:tailEnd/>
          </a:ln>
          <a:extLst/>
        </p:spPr>
      </p:pic>
      <p:sp>
        <p:nvSpPr>
          <p:cNvPr id="4114" name="椭圆 8"/>
          <p:cNvSpPr>
            <a:spLocks noChangeArrowheads="1"/>
          </p:cNvSpPr>
          <p:nvPr/>
        </p:nvSpPr>
        <p:spPr bwMode="auto">
          <a:xfrm>
            <a:off x="96058" y="2367349"/>
            <a:ext cx="1654901" cy="1654901"/>
          </a:xfrm>
          <a:prstGeom prst="ellipse">
            <a:avLst/>
          </a:prstGeom>
          <a:solidFill>
            <a:srgbClr val="FF8C00"/>
          </a:solidFill>
          <a:ln w="25400" cap="flat" cmpd="sng">
            <a:solidFill>
              <a:schemeClr val="bg1"/>
            </a:solidFill>
            <a:bevel/>
            <a:headEnd/>
            <a:tailEnd/>
          </a:ln>
        </p:spPr>
        <p:txBody>
          <a:bodyPr anchor="ctr"/>
          <a:lstStyle/>
          <a:p>
            <a:pPr algn="ctr"/>
            <a:r>
              <a:rPr lang="en-US" altLang="zh-CN"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a:r>
              <a:rPr lang="zh-CN" altLang="en-US" sz="2799"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5" name="椭圆 9"/>
          <p:cNvSpPr>
            <a:spLocks noChangeArrowheads="1"/>
          </p:cNvSpPr>
          <p:nvPr/>
        </p:nvSpPr>
        <p:spPr bwMode="auto">
          <a:xfrm>
            <a:off x="1792818" y="1539898"/>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开发模式简介</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6" name="椭圆 10"/>
          <p:cNvSpPr>
            <a:spLocks noChangeArrowheads="1"/>
          </p:cNvSpPr>
          <p:nvPr/>
        </p:nvSpPr>
        <p:spPr bwMode="auto">
          <a:xfrm>
            <a:off x="5147489" y="25585"/>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7" name="椭圆 11"/>
          <p:cNvSpPr>
            <a:spLocks noChangeArrowheads="1"/>
          </p:cNvSpPr>
          <p:nvPr/>
        </p:nvSpPr>
        <p:spPr bwMode="auto">
          <a:xfrm>
            <a:off x="10198558" y="2382333"/>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引入功能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18" name="组合 12"/>
          <p:cNvGrpSpPr>
            <a:grpSpLocks/>
          </p:cNvGrpSpPr>
          <p:nvPr/>
        </p:nvGrpSpPr>
        <p:grpSpPr bwMode="auto">
          <a:xfrm>
            <a:off x="3458947" y="6175365"/>
            <a:ext cx="691790" cy="691790"/>
            <a:chOff x="0" y="0"/>
            <a:chExt cx="692150" cy="692150"/>
          </a:xfrm>
        </p:grpSpPr>
        <p:sp>
          <p:nvSpPr>
            <p:cNvPr id="4119" name="椭圆 13"/>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4120" name="椭圆 14"/>
            <p:cNvSpPr>
              <a:spLocks noChangeArrowheads="1"/>
            </p:cNvSpPr>
            <p:nvPr/>
          </p:nvSpPr>
          <p:spPr bwMode="auto">
            <a:xfrm>
              <a:off x="76200"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sz="1799" dirty="0">
                  <a:solidFill>
                    <a:srgbClr val="FFFFFF"/>
                  </a:solidFill>
                  <a:latin typeface="Impact" panose="020B0806030902050204" pitchFamily="34" charset="0"/>
                  <a:sym typeface="Impact" panose="020B0806030902050204" pitchFamily="34" charset="0"/>
                </a:rPr>
                <a:t>1</a:t>
              </a:r>
            </a:p>
          </p:txBody>
        </p:sp>
      </p:grpSp>
      <p:grpSp>
        <p:nvGrpSpPr>
          <p:cNvPr id="4124" name="组合 18"/>
          <p:cNvGrpSpPr>
            <a:grpSpLocks/>
          </p:cNvGrpSpPr>
          <p:nvPr/>
        </p:nvGrpSpPr>
        <p:grpSpPr bwMode="auto">
          <a:xfrm>
            <a:off x="6825077" y="4519045"/>
            <a:ext cx="691790" cy="691790"/>
            <a:chOff x="0" y="0"/>
            <a:chExt cx="692150" cy="692150"/>
          </a:xfrm>
        </p:grpSpPr>
        <p:sp>
          <p:nvSpPr>
            <p:cNvPr id="412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5</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4127" name="组合 21"/>
          <p:cNvGrpSpPr>
            <a:grpSpLocks/>
          </p:cNvGrpSpPr>
          <p:nvPr/>
        </p:nvGrpSpPr>
        <p:grpSpPr bwMode="auto">
          <a:xfrm>
            <a:off x="5691518" y="4249311"/>
            <a:ext cx="693376" cy="691790"/>
            <a:chOff x="0" y="0"/>
            <a:chExt cx="693737" cy="692150"/>
          </a:xfrm>
        </p:grpSpPr>
        <p:sp>
          <p:nvSpPr>
            <p:cNvPr id="4128" name="椭圆 22"/>
            <p:cNvSpPr>
              <a:spLocks noChangeArrowheads="1"/>
            </p:cNvSpPr>
            <p:nvPr/>
          </p:nvSpPr>
          <p:spPr bwMode="auto">
            <a:xfrm>
              <a:off x="0" y="0"/>
              <a:ext cx="693737"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9" name="椭圆 23"/>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4</a:t>
              </a:r>
            </a:p>
          </p:txBody>
        </p:sp>
      </p:grpSp>
      <p:sp>
        <p:nvSpPr>
          <p:cNvPr id="4130" name="任意多边形 24"/>
          <p:cNvSpPr>
            <a:spLocks noChangeArrowheads="1"/>
          </p:cNvSpPr>
          <p:nvPr/>
        </p:nvSpPr>
        <p:spPr bwMode="auto">
          <a:xfrm rot="5400000">
            <a:off x="8660343" y="4088877"/>
            <a:ext cx="2375250" cy="2271966"/>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1" name="任意多边形 25"/>
          <p:cNvSpPr>
            <a:spLocks noChangeArrowheads="1"/>
          </p:cNvSpPr>
          <p:nvPr/>
        </p:nvSpPr>
        <p:spPr bwMode="auto">
          <a:xfrm rot="5400000">
            <a:off x="2152175" y="3643935"/>
            <a:ext cx="2189173" cy="1297057"/>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2" name="任意多边形 27"/>
          <p:cNvSpPr>
            <a:spLocks noChangeArrowheads="1"/>
          </p:cNvSpPr>
          <p:nvPr/>
        </p:nvSpPr>
        <p:spPr bwMode="auto">
          <a:xfrm rot="5400000" flipV="1">
            <a:off x="983934" y="3930417"/>
            <a:ext cx="2383184" cy="2566850"/>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3" name="TextBox 15"/>
          <p:cNvSpPr>
            <a:spLocks noChangeArrowheads="1"/>
          </p:cNvSpPr>
          <p:nvPr/>
        </p:nvSpPr>
        <p:spPr bwMode="auto">
          <a:xfrm>
            <a:off x="5247130" y="5956572"/>
            <a:ext cx="1654900"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rgbClr val="595959"/>
                </a:solidFill>
                <a:latin typeface="Agency FB" panose="020B0503020202020204" pitchFamily="34" charset="0"/>
                <a:ea typeface="Adobe 宋体 Std L" pitchFamily="2" charset="-122"/>
                <a:sym typeface="Agency FB" panose="020B0503020202020204" pitchFamily="34" charset="0"/>
              </a:rPr>
              <a:t>Contents Page</a:t>
            </a:r>
          </a:p>
        </p:txBody>
      </p:sp>
      <p:sp>
        <p:nvSpPr>
          <p:cNvPr id="4134" name="文本框 13"/>
          <p:cNvSpPr>
            <a:spLocks noChangeArrowheads="1"/>
          </p:cNvSpPr>
          <p:nvPr/>
        </p:nvSpPr>
        <p:spPr bwMode="auto">
          <a:xfrm>
            <a:off x="5247130" y="5515476"/>
            <a:ext cx="1654900"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399" b="1" dirty="0" smtClean="0">
                <a:solidFill>
                  <a:srgbClr val="595959"/>
                </a:solidFill>
                <a:latin typeface="Calibri" panose="020F0502020204030204" pitchFamily="34" charset="0"/>
                <a:ea typeface="微软雅黑" panose="020B0503020204020204" pitchFamily="34" charset="-122"/>
                <a:sym typeface="Calibri" panose="020F0502020204030204" pitchFamily="34" charset="0"/>
              </a:rPr>
              <a:t>Chapter1</a:t>
            </a:r>
            <a:endParaRPr lang="zh-CN" altLang="zh-CN" sz="2399" b="1" dirty="0">
              <a:solidFill>
                <a:srgbClr val="595959"/>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35" name="任意多边形 32"/>
          <p:cNvSpPr>
            <a:spLocks noChangeArrowheads="1"/>
          </p:cNvSpPr>
          <p:nvPr/>
        </p:nvSpPr>
        <p:spPr bwMode="auto">
          <a:xfrm rot="5400000">
            <a:off x="4677110" y="2936570"/>
            <a:ext cx="2557882" cy="45719"/>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6" name="椭圆 1"/>
          <p:cNvSpPr>
            <a:spLocks noChangeArrowheads="1"/>
          </p:cNvSpPr>
          <p:nvPr/>
        </p:nvSpPr>
        <p:spPr bwMode="auto">
          <a:xfrm>
            <a:off x="5700919" y="6451614"/>
            <a:ext cx="790163" cy="404601"/>
          </a:xfrm>
          <a:custGeom>
            <a:avLst/>
            <a:gdLst>
              <a:gd name="T0" fmla="*/ 0 w 792088"/>
              <a:gd name="T1" fmla="*/ 0 h 404664"/>
              <a:gd name="T2" fmla="*/ 792088 w 792088"/>
              <a:gd name="T3" fmla="*/ 404664 h 404664"/>
            </a:gdLst>
            <a:ahLst/>
            <a:cxnLst/>
            <a:rect l="T0" t="T1" r="T2" b="T3"/>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7" name="TextBox 15"/>
          <p:cNvSpPr>
            <a:spLocks noChangeArrowheads="1"/>
          </p:cNvSpPr>
          <p:nvPr/>
        </p:nvSpPr>
        <p:spPr bwMode="auto">
          <a:xfrm>
            <a:off x="5770733" y="6518255"/>
            <a:ext cx="650536"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chemeClr val="bg1"/>
                </a:solidFill>
                <a:latin typeface="Arial Unicode MS" pitchFamily="2" charset="-122"/>
                <a:ea typeface="Arial Unicode MS" pitchFamily="2" charset="-122"/>
                <a:sym typeface="Arial Unicode MS" pitchFamily="2" charset="-122"/>
              </a:rPr>
              <a:t>* </a:t>
            </a:r>
          </a:p>
        </p:txBody>
      </p:sp>
      <p:grpSp>
        <p:nvGrpSpPr>
          <p:cNvPr id="64" name="组合 18"/>
          <p:cNvGrpSpPr>
            <a:grpSpLocks/>
          </p:cNvGrpSpPr>
          <p:nvPr/>
        </p:nvGrpSpPr>
        <p:grpSpPr bwMode="auto">
          <a:xfrm>
            <a:off x="4627796" y="4521754"/>
            <a:ext cx="691790" cy="691790"/>
            <a:chOff x="0" y="0"/>
            <a:chExt cx="692150" cy="692150"/>
          </a:xfrm>
        </p:grpSpPr>
        <p:sp>
          <p:nvSpPr>
            <p:cNvPr id="6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3</a:t>
              </a:r>
            </a:p>
          </p:txBody>
        </p:sp>
      </p:grpSp>
      <p:grpSp>
        <p:nvGrpSpPr>
          <p:cNvPr id="67" name="组合 15"/>
          <p:cNvGrpSpPr>
            <a:grpSpLocks/>
          </p:cNvGrpSpPr>
          <p:nvPr/>
        </p:nvGrpSpPr>
        <p:grpSpPr bwMode="auto">
          <a:xfrm>
            <a:off x="7611155" y="5213290"/>
            <a:ext cx="691790" cy="691790"/>
            <a:chOff x="0" y="0"/>
            <a:chExt cx="692150" cy="692150"/>
          </a:xfrm>
        </p:grpSpPr>
        <p:sp>
          <p:nvSpPr>
            <p:cNvPr id="68"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9"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6</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70" name="组合 15"/>
          <p:cNvGrpSpPr>
            <a:grpSpLocks/>
          </p:cNvGrpSpPr>
          <p:nvPr/>
        </p:nvGrpSpPr>
        <p:grpSpPr bwMode="auto">
          <a:xfrm>
            <a:off x="8025496" y="6175365"/>
            <a:ext cx="691790" cy="691790"/>
            <a:chOff x="0" y="0"/>
            <a:chExt cx="692150" cy="692150"/>
          </a:xfrm>
        </p:grpSpPr>
        <p:sp>
          <p:nvSpPr>
            <p:cNvPr id="71"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72"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7</a:t>
              </a:r>
              <a:endParaRPr lang="zh-CN" altLang="zh-CN" dirty="0">
                <a:solidFill>
                  <a:srgbClr val="FFFFFF"/>
                </a:solidFill>
                <a:latin typeface="Impact" panose="020B0806030902050204" pitchFamily="34" charset="0"/>
                <a:sym typeface="Impact" panose="020B0806030902050204" pitchFamily="34" charset="0"/>
              </a:endParaRPr>
            </a:p>
          </p:txBody>
        </p:sp>
      </p:grpSp>
      <p:sp>
        <p:nvSpPr>
          <p:cNvPr id="73" name="任意多边形 25"/>
          <p:cNvSpPr>
            <a:spLocks noChangeArrowheads="1"/>
          </p:cNvSpPr>
          <p:nvPr/>
        </p:nvSpPr>
        <p:spPr bwMode="auto">
          <a:xfrm rot="5400000">
            <a:off x="3480950" y="3045362"/>
            <a:ext cx="2272606" cy="692672"/>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4" name="椭圆 9"/>
          <p:cNvSpPr>
            <a:spLocks noChangeArrowheads="1"/>
          </p:cNvSpPr>
          <p:nvPr/>
        </p:nvSpPr>
        <p:spPr bwMode="auto">
          <a:xfrm>
            <a:off x="3471395"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椭圆 9"/>
          <p:cNvSpPr>
            <a:spLocks noChangeArrowheads="1"/>
          </p:cNvSpPr>
          <p:nvPr/>
        </p:nvSpPr>
        <p:spPr bwMode="auto">
          <a:xfrm>
            <a:off x="6818803"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椭圆 9"/>
          <p:cNvSpPr>
            <a:spLocks noChangeArrowheads="1"/>
          </p:cNvSpPr>
          <p:nvPr/>
        </p:nvSpPr>
        <p:spPr bwMode="auto">
          <a:xfrm>
            <a:off x="8518850" y="15473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任意多边形 25"/>
          <p:cNvSpPr>
            <a:spLocks noChangeArrowheads="1"/>
          </p:cNvSpPr>
          <p:nvPr/>
        </p:nvSpPr>
        <p:spPr bwMode="auto">
          <a:xfrm rot="5400000" flipV="1">
            <a:off x="6302139" y="3118512"/>
            <a:ext cx="2272606" cy="497745"/>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8" name="任意多边形 25"/>
          <p:cNvSpPr>
            <a:spLocks noChangeArrowheads="1"/>
          </p:cNvSpPr>
          <p:nvPr/>
        </p:nvSpPr>
        <p:spPr bwMode="auto">
          <a:xfrm rot="5400000" flipV="1">
            <a:off x="7679515" y="3540781"/>
            <a:ext cx="2033488" cy="1341528"/>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54" name="组合 23"/>
          <p:cNvGrpSpPr>
            <a:grpSpLocks/>
          </p:cNvGrpSpPr>
          <p:nvPr/>
        </p:nvGrpSpPr>
        <p:grpSpPr bwMode="auto">
          <a:xfrm>
            <a:off x="3885619" y="5134674"/>
            <a:ext cx="692150" cy="692150"/>
            <a:chOff x="0" y="0"/>
            <a:chExt cx="692150" cy="692150"/>
          </a:xfrm>
        </p:grpSpPr>
        <p:sp>
          <p:nvSpPr>
            <p:cNvPr id="55" name="椭圆 24"/>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56" name="椭圆 25"/>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2</a:t>
              </a:r>
              <a:endParaRPr lang="zh-CN" altLang="en-US" dirty="0">
                <a:solidFill>
                  <a:srgbClr val="FFFFFF"/>
                </a:solidFill>
                <a:latin typeface="Impact" panose="020B0806030902050204" pitchFamily="34" charset="0"/>
                <a:sym typeface="Impact" panose="020B0806030902050204" pitchFamily="34" charset="0"/>
              </a:endParaRPr>
            </a:p>
          </p:txBody>
        </p:sp>
      </p:grpSp>
    </p:spTree>
    <p:extLst>
      <p:ext uri="{BB962C8B-B14F-4D97-AF65-F5344CB8AC3E}">
        <p14:creationId xmlns:p14="http://schemas.microsoft.com/office/powerpoint/2010/main" val="104789867"/>
      </p:ext>
    </p:extLst>
  </p:cSld>
  <p:clrMapOvr>
    <a:masterClrMapping/>
  </p:clrMapOvr>
  <p:transition spd="slow">
    <p:pull dir="l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a:grpSpLocks/>
          </p:cNvGrpSpPr>
          <p:nvPr/>
        </p:nvGrpSpPr>
        <p:grpSpPr bwMode="auto">
          <a:xfrm>
            <a:off x="11205090" y="6364347"/>
            <a:ext cx="360175" cy="360175"/>
            <a:chOff x="0" y="0"/>
            <a:chExt cx="360000" cy="360000"/>
          </a:xfrm>
        </p:grpSpPr>
        <p:sp>
          <p:nvSpPr>
            <p:cNvPr id="4099" name="椭圆 15"/>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00"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sp>
        <p:nvSpPr>
          <p:cNvPr id="4102" name="矩形 8"/>
          <p:cNvSpPr>
            <a:spLocks noChangeArrowheads="1"/>
          </p:cNvSpPr>
          <p:nvPr/>
        </p:nvSpPr>
        <p:spPr bwMode="auto">
          <a:xfrm>
            <a:off x="6240388"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p>
        </p:txBody>
      </p:sp>
      <p:sp>
        <p:nvSpPr>
          <p:cNvPr id="4103" name="矩形 11"/>
          <p:cNvSpPr>
            <a:spLocks noChangeArrowheads="1"/>
          </p:cNvSpPr>
          <p:nvPr/>
        </p:nvSpPr>
        <p:spPr bwMode="auto">
          <a:xfrm>
            <a:off x="7487513"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图片处理</a:t>
            </a:r>
          </a:p>
        </p:txBody>
      </p:sp>
      <p:sp>
        <p:nvSpPr>
          <p:cNvPr id="4104"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4105" name="矩形 13"/>
          <p:cNvSpPr>
            <a:spLocks noChangeArrowheads="1"/>
          </p:cNvSpPr>
          <p:nvPr/>
        </p:nvSpPr>
        <p:spPr bwMode="auto">
          <a:xfrm>
            <a:off x="9981764"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典型案例</a:t>
            </a:r>
          </a:p>
        </p:txBody>
      </p:sp>
      <p:sp>
        <p:nvSpPr>
          <p:cNvPr id="4107"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8"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grpSp>
        <p:nvGrpSpPr>
          <p:cNvPr id="4109" name="组合 4"/>
          <p:cNvGrpSpPr>
            <a:grpSpLocks/>
          </p:cNvGrpSpPr>
          <p:nvPr/>
        </p:nvGrpSpPr>
        <p:grpSpPr bwMode="auto">
          <a:xfrm>
            <a:off x="11709652" y="6364347"/>
            <a:ext cx="360175" cy="360175"/>
            <a:chOff x="0" y="0"/>
            <a:chExt cx="360000" cy="360000"/>
          </a:xfrm>
        </p:grpSpPr>
        <p:sp>
          <p:nvSpPr>
            <p:cNvPr id="4110" name="椭圆 2"/>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11"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pic>
        <p:nvPicPr>
          <p:cNvPr id="411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631" y="4479378"/>
            <a:ext cx="4801274" cy="2376837"/>
          </a:xfrm>
          <a:prstGeom prst="rect">
            <a:avLst/>
          </a:prstGeom>
          <a:solidFill>
            <a:schemeClr val="bg1"/>
          </a:solidFill>
          <a:ln w="9525" cmpd="sng">
            <a:noFill/>
            <a:miter lim="800000"/>
            <a:headEnd/>
            <a:tailEnd/>
          </a:ln>
          <a:extLst/>
        </p:spPr>
      </p:pic>
      <p:sp>
        <p:nvSpPr>
          <p:cNvPr id="4114" name="椭圆 8"/>
          <p:cNvSpPr>
            <a:spLocks noChangeArrowheads="1"/>
          </p:cNvSpPr>
          <p:nvPr/>
        </p:nvSpPr>
        <p:spPr bwMode="auto">
          <a:xfrm>
            <a:off x="96058" y="2367349"/>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5" name="椭圆 9"/>
          <p:cNvSpPr>
            <a:spLocks noChangeArrowheads="1"/>
          </p:cNvSpPr>
          <p:nvPr/>
        </p:nvSpPr>
        <p:spPr bwMode="auto">
          <a:xfrm>
            <a:off x="1792818" y="1539898"/>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开发模式简介</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6" name="椭圆 10"/>
          <p:cNvSpPr>
            <a:spLocks noChangeArrowheads="1"/>
          </p:cNvSpPr>
          <p:nvPr/>
        </p:nvSpPr>
        <p:spPr bwMode="auto">
          <a:xfrm>
            <a:off x="5147489" y="25585"/>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7" name="椭圆 11"/>
          <p:cNvSpPr>
            <a:spLocks noChangeArrowheads="1"/>
          </p:cNvSpPr>
          <p:nvPr/>
        </p:nvSpPr>
        <p:spPr bwMode="auto">
          <a:xfrm>
            <a:off x="10198558" y="2382333"/>
            <a:ext cx="1654900" cy="1654901"/>
          </a:xfrm>
          <a:prstGeom prst="ellipse">
            <a:avLst/>
          </a:prstGeom>
          <a:solidFill>
            <a:srgbClr val="FF8C00"/>
          </a:solidFill>
          <a:ln w="25400" cap="flat" cmpd="sng">
            <a:solidFill>
              <a:schemeClr val="bg1"/>
            </a:solidFill>
            <a:bevel/>
            <a:headEnd/>
            <a:tailEnd/>
          </a:ln>
        </p:spPr>
        <p:txBody>
          <a:bodyPr anchor="ctr"/>
          <a:lstStyle/>
          <a:p>
            <a:pPr algn="ctr"/>
            <a:r>
              <a:rPr lang="en-US"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p>
          <a:p>
            <a:pPr algn="ctr"/>
            <a:r>
              <a:rPr lang="zh-CN" altLang="en-US"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引入功能</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18" name="组合 12"/>
          <p:cNvGrpSpPr>
            <a:grpSpLocks/>
          </p:cNvGrpSpPr>
          <p:nvPr/>
        </p:nvGrpSpPr>
        <p:grpSpPr bwMode="auto">
          <a:xfrm>
            <a:off x="3458947" y="6175365"/>
            <a:ext cx="691790" cy="691790"/>
            <a:chOff x="0" y="0"/>
            <a:chExt cx="692150" cy="692150"/>
          </a:xfrm>
        </p:grpSpPr>
        <p:sp>
          <p:nvSpPr>
            <p:cNvPr id="4119" name="椭圆 13"/>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0" name="椭圆 14"/>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1</a:t>
              </a:r>
            </a:p>
          </p:txBody>
        </p:sp>
      </p:grpSp>
      <p:grpSp>
        <p:nvGrpSpPr>
          <p:cNvPr id="4124" name="组合 18"/>
          <p:cNvGrpSpPr>
            <a:grpSpLocks/>
          </p:cNvGrpSpPr>
          <p:nvPr/>
        </p:nvGrpSpPr>
        <p:grpSpPr bwMode="auto">
          <a:xfrm>
            <a:off x="6825077" y="4519045"/>
            <a:ext cx="691790" cy="691790"/>
            <a:chOff x="0" y="0"/>
            <a:chExt cx="692150" cy="692150"/>
          </a:xfrm>
        </p:grpSpPr>
        <p:sp>
          <p:nvSpPr>
            <p:cNvPr id="412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5</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4127" name="组合 21"/>
          <p:cNvGrpSpPr>
            <a:grpSpLocks/>
          </p:cNvGrpSpPr>
          <p:nvPr/>
        </p:nvGrpSpPr>
        <p:grpSpPr bwMode="auto">
          <a:xfrm>
            <a:off x="5691518" y="4249311"/>
            <a:ext cx="693376" cy="691790"/>
            <a:chOff x="0" y="0"/>
            <a:chExt cx="693737" cy="692150"/>
          </a:xfrm>
        </p:grpSpPr>
        <p:sp>
          <p:nvSpPr>
            <p:cNvPr id="4128" name="椭圆 22"/>
            <p:cNvSpPr>
              <a:spLocks noChangeArrowheads="1"/>
            </p:cNvSpPr>
            <p:nvPr/>
          </p:nvSpPr>
          <p:spPr bwMode="auto">
            <a:xfrm>
              <a:off x="0" y="0"/>
              <a:ext cx="693737"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9" name="椭圆 23"/>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4</a:t>
              </a:r>
            </a:p>
          </p:txBody>
        </p:sp>
      </p:grpSp>
      <p:sp>
        <p:nvSpPr>
          <p:cNvPr id="4130" name="任意多边形 24"/>
          <p:cNvSpPr>
            <a:spLocks noChangeArrowheads="1"/>
          </p:cNvSpPr>
          <p:nvPr/>
        </p:nvSpPr>
        <p:spPr bwMode="auto">
          <a:xfrm rot="5400000">
            <a:off x="8660343" y="4088877"/>
            <a:ext cx="2375250" cy="2271966"/>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1" name="任意多边形 25"/>
          <p:cNvSpPr>
            <a:spLocks noChangeArrowheads="1"/>
          </p:cNvSpPr>
          <p:nvPr/>
        </p:nvSpPr>
        <p:spPr bwMode="auto">
          <a:xfrm rot="5400000">
            <a:off x="2152175" y="3643935"/>
            <a:ext cx="2189173" cy="1297057"/>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2" name="任意多边形 27"/>
          <p:cNvSpPr>
            <a:spLocks noChangeArrowheads="1"/>
          </p:cNvSpPr>
          <p:nvPr/>
        </p:nvSpPr>
        <p:spPr bwMode="auto">
          <a:xfrm rot="5400000" flipV="1">
            <a:off x="983934" y="3930417"/>
            <a:ext cx="2383184" cy="2566850"/>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3" name="TextBox 15"/>
          <p:cNvSpPr>
            <a:spLocks noChangeArrowheads="1"/>
          </p:cNvSpPr>
          <p:nvPr/>
        </p:nvSpPr>
        <p:spPr bwMode="auto">
          <a:xfrm>
            <a:off x="5247130" y="5956572"/>
            <a:ext cx="1654900"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rgbClr val="595959"/>
                </a:solidFill>
                <a:latin typeface="Agency FB" panose="020B0503020202020204" pitchFamily="34" charset="0"/>
                <a:ea typeface="Adobe 宋体 Std L" pitchFamily="2" charset="-122"/>
                <a:sym typeface="Agency FB" panose="020B0503020202020204" pitchFamily="34" charset="0"/>
              </a:rPr>
              <a:t>Contents Page</a:t>
            </a:r>
          </a:p>
        </p:txBody>
      </p:sp>
      <p:sp>
        <p:nvSpPr>
          <p:cNvPr id="4134" name="文本框 13"/>
          <p:cNvSpPr>
            <a:spLocks noChangeArrowheads="1"/>
          </p:cNvSpPr>
          <p:nvPr/>
        </p:nvSpPr>
        <p:spPr bwMode="auto">
          <a:xfrm>
            <a:off x="5247130" y="5515476"/>
            <a:ext cx="1654900"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399" b="1" dirty="0" smtClean="0">
                <a:solidFill>
                  <a:srgbClr val="595959"/>
                </a:solidFill>
                <a:latin typeface="Calibri" panose="020F0502020204030204" pitchFamily="34" charset="0"/>
                <a:ea typeface="微软雅黑" panose="020B0503020204020204" pitchFamily="34" charset="-122"/>
                <a:sym typeface="Calibri" panose="020F0502020204030204" pitchFamily="34" charset="0"/>
              </a:rPr>
              <a:t>Chapter6</a:t>
            </a:r>
            <a:endParaRPr lang="zh-CN" altLang="zh-CN" sz="2399" b="1" dirty="0">
              <a:solidFill>
                <a:srgbClr val="595959"/>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35" name="任意多边形 32"/>
          <p:cNvSpPr>
            <a:spLocks noChangeArrowheads="1"/>
          </p:cNvSpPr>
          <p:nvPr/>
        </p:nvSpPr>
        <p:spPr bwMode="auto">
          <a:xfrm rot="5400000">
            <a:off x="4677110" y="2936570"/>
            <a:ext cx="2557882" cy="45719"/>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6" name="椭圆 1"/>
          <p:cNvSpPr>
            <a:spLocks noChangeArrowheads="1"/>
          </p:cNvSpPr>
          <p:nvPr/>
        </p:nvSpPr>
        <p:spPr bwMode="auto">
          <a:xfrm>
            <a:off x="5700919" y="6451614"/>
            <a:ext cx="790163" cy="404601"/>
          </a:xfrm>
          <a:custGeom>
            <a:avLst/>
            <a:gdLst>
              <a:gd name="T0" fmla="*/ 0 w 792088"/>
              <a:gd name="T1" fmla="*/ 0 h 404664"/>
              <a:gd name="T2" fmla="*/ 792088 w 792088"/>
              <a:gd name="T3" fmla="*/ 404664 h 404664"/>
            </a:gdLst>
            <a:ahLst/>
            <a:cxnLst/>
            <a:rect l="T0" t="T1" r="T2" b="T3"/>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7" name="TextBox 15"/>
          <p:cNvSpPr>
            <a:spLocks noChangeArrowheads="1"/>
          </p:cNvSpPr>
          <p:nvPr/>
        </p:nvSpPr>
        <p:spPr bwMode="auto">
          <a:xfrm>
            <a:off x="5770733" y="6518255"/>
            <a:ext cx="650536"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chemeClr val="bg1"/>
                </a:solidFill>
                <a:latin typeface="Arial Unicode MS" pitchFamily="2" charset="-122"/>
                <a:ea typeface="Arial Unicode MS" pitchFamily="2" charset="-122"/>
                <a:sym typeface="Arial Unicode MS" pitchFamily="2" charset="-122"/>
              </a:rPr>
              <a:t>* </a:t>
            </a:r>
          </a:p>
        </p:txBody>
      </p:sp>
      <p:grpSp>
        <p:nvGrpSpPr>
          <p:cNvPr id="64" name="组合 18"/>
          <p:cNvGrpSpPr>
            <a:grpSpLocks/>
          </p:cNvGrpSpPr>
          <p:nvPr/>
        </p:nvGrpSpPr>
        <p:grpSpPr bwMode="auto">
          <a:xfrm>
            <a:off x="4627796" y="4521754"/>
            <a:ext cx="691790" cy="691790"/>
            <a:chOff x="0" y="0"/>
            <a:chExt cx="692150" cy="692150"/>
          </a:xfrm>
        </p:grpSpPr>
        <p:sp>
          <p:nvSpPr>
            <p:cNvPr id="6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3</a:t>
              </a:r>
            </a:p>
          </p:txBody>
        </p:sp>
      </p:grpSp>
      <p:grpSp>
        <p:nvGrpSpPr>
          <p:cNvPr id="67" name="组合 15"/>
          <p:cNvGrpSpPr>
            <a:grpSpLocks/>
          </p:cNvGrpSpPr>
          <p:nvPr/>
        </p:nvGrpSpPr>
        <p:grpSpPr bwMode="auto">
          <a:xfrm>
            <a:off x="7611155" y="5213290"/>
            <a:ext cx="691790" cy="691790"/>
            <a:chOff x="0" y="0"/>
            <a:chExt cx="692150" cy="692150"/>
          </a:xfrm>
        </p:grpSpPr>
        <p:sp>
          <p:nvSpPr>
            <p:cNvPr id="68"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9"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6</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70" name="组合 15"/>
          <p:cNvGrpSpPr>
            <a:grpSpLocks/>
          </p:cNvGrpSpPr>
          <p:nvPr/>
        </p:nvGrpSpPr>
        <p:grpSpPr bwMode="auto">
          <a:xfrm>
            <a:off x="8025496" y="6175365"/>
            <a:ext cx="691790" cy="691790"/>
            <a:chOff x="0" y="0"/>
            <a:chExt cx="692150" cy="692150"/>
          </a:xfrm>
        </p:grpSpPr>
        <p:sp>
          <p:nvSpPr>
            <p:cNvPr id="71" name="椭圆 16"/>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72" name="椭圆 17"/>
            <p:cNvSpPr>
              <a:spLocks noChangeArrowheads="1"/>
            </p:cNvSpPr>
            <p:nvPr/>
          </p:nvSpPr>
          <p:spPr bwMode="auto">
            <a:xfrm>
              <a:off x="76200"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sz="1799" dirty="0">
                  <a:solidFill>
                    <a:srgbClr val="FFFFFF"/>
                  </a:solidFill>
                  <a:latin typeface="Impact" panose="020B0806030902050204" pitchFamily="34" charset="0"/>
                  <a:sym typeface="Impact" panose="020B0806030902050204" pitchFamily="34" charset="0"/>
                </a:rPr>
                <a:t>7</a:t>
              </a:r>
              <a:endParaRPr lang="zh-CN" altLang="zh-CN" sz="1799" dirty="0">
                <a:solidFill>
                  <a:srgbClr val="FFFFFF"/>
                </a:solidFill>
                <a:latin typeface="Impact" panose="020B0806030902050204" pitchFamily="34" charset="0"/>
                <a:sym typeface="Impact" panose="020B0806030902050204" pitchFamily="34" charset="0"/>
              </a:endParaRPr>
            </a:p>
          </p:txBody>
        </p:sp>
      </p:grpSp>
      <p:sp>
        <p:nvSpPr>
          <p:cNvPr id="73" name="任意多边形 25"/>
          <p:cNvSpPr>
            <a:spLocks noChangeArrowheads="1"/>
          </p:cNvSpPr>
          <p:nvPr/>
        </p:nvSpPr>
        <p:spPr bwMode="auto">
          <a:xfrm rot="5400000">
            <a:off x="3480950" y="3045362"/>
            <a:ext cx="2272606" cy="692672"/>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4" name="椭圆 9"/>
          <p:cNvSpPr>
            <a:spLocks noChangeArrowheads="1"/>
          </p:cNvSpPr>
          <p:nvPr/>
        </p:nvSpPr>
        <p:spPr bwMode="auto">
          <a:xfrm>
            <a:off x="3471395"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椭圆 9"/>
          <p:cNvSpPr>
            <a:spLocks noChangeArrowheads="1"/>
          </p:cNvSpPr>
          <p:nvPr/>
        </p:nvSpPr>
        <p:spPr bwMode="auto">
          <a:xfrm>
            <a:off x="6818803"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椭圆 9"/>
          <p:cNvSpPr>
            <a:spLocks noChangeArrowheads="1"/>
          </p:cNvSpPr>
          <p:nvPr/>
        </p:nvSpPr>
        <p:spPr bwMode="auto">
          <a:xfrm>
            <a:off x="8518850" y="15473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任意多边形 25"/>
          <p:cNvSpPr>
            <a:spLocks noChangeArrowheads="1"/>
          </p:cNvSpPr>
          <p:nvPr/>
        </p:nvSpPr>
        <p:spPr bwMode="auto">
          <a:xfrm rot="5400000" flipV="1">
            <a:off x="6302139" y="3118512"/>
            <a:ext cx="2272606" cy="497745"/>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8" name="任意多边形 25"/>
          <p:cNvSpPr>
            <a:spLocks noChangeArrowheads="1"/>
          </p:cNvSpPr>
          <p:nvPr/>
        </p:nvSpPr>
        <p:spPr bwMode="auto">
          <a:xfrm rot="5400000" flipV="1">
            <a:off x="7679515" y="3540781"/>
            <a:ext cx="2033488" cy="1341528"/>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54" name="组合 23"/>
          <p:cNvGrpSpPr>
            <a:grpSpLocks/>
          </p:cNvGrpSpPr>
          <p:nvPr/>
        </p:nvGrpSpPr>
        <p:grpSpPr bwMode="auto">
          <a:xfrm>
            <a:off x="3885619" y="5134674"/>
            <a:ext cx="692150" cy="692150"/>
            <a:chOff x="0" y="0"/>
            <a:chExt cx="692150" cy="692150"/>
          </a:xfrm>
        </p:grpSpPr>
        <p:sp>
          <p:nvSpPr>
            <p:cNvPr id="55" name="椭圆 24"/>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56" name="椭圆 25"/>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2</a:t>
              </a:r>
              <a:endParaRPr lang="zh-CN" altLang="en-US" dirty="0">
                <a:solidFill>
                  <a:srgbClr val="FFFFFF"/>
                </a:solidFill>
                <a:latin typeface="Impact" panose="020B0806030902050204" pitchFamily="34" charset="0"/>
                <a:sym typeface="Impact" panose="020B0806030902050204" pitchFamily="34" charset="0"/>
              </a:endParaRPr>
            </a:p>
          </p:txBody>
        </p:sp>
      </p:grpSp>
    </p:spTree>
    <p:extLst>
      <p:ext uri="{BB962C8B-B14F-4D97-AF65-F5344CB8AC3E}">
        <p14:creationId xmlns:p14="http://schemas.microsoft.com/office/powerpoint/2010/main" val="304726167"/>
      </p:ext>
    </p:extLst>
  </p:cSld>
  <p:clrMapOvr>
    <a:masterClrMapping/>
  </p:clrMapOvr>
  <p:transition spd="slow">
    <p:pull dir="l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7.1 </a:t>
            </a:r>
            <a:r>
              <a:rPr lang="zh-CN" altLang="en-US" sz="1999" dirty="0" smtClean="0">
                <a:solidFill>
                  <a:schemeClr val="bg1"/>
                </a:solidFill>
                <a:latin typeface="华康俪金黑W8(P)" pitchFamily="2" charset="-122"/>
                <a:ea typeface="华康俪金黑W8(P)" pitchFamily="2" charset="-122"/>
                <a:sym typeface="华康俪金黑W8(P)" pitchFamily="2" charset="-122"/>
              </a:rPr>
              <a:t>异步查询和保存</a:t>
            </a:r>
            <a:endParaRPr lang="zh-CN" altLang="en-US" sz="1799" dirty="0"/>
          </a:p>
        </p:txBody>
      </p:sp>
      <p:pic>
        <p:nvPicPr>
          <p:cNvPr id="7" name="图片 6"/>
          <p:cNvPicPr>
            <a:picLocks noChangeAspect="1"/>
          </p:cNvPicPr>
          <p:nvPr/>
        </p:nvPicPr>
        <p:blipFill>
          <a:blip r:embed="rId3"/>
          <a:stretch>
            <a:fillRect/>
          </a:stretch>
        </p:blipFill>
        <p:spPr>
          <a:xfrm>
            <a:off x="6086476" y="3419476"/>
            <a:ext cx="19048" cy="19048"/>
          </a:xfrm>
          <a:prstGeom prst="rect">
            <a:avLst/>
          </a:prstGeom>
        </p:spPr>
      </p:pic>
      <p:sp>
        <p:nvSpPr>
          <p:cNvPr id="25" name="TextBox 6"/>
          <p:cNvSpPr>
            <a:spLocks noChangeArrowheads="1"/>
          </p:cNvSpPr>
          <p:nvPr/>
        </p:nvSpPr>
        <p:spPr bwMode="auto">
          <a:xfrm>
            <a:off x="1079920" y="921070"/>
            <a:ext cx="10575925"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EF6</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提供了使用</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DbContext</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异步执行</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查询和执行</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命令的能力。</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
            <a:hlinkClick r:id="rId4" tooltip="Learn More"/>
          </p:cNvPr>
          <p:cNvSpPr>
            <a:spLocks noChangeArrowheads="1"/>
          </p:cNvSpPr>
          <p:nvPr/>
        </p:nvSpPr>
        <p:spPr bwMode="auto">
          <a:xfrm>
            <a:off x="697359" y="1005261"/>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pic>
        <p:nvPicPr>
          <p:cNvPr id="3" name="图片 2"/>
          <p:cNvPicPr>
            <a:picLocks noChangeAspect="1"/>
          </p:cNvPicPr>
          <p:nvPr/>
        </p:nvPicPr>
        <p:blipFill>
          <a:blip r:embed="rId5"/>
          <a:stretch>
            <a:fillRect/>
          </a:stretch>
        </p:blipFill>
        <p:spPr>
          <a:xfrm>
            <a:off x="496000" y="1413390"/>
            <a:ext cx="5590476" cy="2723809"/>
          </a:xfrm>
          <a:prstGeom prst="rect">
            <a:avLst/>
          </a:prstGeom>
        </p:spPr>
      </p:pic>
      <p:pic>
        <p:nvPicPr>
          <p:cNvPr id="4" name="图片 3"/>
          <p:cNvPicPr>
            <a:picLocks noChangeAspect="1"/>
          </p:cNvPicPr>
          <p:nvPr/>
        </p:nvPicPr>
        <p:blipFill>
          <a:blip r:embed="rId6"/>
          <a:stretch>
            <a:fillRect/>
          </a:stretch>
        </p:blipFill>
        <p:spPr>
          <a:xfrm>
            <a:off x="7117729" y="1408869"/>
            <a:ext cx="4457143" cy="2447619"/>
          </a:xfrm>
          <a:prstGeom prst="rect">
            <a:avLst/>
          </a:prstGeom>
        </p:spPr>
      </p:pic>
      <p:pic>
        <p:nvPicPr>
          <p:cNvPr id="5" name="图片 4"/>
          <p:cNvPicPr>
            <a:picLocks noChangeAspect="1"/>
          </p:cNvPicPr>
          <p:nvPr/>
        </p:nvPicPr>
        <p:blipFill>
          <a:blip r:embed="rId7"/>
          <a:stretch>
            <a:fillRect/>
          </a:stretch>
        </p:blipFill>
        <p:spPr>
          <a:xfrm>
            <a:off x="268149" y="4365272"/>
            <a:ext cx="5019048" cy="2409524"/>
          </a:xfrm>
          <a:prstGeom prst="rect">
            <a:avLst/>
          </a:prstGeom>
        </p:spPr>
      </p:pic>
      <p:pic>
        <p:nvPicPr>
          <p:cNvPr id="6" name="图片 5"/>
          <p:cNvPicPr>
            <a:picLocks noChangeAspect="1"/>
          </p:cNvPicPr>
          <p:nvPr/>
        </p:nvPicPr>
        <p:blipFill>
          <a:blip r:embed="rId8"/>
          <a:stretch>
            <a:fillRect/>
          </a:stretch>
        </p:blipFill>
        <p:spPr>
          <a:xfrm>
            <a:off x="7117729" y="5079558"/>
            <a:ext cx="4009524" cy="980952"/>
          </a:xfrm>
          <a:prstGeom prst="rect">
            <a:avLst/>
          </a:prstGeom>
        </p:spPr>
      </p:pic>
      <p:cxnSp>
        <p:nvCxnSpPr>
          <p:cNvPr id="19" name="直接箭头连接符 21"/>
          <p:cNvCxnSpPr>
            <a:cxnSpLocks noChangeShapeType="1"/>
            <a:stCxn id="5" idx="3"/>
            <a:endCxn id="6" idx="1"/>
          </p:cNvCxnSpPr>
          <p:nvPr/>
        </p:nvCxnSpPr>
        <p:spPr bwMode="auto">
          <a:xfrm>
            <a:off x="5287197" y="5570034"/>
            <a:ext cx="1830532" cy="0"/>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cxnSp>
        <p:nvCxnSpPr>
          <p:cNvPr id="22" name="直接箭头连接符 21"/>
          <p:cNvCxnSpPr>
            <a:cxnSpLocks noChangeShapeType="1"/>
            <a:stCxn id="3" idx="2"/>
            <a:endCxn id="5" idx="0"/>
          </p:cNvCxnSpPr>
          <p:nvPr/>
        </p:nvCxnSpPr>
        <p:spPr bwMode="auto">
          <a:xfrm flipH="1">
            <a:off x="2777673" y="4137199"/>
            <a:ext cx="513565" cy="228073"/>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cxnSp>
        <p:nvCxnSpPr>
          <p:cNvPr id="26" name="直接箭头连接符 21"/>
          <p:cNvCxnSpPr>
            <a:cxnSpLocks noChangeShapeType="1"/>
            <a:stCxn id="4" idx="2"/>
            <a:endCxn id="5" idx="0"/>
          </p:cNvCxnSpPr>
          <p:nvPr/>
        </p:nvCxnSpPr>
        <p:spPr bwMode="auto">
          <a:xfrm flipH="1">
            <a:off x="2777673" y="3856488"/>
            <a:ext cx="6568628" cy="508784"/>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27942444"/>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7.2 </a:t>
            </a:r>
            <a:r>
              <a:rPr lang="en-US" altLang="zh-CN" sz="1999" dirty="0">
                <a:solidFill>
                  <a:schemeClr val="bg1"/>
                </a:solidFill>
                <a:latin typeface="华康俪金黑W8(P)" pitchFamily="2" charset="-122"/>
                <a:ea typeface="华康俪金黑W8(P)" pitchFamily="2" charset="-122"/>
                <a:sym typeface="华康俪金黑W8(P)" pitchFamily="2" charset="-122"/>
              </a:rPr>
              <a:t>Database Command Logging</a:t>
            </a:r>
            <a:endParaRPr lang="zh-CN" altLang="en-US" sz="1799" dirty="0"/>
          </a:p>
        </p:txBody>
      </p:sp>
      <p:pic>
        <p:nvPicPr>
          <p:cNvPr id="7" name="图片 6"/>
          <p:cNvPicPr>
            <a:picLocks noChangeAspect="1"/>
          </p:cNvPicPr>
          <p:nvPr/>
        </p:nvPicPr>
        <p:blipFill>
          <a:blip r:embed="rId3"/>
          <a:stretch>
            <a:fillRect/>
          </a:stretch>
        </p:blipFill>
        <p:spPr>
          <a:xfrm>
            <a:off x="6086476" y="3419476"/>
            <a:ext cx="19048" cy="19048"/>
          </a:xfrm>
          <a:prstGeom prst="rect">
            <a:avLst/>
          </a:prstGeom>
        </p:spPr>
      </p:pic>
      <p:sp>
        <p:nvSpPr>
          <p:cNvPr id="25" name="TextBox 6"/>
          <p:cNvSpPr>
            <a:spLocks noChangeArrowheads="1"/>
          </p:cNvSpPr>
          <p:nvPr/>
        </p:nvSpPr>
        <p:spPr bwMode="auto">
          <a:xfrm>
            <a:off x="1079920" y="921070"/>
            <a:ext cx="10575925"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EF6</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之前</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需要</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使用</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数据库跟踪工具或第三方跟踪实用程序跟踪</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Entity Framework</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发送的数据库查询和命令。 现在，</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 6</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提供了一个简单的机制来记录</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Entity Framework</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所做的一切。 它使用</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context.database.Log</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记录</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执行的所有</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活动。</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
            <a:hlinkClick r:id="rId4" tooltip="Learn More"/>
          </p:cNvPr>
          <p:cNvSpPr>
            <a:spLocks noChangeArrowheads="1"/>
          </p:cNvSpPr>
          <p:nvPr/>
        </p:nvSpPr>
        <p:spPr bwMode="auto">
          <a:xfrm>
            <a:off x="697359" y="1005261"/>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pic>
        <p:nvPicPr>
          <p:cNvPr id="2" name="图片 1"/>
          <p:cNvPicPr>
            <a:picLocks noChangeAspect="1"/>
          </p:cNvPicPr>
          <p:nvPr/>
        </p:nvPicPr>
        <p:blipFill>
          <a:blip r:embed="rId5"/>
          <a:stretch>
            <a:fillRect/>
          </a:stretch>
        </p:blipFill>
        <p:spPr>
          <a:xfrm>
            <a:off x="447443" y="2847624"/>
            <a:ext cx="6018383" cy="2493810"/>
          </a:xfrm>
          <a:prstGeom prst="rect">
            <a:avLst/>
          </a:prstGeom>
        </p:spPr>
      </p:pic>
      <p:pic>
        <p:nvPicPr>
          <p:cNvPr id="8" name="图片 7"/>
          <p:cNvPicPr>
            <a:picLocks noChangeAspect="1"/>
          </p:cNvPicPr>
          <p:nvPr/>
        </p:nvPicPr>
        <p:blipFill>
          <a:blip r:embed="rId6"/>
          <a:stretch>
            <a:fillRect/>
          </a:stretch>
        </p:blipFill>
        <p:spPr>
          <a:xfrm>
            <a:off x="7922512" y="2294082"/>
            <a:ext cx="3733333" cy="3933333"/>
          </a:xfrm>
          <a:prstGeom prst="rect">
            <a:avLst/>
          </a:prstGeom>
        </p:spPr>
      </p:pic>
      <p:cxnSp>
        <p:nvCxnSpPr>
          <p:cNvPr id="21" name="直接箭头连接符 21"/>
          <p:cNvCxnSpPr>
            <a:cxnSpLocks noChangeShapeType="1"/>
          </p:cNvCxnSpPr>
          <p:nvPr/>
        </p:nvCxnSpPr>
        <p:spPr bwMode="auto">
          <a:xfrm>
            <a:off x="6690732" y="3934562"/>
            <a:ext cx="1231780" cy="68726"/>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08470652"/>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7.3 </a:t>
            </a:r>
            <a:r>
              <a:rPr lang="en-US" altLang="zh-CN" sz="1999" dirty="0" err="1">
                <a:solidFill>
                  <a:schemeClr val="bg1"/>
                </a:solidFill>
                <a:latin typeface="华康俪金黑W8(P)" pitchFamily="2" charset="-122"/>
                <a:ea typeface="华康俪金黑W8(P)" pitchFamily="2" charset="-122"/>
                <a:sym typeface="华康俪金黑W8(P)" pitchFamily="2" charset="-122"/>
              </a:rPr>
              <a:t>EntityFramework</a:t>
            </a:r>
            <a:r>
              <a:rPr lang="zh-CN" altLang="en-US" sz="1999" dirty="0">
                <a:solidFill>
                  <a:schemeClr val="bg1"/>
                </a:solidFill>
                <a:latin typeface="华康俪金黑W8(P)" pitchFamily="2" charset="-122"/>
                <a:ea typeface="华康俪金黑W8(P)" pitchFamily="2" charset="-122"/>
                <a:sym typeface="华康俪金黑W8(P)" pitchFamily="2" charset="-122"/>
              </a:rPr>
              <a:t>事务支持</a:t>
            </a:r>
            <a:endParaRPr lang="zh-CN" altLang="en-US" sz="1799" dirty="0"/>
          </a:p>
        </p:txBody>
      </p:sp>
      <p:pic>
        <p:nvPicPr>
          <p:cNvPr id="7" name="图片 6"/>
          <p:cNvPicPr>
            <a:picLocks noChangeAspect="1"/>
          </p:cNvPicPr>
          <p:nvPr/>
        </p:nvPicPr>
        <p:blipFill>
          <a:blip r:embed="rId3"/>
          <a:stretch>
            <a:fillRect/>
          </a:stretch>
        </p:blipFill>
        <p:spPr>
          <a:xfrm>
            <a:off x="6086476" y="3419476"/>
            <a:ext cx="19048" cy="19048"/>
          </a:xfrm>
          <a:prstGeom prst="rect">
            <a:avLst/>
          </a:prstGeom>
        </p:spPr>
      </p:pic>
      <p:sp>
        <p:nvSpPr>
          <p:cNvPr id="25" name="TextBox 6"/>
          <p:cNvSpPr>
            <a:spLocks noChangeArrowheads="1"/>
          </p:cNvSpPr>
          <p:nvPr/>
        </p:nvSpPr>
        <p:spPr bwMode="auto">
          <a:xfrm>
            <a:off x="1079920" y="921070"/>
            <a:ext cx="107515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为每个操作启动一个新事务，并在操作完成时完成</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事务。当执行</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另一个此类操作时，将启动一个新事务</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 6</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引入了</a:t>
            </a:r>
            <a:r>
              <a:rPr lang="en-US" altLang="zh-CN" b="1" dirty="0" err="1"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database.BeginTransaction</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以提供对事务的更多</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控制</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可以</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在单个事务中执行多个</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操作。</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
            <a:hlinkClick r:id="rId4" tooltip="Learn More"/>
          </p:cNvPr>
          <p:cNvSpPr>
            <a:spLocks noChangeArrowheads="1"/>
          </p:cNvSpPr>
          <p:nvPr/>
        </p:nvSpPr>
        <p:spPr bwMode="auto">
          <a:xfrm>
            <a:off x="697359" y="1005261"/>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cxnSp>
        <p:nvCxnSpPr>
          <p:cNvPr id="21" name="直接箭头连接符 21"/>
          <p:cNvCxnSpPr>
            <a:cxnSpLocks noChangeShapeType="1"/>
          </p:cNvCxnSpPr>
          <p:nvPr/>
        </p:nvCxnSpPr>
        <p:spPr bwMode="auto">
          <a:xfrm>
            <a:off x="6086476" y="4089320"/>
            <a:ext cx="771524" cy="0"/>
          </a:xfrm>
          <a:prstGeom prst="straightConnector1">
            <a:avLst/>
          </a:prstGeom>
          <a:noFill/>
          <a:ln w="38100">
            <a:solidFill>
              <a:srgbClr val="FF0000"/>
            </a:solidFill>
            <a:bevel/>
            <a:headEnd/>
            <a:tailEnd type="triangle" w="lg" len="lg"/>
          </a:ln>
          <a:extLst>
            <a:ext uri="{909E8E84-426E-40DD-AFC4-6F175D3DCCD1}">
              <a14:hiddenFill xmlns:a14="http://schemas.microsoft.com/office/drawing/2010/main">
                <a:noFill/>
              </a14:hiddenFill>
            </a:ext>
          </a:extLst>
        </p:spPr>
      </p:cxnSp>
      <p:pic>
        <p:nvPicPr>
          <p:cNvPr id="10" name="图片 9"/>
          <p:cNvPicPr>
            <a:picLocks noChangeAspect="1"/>
          </p:cNvPicPr>
          <p:nvPr/>
        </p:nvPicPr>
        <p:blipFill>
          <a:blip r:embed="rId5"/>
          <a:stretch>
            <a:fillRect/>
          </a:stretch>
        </p:blipFill>
        <p:spPr>
          <a:xfrm>
            <a:off x="7116982" y="2294082"/>
            <a:ext cx="4904762" cy="2990476"/>
          </a:xfrm>
          <a:prstGeom prst="rect">
            <a:avLst/>
          </a:prstGeom>
        </p:spPr>
      </p:pic>
      <p:pic>
        <p:nvPicPr>
          <p:cNvPr id="11" name="图片 10"/>
          <p:cNvPicPr>
            <a:picLocks noChangeAspect="1"/>
          </p:cNvPicPr>
          <p:nvPr/>
        </p:nvPicPr>
        <p:blipFill>
          <a:blip r:embed="rId6"/>
          <a:stretch>
            <a:fillRect/>
          </a:stretch>
        </p:blipFill>
        <p:spPr>
          <a:xfrm>
            <a:off x="267524" y="2151225"/>
            <a:ext cx="5838000" cy="3876190"/>
          </a:xfrm>
          <a:prstGeom prst="rect">
            <a:avLst/>
          </a:prstGeom>
        </p:spPr>
      </p:pic>
    </p:spTree>
    <p:extLst>
      <p:ext uri="{BB962C8B-B14F-4D97-AF65-F5344CB8AC3E}">
        <p14:creationId xmlns:p14="http://schemas.microsoft.com/office/powerpoint/2010/main" val="569144516"/>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a:solidFill>
                  <a:schemeClr val="bg1"/>
                </a:solidFill>
                <a:latin typeface="华康俪金黑W8(P)" pitchFamily="2" charset="-122"/>
                <a:ea typeface="华康俪金黑W8(P)" pitchFamily="2" charset="-122"/>
                <a:sym typeface="华康俪金黑W8(P)" pitchFamily="2" charset="-122"/>
              </a:rPr>
              <a:t>7.4 </a:t>
            </a:r>
            <a:r>
              <a:rPr lang="en-US" altLang="zh-CN" sz="1999" dirty="0" err="1">
                <a:solidFill>
                  <a:schemeClr val="bg1"/>
                </a:solidFill>
                <a:latin typeface="华康俪金黑W8(P)" pitchFamily="2" charset="-122"/>
                <a:ea typeface="华康俪金黑W8(P)" pitchFamily="2" charset="-122"/>
                <a:sym typeface="华康俪金黑W8(P)" pitchFamily="2" charset="-122"/>
              </a:rPr>
              <a:t>DbSet.AddRange</a:t>
            </a:r>
            <a:r>
              <a:rPr lang="en-US" altLang="zh-CN" sz="1999" dirty="0">
                <a:solidFill>
                  <a:schemeClr val="bg1"/>
                </a:solidFill>
                <a:latin typeface="华康俪金黑W8(P)" pitchFamily="2" charset="-122"/>
                <a:ea typeface="华康俪金黑W8(P)" pitchFamily="2" charset="-122"/>
                <a:sym typeface="华康俪金黑W8(P)" pitchFamily="2" charset="-122"/>
              </a:rPr>
              <a:t> &amp; </a:t>
            </a:r>
            <a:r>
              <a:rPr lang="en-US" altLang="zh-CN" sz="1999" dirty="0" err="1" smtClean="0">
                <a:solidFill>
                  <a:schemeClr val="bg1"/>
                </a:solidFill>
                <a:latin typeface="华康俪金黑W8(P)" pitchFamily="2" charset="-122"/>
                <a:ea typeface="华康俪金黑W8(P)" pitchFamily="2" charset="-122"/>
                <a:sym typeface="华康俪金黑W8(P)" pitchFamily="2" charset="-122"/>
              </a:rPr>
              <a:t>DbSet.RemoveRange</a:t>
            </a:r>
            <a:endParaRPr lang="zh-CN" altLang="en-US" sz="1799" dirty="0"/>
          </a:p>
        </p:txBody>
      </p:sp>
      <p:pic>
        <p:nvPicPr>
          <p:cNvPr id="7" name="图片 6"/>
          <p:cNvPicPr>
            <a:picLocks noChangeAspect="1"/>
          </p:cNvPicPr>
          <p:nvPr/>
        </p:nvPicPr>
        <p:blipFill>
          <a:blip r:embed="rId3"/>
          <a:stretch>
            <a:fillRect/>
          </a:stretch>
        </p:blipFill>
        <p:spPr>
          <a:xfrm>
            <a:off x="6086476" y="3419476"/>
            <a:ext cx="19048" cy="19048"/>
          </a:xfrm>
          <a:prstGeom prst="rect">
            <a:avLst/>
          </a:prstGeom>
        </p:spPr>
      </p:pic>
      <p:sp>
        <p:nvSpPr>
          <p:cNvPr id="25" name="TextBox 6"/>
          <p:cNvSpPr>
            <a:spLocks noChangeArrowheads="1"/>
          </p:cNvSpPr>
          <p:nvPr/>
        </p:nvSpPr>
        <p:spPr bwMode="auto">
          <a:xfrm>
            <a:off x="1079920" y="921070"/>
            <a:ext cx="10751524"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DbSet</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 6</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中引入了新的</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AddRange</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RemoveRange</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方法。 </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DbSet.AddRange</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将实体的集合（</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IEnumerable</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）添加到</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DbContext</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因此不必</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单独添加每个</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实体。</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
            <a:hlinkClick r:id="rId4" tooltip="Learn More"/>
          </p:cNvPr>
          <p:cNvSpPr>
            <a:spLocks noChangeArrowheads="1"/>
          </p:cNvSpPr>
          <p:nvPr/>
        </p:nvSpPr>
        <p:spPr bwMode="auto">
          <a:xfrm>
            <a:off x="697359" y="1005261"/>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pic>
        <p:nvPicPr>
          <p:cNvPr id="2" name="图片 1"/>
          <p:cNvPicPr>
            <a:picLocks noChangeAspect="1"/>
          </p:cNvPicPr>
          <p:nvPr/>
        </p:nvPicPr>
        <p:blipFill>
          <a:blip r:embed="rId5"/>
          <a:stretch>
            <a:fillRect/>
          </a:stretch>
        </p:blipFill>
        <p:spPr>
          <a:xfrm>
            <a:off x="2702602" y="2344831"/>
            <a:ext cx="6190728" cy="1580397"/>
          </a:xfrm>
          <a:prstGeom prst="rect">
            <a:avLst/>
          </a:prstGeom>
        </p:spPr>
      </p:pic>
      <p:pic>
        <p:nvPicPr>
          <p:cNvPr id="3" name="图片 2"/>
          <p:cNvPicPr>
            <a:picLocks noChangeAspect="1"/>
          </p:cNvPicPr>
          <p:nvPr/>
        </p:nvPicPr>
        <p:blipFill>
          <a:blip r:embed="rId6"/>
          <a:stretch>
            <a:fillRect/>
          </a:stretch>
        </p:blipFill>
        <p:spPr>
          <a:xfrm>
            <a:off x="2702602" y="4646982"/>
            <a:ext cx="5305375" cy="1469565"/>
          </a:xfrm>
          <a:prstGeom prst="rect">
            <a:avLst/>
          </a:prstGeom>
        </p:spPr>
      </p:pic>
    </p:spTree>
    <p:extLst>
      <p:ext uri="{BB962C8B-B14F-4D97-AF65-F5344CB8AC3E}">
        <p14:creationId xmlns:p14="http://schemas.microsoft.com/office/powerpoint/2010/main" val="2124104423"/>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669449"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a:solidFill>
                  <a:schemeClr val="bg1"/>
                </a:solidFill>
                <a:latin typeface="华康俪金黑W8(P)" pitchFamily="2" charset="-122"/>
                <a:ea typeface="华康俪金黑W8(P)" pitchFamily="2" charset="-122"/>
                <a:sym typeface="华康俪金黑W8(P)" pitchFamily="2" charset="-122"/>
              </a:rPr>
              <a:t>7.5 </a:t>
            </a:r>
            <a:r>
              <a:rPr lang="en-US" altLang="zh-CN" sz="1999" dirty="0" err="1">
                <a:solidFill>
                  <a:schemeClr val="bg1"/>
                </a:solidFill>
                <a:latin typeface="华康俪金黑W8(P)" pitchFamily="2" charset="-122"/>
                <a:ea typeface="华康俪金黑W8(P)" pitchFamily="2" charset="-122"/>
                <a:sym typeface="华康俪金黑W8(P)" pitchFamily="2" charset="-122"/>
              </a:rPr>
              <a:t>EntityFramework</a:t>
            </a:r>
            <a:r>
              <a:rPr lang="zh-CN" altLang="en-US" sz="1999" dirty="0">
                <a:solidFill>
                  <a:schemeClr val="bg1"/>
                </a:solidFill>
                <a:latin typeface="华康俪金黑W8(P)" pitchFamily="2" charset="-122"/>
                <a:ea typeface="华康俪金黑W8(P)" pitchFamily="2" charset="-122"/>
                <a:sym typeface="华康俪金黑W8(P)" pitchFamily="2" charset="-122"/>
              </a:rPr>
              <a:t>拦截器</a:t>
            </a:r>
            <a:endParaRPr lang="zh-CN" altLang="en-US" sz="1799" dirty="0"/>
          </a:p>
        </p:txBody>
      </p:sp>
      <p:pic>
        <p:nvPicPr>
          <p:cNvPr id="7" name="图片 6"/>
          <p:cNvPicPr>
            <a:picLocks noChangeAspect="1"/>
          </p:cNvPicPr>
          <p:nvPr/>
        </p:nvPicPr>
        <p:blipFill>
          <a:blip r:embed="rId3"/>
          <a:stretch>
            <a:fillRect/>
          </a:stretch>
        </p:blipFill>
        <p:spPr>
          <a:xfrm>
            <a:off x="6086476" y="3419476"/>
            <a:ext cx="19048" cy="19048"/>
          </a:xfrm>
          <a:prstGeom prst="rect">
            <a:avLst/>
          </a:prstGeom>
        </p:spPr>
      </p:pic>
      <p:sp>
        <p:nvSpPr>
          <p:cNvPr id="25" name="TextBox 6"/>
          <p:cNvSpPr>
            <a:spLocks noChangeArrowheads="1"/>
          </p:cNvSpPr>
          <p:nvPr/>
        </p:nvSpPr>
        <p:spPr bwMode="auto">
          <a:xfrm>
            <a:off x="1079920" y="921070"/>
            <a:ext cx="10751524"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EF6</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提供了在对数据库执行</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ExecuteNonQuery</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ExecuteScalar</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ExecuteReader</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操作之前和之后使用</a:t>
            </a:r>
            <a:r>
              <a:rPr lang="en-US" altLang="zh-CN" b="1" dirty="0" err="1">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IDbCommandInterceptor</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拦截上下文的</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能力，通过该接口可实现读写分离。</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
            <a:hlinkClick r:id="rId4" tooltip="Learn More"/>
          </p:cNvPr>
          <p:cNvSpPr>
            <a:spLocks noChangeArrowheads="1"/>
          </p:cNvSpPr>
          <p:nvPr/>
        </p:nvSpPr>
        <p:spPr bwMode="auto">
          <a:xfrm>
            <a:off x="697359" y="1005261"/>
            <a:ext cx="360362" cy="360363"/>
          </a:xfrm>
          <a:custGeom>
            <a:avLst/>
            <a:gdLst>
              <a:gd name="T0" fmla="*/ 158876 w 643468"/>
              <a:gd name="T1" fmla="*/ 87861 h 643468"/>
              <a:gd name="T2" fmla="*/ 176731 w 643468"/>
              <a:gd name="T3" fmla="*/ 87861 h 643468"/>
              <a:gd name="T4" fmla="*/ 272501 w 643468"/>
              <a:gd name="T5" fmla="*/ 180182 h 643468"/>
              <a:gd name="T6" fmla="*/ 176731 w 643468"/>
              <a:gd name="T7" fmla="*/ 272502 h 643468"/>
              <a:gd name="T8" fmla="*/ 158876 w 643468"/>
              <a:gd name="T9" fmla="*/ 272502 h 643468"/>
              <a:gd name="T10" fmla="*/ 247279 w 643468"/>
              <a:gd name="T11" fmla="*/ 187283 h 643468"/>
              <a:gd name="T12" fmla="*/ 87862 w 643468"/>
              <a:gd name="T13" fmla="*/ 187283 h 643468"/>
              <a:gd name="T14" fmla="*/ 87862 w 643468"/>
              <a:gd name="T15" fmla="*/ 173080 h 643468"/>
              <a:gd name="T16" fmla="*/ 247279 w 643468"/>
              <a:gd name="T17" fmla="*/ 173080 h 643468"/>
              <a:gd name="T18" fmla="*/ 180180 w 643468"/>
              <a:gd name="T19" fmla="*/ 9485 h 643468"/>
              <a:gd name="T20" fmla="*/ 9485 w 643468"/>
              <a:gd name="T21" fmla="*/ 180182 h 643468"/>
              <a:gd name="T22" fmla="*/ 180180 w 643468"/>
              <a:gd name="T23" fmla="*/ 350878 h 643468"/>
              <a:gd name="T24" fmla="*/ 350876 w 643468"/>
              <a:gd name="T25" fmla="*/ 180182 h 643468"/>
              <a:gd name="T26" fmla="*/ 180180 w 643468"/>
              <a:gd name="T27" fmla="*/ 9485 h 643468"/>
              <a:gd name="T28" fmla="*/ 180181 w 643468"/>
              <a:gd name="T29" fmla="*/ 0 h 643468"/>
              <a:gd name="T30" fmla="*/ 360362 w 643468"/>
              <a:gd name="T31" fmla="*/ 180182 h 643468"/>
              <a:gd name="T32" fmla="*/ 180181 w 643468"/>
              <a:gd name="T33" fmla="*/ 360363 h 643468"/>
              <a:gd name="T34" fmla="*/ 0 w 643468"/>
              <a:gd name="T35" fmla="*/ 180182 h 643468"/>
              <a:gd name="T36" fmla="*/ 180181 w 643468"/>
              <a:gd name="T37" fmla="*/ 0 h 6434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3468"/>
              <a:gd name="T58" fmla="*/ 0 h 643468"/>
              <a:gd name="T59" fmla="*/ 643468 w 643468"/>
              <a:gd name="T60" fmla="*/ 643468 h 6434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25400" cap="flat" cmpd="sng">
            <a:solidFill>
              <a:srgbClr val="FF9300"/>
            </a:solidFill>
            <a:bevel/>
            <a:headEnd/>
            <a:tailEnd/>
          </a:ln>
        </p:spPr>
        <p:txBody>
          <a:bodyPr anchor="ctr"/>
          <a:lstStyle/>
          <a:p>
            <a:endParaRPr lang="zh-CN" altLang="en-US"/>
          </a:p>
        </p:txBody>
      </p:sp>
      <p:pic>
        <p:nvPicPr>
          <p:cNvPr id="5" name="图片 4"/>
          <p:cNvPicPr>
            <a:picLocks noChangeAspect="1"/>
          </p:cNvPicPr>
          <p:nvPr/>
        </p:nvPicPr>
        <p:blipFill>
          <a:blip r:embed="rId5"/>
          <a:stretch>
            <a:fillRect/>
          </a:stretch>
        </p:blipFill>
        <p:spPr>
          <a:xfrm>
            <a:off x="447443" y="1878584"/>
            <a:ext cx="6968534" cy="4925576"/>
          </a:xfrm>
          <a:prstGeom prst="rect">
            <a:avLst/>
          </a:prstGeom>
        </p:spPr>
      </p:pic>
      <p:pic>
        <p:nvPicPr>
          <p:cNvPr id="6" name="图片 5"/>
          <p:cNvPicPr>
            <a:picLocks noChangeAspect="1"/>
          </p:cNvPicPr>
          <p:nvPr/>
        </p:nvPicPr>
        <p:blipFill>
          <a:blip r:embed="rId6"/>
          <a:stretch>
            <a:fillRect/>
          </a:stretch>
        </p:blipFill>
        <p:spPr>
          <a:xfrm>
            <a:off x="7627850" y="3178098"/>
            <a:ext cx="4415467" cy="1079983"/>
          </a:xfrm>
          <a:prstGeom prst="rect">
            <a:avLst/>
          </a:prstGeom>
        </p:spPr>
      </p:pic>
      <p:sp>
        <p:nvSpPr>
          <p:cNvPr id="17" name="TextBox 6"/>
          <p:cNvSpPr>
            <a:spLocks noChangeArrowheads="1"/>
          </p:cNvSpPr>
          <p:nvPr/>
        </p:nvSpPr>
        <p:spPr bwMode="auto">
          <a:xfrm>
            <a:off x="7838191" y="4425066"/>
            <a:ext cx="399325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需要通过使用</a:t>
            </a:r>
            <a:r>
              <a:rPr lang="zh-CN" altLang="en-US" b="1" dirty="0" smtClean="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配置文件来</a:t>
            </a:r>
            <a:r>
              <a:rPr lang="zh-CN" altLang="en-US"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配置拦截器</a:t>
            </a:r>
            <a:endParaRPr lang="en-US" altLang="zh-CN"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12878482"/>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223325"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1.1 EF</a:t>
            </a:r>
            <a:r>
              <a:rPr lang="zh-CN" altLang="en-US" sz="1999" dirty="0" smtClean="0">
                <a:solidFill>
                  <a:schemeClr val="bg1"/>
                </a:solidFill>
                <a:latin typeface="华康俪金黑W8(P)" pitchFamily="2" charset="-122"/>
                <a:ea typeface="华康俪金黑W8(P)" pitchFamily="2" charset="-122"/>
                <a:sym typeface="华康俪金黑W8(P)" pitchFamily="2" charset="-122"/>
              </a:rPr>
              <a:t>背景介绍</a:t>
            </a:r>
            <a:endParaRPr lang="zh-CN" altLang="en-US" sz="1799" dirty="0"/>
          </a:p>
        </p:txBody>
      </p:sp>
      <p:sp>
        <p:nvSpPr>
          <p:cNvPr id="27666" name="TextBox 6"/>
          <p:cNvSpPr>
            <a:spLocks noChangeArrowheads="1"/>
          </p:cNvSpPr>
          <p:nvPr/>
        </p:nvSpPr>
        <p:spPr bwMode="auto">
          <a:xfrm>
            <a:off x="769537" y="982349"/>
            <a:ext cx="11003581" cy="117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en-US" altLang="zh-CN" dirty="0">
                <a:solidFill>
                  <a:srgbClr val="595959"/>
                </a:solidFill>
                <a:latin typeface="微软雅黑" panose="020B0503020204020204" pitchFamily="34" charset="-122"/>
                <a:ea typeface="微软雅黑" panose="020B0503020204020204" pitchFamily="34" charset="-122"/>
              </a:rPr>
              <a:t>Entity Framework </a:t>
            </a:r>
            <a:r>
              <a:rPr lang="zh-CN" altLang="en-US" dirty="0">
                <a:solidFill>
                  <a:srgbClr val="595959"/>
                </a:solidFill>
                <a:latin typeface="微软雅黑" panose="020B0503020204020204" pitchFamily="34" charset="-122"/>
                <a:ea typeface="微软雅黑" panose="020B0503020204020204" pitchFamily="34" charset="-122"/>
              </a:rPr>
              <a:t>是微软以 </a:t>
            </a:r>
            <a:r>
              <a:rPr lang="en-US" altLang="zh-CN" dirty="0">
                <a:solidFill>
                  <a:srgbClr val="595959"/>
                </a:solidFill>
                <a:latin typeface="微软雅黑" panose="020B0503020204020204" pitchFamily="34" charset="-122"/>
                <a:ea typeface="微软雅黑" panose="020B0503020204020204" pitchFamily="34" charset="-122"/>
              </a:rPr>
              <a:t>ADO.NET </a:t>
            </a:r>
            <a:r>
              <a:rPr lang="zh-CN" altLang="en-US" dirty="0">
                <a:solidFill>
                  <a:srgbClr val="595959"/>
                </a:solidFill>
                <a:latin typeface="微软雅黑" panose="020B0503020204020204" pitchFamily="34" charset="-122"/>
                <a:ea typeface="微软雅黑" panose="020B0503020204020204" pitchFamily="34" charset="-122"/>
              </a:rPr>
              <a:t>为基础所发展出来的对象关系对应 </a:t>
            </a:r>
            <a:r>
              <a:rPr lang="en-US" altLang="zh-CN" dirty="0">
                <a:solidFill>
                  <a:srgbClr val="595959"/>
                </a:solidFill>
                <a:latin typeface="微软雅黑" panose="020B0503020204020204" pitchFamily="34" charset="-122"/>
                <a:ea typeface="微软雅黑" panose="020B0503020204020204" pitchFamily="34" charset="-122"/>
              </a:rPr>
              <a:t>(O/R Mapping) </a:t>
            </a:r>
            <a:r>
              <a:rPr lang="zh-CN" altLang="en-US" dirty="0">
                <a:solidFill>
                  <a:srgbClr val="595959"/>
                </a:solidFill>
                <a:latin typeface="微软雅黑" panose="020B0503020204020204" pitchFamily="34" charset="-122"/>
                <a:ea typeface="微软雅黑" panose="020B0503020204020204" pitchFamily="34" charset="-122"/>
              </a:rPr>
              <a:t>解决方案，利用了抽象化数据结构的方式，将每个数据库对象都转换成应用程序对象 </a:t>
            </a:r>
            <a:r>
              <a:rPr lang="en-US" altLang="zh-CN" dirty="0">
                <a:solidFill>
                  <a:srgbClr val="595959"/>
                </a:solidFill>
                <a:latin typeface="微软雅黑" panose="020B0503020204020204" pitchFamily="34" charset="-122"/>
                <a:ea typeface="微软雅黑" panose="020B0503020204020204" pitchFamily="34" charset="-122"/>
              </a:rPr>
              <a:t>(entity)</a:t>
            </a:r>
            <a:r>
              <a:rPr lang="zh-CN" altLang="en-US" dirty="0">
                <a:solidFill>
                  <a:srgbClr val="595959"/>
                </a:solidFill>
                <a:latin typeface="微软雅黑" panose="020B0503020204020204" pitchFamily="34" charset="-122"/>
                <a:ea typeface="微软雅黑" panose="020B0503020204020204" pitchFamily="34" charset="-122"/>
              </a:rPr>
              <a:t>，而数据字段都转换为属性 </a:t>
            </a:r>
            <a:r>
              <a:rPr lang="en-US" altLang="zh-CN" dirty="0">
                <a:solidFill>
                  <a:srgbClr val="595959"/>
                </a:solidFill>
                <a:latin typeface="微软雅黑" panose="020B0503020204020204" pitchFamily="34" charset="-122"/>
                <a:ea typeface="微软雅黑" panose="020B0503020204020204" pitchFamily="34" charset="-122"/>
              </a:rPr>
              <a:t>(property)</a:t>
            </a:r>
            <a:r>
              <a:rPr lang="zh-CN" altLang="en-US" dirty="0">
                <a:solidFill>
                  <a:srgbClr val="595959"/>
                </a:solidFill>
                <a:latin typeface="微软雅黑" panose="020B0503020204020204" pitchFamily="34" charset="-122"/>
                <a:ea typeface="微软雅黑" panose="020B0503020204020204" pitchFamily="34" charset="-122"/>
              </a:rPr>
              <a:t>，关系则转换为结合属性 </a:t>
            </a:r>
            <a:r>
              <a:rPr lang="en-US" altLang="zh-CN" dirty="0">
                <a:solidFill>
                  <a:srgbClr val="595959"/>
                </a:solidFill>
                <a:latin typeface="微软雅黑" panose="020B0503020204020204" pitchFamily="34" charset="-122"/>
                <a:ea typeface="微软雅黑" panose="020B0503020204020204" pitchFamily="34" charset="-122"/>
              </a:rPr>
              <a:t>(association)</a:t>
            </a:r>
            <a:r>
              <a:rPr lang="zh-CN" altLang="en-US" dirty="0">
                <a:solidFill>
                  <a:srgbClr val="595959"/>
                </a:solidFill>
                <a:latin typeface="微软雅黑" panose="020B0503020204020204" pitchFamily="34" charset="-122"/>
                <a:ea typeface="微软雅黑" panose="020B0503020204020204" pitchFamily="34" charset="-122"/>
              </a:rPr>
              <a:t>，让数据库的 </a:t>
            </a:r>
            <a:r>
              <a:rPr lang="en-US" altLang="zh-CN" dirty="0">
                <a:solidFill>
                  <a:srgbClr val="595959"/>
                </a:solidFill>
                <a:latin typeface="微软雅黑" panose="020B0503020204020204" pitchFamily="34" charset="-122"/>
                <a:ea typeface="微软雅黑" panose="020B0503020204020204" pitchFamily="34" charset="-122"/>
              </a:rPr>
              <a:t>E/R </a:t>
            </a:r>
            <a:r>
              <a:rPr lang="zh-CN" altLang="en-US" dirty="0">
                <a:solidFill>
                  <a:srgbClr val="595959"/>
                </a:solidFill>
                <a:latin typeface="微软雅黑" panose="020B0503020204020204" pitchFamily="34" charset="-122"/>
                <a:ea typeface="微软雅黑" panose="020B0503020204020204" pitchFamily="34" charset="-122"/>
              </a:rPr>
              <a:t>模型完全的转成</a:t>
            </a:r>
            <a:r>
              <a:rPr lang="zh-CN" altLang="en-US" dirty="0" smtClean="0">
                <a:solidFill>
                  <a:srgbClr val="595959"/>
                </a:solidFill>
                <a:latin typeface="微软雅黑" panose="020B0503020204020204" pitchFamily="34" charset="-122"/>
                <a:ea typeface="微软雅黑" panose="020B0503020204020204" pitchFamily="34" charset="-122"/>
              </a:rPr>
              <a:t>对象模型。</a:t>
            </a:r>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9" name="燕尾形 40"/>
          <p:cNvSpPr>
            <a:spLocks noChangeArrowheads="1"/>
          </p:cNvSpPr>
          <p:nvPr/>
        </p:nvSpPr>
        <p:spPr bwMode="auto">
          <a:xfrm>
            <a:off x="5772319" y="3494055"/>
            <a:ext cx="431575" cy="1151925"/>
          </a:xfrm>
          <a:prstGeom prst="chevron">
            <a:avLst>
              <a:gd name="adj" fmla="val 50000"/>
            </a:avLst>
          </a:prstGeom>
          <a:solidFill>
            <a:srgbClr val="FF9300"/>
          </a:solidFill>
          <a:ln w="25400" cap="flat" cmpd="sng">
            <a:solidFill>
              <a:schemeClr val="bg1"/>
            </a:solidFill>
            <a:bevel/>
            <a:headEnd/>
            <a:tailEnd/>
          </a:ln>
        </p:spPr>
        <p:txBody>
          <a:bodyPr anchor="ctr"/>
          <a:lstStyle/>
          <a:p>
            <a:pPr algn="ctr"/>
            <a:endParaRPr lang="zh-CN" altLang="zh-CN" sz="1799">
              <a:latin typeface="宋体" panose="02010600030101010101" pitchFamily="2" charset="-122"/>
              <a:sym typeface="宋体" panose="02010600030101010101" pitchFamily="2" charset="-122"/>
            </a:endParaRPr>
          </a:p>
        </p:txBody>
      </p:sp>
      <p:sp>
        <p:nvSpPr>
          <p:cNvPr id="3" name="矩形 2"/>
          <p:cNvSpPr/>
          <p:nvPr/>
        </p:nvSpPr>
        <p:spPr>
          <a:xfrm>
            <a:off x="379142" y="2299364"/>
            <a:ext cx="5006898" cy="43315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p:cNvSpPr/>
          <p:nvPr/>
        </p:nvSpPr>
        <p:spPr>
          <a:xfrm>
            <a:off x="626737" y="3616380"/>
            <a:ext cx="4739269" cy="291823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sz="1400" dirty="0" smtClean="0"/>
              <a:t>        ORM </a:t>
            </a:r>
            <a:r>
              <a:rPr lang="zh-CN" altLang="en-US" sz="1400" dirty="0"/>
              <a:t>是一</a:t>
            </a:r>
            <a:r>
              <a:rPr lang="zh-CN" altLang="en-US" sz="1400" dirty="0" smtClean="0"/>
              <a:t>种可以</a:t>
            </a:r>
            <a:r>
              <a:rPr lang="zh-CN" altLang="en-US" sz="1400" dirty="0"/>
              <a:t>自动的存储领域对象的数据到</a:t>
            </a:r>
            <a:r>
              <a:rPr lang="zh-CN" altLang="en-US" sz="1400" dirty="0" smtClean="0"/>
              <a:t>像</a:t>
            </a:r>
            <a:r>
              <a:rPr lang="en-US" altLang="zh-CN" sz="1400" dirty="0" smtClean="0"/>
              <a:t>SQL </a:t>
            </a:r>
            <a:r>
              <a:rPr lang="en-US" altLang="zh-CN" sz="1400" dirty="0"/>
              <a:t>Server</a:t>
            </a:r>
            <a:r>
              <a:rPr lang="zh-CN" altLang="en-US" sz="1400" dirty="0"/>
              <a:t>这样的关系型数据库中，而且无需太多的</a:t>
            </a:r>
            <a:r>
              <a:rPr lang="zh-CN" altLang="en-US" sz="1400" dirty="0" smtClean="0"/>
              <a:t>编程的工具。其包括</a:t>
            </a:r>
            <a:r>
              <a:rPr lang="zh-CN" altLang="en-US" sz="1400" dirty="0"/>
              <a:t>三个主要的部分</a:t>
            </a:r>
            <a:r>
              <a:rPr lang="zh-CN" altLang="en-US" sz="1400" dirty="0" smtClean="0"/>
              <a:t>：</a:t>
            </a:r>
            <a:r>
              <a:rPr lang="zh-CN" altLang="en-US" sz="1600" b="1" dirty="0" smtClean="0">
                <a:solidFill>
                  <a:srgbClr val="FF9300"/>
                </a:solidFill>
                <a:latin typeface="微软雅黑" panose="020B0503020204020204" pitchFamily="34" charset="-122"/>
                <a:ea typeface="微软雅黑" panose="020B0503020204020204" pitchFamily="34" charset="-122"/>
              </a:rPr>
              <a:t>领域类</a:t>
            </a:r>
            <a:r>
              <a:rPr lang="zh-CN" altLang="en-US" sz="1600" b="1" dirty="0">
                <a:solidFill>
                  <a:srgbClr val="FF9300"/>
                </a:solidFill>
                <a:latin typeface="微软雅黑" panose="020B0503020204020204" pitchFamily="34" charset="-122"/>
                <a:ea typeface="微软雅黑" panose="020B0503020204020204" pitchFamily="34" charset="-122"/>
              </a:rPr>
              <a:t>对象</a:t>
            </a:r>
            <a:r>
              <a:rPr lang="zh-CN" altLang="en-US" sz="1400" dirty="0"/>
              <a:t>，</a:t>
            </a:r>
            <a:r>
              <a:rPr lang="zh-CN" altLang="en-US" sz="1600" b="1" dirty="0">
                <a:solidFill>
                  <a:srgbClr val="FF9300"/>
                </a:solidFill>
                <a:latin typeface="微软雅黑" panose="020B0503020204020204" pitchFamily="34" charset="-122"/>
                <a:ea typeface="微软雅黑" panose="020B0503020204020204" pitchFamily="34" charset="-122"/>
              </a:rPr>
              <a:t>关系型数据库对象</a:t>
            </a:r>
            <a:r>
              <a:rPr lang="zh-CN" altLang="en-US" sz="1400" dirty="0"/>
              <a:t>，关于如何把领域对象映射到关系型数据库对象（表，视图和存储过程）的</a:t>
            </a:r>
            <a:r>
              <a:rPr lang="zh-CN" altLang="en-US" sz="1600" b="1" dirty="0">
                <a:solidFill>
                  <a:srgbClr val="FF9300"/>
                </a:solidFill>
                <a:latin typeface="微软雅黑" panose="020B0503020204020204" pitchFamily="34" charset="-122"/>
                <a:ea typeface="微软雅黑" panose="020B0503020204020204" pitchFamily="34" charset="-122"/>
              </a:rPr>
              <a:t>映射信息</a:t>
            </a:r>
            <a:r>
              <a:rPr lang="zh-CN" altLang="en-US" sz="1400" dirty="0"/>
              <a:t>。</a:t>
            </a:r>
          </a:p>
          <a:p>
            <a:r>
              <a:rPr lang="en-US" altLang="zh-CN" sz="1400" dirty="0" smtClean="0"/>
              <a:t>        ORM </a:t>
            </a:r>
            <a:r>
              <a:rPr lang="zh-CN" altLang="en-US" sz="1400" dirty="0"/>
              <a:t>允许我们把数据库设计和领域类设计分离开。这样使得我们的应用的维护性和扩展性更好。它使标准的</a:t>
            </a:r>
            <a:r>
              <a:rPr lang="en-US" altLang="zh-CN" sz="1600" b="1" dirty="0">
                <a:solidFill>
                  <a:srgbClr val="FF9300"/>
                </a:solidFill>
                <a:latin typeface="微软雅黑" panose="020B0503020204020204" pitchFamily="34" charset="-122"/>
                <a:ea typeface="微软雅黑" panose="020B0503020204020204" pitchFamily="34" charset="-122"/>
              </a:rPr>
              <a:t>CRUD</a:t>
            </a:r>
            <a:r>
              <a:rPr lang="zh-CN" altLang="en-US" sz="1600" b="1" dirty="0">
                <a:solidFill>
                  <a:srgbClr val="FF9300"/>
                </a:solidFill>
                <a:latin typeface="微软雅黑" panose="020B0503020204020204" pitchFamily="34" charset="-122"/>
                <a:ea typeface="微软雅黑" panose="020B0503020204020204" pitchFamily="34" charset="-122"/>
              </a:rPr>
              <a:t>操作</a:t>
            </a:r>
            <a:r>
              <a:rPr lang="en-US" altLang="zh-CN" sz="1600" b="1" dirty="0">
                <a:solidFill>
                  <a:srgbClr val="FF9300"/>
                </a:solidFill>
                <a:latin typeface="微软雅黑" panose="020B0503020204020204" pitchFamily="34" charset="-122"/>
                <a:ea typeface="微软雅黑" panose="020B0503020204020204" pitchFamily="34" charset="-122"/>
              </a:rPr>
              <a:t>(Create, Read, Update &amp; Delete) </a:t>
            </a:r>
            <a:r>
              <a:rPr lang="zh-CN" altLang="en-US" sz="1600" b="1" dirty="0">
                <a:solidFill>
                  <a:srgbClr val="FF9300"/>
                </a:solidFill>
                <a:latin typeface="微软雅黑" panose="020B0503020204020204" pitchFamily="34" charset="-122"/>
                <a:ea typeface="微软雅黑" panose="020B0503020204020204" pitchFamily="34" charset="-122"/>
              </a:rPr>
              <a:t>自动化</a:t>
            </a:r>
            <a:r>
              <a:rPr lang="zh-CN" altLang="en-US" sz="1400" dirty="0"/>
              <a:t>。这样开发人员可以不用手工再书写这些</a:t>
            </a:r>
            <a:r>
              <a:rPr lang="zh-CN" altLang="en-US" sz="1400" dirty="0" smtClean="0"/>
              <a:t>代码。</a:t>
            </a:r>
            <a:endParaRPr lang="en-US" altLang="zh-CN" sz="1400" dirty="0" smtClean="0"/>
          </a:p>
          <a:p>
            <a:r>
              <a:rPr lang="zh-CN" altLang="en-US" sz="1400" dirty="0" smtClean="0"/>
              <a:t>       只要</a:t>
            </a:r>
            <a:r>
              <a:rPr lang="zh-CN" altLang="en-US" sz="1400" dirty="0"/>
              <a:t>提供了持久化类与表的映射关系，</a:t>
            </a:r>
            <a:r>
              <a:rPr lang="en-US" altLang="zh-CN" sz="1400" dirty="0"/>
              <a:t>ORM</a:t>
            </a:r>
            <a:r>
              <a:rPr lang="zh-CN" altLang="en-US" sz="1400" dirty="0"/>
              <a:t>框架在运行时就能参照</a:t>
            </a:r>
            <a:r>
              <a:rPr lang="zh-CN" altLang="en-US" sz="1600" b="1" dirty="0">
                <a:solidFill>
                  <a:srgbClr val="FF9300"/>
                </a:solidFill>
                <a:latin typeface="微软雅黑" panose="020B0503020204020204" pitchFamily="34" charset="-122"/>
                <a:ea typeface="微软雅黑" panose="020B0503020204020204" pitchFamily="34" charset="-122"/>
              </a:rPr>
              <a:t>映射文件</a:t>
            </a:r>
            <a:r>
              <a:rPr lang="zh-CN" altLang="en-US" sz="1400" dirty="0"/>
              <a:t>的信息，把对象</a:t>
            </a:r>
            <a:r>
              <a:rPr lang="zh-CN" altLang="en-US" sz="1600" b="1" dirty="0">
                <a:solidFill>
                  <a:srgbClr val="FF9300"/>
                </a:solidFill>
                <a:latin typeface="微软雅黑" panose="020B0503020204020204" pitchFamily="34" charset="-122"/>
                <a:ea typeface="微软雅黑" panose="020B0503020204020204" pitchFamily="34" charset="-122"/>
              </a:rPr>
              <a:t>持久化</a:t>
            </a:r>
            <a:r>
              <a:rPr lang="zh-CN" altLang="en-US" sz="1400" dirty="0"/>
              <a:t>到数据库中。</a:t>
            </a:r>
          </a:p>
        </p:txBody>
      </p:sp>
      <p:pic>
        <p:nvPicPr>
          <p:cNvPr id="6" name="图片 5"/>
          <p:cNvPicPr>
            <a:picLocks noChangeAspect="1"/>
          </p:cNvPicPr>
          <p:nvPr/>
        </p:nvPicPr>
        <p:blipFill>
          <a:blip r:embed="rId3"/>
          <a:stretch>
            <a:fillRect/>
          </a:stretch>
        </p:blipFill>
        <p:spPr>
          <a:xfrm>
            <a:off x="551823" y="2395840"/>
            <a:ext cx="4661536" cy="1220539"/>
          </a:xfrm>
          <a:prstGeom prst="rect">
            <a:avLst/>
          </a:prstGeom>
        </p:spPr>
      </p:pic>
      <p:sp>
        <p:nvSpPr>
          <p:cNvPr id="27" name="矩形 26"/>
          <p:cNvSpPr/>
          <p:nvPr/>
        </p:nvSpPr>
        <p:spPr>
          <a:xfrm>
            <a:off x="6590173" y="2299364"/>
            <a:ext cx="5006898" cy="43315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7029288" y="3814430"/>
            <a:ext cx="4128668" cy="1121964"/>
          </a:xfrm>
          <a:prstGeom prst="rect">
            <a:avLst/>
          </a:prstGeom>
        </p:spPr>
      </p:pic>
      <p:pic>
        <p:nvPicPr>
          <p:cNvPr id="10" name="图片 9"/>
          <p:cNvPicPr>
            <a:picLocks noChangeAspect="1"/>
          </p:cNvPicPr>
          <p:nvPr/>
        </p:nvPicPr>
        <p:blipFill>
          <a:blip r:embed="rId5"/>
          <a:stretch>
            <a:fillRect/>
          </a:stretch>
        </p:blipFill>
        <p:spPr>
          <a:xfrm>
            <a:off x="7083123" y="5080780"/>
            <a:ext cx="3949525" cy="1210570"/>
          </a:xfrm>
          <a:prstGeom prst="rect">
            <a:avLst/>
          </a:prstGeom>
        </p:spPr>
      </p:pic>
      <p:pic>
        <p:nvPicPr>
          <p:cNvPr id="11" name="图片 10"/>
          <p:cNvPicPr>
            <a:picLocks noChangeAspect="1"/>
          </p:cNvPicPr>
          <p:nvPr/>
        </p:nvPicPr>
        <p:blipFill>
          <a:blip r:embed="rId6"/>
          <a:stretch>
            <a:fillRect/>
          </a:stretch>
        </p:blipFill>
        <p:spPr>
          <a:xfrm>
            <a:off x="6947085" y="2530038"/>
            <a:ext cx="4221600" cy="964017"/>
          </a:xfrm>
          <a:prstGeom prst="rect">
            <a:avLst/>
          </a:prstGeom>
        </p:spPr>
      </p:pic>
    </p:spTree>
    <p:extLst>
      <p:ext uri="{BB962C8B-B14F-4D97-AF65-F5344CB8AC3E}">
        <p14:creationId xmlns:p14="http://schemas.microsoft.com/office/powerpoint/2010/main" val="1920106377"/>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253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253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253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4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2544" name="矩形 3"/>
          <p:cNvSpPr>
            <a:spLocks noChangeArrowheads="1"/>
          </p:cNvSpPr>
          <p:nvPr/>
        </p:nvSpPr>
        <p:spPr bwMode="auto">
          <a:xfrm>
            <a:off x="8734639" y="334987"/>
            <a:ext cx="1223325"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4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1.2 EF</a:t>
            </a:r>
            <a:r>
              <a:rPr lang="zh-CN" altLang="en-US" sz="1999" dirty="0" smtClean="0">
                <a:solidFill>
                  <a:schemeClr val="bg1"/>
                </a:solidFill>
                <a:latin typeface="华康俪金黑W8(P)" pitchFamily="2" charset="-122"/>
                <a:ea typeface="华康俪金黑W8(P)" pitchFamily="2" charset="-122"/>
                <a:sym typeface="华康俪金黑W8(P)" pitchFamily="2" charset="-122"/>
              </a:rPr>
              <a:t>体系结构介绍</a:t>
            </a:r>
            <a:endParaRPr lang="zh-CN" altLang="en-US" sz="1799" dirty="0"/>
          </a:p>
        </p:txBody>
      </p:sp>
      <p:sp>
        <p:nvSpPr>
          <p:cNvPr id="22548" name="矩形 11"/>
          <p:cNvSpPr>
            <a:spLocks noChangeArrowheads="1"/>
          </p:cNvSpPr>
          <p:nvPr/>
        </p:nvSpPr>
        <p:spPr bwMode="auto">
          <a:xfrm>
            <a:off x="8355330" y="5945015"/>
            <a:ext cx="377479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lnSpc>
                <a:spcPct val="130000"/>
              </a:lnSpc>
            </a:pPr>
            <a:r>
              <a:rPr lang="en-US" altLang="zh-CN" sz="1400" dirty="0" err="1"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ADO.Net</a:t>
            </a:r>
            <a:r>
              <a:rPr lang="en-US" altLang="zh-CN"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 Data Provider</a:t>
            </a:r>
            <a:r>
              <a:rPr lang="zh-CN" altLang="en-US"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：使用标准的</a:t>
            </a:r>
            <a:r>
              <a:rPr lang="en-US" altLang="zh-CN"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Ado.net</a:t>
            </a:r>
            <a:r>
              <a:rPr lang="zh-CN" altLang="en-US"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与数据库通信。</a:t>
            </a:r>
            <a:endParaRPr lang="zh-CN" altLang="en-US" sz="1400" dirty="0"/>
          </a:p>
        </p:txBody>
      </p:sp>
      <p:sp>
        <p:nvSpPr>
          <p:cNvPr id="22549" name="矩形 12"/>
          <p:cNvSpPr>
            <a:spLocks noChangeArrowheads="1"/>
          </p:cNvSpPr>
          <p:nvPr/>
        </p:nvSpPr>
        <p:spPr bwMode="auto">
          <a:xfrm>
            <a:off x="122175" y="1757235"/>
            <a:ext cx="3200888" cy="1052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lnSpc>
                <a:spcPct val="130000"/>
              </a:lnSpc>
            </a:pPr>
            <a:r>
              <a:rPr lang="zh-CN" altLang="en-US" sz="1599" dirty="0">
                <a:solidFill>
                  <a:srgbClr val="5F5E5C"/>
                </a:solidFill>
                <a:latin typeface="微软雅黑" panose="020B0503020204020204" pitchFamily="34" charset="-122"/>
                <a:ea typeface="微软雅黑" panose="020B0503020204020204" pitchFamily="34" charset="-122"/>
              </a:rPr>
              <a:t>概念模型</a:t>
            </a:r>
            <a:r>
              <a:rPr lang="en-US" altLang="zh-CN" sz="1599" dirty="0">
                <a:solidFill>
                  <a:srgbClr val="5F5E5C"/>
                </a:solidFill>
                <a:latin typeface="微软雅黑" panose="020B0503020204020204" pitchFamily="34" charset="-122"/>
                <a:ea typeface="微软雅黑" panose="020B0503020204020204" pitchFamily="34" charset="-122"/>
              </a:rPr>
              <a:t>: </a:t>
            </a:r>
            <a:r>
              <a:rPr lang="zh-CN" altLang="en-US" sz="1599" dirty="0">
                <a:solidFill>
                  <a:srgbClr val="5F5E5C"/>
                </a:solidFill>
                <a:latin typeface="微软雅黑" panose="020B0503020204020204" pitchFamily="34" charset="-122"/>
                <a:ea typeface="微软雅黑" panose="020B0503020204020204" pitchFamily="34" charset="-122"/>
              </a:rPr>
              <a:t>概念模型包含了模型类和它们之间的关系。 这将是独立于数据库表设计。</a:t>
            </a:r>
          </a:p>
        </p:txBody>
      </p:sp>
      <p:sp>
        <p:nvSpPr>
          <p:cNvPr id="22550" name="矩形 13"/>
          <p:cNvSpPr>
            <a:spLocks noChangeArrowheads="1"/>
          </p:cNvSpPr>
          <p:nvPr/>
        </p:nvSpPr>
        <p:spPr bwMode="auto">
          <a:xfrm>
            <a:off x="6096000" y="936817"/>
            <a:ext cx="4334381" cy="905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lnSpc>
                <a:spcPct val="130000"/>
              </a:lnSpc>
            </a:pPr>
            <a:r>
              <a:rPr lang="en-US" altLang="zh-CN" sz="1400" dirty="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LINQ To Entity</a:t>
            </a:r>
            <a:r>
              <a:rPr lang="zh-CN" altLang="en-US" sz="1400" dirty="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L2E</a:t>
            </a:r>
            <a:r>
              <a:rPr lang="zh-CN" altLang="en-US" sz="1400" dirty="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用于</a:t>
            </a:r>
            <a:r>
              <a:rPr lang="zh-CN" altLang="en-US" sz="1400" dirty="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编写查询对象模型。 它返回在概念模型中定义的实体。 你可以在使用</a:t>
            </a:r>
            <a:r>
              <a:rPr lang="en-US" altLang="zh-CN" sz="1400" dirty="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Entity Framework</a:t>
            </a:r>
            <a:r>
              <a:rPr lang="zh-CN" altLang="en-US" sz="1400" dirty="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时使用</a:t>
            </a:r>
            <a:r>
              <a:rPr lang="en-US" altLang="zh-CN" sz="1400" dirty="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LINQ</a:t>
            </a:r>
            <a:r>
              <a:rPr lang="zh-CN" altLang="en-US" sz="1400" dirty="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技能。</a:t>
            </a:r>
            <a:endParaRPr lang="zh-CN" altLang="en-US" sz="1400" dirty="0">
              <a:solidFill>
                <a:srgbClr val="5F5E5C"/>
              </a:solidFill>
              <a:latin typeface="微软雅黑" panose="020B0503020204020204" pitchFamily="34" charset="-122"/>
              <a:ea typeface="微软雅黑" panose="020B0503020204020204" pitchFamily="34" charset="-122"/>
            </a:endParaRPr>
          </a:p>
        </p:txBody>
      </p:sp>
      <p:sp>
        <p:nvSpPr>
          <p:cNvPr id="22551" name="矩形 14"/>
          <p:cNvSpPr>
            <a:spLocks noChangeArrowheads="1"/>
          </p:cNvSpPr>
          <p:nvPr/>
        </p:nvSpPr>
        <p:spPr bwMode="auto">
          <a:xfrm>
            <a:off x="169221" y="3244768"/>
            <a:ext cx="2200963" cy="1052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lnSpc>
                <a:spcPct val="130000"/>
              </a:lnSpc>
            </a:pPr>
            <a:r>
              <a:rPr lang="zh-CN" altLang="en-US" sz="1599" dirty="0">
                <a:solidFill>
                  <a:srgbClr val="5F5E5C"/>
                </a:solidFill>
                <a:latin typeface="微软雅黑" panose="020B0503020204020204" pitchFamily="34" charset="-122"/>
                <a:ea typeface="微软雅黑" panose="020B0503020204020204" pitchFamily="34" charset="-122"/>
              </a:rPr>
              <a:t>映射</a:t>
            </a:r>
            <a:r>
              <a:rPr lang="en-US" altLang="zh-CN" sz="1599" dirty="0">
                <a:solidFill>
                  <a:srgbClr val="5F5E5C"/>
                </a:solidFill>
                <a:latin typeface="微软雅黑" panose="020B0503020204020204" pitchFamily="34" charset="-122"/>
                <a:ea typeface="微软雅黑" panose="020B0503020204020204" pitchFamily="34" charset="-122"/>
              </a:rPr>
              <a:t>: </a:t>
            </a:r>
            <a:r>
              <a:rPr lang="zh-CN" altLang="en-US" sz="1599" dirty="0">
                <a:solidFill>
                  <a:srgbClr val="5F5E5C"/>
                </a:solidFill>
                <a:latin typeface="微软雅黑" panose="020B0503020204020204" pitchFamily="34" charset="-122"/>
                <a:ea typeface="微软雅黑" panose="020B0503020204020204" pitchFamily="34" charset="-122"/>
              </a:rPr>
              <a:t>映射由概念模型如何映射到存储模型的信息组成。</a:t>
            </a:r>
          </a:p>
        </p:txBody>
      </p:sp>
      <p:sp>
        <p:nvSpPr>
          <p:cNvPr id="22552" name="矩形 15"/>
          <p:cNvSpPr>
            <a:spLocks noChangeArrowheads="1"/>
          </p:cNvSpPr>
          <p:nvPr/>
        </p:nvSpPr>
        <p:spPr bwMode="auto">
          <a:xfrm>
            <a:off x="2105686" y="916009"/>
            <a:ext cx="3800913" cy="700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lnSpc>
                <a:spcPct val="130000"/>
              </a:lnSpc>
            </a:pPr>
            <a:r>
              <a:rPr lang="en-US" altLang="zh-CN" sz="1599" dirty="0">
                <a:solidFill>
                  <a:srgbClr val="5F5E5C"/>
                </a:solidFill>
                <a:latin typeface="微软雅黑" panose="020B0503020204020204" pitchFamily="34" charset="-122"/>
                <a:ea typeface="微软雅黑" panose="020B0503020204020204" pitchFamily="34" charset="-122"/>
              </a:rPr>
              <a:t>EDM(</a:t>
            </a:r>
            <a:r>
              <a:rPr lang="zh-CN" altLang="en-US" sz="1599" dirty="0">
                <a:solidFill>
                  <a:srgbClr val="5F5E5C"/>
                </a:solidFill>
                <a:latin typeface="微软雅黑" panose="020B0503020204020204" pitchFamily="34" charset="-122"/>
                <a:ea typeface="微软雅黑" panose="020B0503020204020204" pitchFamily="34" charset="-122"/>
              </a:rPr>
              <a:t>实体数据模型</a:t>
            </a:r>
            <a:r>
              <a:rPr lang="en-US" altLang="zh-CN" sz="1599" dirty="0">
                <a:solidFill>
                  <a:srgbClr val="5F5E5C"/>
                </a:solidFill>
                <a:latin typeface="微软雅黑" panose="020B0503020204020204" pitchFamily="34" charset="-122"/>
                <a:ea typeface="微软雅黑" panose="020B0503020204020204" pitchFamily="34" charset="-122"/>
              </a:rPr>
              <a:t>):</a:t>
            </a:r>
            <a:r>
              <a:rPr lang="zh-CN" altLang="en-US" sz="1599" dirty="0">
                <a:solidFill>
                  <a:srgbClr val="5F5E5C"/>
                </a:solidFill>
                <a:latin typeface="微软雅黑" panose="020B0503020204020204" pitchFamily="34" charset="-122"/>
                <a:ea typeface="微软雅黑" panose="020B0503020204020204" pitchFamily="34" charset="-122"/>
              </a:rPr>
              <a:t> </a:t>
            </a:r>
            <a:r>
              <a:rPr lang="en-US" altLang="zh-CN" sz="1599" dirty="0">
                <a:solidFill>
                  <a:srgbClr val="5F5E5C"/>
                </a:solidFill>
                <a:latin typeface="微软雅黑" panose="020B0503020204020204" pitchFamily="34" charset="-122"/>
                <a:ea typeface="微软雅黑" panose="020B0503020204020204" pitchFamily="34" charset="-122"/>
              </a:rPr>
              <a:t>EDM</a:t>
            </a:r>
            <a:r>
              <a:rPr lang="zh-CN" altLang="en-US" sz="1599" dirty="0">
                <a:solidFill>
                  <a:srgbClr val="5F5E5C"/>
                </a:solidFill>
                <a:latin typeface="微软雅黑" panose="020B0503020204020204" pitchFamily="34" charset="-122"/>
                <a:ea typeface="微软雅黑" panose="020B0503020204020204" pitchFamily="34" charset="-122"/>
              </a:rPr>
              <a:t>包含三个主要部分</a:t>
            </a:r>
            <a:r>
              <a:rPr lang="en-US" altLang="zh-CN" sz="1599" dirty="0">
                <a:solidFill>
                  <a:srgbClr val="5F5E5C"/>
                </a:solidFill>
                <a:latin typeface="微软雅黑" panose="020B0503020204020204" pitchFamily="34" charset="-122"/>
                <a:ea typeface="微软雅黑" panose="020B0503020204020204" pitchFamily="34" charset="-122"/>
              </a:rPr>
              <a:t>——</a:t>
            </a:r>
            <a:r>
              <a:rPr lang="zh-CN" altLang="en-US" sz="1599" dirty="0">
                <a:solidFill>
                  <a:srgbClr val="5F5E5C"/>
                </a:solidFill>
                <a:latin typeface="微软雅黑" panose="020B0503020204020204" pitchFamily="34" charset="-122"/>
                <a:ea typeface="微软雅黑" panose="020B0503020204020204" pitchFamily="34" charset="-122"/>
              </a:rPr>
              <a:t>概念模型</a:t>
            </a:r>
            <a:r>
              <a:rPr lang="en-US" altLang="zh-CN" sz="1599" dirty="0">
                <a:solidFill>
                  <a:srgbClr val="5F5E5C"/>
                </a:solidFill>
                <a:latin typeface="微软雅黑" panose="020B0503020204020204" pitchFamily="34" charset="-122"/>
                <a:ea typeface="微软雅黑" panose="020B0503020204020204" pitchFamily="34" charset="-122"/>
              </a:rPr>
              <a:t>,</a:t>
            </a:r>
            <a:r>
              <a:rPr lang="zh-CN" altLang="en-US" sz="1599" dirty="0">
                <a:solidFill>
                  <a:srgbClr val="5F5E5C"/>
                </a:solidFill>
                <a:latin typeface="微软雅黑" panose="020B0503020204020204" pitchFamily="34" charset="-122"/>
                <a:ea typeface="微软雅黑" panose="020B0503020204020204" pitchFamily="34" charset="-122"/>
              </a:rPr>
              <a:t>映射和存储模型。</a:t>
            </a:r>
          </a:p>
        </p:txBody>
      </p:sp>
      <p:grpSp>
        <p:nvGrpSpPr>
          <p:cNvPr id="22553" name="组合 16"/>
          <p:cNvGrpSpPr>
            <a:grpSpLocks/>
          </p:cNvGrpSpPr>
          <p:nvPr/>
        </p:nvGrpSpPr>
        <p:grpSpPr bwMode="auto">
          <a:xfrm>
            <a:off x="268149" y="4255657"/>
            <a:ext cx="2776134" cy="45719"/>
            <a:chOff x="0" y="0"/>
            <a:chExt cx="4464496" cy="288032"/>
          </a:xfrm>
        </p:grpSpPr>
        <p:sp>
          <p:nvSpPr>
            <p:cNvPr id="22554" name="直接连接符 17"/>
            <p:cNvSpPr>
              <a:spLocks noChangeShapeType="1"/>
            </p:cNvSpPr>
            <p:nvPr/>
          </p:nvSpPr>
          <p:spPr bwMode="auto">
            <a:xfrm flipH="1">
              <a:off x="4032806" y="0"/>
              <a:ext cx="431690" cy="288032"/>
            </a:xfrm>
            <a:prstGeom prst="line">
              <a:avLst/>
            </a:prstGeom>
            <a:noFill/>
            <a:ln w="19050" cap="flat" cmpd="sng">
              <a:solidFill>
                <a:srgbClr val="8BAB00"/>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22555" name="直接连接符 18"/>
            <p:cNvSpPr>
              <a:spLocks noChangeShapeType="1"/>
            </p:cNvSpPr>
            <p:nvPr/>
          </p:nvSpPr>
          <p:spPr bwMode="auto">
            <a:xfrm flipH="1">
              <a:off x="0" y="288032"/>
              <a:ext cx="4032806" cy="1"/>
            </a:xfrm>
            <a:prstGeom prst="line">
              <a:avLst/>
            </a:prstGeom>
            <a:noFill/>
            <a:ln w="19050" cap="flat" cmpd="sng">
              <a:solidFill>
                <a:srgbClr val="8BAB00"/>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grpSp>
      <p:grpSp>
        <p:nvGrpSpPr>
          <p:cNvPr id="22556" name="组合 19"/>
          <p:cNvGrpSpPr>
            <a:grpSpLocks/>
          </p:cNvGrpSpPr>
          <p:nvPr/>
        </p:nvGrpSpPr>
        <p:grpSpPr bwMode="auto">
          <a:xfrm flipV="1">
            <a:off x="197620" y="2819983"/>
            <a:ext cx="2846664" cy="578228"/>
            <a:chOff x="0" y="0"/>
            <a:chExt cx="4464496" cy="288032"/>
          </a:xfrm>
        </p:grpSpPr>
        <p:sp>
          <p:nvSpPr>
            <p:cNvPr id="22557" name="直接连接符 20"/>
            <p:cNvSpPr>
              <a:spLocks noChangeShapeType="1"/>
            </p:cNvSpPr>
            <p:nvPr/>
          </p:nvSpPr>
          <p:spPr bwMode="auto">
            <a:xfrm flipH="1">
              <a:off x="4032614" y="0"/>
              <a:ext cx="431882" cy="288032"/>
            </a:xfrm>
            <a:prstGeom prst="line">
              <a:avLst/>
            </a:prstGeom>
            <a:noFill/>
            <a:ln w="19050" cap="flat" cmpd="sng">
              <a:solidFill>
                <a:srgbClr val="FF8500"/>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22558" name="直接连接符 21"/>
            <p:cNvSpPr>
              <a:spLocks noChangeShapeType="1"/>
            </p:cNvSpPr>
            <p:nvPr/>
          </p:nvSpPr>
          <p:spPr bwMode="auto">
            <a:xfrm flipH="1">
              <a:off x="0" y="288032"/>
              <a:ext cx="4032614" cy="1"/>
            </a:xfrm>
            <a:prstGeom prst="line">
              <a:avLst/>
            </a:prstGeom>
            <a:noFill/>
            <a:ln w="19050" cap="flat" cmpd="sng">
              <a:solidFill>
                <a:srgbClr val="FF8500"/>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grpSp>
      <p:sp>
        <p:nvSpPr>
          <p:cNvPr id="22559" name="直接连接符 22"/>
          <p:cNvSpPr>
            <a:spLocks noChangeShapeType="1"/>
          </p:cNvSpPr>
          <p:nvPr/>
        </p:nvSpPr>
        <p:spPr bwMode="auto">
          <a:xfrm>
            <a:off x="2288802" y="1648132"/>
            <a:ext cx="3238961" cy="0"/>
          </a:xfrm>
          <a:prstGeom prst="line">
            <a:avLst/>
          </a:prstGeom>
          <a:noFill/>
          <a:ln w="19050" cap="flat" cmpd="sng">
            <a:solidFill>
              <a:srgbClr val="7030A0"/>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22560" name="直接连接符 23"/>
          <p:cNvSpPr>
            <a:spLocks noChangeShapeType="1"/>
          </p:cNvSpPr>
          <p:nvPr/>
        </p:nvSpPr>
        <p:spPr bwMode="auto">
          <a:xfrm flipH="1" flipV="1">
            <a:off x="3771871" y="1675402"/>
            <a:ext cx="8392" cy="1357729"/>
          </a:xfrm>
          <a:prstGeom prst="line">
            <a:avLst/>
          </a:prstGeom>
          <a:noFill/>
          <a:ln w="19050" cap="flat" cmpd="sng">
            <a:solidFill>
              <a:srgbClr val="7030A0"/>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grpSp>
        <p:nvGrpSpPr>
          <p:cNvPr id="22561" name="组合 24"/>
          <p:cNvGrpSpPr>
            <a:grpSpLocks/>
          </p:cNvGrpSpPr>
          <p:nvPr/>
        </p:nvGrpSpPr>
        <p:grpSpPr bwMode="auto">
          <a:xfrm flipH="1">
            <a:off x="7808690" y="4461636"/>
            <a:ext cx="4099471" cy="823913"/>
            <a:chOff x="0" y="0"/>
            <a:chExt cx="4464496" cy="288032"/>
          </a:xfrm>
        </p:grpSpPr>
        <p:sp>
          <p:nvSpPr>
            <p:cNvPr id="22562" name="直接连接符 25"/>
            <p:cNvSpPr>
              <a:spLocks noChangeShapeType="1"/>
            </p:cNvSpPr>
            <p:nvPr/>
          </p:nvSpPr>
          <p:spPr bwMode="auto">
            <a:xfrm flipH="1">
              <a:off x="4033084" y="0"/>
              <a:ext cx="431412" cy="288032"/>
            </a:xfrm>
            <a:prstGeom prst="line">
              <a:avLst/>
            </a:prstGeom>
            <a:noFill/>
            <a:ln w="19050" cap="flat" cmpd="sng">
              <a:solidFill>
                <a:srgbClr val="3C78CE"/>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22563" name="直接连接符 26"/>
            <p:cNvSpPr>
              <a:spLocks noChangeShapeType="1"/>
            </p:cNvSpPr>
            <p:nvPr/>
          </p:nvSpPr>
          <p:spPr bwMode="auto">
            <a:xfrm flipH="1">
              <a:off x="0" y="288032"/>
              <a:ext cx="4033084" cy="1"/>
            </a:xfrm>
            <a:prstGeom prst="line">
              <a:avLst/>
            </a:prstGeom>
            <a:noFill/>
            <a:ln w="19050" cap="flat" cmpd="sng">
              <a:solidFill>
                <a:srgbClr val="3C78CE"/>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grpSp>
      <p:grpSp>
        <p:nvGrpSpPr>
          <p:cNvPr id="22564" name="组合 27"/>
          <p:cNvGrpSpPr>
            <a:grpSpLocks/>
          </p:cNvGrpSpPr>
          <p:nvPr/>
        </p:nvGrpSpPr>
        <p:grpSpPr bwMode="auto">
          <a:xfrm flipH="1">
            <a:off x="7876538" y="5313356"/>
            <a:ext cx="4031626" cy="1394622"/>
            <a:chOff x="0" y="0"/>
            <a:chExt cx="4464496" cy="288032"/>
          </a:xfrm>
        </p:grpSpPr>
        <p:sp>
          <p:nvSpPr>
            <p:cNvPr id="22565" name="直接连接符 28"/>
            <p:cNvSpPr>
              <a:spLocks noChangeShapeType="1"/>
            </p:cNvSpPr>
            <p:nvPr/>
          </p:nvSpPr>
          <p:spPr bwMode="auto">
            <a:xfrm flipH="1">
              <a:off x="4033166" y="0"/>
              <a:ext cx="431330" cy="288032"/>
            </a:xfrm>
            <a:prstGeom prst="line">
              <a:avLst/>
            </a:prstGeom>
            <a:noFill/>
            <a:ln w="19050" cap="flat" cmpd="sng">
              <a:solidFill>
                <a:srgbClr val="00B0F0"/>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22566" name="直接连接符 29"/>
            <p:cNvSpPr>
              <a:spLocks noChangeShapeType="1"/>
            </p:cNvSpPr>
            <p:nvPr/>
          </p:nvSpPr>
          <p:spPr bwMode="auto">
            <a:xfrm flipH="1">
              <a:off x="0" y="288032"/>
              <a:ext cx="4033166" cy="1"/>
            </a:xfrm>
            <a:prstGeom prst="line">
              <a:avLst/>
            </a:prstGeom>
            <a:noFill/>
            <a:ln w="19050" cap="flat" cmpd="sng">
              <a:solidFill>
                <a:srgbClr val="00B0F0"/>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grpSp>
      <p:pic>
        <p:nvPicPr>
          <p:cNvPr id="2" name="图片 1"/>
          <p:cNvPicPr>
            <a:picLocks noChangeAspect="1"/>
          </p:cNvPicPr>
          <p:nvPr/>
        </p:nvPicPr>
        <p:blipFill>
          <a:blip r:embed="rId2"/>
          <a:stretch>
            <a:fillRect/>
          </a:stretch>
        </p:blipFill>
        <p:spPr>
          <a:xfrm>
            <a:off x="2932772" y="2913975"/>
            <a:ext cx="4943766" cy="3108256"/>
          </a:xfrm>
          <a:prstGeom prst="rect">
            <a:avLst/>
          </a:prstGeom>
        </p:spPr>
      </p:pic>
      <p:grpSp>
        <p:nvGrpSpPr>
          <p:cNvPr id="39" name="组合 16"/>
          <p:cNvGrpSpPr>
            <a:grpSpLocks/>
          </p:cNvGrpSpPr>
          <p:nvPr/>
        </p:nvGrpSpPr>
        <p:grpSpPr bwMode="auto">
          <a:xfrm>
            <a:off x="197619" y="5319133"/>
            <a:ext cx="3337317" cy="874952"/>
            <a:chOff x="0" y="0"/>
            <a:chExt cx="4464496" cy="288032"/>
          </a:xfrm>
        </p:grpSpPr>
        <p:sp>
          <p:nvSpPr>
            <p:cNvPr id="40" name="直接连接符 17"/>
            <p:cNvSpPr>
              <a:spLocks noChangeShapeType="1"/>
            </p:cNvSpPr>
            <p:nvPr/>
          </p:nvSpPr>
          <p:spPr bwMode="auto">
            <a:xfrm flipH="1">
              <a:off x="4032806" y="0"/>
              <a:ext cx="431690" cy="288032"/>
            </a:xfrm>
            <a:prstGeom prst="line">
              <a:avLst/>
            </a:prstGeom>
            <a:noFill/>
            <a:ln w="19050" cap="flat" cmpd="sng">
              <a:solidFill>
                <a:srgbClr val="8BAB00"/>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41" name="直接连接符 18"/>
            <p:cNvSpPr>
              <a:spLocks noChangeShapeType="1"/>
            </p:cNvSpPr>
            <p:nvPr/>
          </p:nvSpPr>
          <p:spPr bwMode="auto">
            <a:xfrm flipH="1">
              <a:off x="0" y="288032"/>
              <a:ext cx="4032806" cy="1"/>
            </a:xfrm>
            <a:prstGeom prst="line">
              <a:avLst/>
            </a:prstGeom>
            <a:noFill/>
            <a:ln w="19050" cap="flat" cmpd="sng">
              <a:solidFill>
                <a:srgbClr val="8BAB00"/>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grpSp>
      <p:sp>
        <p:nvSpPr>
          <p:cNvPr id="45" name="矩形 14"/>
          <p:cNvSpPr>
            <a:spLocks noChangeArrowheads="1"/>
          </p:cNvSpPr>
          <p:nvPr/>
        </p:nvSpPr>
        <p:spPr bwMode="auto">
          <a:xfrm>
            <a:off x="213803" y="4822171"/>
            <a:ext cx="2735823" cy="1371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lnSpc>
                <a:spcPct val="130000"/>
              </a:lnSpc>
            </a:pPr>
            <a:r>
              <a:rPr lang="zh-CN" altLang="en-US" sz="1599" dirty="0">
                <a:solidFill>
                  <a:srgbClr val="5F5E5C"/>
                </a:solidFill>
                <a:latin typeface="微软雅黑" panose="020B0503020204020204" pitchFamily="34" charset="-122"/>
                <a:ea typeface="微软雅黑" panose="020B0503020204020204" pitchFamily="34" charset="-122"/>
              </a:rPr>
              <a:t>存储模型</a:t>
            </a:r>
            <a:r>
              <a:rPr lang="en-US" altLang="zh-CN" sz="1599" dirty="0">
                <a:solidFill>
                  <a:srgbClr val="5F5E5C"/>
                </a:solidFill>
                <a:latin typeface="微软雅黑" panose="020B0503020204020204" pitchFamily="34" charset="-122"/>
                <a:ea typeface="微软雅黑" panose="020B0503020204020204" pitchFamily="34" charset="-122"/>
              </a:rPr>
              <a:t>:</a:t>
            </a:r>
            <a:r>
              <a:rPr lang="zh-CN" altLang="en-US" sz="1599" dirty="0">
                <a:solidFill>
                  <a:srgbClr val="5F5E5C"/>
                </a:solidFill>
                <a:latin typeface="微软雅黑" panose="020B0503020204020204" pitchFamily="34" charset="-122"/>
                <a:ea typeface="微软雅黑" panose="020B0503020204020204" pitchFamily="34" charset="-122"/>
              </a:rPr>
              <a:t> 存储模型是数据库设计模型</a:t>
            </a:r>
            <a:r>
              <a:rPr lang="en-US" altLang="zh-CN" sz="1599" dirty="0">
                <a:solidFill>
                  <a:srgbClr val="5F5E5C"/>
                </a:solidFill>
                <a:latin typeface="微软雅黑" panose="020B0503020204020204" pitchFamily="34" charset="-122"/>
                <a:ea typeface="微软雅黑" panose="020B0503020204020204" pitchFamily="34" charset="-122"/>
              </a:rPr>
              <a:t>,</a:t>
            </a:r>
            <a:r>
              <a:rPr lang="zh-CN" altLang="en-US" sz="1599" dirty="0">
                <a:solidFill>
                  <a:srgbClr val="5F5E5C"/>
                </a:solidFill>
                <a:latin typeface="微软雅黑" panose="020B0503020204020204" pitchFamily="34" charset="-122"/>
                <a:ea typeface="微软雅黑" panose="020B0503020204020204" pitchFamily="34" charset="-122"/>
              </a:rPr>
              <a:t>包括表、视图、存储过程、以及它们之间的关系和钥匙。</a:t>
            </a:r>
          </a:p>
        </p:txBody>
      </p:sp>
      <p:sp>
        <p:nvSpPr>
          <p:cNvPr id="46" name="矩形 13"/>
          <p:cNvSpPr>
            <a:spLocks noChangeArrowheads="1"/>
          </p:cNvSpPr>
          <p:nvPr/>
        </p:nvSpPr>
        <p:spPr bwMode="auto">
          <a:xfrm>
            <a:off x="7644869" y="1961246"/>
            <a:ext cx="4603280" cy="73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lnSpc>
                <a:spcPct val="130000"/>
              </a:lnSpc>
            </a:pPr>
            <a:r>
              <a:rPr lang="en-US" altLang="zh-CN" sz="1599"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Entity SQL: </a:t>
            </a:r>
            <a:r>
              <a:rPr lang="zh-CN" altLang="en-US" sz="1599"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类似于</a:t>
            </a:r>
            <a:r>
              <a:rPr lang="en-US" altLang="zh-CN" sz="1599"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LINQ To Entity</a:t>
            </a:r>
            <a:r>
              <a:rPr lang="zh-CN" altLang="en-US" sz="1599"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的查询语言。 然而</a:t>
            </a:r>
            <a:r>
              <a:rPr lang="en-US" altLang="zh-CN" sz="1599"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599"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它比</a:t>
            </a:r>
            <a:r>
              <a:rPr lang="en-US" altLang="zh-CN" sz="1599"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L2E</a:t>
            </a:r>
            <a:r>
              <a:rPr lang="zh-CN" altLang="en-US" sz="1599"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更加复杂</a:t>
            </a:r>
            <a:r>
              <a:rPr lang="en-US" altLang="zh-CN" sz="1599"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599"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开发人员必须单独学习它。</a:t>
            </a:r>
            <a:endParaRPr lang="zh-CN" altLang="en-US" sz="1599" dirty="0">
              <a:solidFill>
                <a:srgbClr val="5F5E5C"/>
              </a:solidFill>
              <a:latin typeface="微软雅黑" panose="020B0503020204020204" pitchFamily="34" charset="-122"/>
              <a:ea typeface="微软雅黑" panose="020B0503020204020204" pitchFamily="34" charset="-122"/>
            </a:endParaRPr>
          </a:p>
        </p:txBody>
      </p:sp>
      <p:sp>
        <p:nvSpPr>
          <p:cNvPr id="3" name="矩形 2"/>
          <p:cNvSpPr/>
          <p:nvPr/>
        </p:nvSpPr>
        <p:spPr>
          <a:xfrm>
            <a:off x="8069534" y="2965796"/>
            <a:ext cx="4067488" cy="738664"/>
          </a:xfrm>
          <a:prstGeom prst="rect">
            <a:avLst/>
          </a:prstGeom>
        </p:spPr>
        <p:txBody>
          <a:bodyPr wrap="square">
            <a:spAutoFit/>
          </a:bodyPr>
          <a:lstStyle/>
          <a:p>
            <a:r>
              <a:rPr lang="en-US" altLang="zh-CN" sz="1400" dirty="0">
                <a:solidFill>
                  <a:srgbClr val="5F5E5C"/>
                </a:solidFill>
                <a:latin typeface="微软雅黑" panose="020B0503020204020204" pitchFamily="34" charset="-122"/>
                <a:ea typeface="微软雅黑" panose="020B0503020204020204" pitchFamily="34" charset="-122"/>
              </a:rPr>
              <a:t>Object Services(</a:t>
            </a:r>
            <a:r>
              <a:rPr lang="zh-CN" altLang="en-US" sz="1400" dirty="0">
                <a:solidFill>
                  <a:srgbClr val="5F5E5C"/>
                </a:solidFill>
                <a:latin typeface="微软雅黑" panose="020B0503020204020204" pitchFamily="34" charset="-122"/>
                <a:ea typeface="微软雅黑" panose="020B0503020204020204" pitchFamily="34" charset="-122"/>
              </a:rPr>
              <a:t>对象服务</a:t>
            </a:r>
            <a:r>
              <a:rPr lang="en-US" altLang="zh-CN" sz="1400" dirty="0">
                <a:solidFill>
                  <a:srgbClr val="5F5E5C"/>
                </a:solidFill>
                <a:latin typeface="微软雅黑" panose="020B0503020204020204" pitchFamily="34" charset="-122"/>
                <a:ea typeface="微软雅黑" panose="020B0503020204020204" pitchFamily="34" charset="-122"/>
              </a:rPr>
              <a:t>)</a:t>
            </a:r>
            <a:r>
              <a:rPr lang="zh-CN" altLang="en-US" sz="1400" dirty="0">
                <a:solidFill>
                  <a:srgbClr val="5F5E5C"/>
                </a:solidFill>
                <a:latin typeface="微软雅黑" panose="020B0503020204020204" pitchFamily="34" charset="-122"/>
                <a:ea typeface="微软雅黑" panose="020B0503020204020204" pitchFamily="34" charset="-122"/>
              </a:rPr>
              <a:t>：是数据库的访问入口，负责数据具体化，从客户端实体数据到数据库记录以及从数据库记录和实体数据的转换。</a:t>
            </a:r>
          </a:p>
        </p:txBody>
      </p:sp>
      <p:sp>
        <p:nvSpPr>
          <p:cNvPr id="48" name="矩形 11"/>
          <p:cNvSpPr>
            <a:spLocks noChangeArrowheads="1"/>
          </p:cNvSpPr>
          <p:nvPr/>
        </p:nvSpPr>
        <p:spPr bwMode="auto">
          <a:xfrm>
            <a:off x="8204832" y="4100715"/>
            <a:ext cx="3925288"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lnSpc>
                <a:spcPct val="130000"/>
              </a:lnSpc>
            </a:pPr>
            <a:r>
              <a:rPr lang="en-US" altLang="zh-CN"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Entity Client Data Provider</a:t>
            </a:r>
            <a:r>
              <a:rPr lang="zh-CN" altLang="en-US"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：主要职责是将</a:t>
            </a:r>
            <a:r>
              <a:rPr lang="en-US" altLang="zh-CN"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L2E</a:t>
            </a:r>
            <a:r>
              <a:rPr lang="zh-CN" altLang="en-US"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或</a:t>
            </a:r>
            <a:r>
              <a:rPr lang="en-US" altLang="zh-CN"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Entity </a:t>
            </a:r>
            <a:r>
              <a:rPr lang="en-US" altLang="zh-CN" sz="1400" dirty="0" err="1"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转换成数据库可以识别的</a:t>
            </a:r>
            <a:r>
              <a:rPr lang="en-US" altLang="zh-CN" sz="1400" dirty="0" err="1"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查询语句，它使用</a:t>
            </a:r>
            <a:r>
              <a:rPr lang="en-US" altLang="zh-CN"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Ado.net</a:t>
            </a:r>
            <a:r>
              <a:rPr lang="zh-CN" altLang="en-US" sz="1400" dirty="0" smtClean="0">
                <a:solidFill>
                  <a:srgbClr val="5F5E5C"/>
                </a:solidFill>
                <a:latin typeface="微软雅黑" panose="020B0503020204020204" pitchFamily="34" charset="-122"/>
                <a:ea typeface="微软雅黑" panose="020B0503020204020204" pitchFamily="34" charset="-122"/>
                <a:sym typeface="微软雅黑" panose="020B0503020204020204" pitchFamily="34" charset="-122"/>
              </a:rPr>
              <a:t>通信向数据库发送数据可获取数据。</a:t>
            </a:r>
            <a:endParaRPr lang="zh-CN" altLang="en-US" sz="1400" dirty="0"/>
          </a:p>
        </p:txBody>
      </p:sp>
      <p:grpSp>
        <p:nvGrpSpPr>
          <p:cNvPr id="49" name="组合 24"/>
          <p:cNvGrpSpPr>
            <a:grpSpLocks/>
          </p:cNvGrpSpPr>
          <p:nvPr/>
        </p:nvGrpSpPr>
        <p:grpSpPr bwMode="auto">
          <a:xfrm flipH="1" flipV="1">
            <a:off x="7808691" y="3687806"/>
            <a:ext cx="3898881" cy="179008"/>
            <a:chOff x="0" y="0"/>
            <a:chExt cx="4464496" cy="288032"/>
          </a:xfrm>
        </p:grpSpPr>
        <p:sp>
          <p:nvSpPr>
            <p:cNvPr id="50" name="直接连接符 25"/>
            <p:cNvSpPr>
              <a:spLocks noChangeShapeType="1"/>
            </p:cNvSpPr>
            <p:nvPr/>
          </p:nvSpPr>
          <p:spPr bwMode="auto">
            <a:xfrm flipH="1">
              <a:off x="4033084" y="0"/>
              <a:ext cx="431412" cy="288032"/>
            </a:xfrm>
            <a:prstGeom prst="line">
              <a:avLst/>
            </a:prstGeom>
            <a:noFill/>
            <a:ln w="19050" cap="flat" cmpd="sng">
              <a:solidFill>
                <a:srgbClr val="3C78CE"/>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51" name="直接连接符 26"/>
            <p:cNvSpPr>
              <a:spLocks noChangeShapeType="1"/>
            </p:cNvSpPr>
            <p:nvPr/>
          </p:nvSpPr>
          <p:spPr bwMode="auto">
            <a:xfrm flipH="1">
              <a:off x="0" y="288032"/>
              <a:ext cx="4033084" cy="1"/>
            </a:xfrm>
            <a:prstGeom prst="line">
              <a:avLst/>
            </a:prstGeom>
            <a:noFill/>
            <a:ln w="19050" cap="flat" cmpd="sng">
              <a:solidFill>
                <a:srgbClr val="3C78CE"/>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grpSp>
      <p:grpSp>
        <p:nvGrpSpPr>
          <p:cNvPr id="52" name="组合 24"/>
          <p:cNvGrpSpPr>
            <a:grpSpLocks/>
          </p:cNvGrpSpPr>
          <p:nvPr/>
        </p:nvGrpSpPr>
        <p:grpSpPr bwMode="auto">
          <a:xfrm flipH="1" flipV="1">
            <a:off x="7166610" y="2719749"/>
            <a:ext cx="4886108" cy="282309"/>
            <a:chOff x="0" y="0"/>
            <a:chExt cx="4464496" cy="288032"/>
          </a:xfrm>
        </p:grpSpPr>
        <p:sp>
          <p:nvSpPr>
            <p:cNvPr id="53" name="直接连接符 25"/>
            <p:cNvSpPr>
              <a:spLocks noChangeShapeType="1"/>
            </p:cNvSpPr>
            <p:nvPr/>
          </p:nvSpPr>
          <p:spPr bwMode="auto">
            <a:xfrm flipH="1">
              <a:off x="4033084" y="0"/>
              <a:ext cx="431412" cy="288032"/>
            </a:xfrm>
            <a:prstGeom prst="line">
              <a:avLst/>
            </a:prstGeom>
            <a:noFill/>
            <a:ln w="19050" cap="flat" cmpd="sng">
              <a:solidFill>
                <a:srgbClr val="3C78CE"/>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54" name="直接连接符 26"/>
            <p:cNvSpPr>
              <a:spLocks noChangeShapeType="1"/>
            </p:cNvSpPr>
            <p:nvPr/>
          </p:nvSpPr>
          <p:spPr bwMode="auto">
            <a:xfrm flipH="1">
              <a:off x="0" y="288032"/>
              <a:ext cx="4033084" cy="1"/>
            </a:xfrm>
            <a:prstGeom prst="line">
              <a:avLst/>
            </a:prstGeom>
            <a:noFill/>
            <a:ln w="19050" cap="flat" cmpd="sng">
              <a:solidFill>
                <a:srgbClr val="3C78CE"/>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grpSp>
      <p:grpSp>
        <p:nvGrpSpPr>
          <p:cNvPr id="55" name="组合 24"/>
          <p:cNvGrpSpPr>
            <a:grpSpLocks/>
          </p:cNvGrpSpPr>
          <p:nvPr/>
        </p:nvGrpSpPr>
        <p:grpSpPr bwMode="auto">
          <a:xfrm flipH="1" flipV="1">
            <a:off x="5487875" y="1897527"/>
            <a:ext cx="4942506" cy="1068263"/>
            <a:chOff x="0" y="0"/>
            <a:chExt cx="4464496" cy="288032"/>
          </a:xfrm>
        </p:grpSpPr>
        <p:sp>
          <p:nvSpPr>
            <p:cNvPr id="56" name="直接连接符 25"/>
            <p:cNvSpPr>
              <a:spLocks noChangeShapeType="1"/>
            </p:cNvSpPr>
            <p:nvPr/>
          </p:nvSpPr>
          <p:spPr bwMode="auto">
            <a:xfrm flipH="1">
              <a:off x="4033084" y="0"/>
              <a:ext cx="431412" cy="288032"/>
            </a:xfrm>
            <a:prstGeom prst="line">
              <a:avLst/>
            </a:prstGeom>
            <a:noFill/>
            <a:ln w="19050" cap="flat" cmpd="sng">
              <a:solidFill>
                <a:srgbClr val="3C78CE"/>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57" name="直接连接符 26"/>
            <p:cNvSpPr>
              <a:spLocks noChangeShapeType="1"/>
            </p:cNvSpPr>
            <p:nvPr/>
          </p:nvSpPr>
          <p:spPr bwMode="auto">
            <a:xfrm flipH="1">
              <a:off x="0" y="288032"/>
              <a:ext cx="4033084" cy="1"/>
            </a:xfrm>
            <a:prstGeom prst="line">
              <a:avLst/>
            </a:prstGeom>
            <a:noFill/>
            <a:ln w="19050" cap="flat" cmpd="sng">
              <a:solidFill>
                <a:srgbClr val="3C78CE"/>
              </a:solidFill>
              <a:bevel/>
              <a:headEnd/>
              <a:tailEnd/>
            </a:ln>
            <a:extLst>
              <a:ext uri="{909E8E84-426E-40DD-AFC4-6F175D3DCCD1}">
                <a14:hiddenFill xmlns:a14="http://schemas.microsoft.com/office/drawing/2010/main">
                  <a:noFill/>
                </a14:hiddenFill>
              </a:ext>
            </a:extLst>
          </p:spPr>
          <p:txBody>
            <a:bodyPr/>
            <a:lstStyle/>
            <a:p>
              <a:endParaRPr lang="zh-CN" altLang="en-US" sz="1799"/>
            </a:p>
          </p:txBody>
        </p:sp>
      </p:grpSp>
    </p:spTree>
    <p:extLst>
      <p:ext uri="{BB962C8B-B14F-4D97-AF65-F5344CB8AC3E}">
        <p14:creationId xmlns:p14="http://schemas.microsoft.com/office/powerpoint/2010/main" val="388186702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22548"/>
                                        </p:tgtEl>
                                        <p:attrNameLst>
                                          <p:attrName>style.visibility</p:attrName>
                                        </p:attrNameLst>
                                      </p:cBhvr>
                                      <p:to>
                                        <p:strVal val="visible"/>
                                      </p:to>
                                    </p:set>
                                    <p:anim calcmode="lin" valueType="num">
                                      <p:cBhvr>
                                        <p:cTn id="15" dur="500" fill="hold"/>
                                        <p:tgtEl>
                                          <p:spTgt spid="22548"/>
                                        </p:tgtEl>
                                        <p:attrNameLst>
                                          <p:attrName>ppt_x</p:attrName>
                                        </p:attrNameLst>
                                      </p:cBhvr>
                                      <p:tavLst>
                                        <p:tav tm="0">
                                          <p:val>
                                            <p:strVal val="1+#ppt_w/2"/>
                                          </p:val>
                                        </p:tav>
                                        <p:tav tm="100000">
                                          <p:val>
                                            <p:strVal val="#ppt_x"/>
                                          </p:val>
                                        </p:tav>
                                      </p:tavLst>
                                    </p:anim>
                                    <p:anim calcmode="lin" valueType="num">
                                      <p:cBhvr>
                                        <p:cTn id="16" dur="500" fill="hold"/>
                                        <p:tgtEl>
                                          <p:spTgt spid="22548"/>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22551"/>
                                        </p:tgtEl>
                                        <p:attrNameLst>
                                          <p:attrName>style.visibility</p:attrName>
                                        </p:attrNameLst>
                                      </p:cBhvr>
                                      <p:to>
                                        <p:strVal val="visible"/>
                                      </p:to>
                                    </p:set>
                                    <p:anim calcmode="lin" valueType="num">
                                      <p:cBhvr>
                                        <p:cTn id="19" dur="500" fill="hold"/>
                                        <p:tgtEl>
                                          <p:spTgt spid="22551"/>
                                        </p:tgtEl>
                                        <p:attrNameLst>
                                          <p:attrName>ppt_x</p:attrName>
                                        </p:attrNameLst>
                                      </p:cBhvr>
                                      <p:tavLst>
                                        <p:tav tm="0">
                                          <p:val>
                                            <p:strVal val="0-#ppt_w/2"/>
                                          </p:val>
                                        </p:tav>
                                        <p:tav tm="100000">
                                          <p:val>
                                            <p:strVal val="#ppt_x"/>
                                          </p:val>
                                        </p:tav>
                                      </p:tavLst>
                                    </p:anim>
                                    <p:anim calcmode="lin" valueType="num">
                                      <p:cBhvr>
                                        <p:cTn id="20" dur="500" fill="hold"/>
                                        <p:tgtEl>
                                          <p:spTgt spid="22551"/>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552"/>
                                        </p:tgtEl>
                                        <p:attrNameLst>
                                          <p:attrName>style.visibility</p:attrName>
                                        </p:attrNameLst>
                                      </p:cBhvr>
                                      <p:to>
                                        <p:strVal val="visible"/>
                                      </p:to>
                                    </p:set>
                                    <p:anim calcmode="lin" valueType="num">
                                      <p:cBhvr>
                                        <p:cTn id="23" dur="500" fill="hold"/>
                                        <p:tgtEl>
                                          <p:spTgt spid="22552"/>
                                        </p:tgtEl>
                                        <p:attrNameLst>
                                          <p:attrName>ppt_x</p:attrName>
                                        </p:attrNameLst>
                                      </p:cBhvr>
                                      <p:tavLst>
                                        <p:tav tm="0">
                                          <p:val>
                                            <p:strVal val="#ppt_x"/>
                                          </p:val>
                                        </p:tav>
                                        <p:tav tm="100000">
                                          <p:val>
                                            <p:strVal val="#ppt_x"/>
                                          </p:val>
                                        </p:tav>
                                      </p:tavLst>
                                    </p:anim>
                                    <p:anim calcmode="lin" valueType="num">
                                      <p:cBhvr>
                                        <p:cTn id="24" dur="500" fill="hold"/>
                                        <p:tgtEl>
                                          <p:spTgt spid="22552"/>
                                        </p:tgtEl>
                                        <p:attrNameLst>
                                          <p:attrName>ppt_y</p:attrName>
                                        </p:attrNameLst>
                                      </p:cBhvr>
                                      <p:tavLst>
                                        <p:tav tm="0">
                                          <p:val>
                                            <p:strVal val="0-#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ppt_x</p:attrName>
                                        </p:attrNameLst>
                                      </p:cBhvr>
                                      <p:tavLst>
                                        <p:tav tm="0">
                                          <p:val>
                                            <p:strVal val="0-#ppt_w/2"/>
                                          </p:val>
                                        </p:tav>
                                        <p:tav tm="100000">
                                          <p:val>
                                            <p:strVal val="#ppt_x"/>
                                          </p:val>
                                        </p:tav>
                                      </p:tavLst>
                                    </p:anim>
                                    <p:anim calcmode="lin" valueType="num">
                                      <p:cBhvr>
                                        <p:cTn id="28" dur="500" fill="hold"/>
                                        <p:tgtEl>
                                          <p:spTgt spid="45"/>
                                        </p:tgtEl>
                                        <p:attrNameLst>
                                          <p:attrName>ppt_y</p:attrName>
                                        </p:attrNameLst>
                                      </p:cBhvr>
                                      <p:tavLst>
                                        <p:tav tm="0">
                                          <p:val>
                                            <p:strVal val="1+#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ppt_x</p:attrName>
                                        </p:attrNameLst>
                                      </p:cBhvr>
                                      <p:tavLst>
                                        <p:tav tm="0">
                                          <p:val>
                                            <p:strVal val="1+#ppt_w/2"/>
                                          </p:val>
                                        </p:tav>
                                        <p:tav tm="100000">
                                          <p:val>
                                            <p:strVal val="#ppt_x"/>
                                          </p:val>
                                        </p:tav>
                                      </p:tavLst>
                                    </p:anim>
                                    <p:anim calcmode="lin" valueType="num">
                                      <p:cBhvr>
                                        <p:cTn id="32" dur="500" fill="hold"/>
                                        <p:tgtEl>
                                          <p:spTgt spid="46"/>
                                        </p:tgtEl>
                                        <p:attrNameLst>
                                          <p:attrName>ppt_y</p:attrName>
                                        </p:attrNameLst>
                                      </p:cBhvr>
                                      <p:tavLst>
                                        <p:tav tm="0">
                                          <p:val>
                                            <p:strVal val="0-#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p:cTn id="35" dur="500" fill="hold"/>
                                        <p:tgtEl>
                                          <p:spTgt spid="48"/>
                                        </p:tgtEl>
                                        <p:attrNameLst>
                                          <p:attrName>ppt_x</p:attrName>
                                        </p:attrNameLst>
                                      </p:cBhvr>
                                      <p:tavLst>
                                        <p:tav tm="0">
                                          <p:val>
                                            <p:strVal val="1+#ppt_w/2"/>
                                          </p:val>
                                        </p:tav>
                                        <p:tav tm="100000">
                                          <p:val>
                                            <p:strVal val="#ppt_x"/>
                                          </p:val>
                                        </p:tav>
                                      </p:tavLst>
                                    </p:anim>
                                    <p:anim calcmode="lin" valueType="num">
                                      <p:cBhvr>
                                        <p:cTn id="3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 grpId="0" bldLvl="0" autoUpdateAnimBg="0"/>
      <p:bldP spid="22549" grpId="0" bldLvl="0" autoUpdateAnimBg="0"/>
      <p:bldP spid="22550" grpId="0" bldLvl="0" autoUpdateAnimBg="0"/>
      <p:bldP spid="22551" grpId="0" bldLvl="0" autoUpdateAnimBg="0"/>
      <p:bldP spid="22552" grpId="0" bldLvl="0" autoUpdateAnimBg="0"/>
      <p:bldP spid="45" grpId="0" bldLvl="0" autoUpdateAnimBg="0"/>
      <p:bldP spid="46" grpId="0" bldLvl="0" autoUpdateAnimBg="0"/>
      <p:bldP spid="48"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3789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3789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0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3790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1.3 EF</a:t>
            </a:r>
            <a:r>
              <a:rPr lang="zh-CN" altLang="en-US" sz="1999" dirty="0" smtClean="0">
                <a:solidFill>
                  <a:schemeClr val="bg1"/>
                </a:solidFill>
                <a:latin typeface="华康俪金黑W8(P)" pitchFamily="2" charset="-122"/>
                <a:ea typeface="华康俪金黑W8(P)" pitchFamily="2" charset="-122"/>
                <a:sym typeface="华康俪金黑W8(P)" pitchFamily="2" charset="-122"/>
              </a:rPr>
              <a:t>版本演化</a:t>
            </a:r>
            <a:endParaRPr lang="zh-CN" altLang="en-US" sz="1799" dirty="0"/>
          </a:p>
        </p:txBody>
      </p:sp>
      <p:grpSp>
        <p:nvGrpSpPr>
          <p:cNvPr id="37906" name="组合 3"/>
          <p:cNvGrpSpPr>
            <a:grpSpLocks/>
          </p:cNvGrpSpPr>
          <p:nvPr/>
        </p:nvGrpSpPr>
        <p:grpSpPr bwMode="auto">
          <a:xfrm>
            <a:off x="899644" y="3098972"/>
            <a:ext cx="10737020" cy="1367713"/>
            <a:chOff x="0" y="0"/>
            <a:chExt cx="10742090" cy="1368425"/>
          </a:xfrm>
        </p:grpSpPr>
        <p:pic>
          <p:nvPicPr>
            <p:cNvPr id="37907" name="Pentagon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5475"/>
              <a:ext cx="7285706"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37908" name="Pentagon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453" y="638175"/>
              <a:ext cx="40846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7909" name="Pentagon 12"/>
            <p:cNvSpPr>
              <a:spLocks noChangeArrowheads="1"/>
            </p:cNvSpPr>
            <p:nvPr/>
          </p:nvSpPr>
          <p:spPr bwMode="auto">
            <a:xfrm>
              <a:off x="0" y="582613"/>
              <a:ext cx="10598074" cy="466725"/>
            </a:xfrm>
            <a:prstGeom prst="homePlate">
              <a:avLst>
                <a:gd name="adj" fmla="val 51617"/>
              </a:avLst>
            </a:prstGeom>
            <a:gradFill rotWithShape="1">
              <a:gsLst>
                <a:gs pos="0">
                  <a:srgbClr val="FF9900"/>
                </a:gs>
                <a:gs pos="100000">
                  <a:srgbClr val="FF6600"/>
                </a:gs>
              </a:gsLst>
              <a:lin ang="2700000" scaled="1"/>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sz="1799">
                <a:solidFill>
                  <a:srgbClr val="FFFFFF"/>
                </a:solidFill>
                <a:latin typeface="Calibri" panose="020F0502020204030204" pitchFamily="34" charset="0"/>
                <a:ea typeface="MS PGothic" panose="020B0600070205080204" pitchFamily="34" charset="-128"/>
                <a:sym typeface="Calibri" panose="020F0502020204030204" pitchFamily="34" charset="0"/>
              </a:endParaRPr>
            </a:p>
          </p:txBody>
        </p:sp>
        <p:sp>
          <p:nvSpPr>
            <p:cNvPr id="37914" name="Text Box 9"/>
            <p:cNvSpPr>
              <a:spLocks noChangeArrowheads="1"/>
            </p:cNvSpPr>
            <p:nvPr/>
          </p:nvSpPr>
          <p:spPr bwMode="auto">
            <a:xfrm>
              <a:off x="84906" y="639763"/>
              <a:ext cx="1106915" cy="33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en-US" altLang="zh-CN" sz="15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sz="15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3.5</a:t>
              </a:r>
              <a:r>
                <a:rPr lang="zh-CN" altLang="en-US" sz="15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5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15" name="Line 40"/>
            <p:cNvSpPr>
              <a:spLocks noChangeShapeType="1"/>
            </p:cNvSpPr>
            <p:nvPr/>
          </p:nvSpPr>
          <p:spPr bwMode="auto">
            <a:xfrm>
              <a:off x="4910186" y="0"/>
              <a:ext cx="1" cy="430213"/>
            </a:xfrm>
            <a:prstGeom prst="line">
              <a:avLst/>
            </a:prstGeom>
            <a:noFill/>
            <a:ln w="19050" cap="rnd" cmpd="sng">
              <a:solidFill>
                <a:schemeClr val="bg2"/>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sp>
          <p:nvSpPr>
            <p:cNvPr id="37916" name="Line 46"/>
            <p:cNvSpPr>
              <a:spLocks noChangeShapeType="1"/>
            </p:cNvSpPr>
            <p:nvPr/>
          </p:nvSpPr>
          <p:spPr bwMode="auto">
            <a:xfrm>
              <a:off x="5270250" y="1152525"/>
              <a:ext cx="1" cy="215900"/>
            </a:xfrm>
            <a:prstGeom prst="line">
              <a:avLst/>
            </a:prstGeom>
            <a:noFill/>
            <a:ln w="19050" cap="rnd" cmpd="sng">
              <a:solidFill>
                <a:schemeClr val="bg2"/>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sp>
          <p:nvSpPr>
            <p:cNvPr id="37917" name="Line 49"/>
            <p:cNvSpPr>
              <a:spLocks noChangeShapeType="1"/>
            </p:cNvSpPr>
            <p:nvPr/>
          </p:nvSpPr>
          <p:spPr bwMode="auto">
            <a:xfrm>
              <a:off x="8078538" y="1152525"/>
              <a:ext cx="1" cy="215900"/>
            </a:xfrm>
            <a:prstGeom prst="line">
              <a:avLst/>
            </a:prstGeom>
            <a:noFill/>
            <a:ln w="19050" cap="rnd" cmpd="sng">
              <a:solidFill>
                <a:schemeClr val="bg2"/>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grpSp>
      <p:grpSp>
        <p:nvGrpSpPr>
          <p:cNvPr id="37918" name="组合 15"/>
          <p:cNvGrpSpPr>
            <a:grpSpLocks/>
          </p:cNvGrpSpPr>
          <p:nvPr/>
        </p:nvGrpSpPr>
        <p:grpSpPr bwMode="auto">
          <a:xfrm>
            <a:off x="379158" y="1350458"/>
            <a:ext cx="2228030" cy="2213410"/>
            <a:chOff x="0" y="0"/>
            <a:chExt cx="3037234" cy="2180016"/>
          </a:xfrm>
        </p:grpSpPr>
        <p:sp>
          <p:nvSpPr>
            <p:cNvPr id="37919" name="Line 15"/>
            <p:cNvSpPr>
              <a:spLocks noChangeShapeType="1"/>
            </p:cNvSpPr>
            <p:nvPr/>
          </p:nvSpPr>
          <p:spPr bwMode="auto">
            <a:xfrm>
              <a:off x="1008062" y="1749803"/>
              <a:ext cx="1" cy="430213"/>
            </a:xfrm>
            <a:prstGeom prst="line">
              <a:avLst/>
            </a:prstGeom>
            <a:noFill/>
            <a:ln w="19050" cap="rnd" cmpd="sng">
              <a:solidFill>
                <a:schemeClr val="bg2"/>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sp>
          <p:nvSpPr>
            <p:cNvPr id="37920" name="Rectangle 38"/>
            <p:cNvSpPr>
              <a:spLocks noChangeArrowheads="1"/>
            </p:cNvSpPr>
            <p:nvPr/>
          </p:nvSpPr>
          <p:spPr bwMode="auto">
            <a:xfrm>
              <a:off x="0" y="309617"/>
              <a:ext cx="3037234" cy="777022"/>
            </a:xfrm>
            <a:prstGeom prst="rect">
              <a:avLst/>
            </a:pr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p>
              <a:pPr algn="ctr"/>
              <a:endParaRPr lang="zh-CN" altLang="zh-CN" sz="1799">
                <a:solidFill>
                  <a:srgbClr val="000000"/>
                </a:solidFill>
                <a:latin typeface="Calibri" panose="020F0502020204030204" pitchFamily="34" charset="0"/>
                <a:sym typeface="Calibri" panose="020F0502020204030204" pitchFamily="34" charset="0"/>
              </a:endParaRPr>
            </a:p>
          </p:txBody>
        </p:sp>
        <p:sp>
          <p:nvSpPr>
            <p:cNvPr id="37921" name="Rectangle 39"/>
            <p:cNvSpPr>
              <a:spLocks noChangeArrowheads="1"/>
            </p:cNvSpPr>
            <p:nvPr/>
          </p:nvSpPr>
          <p:spPr bwMode="auto">
            <a:xfrm>
              <a:off x="0" y="0"/>
              <a:ext cx="3037234" cy="309941"/>
            </a:xfrm>
            <a:prstGeom prst="rect">
              <a:avLst/>
            </a:prstGeom>
            <a:gradFill rotWithShape="1">
              <a:gsLst>
                <a:gs pos="0">
                  <a:srgbClr val="FF6600"/>
                </a:gs>
                <a:gs pos="100000">
                  <a:srgbClr val="FF9900"/>
                </a:gs>
              </a:gsLst>
              <a:lin ang="2700000" scaled="1"/>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r>
                <a:rPr lang="en-US" altLang="zh-CN" dirty="0" smtClean="0">
                  <a:solidFill>
                    <a:schemeClr val="bg1"/>
                  </a:solidFill>
                </a:rPr>
                <a:t>.</a:t>
              </a:r>
              <a:r>
                <a:rPr lang="en-US" altLang="zh-CN" sz="1599" dirty="0">
                  <a:solidFill>
                    <a:schemeClr val="bg1"/>
                  </a:solidFill>
                  <a:latin typeface="微软雅黑" panose="020B0503020204020204" pitchFamily="34" charset="-122"/>
                  <a:ea typeface="微软雅黑" panose="020B0503020204020204" pitchFamily="34" charset="-122"/>
                </a:rPr>
                <a:t>NET 3.5 </a:t>
              </a:r>
              <a:r>
                <a:rPr lang="en-US" altLang="zh-CN" sz="1599" dirty="0" smtClean="0">
                  <a:solidFill>
                    <a:schemeClr val="bg1"/>
                  </a:solidFill>
                  <a:latin typeface="微软雅黑" panose="020B0503020204020204" pitchFamily="34" charset="-122"/>
                  <a:ea typeface="微软雅黑" panose="020B0503020204020204" pitchFamily="34" charset="-122"/>
                </a:rPr>
                <a:t>SP1</a:t>
              </a:r>
              <a:endParaRPr lang="zh-CN" altLang="en-US" sz="1599" dirty="0">
                <a:solidFill>
                  <a:schemeClr val="bg1"/>
                </a:solidFill>
                <a:latin typeface="微软雅黑" panose="020B0503020204020204" pitchFamily="34" charset="-122"/>
                <a:ea typeface="微软雅黑" panose="020B0503020204020204" pitchFamily="34" charset="-122"/>
              </a:endParaRPr>
            </a:p>
          </p:txBody>
        </p:sp>
        <p:sp>
          <p:nvSpPr>
            <p:cNvPr id="37922" name="Text Box 53"/>
            <p:cNvSpPr>
              <a:spLocks noChangeArrowheads="1"/>
            </p:cNvSpPr>
            <p:nvPr/>
          </p:nvSpPr>
          <p:spPr bwMode="auto">
            <a:xfrm>
              <a:off x="38100" y="381378"/>
              <a:ext cx="2999134" cy="59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20000"/>
                </a:lnSpc>
              </a:pPr>
              <a:r>
                <a:rPr lang="zh-CN" altLang="en-US"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基本的</a:t>
              </a:r>
              <a:r>
                <a:rPr lang="en-US" altLang="zh-CN"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O/R</a:t>
              </a:r>
              <a:r>
                <a:rPr lang="zh-CN" altLang="en-US"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映射支持，使用</a:t>
              </a:r>
              <a:r>
                <a:rPr lang="en-US" altLang="zh-CN"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DB First</a:t>
              </a:r>
              <a:r>
                <a:rPr lang="zh-CN" altLang="en-US"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开发模式</a:t>
              </a:r>
              <a:endParaRPr lang="zh-CN" altLang="en-US" sz="1799" dirty="0"/>
            </a:p>
          </p:txBody>
        </p:sp>
      </p:grpSp>
      <p:sp>
        <p:nvSpPr>
          <p:cNvPr id="37929" name="Line 36"/>
          <p:cNvSpPr>
            <a:spLocks noChangeShapeType="1"/>
          </p:cNvSpPr>
          <p:nvPr/>
        </p:nvSpPr>
        <p:spPr bwMode="auto">
          <a:xfrm>
            <a:off x="1424657" y="2468022"/>
            <a:ext cx="0" cy="1199443"/>
          </a:xfrm>
          <a:prstGeom prst="line">
            <a:avLst/>
          </a:prstGeom>
          <a:noFill/>
          <a:ln w="19050" cap="rnd" cmpd="sng">
            <a:solidFill>
              <a:srgbClr val="FF6600"/>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sp>
        <p:nvSpPr>
          <p:cNvPr id="55" name="矩形 3"/>
          <p:cNvSpPr>
            <a:spLocks noChangeArrowheads="1"/>
          </p:cNvSpPr>
          <p:nvPr/>
        </p:nvSpPr>
        <p:spPr bwMode="auto">
          <a:xfrm>
            <a:off x="8734639" y="334987"/>
            <a:ext cx="1223325"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en-US" altLang="zh-CN"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Text Box 9"/>
          <p:cNvSpPr>
            <a:spLocks noChangeArrowheads="1"/>
          </p:cNvSpPr>
          <p:nvPr/>
        </p:nvSpPr>
        <p:spPr bwMode="auto">
          <a:xfrm>
            <a:off x="2924253" y="3757640"/>
            <a:ext cx="696024"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en-US" altLang="zh-CN" sz="15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EF4.0</a:t>
            </a:r>
            <a:endParaRPr lang="en-US" altLang="zh-CN" sz="15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9"/>
          <p:cNvSpPr>
            <a:spLocks noChangeArrowheads="1"/>
          </p:cNvSpPr>
          <p:nvPr/>
        </p:nvSpPr>
        <p:spPr bwMode="auto">
          <a:xfrm>
            <a:off x="4693678" y="3756764"/>
            <a:ext cx="696024"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en-US" altLang="zh-CN" sz="15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EF4.3</a:t>
            </a:r>
            <a:endParaRPr lang="en-US" altLang="zh-CN" sz="15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Text Box 9"/>
          <p:cNvSpPr>
            <a:spLocks noChangeArrowheads="1"/>
          </p:cNvSpPr>
          <p:nvPr/>
        </p:nvSpPr>
        <p:spPr bwMode="auto">
          <a:xfrm>
            <a:off x="6046999" y="3744639"/>
            <a:ext cx="865943"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en-US" altLang="zh-CN" sz="15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EF4.3.1</a:t>
            </a:r>
            <a:endParaRPr lang="en-US" altLang="zh-CN" sz="15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Text Box 9"/>
          <p:cNvSpPr>
            <a:spLocks noChangeArrowheads="1"/>
          </p:cNvSpPr>
          <p:nvPr/>
        </p:nvSpPr>
        <p:spPr bwMode="auto">
          <a:xfrm>
            <a:off x="9389679" y="3744639"/>
            <a:ext cx="696024"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en-US" altLang="zh-CN" sz="15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EF6.0</a:t>
            </a:r>
            <a:endParaRPr lang="en-US" altLang="zh-CN" sz="15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 Box 9"/>
          <p:cNvSpPr>
            <a:spLocks noChangeArrowheads="1"/>
          </p:cNvSpPr>
          <p:nvPr/>
        </p:nvSpPr>
        <p:spPr bwMode="auto">
          <a:xfrm>
            <a:off x="7633725" y="3756764"/>
            <a:ext cx="696024"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en-US" altLang="zh-CN" sz="15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EF5.0</a:t>
            </a:r>
            <a:endParaRPr lang="en-US" altLang="zh-CN" sz="15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2" name="组合 15"/>
          <p:cNvGrpSpPr>
            <a:grpSpLocks/>
          </p:cNvGrpSpPr>
          <p:nvPr/>
        </p:nvGrpSpPr>
        <p:grpSpPr bwMode="auto">
          <a:xfrm>
            <a:off x="2153292" y="4973445"/>
            <a:ext cx="2228030" cy="2213410"/>
            <a:chOff x="0" y="0"/>
            <a:chExt cx="3037234" cy="2180016"/>
          </a:xfrm>
        </p:grpSpPr>
        <p:sp>
          <p:nvSpPr>
            <p:cNvPr id="63" name="Line 15"/>
            <p:cNvSpPr>
              <a:spLocks noChangeShapeType="1"/>
            </p:cNvSpPr>
            <p:nvPr/>
          </p:nvSpPr>
          <p:spPr bwMode="auto">
            <a:xfrm>
              <a:off x="1008062" y="1749803"/>
              <a:ext cx="1" cy="430213"/>
            </a:xfrm>
            <a:prstGeom prst="line">
              <a:avLst/>
            </a:prstGeom>
            <a:noFill/>
            <a:ln w="19050" cap="rnd" cmpd="sng">
              <a:solidFill>
                <a:schemeClr val="bg2"/>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sp>
          <p:nvSpPr>
            <p:cNvPr id="64" name="Rectangle 38"/>
            <p:cNvSpPr>
              <a:spLocks noChangeArrowheads="1"/>
            </p:cNvSpPr>
            <p:nvPr/>
          </p:nvSpPr>
          <p:spPr bwMode="auto">
            <a:xfrm>
              <a:off x="0" y="309617"/>
              <a:ext cx="3037234" cy="1150710"/>
            </a:xfrm>
            <a:prstGeom prst="rect">
              <a:avLst/>
            </a:pr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p>
              <a:pPr algn="ctr"/>
              <a:endParaRPr lang="zh-CN" altLang="zh-CN" sz="1799">
                <a:solidFill>
                  <a:srgbClr val="000000"/>
                </a:solidFill>
                <a:latin typeface="Calibri" panose="020F0502020204030204" pitchFamily="34" charset="0"/>
                <a:sym typeface="Calibri" panose="020F0502020204030204" pitchFamily="34" charset="0"/>
              </a:endParaRPr>
            </a:p>
          </p:txBody>
        </p:sp>
        <p:sp>
          <p:nvSpPr>
            <p:cNvPr id="65" name="Rectangle 39"/>
            <p:cNvSpPr>
              <a:spLocks noChangeArrowheads="1"/>
            </p:cNvSpPr>
            <p:nvPr/>
          </p:nvSpPr>
          <p:spPr bwMode="auto">
            <a:xfrm>
              <a:off x="0" y="0"/>
              <a:ext cx="3037234" cy="309941"/>
            </a:xfrm>
            <a:prstGeom prst="rect">
              <a:avLst/>
            </a:prstGeom>
            <a:gradFill rotWithShape="1">
              <a:gsLst>
                <a:gs pos="0">
                  <a:srgbClr val="FF6600"/>
                </a:gs>
                <a:gs pos="100000">
                  <a:srgbClr val="FF9900"/>
                </a:gs>
              </a:gsLst>
              <a:lin ang="2700000" scaled="1"/>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r>
                <a:rPr lang="en-US" altLang="zh-CN" dirty="0" smtClean="0">
                  <a:solidFill>
                    <a:schemeClr val="bg1"/>
                  </a:solidFill>
                </a:rPr>
                <a:t>.</a:t>
              </a:r>
              <a:r>
                <a:rPr lang="en-US" altLang="zh-CN" sz="1599" dirty="0">
                  <a:solidFill>
                    <a:schemeClr val="bg1"/>
                  </a:solidFill>
                  <a:latin typeface="微软雅黑" panose="020B0503020204020204" pitchFamily="34" charset="-122"/>
                  <a:ea typeface="微软雅黑" panose="020B0503020204020204" pitchFamily="34" charset="-122"/>
                </a:rPr>
                <a:t>NET </a:t>
              </a:r>
              <a:r>
                <a:rPr lang="en-US" altLang="zh-CN" sz="1599" dirty="0" smtClean="0">
                  <a:solidFill>
                    <a:schemeClr val="bg1"/>
                  </a:solidFill>
                  <a:latin typeface="微软雅黑" panose="020B0503020204020204" pitchFamily="34" charset="-122"/>
                  <a:ea typeface="微软雅黑" panose="020B0503020204020204" pitchFamily="34" charset="-122"/>
                </a:rPr>
                <a:t>4.0</a:t>
              </a:r>
              <a:endParaRPr lang="zh-CN" altLang="en-US" sz="1599" dirty="0">
                <a:solidFill>
                  <a:schemeClr val="bg1"/>
                </a:solidFill>
                <a:latin typeface="微软雅黑" panose="020B0503020204020204" pitchFamily="34" charset="-122"/>
                <a:ea typeface="微软雅黑" panose="020B0503020204020204" pitchFamily="34" charset="-122"/>
              </a:endParaRPr>
            </a:p>
          </p:txBody>
        </p:sp>
        <p:sp>
          <p:nvSpPr>
            <p:cNvPr id="66" name="Text Box 53"/>
            <p:cNvSpPr>
              <a:spLocks noChangeArrowheads="1"/>
            </p:cNvSpPr>
            <p:nvPr/>
          </p:nvSpPr>
          <p:spPr bwMode="auto">
            <a:xfrm>
              <a:off x="38100" y="381378"/>
              <a:ext cx="2999134" cy="110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20000"/>
                </a:lnSpc>
              </a:pPr>
              <a:r>
                <a:rPr lang="zh-CN" altLang="en-US" sz="1399" dirty="0">
                  <a:solidFill>
                    <a:schemeClr val="bg1"/>
                  </a:solidFill>
                  <a:latin typeface="Calibri" panose="020F0502020204030204" pitchFamily="34" charset="0"/>
                  <a:ea typeface="微软雅黑" panose="020B0503020204020204" pitchFamily="34" charset="-122"/>
                </a:rPr>
                <a:t>支持</a:t>
              </a:r>
              <a:r>
                <a:rPr lang="en-US" altLang="zh-CN" sz="1399" dirty="0">
                  <a:solidFill>
                    <a:schemeClr val="bg1"/>
                  </a:solidFill>
                  <a:latin typeface="Calibri" panose="020F0502020204030204" pitchFamily="34" charset="0"/>
                  <a:ea typeface="微软雅黑" panose="020B0503020204020204" pitchFamily="34" charset="-122"/>
                </a:rPr>
                <a:t>POCO</a:t>
              </a:r>
              <a:r>
                <a:rPr lang="zh-CN" altLang="en-US" sz="1399" dirty="0">
                  <a:solidFill>
                    <a:schemeClr val="bg1"/>
                  </a:solidFill>
                  <a:latin typeface="Calibri" panose="020F0502020204030204" pitchFamily="34" charset="0"/>
                  <a:ea typeface="微软雅黑" panose="020B0503020204020204" pitchFamily="34" charset="-122"/>
                </a:rPr>
                <a:t>实体 </a:t>
              </a:r>
              <a:r>
                <a:rPr lang="zh-CN" altLang="en-US" sz="1399" dirty="0" smtClean="0">
                  <a:solidFill>
                    <a:schemeClr val="bg1"/>
                  </a:solidFill>
                  <a:latin typeface="Calibri" panose="020F0502020204030204" pitchFamily="34" charset="0"/>
                  <a:ea typeface="微软雅黑" panose="020B0503020204020204" pitchFamily="34" charset="-122"/>
                </a:rPr>
                <a:t>、延迟</a:t>
              </a:r>
              <a:r>
                <a:rPr lang="zh-CN" altLang="en-US" sz="1399" dirty="0">
                  <a:solidFill>
                    <a:schemeClr val="bg1"/>
                  </a:solidFill>
                  <a:latin typeface="Calibri" panose="020F0502020204030204" pitchFamily="34" charset="0"/>
                  <a:ea typeface="微软雅黑" panose="020B0503020204020204" pitchFamily="34" charset="-122"/>
                </a:rPr>
                <a:t>加载 </a:t>
              </a:r>
              <a:r>
                <a:rPr lang="zh-CN" altLang="en-US" sz="1399" dirty="0" smtClean="0">
                  <a:solidFill>
                    <a:schemeClr val="bg1"/>
                  </a:solidFill>
                  <a:latin typeface="Calibri" panose="020F0502020204030204" pitchFamily="34" charset="0"/>
                  <a:ea typeface="微软雅黑" panose="020B0503020204020204" pitchFamily="34" charset="-122"/>
                </a:rPr>
                <a:t>、自定义</a:t>
              </a:r>
              <a:r>
                <a:rPr lang="zh-CN" altLang="en-US" sz="1399" dirty="0">
                  <a:solidFill>
                    <a:schemeClr val="bg1"/>
                  </a:solidFill>
                  <a:latin typeface="Calibri" panose="020F0502020204030204" pitchFamily="34" charset="0"/>
                  <a:ea typeface="微软雅黑" panose="020B0503020204020204" pitchFamily="34" charset="-122"/>
                </a:rPr>
                <a:t>的代码生成机制 </a:t>
              </a:r>
              <a:r>
                <a:rPr lang="zh-CN" altLang="en-US" sz="1399" dirty="0" smtClean="0">
                  <a:solidFill>
                    <a:schemeClr val="bg1"/>
                  </a:solidFill>
                  <a:latin typeface="Calibri" panose="020F0502020204030204" pitchFamily="34" charset="0"/>
                  <a:ea typeface="微软雅黑" panose="020B0503020204020204" pitchFamily="34" charset="-122"/>
                </a:rPr>
                <a:t>、支持</a:t>
              </a:r>
              <a:r>
                <a:rPr lang="en-US" altLang="zh-CN" sz="1399" dirty="0">
                  <a:solidFill>
                    <a:schemeClr val="bg1"/>
                  </a:solidFill>
                  <a:latin typeface="Calibri" panose="020F0502020204030204" pitchFamily="34" charset="0"/>
                  <a:ea typeface="微软雅黑" panose="020B0503020204020204" pitchFamily="34" charset="-122"/>
                </a:rPr>
                <a:t>Model First</a:t>
              </a:r>
              <a:r>
                <a:rPr lang="zh-CN" altLang="en-US" sz="1399" dirty="0">
                  <a:solidFill>
                    <a:schemeClr val="bg1"/>
                  </a:solidFill>
                  <a:latin typeface="Calibri" panose="020F0502020204030204" pitchFamily="34" charset="0"/>
                  <a:ea typeface="微软雅黑" panose="020B0503020204020204" pitchFamily="34" charset="-122"/>
                </a:rPr>
                <a:t>开发模式</a:t>
              </a:r>
            </a:p>
          </p:txBody>
        </p:sp>
      </p:grpSp>
      <p:sp>
        <p:nvSpPr>
          <p:cNvPr id="67" name="Line 36"/>
          <p:cNvSpPr>
            <a:spLocks noChangeShapeType="1"/>
          </p:cNvSpPr>
          <p:nvPr/>
        </p:nvSpPr>
        <p:spPr bwMode="auto">
          <a:xfrm flipH="1">
            <a:off x="3267307" y="4147765"/>
            <a:ext cx="4958" cy="825680"/>
          </a:xfrm>
          <a:prstGeom prst="line">
            <a:avLst/>
          </a:prstGeom>
          <a:noFill/>
          <a:ln w="19050" cap="rnd" cmpd="sng">
            <a:solidFill>
              <a:srgbClr val="FF6600"/>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grpSp>
        <p:nvGrpSpPr>
          <p:cNvPr id="68" name="组合 15"/>
          <p:cNvGrpSpPr>
            <a:grpSpLocks/>
          </p:cNvGrpSpPr>
          <p:nvPr/>
        </p:nvGrpSpPr>
        <p:grpSpPr bwMode="auto">
          <a:xfrm>
            <a:off x="3939377" y="1490780"/>
            <a:ext cx="2228030" cy="2213410"/>
            <a:chOff x="0" y="0"/>
            <a:chExt cx="3037234" cy="2180016"/>
          </a:xfrm>
        </p:grpSpPr>
        <p:sp>
          <p:nvSpPr>
            <p:cNvPr id="69" name="Line 15"/>
            <p:cNvSpPr>
              <a:spLocks noChangeShapeType="1"/>
            </p:cNvSpPr>
            <p:nvPr/>
          </p:nvSpPr>
          <p:spPr bwMode="auto">
            <a:xfrm>
              <a:off x="1008062" y="1749803"/>
              <a:ext cx="1" cy="430213"/>
            </a:xfrm>
            <a:prstGeom prst="line">
              <a:avLst/>
            </a:prstGeom>
            <a:noFill/>
            <a:ln w="19050" cap="rnd" cmpd="sng">
              <a:solidFill>
                <a:schemeClr val="bg2"/>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sp>
          <p:nvSpPr>
            <p:cNvPr id="70" name="Rectangle 38"/>
            <p:cNvSpPr>
              <a:spLocks noChangeArrowheads="1"/>
            </p:cNvSpPr>
            <p:nvPr/>
          </p:nvSpPr>
          <p:spPr bwMode="auto">
            <a:xfrm>
              <a:off x="0" y="309617"/>
              <a:ext cx="3037234" cy="777022"/>
            </a:xfrm>
            <a:prstGeom prst="rect">
              <a:avLst/>
            </a:pr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p>
              <a:pPr algn="ctr"/>
              <a:endParaRPr lang="zh-CN" altLang="zh-CN" sz="1799">
                <a:solidFill>
                  <a:srgbClr val="000000"/>
                </a:solidFill>
                <a:latin typeface="Calibri" panose="020F0502020204030204" pitchFamily="34" charset="0"/>
                <a:sym typeface="Calibri" panose="020F0502020204030204" pitchFamily="34" charset="0"/>
              </a:endParaRPr>
            </a:p>
          </p:txBody>
        </p:sp>
        <p:sp>
          <p:nvSpPr>
            <p:cNvPr id="71" name="Rectangle 39"/>
            <p:cNvSpPr>
              <a:spLocks noChangeArrowheads="1"/>
            </p:cNvSpPr>
            <p:nvPr/>
          </p:nvSpPr>
          <p:spPr bwMode="auto">
            <a:xfrm>
              <a:off x="0" y="0"/>
              <a:ext cx="3037234" cy="309941"/>
            </a:xfrm>
            <a:prstGeom prst="rect">
              <a:avLst/>
            </a:prstGeom>
            <a:gradFill rotWithShape="1">
              <a:gsLst>
                <a:gs pos="0">
                  <a:srgbClr val="FF6600"/>
                </a:gs>
                <a:gs pos="100000">
                  <a:srgbClr val="FF9900"/>
                </a:gs>
              </a:gsLst>
              <a:lin ang="2700000" scaled="1"/>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r>
                <a:rPr lang="en-US" altLang="zh-CN" dirty="0" smtClean="0">
                  <a:solidFill>
                    <a:schemeClr val="bg1"/>
                  </a:solidFill>
                </a:rPr>
                <a:t>.</a:t>
              </a:r>
              <a:r>
                <a:rPr lang="en-US" altLang="zh-CN" sz="1599" dirty="0">
                  <a:solidFill>
                    <a:schemeClr val="bg1"/>
                  </a:solidFill>
                  <a:latin typeface="微软雅黑" panose="020B0503020204020204" pitchFamily="34" charset="-122"/>
                  <a:ea typeface="微软雅黑" panose="020B0503020204020204" pitchFamily="34" charset="-122"/>
                </a:rPr>
                <a:t>NET </a:t>
              </a:r>
              <a:r>
                <a:rPr lang="en-US" altLang="zh-CN" sz="1599" dirty="0" smtClean="0">
                  <a:solidFill>
                    <a:schemeClr val="bg1"/>
                  </a:solidFill>
                  <a:latin typeface="微软雅黑" panose="020B0503020204020204" pitchFamily="34" charset="-122"/>
                  <a:ea typeface="微软雅黑" panose="020B0503020204020204" pitchFamily="34" charset="-122"/>
                </a:rPr>
                <a:t>4.0</a:t>
              </a:r>
              <a:endParaRPr lang="zh-CN" altLang="en-US" sz="1599" dirty="0">
                <a:solidFill>
                  <a:schemeClr val="bg1"/>
                </a:solidFill>
                <a:latin typeface="微软雅黑" panose="020B0503020204020204" pitchFamily="34" charset="-122"/>
                <a:ea typeface="微软雅黑" panose="020B0503020204020204" pitchFamily="34" charset="-122"/>
              </a:endParaRPr>
            </a:p>
          </p:txBody>
        </p:sp>
        <p:sp>
          <p:nvSpPr>
            <p:cNvPr id="72" name="Text Box 53"/>
            <p:cNvSpPr>
              <a:spLocks noChangeArrowheads="1"/>
            </p:cNvSpPr>
            <p:nvPr/>
          </p:nvSpPr>
          <p:spPr bwMode="auto">
            <a:xfrm>
              <a:off x="38100" y="381378"/>
              <a:ext cx="2999134" cy="59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20000"/>
                </a:lnSpc>
              </a:pPr>
              <a:r>
                <a:rPr lang="zh-CN" altLang="en-US"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基于</a:t>
              </a:r>
              <a:r>
                <a:rPr lang="en-US" altLang="zh-CN"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Code First</a:t>
              </a:r>
              <a:r>
                <a:rPr lang="zh-CN" altLang="en-US"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开发模式的代码迁移策略 </a:t>
              </a:r>
              <a:r>
                <a:rPr lang="en-US" altLang="zh-CN"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Migrations</a:t>
              </a:r>
              <a:endParaRPr lang="zh-CN" altLang="en-US" sz="1799" dirty="0"/>
            </a:p>
          </p:txBody>
        </p:sp>
      </p:grpSp>
      <p:sp>
        <p:nvSpPr>
          <p:cNvPr id="73" name="Line 36"/>
          <p:cNvSpPr>
            <a:spLocks noChangeShapeType="1"/>
          </p:cNvSpPr>
          <p:nvPr/>
        </p:nvSpPr>
        <p:spPr bwMode="auto">
          <a:xfrm>
            <a:off x="4984876" y="2608344"/>
            <a:ext cx="0" cy="1199443"/>
          </a:xfrm>
          <a:prstGeom prst="line">
            <a:avLst/>
          </a:prstGeom>
          <a:noFill/>
          <a:ln w="19050" cap="rnd" cmpd="sng">
            <a:solidFill>
              <a:srgbClr val="FF6600"/>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grpSp>
        <p:nvGrpSpPr>
          <p:cNvPr id="74" name="组合 15"/>
          <p:cNvGrpSpPr>
            <a:grpSpLocks/>
          </p:cNvGrpSpPr>
          <p:nvPr/>
        </p:nvGrpSpPr>
        <p:grpSpPr bwMode="auto">
          <a:xfrm>
            <a:off x="5365955" y="5001394"/>
            <a:ext cx="2228030" cy="2213410"/>
            <a:chOff x="0" y="0"/>
            <a:chExt cx="3037234" cy="2180016"/>
          </a:xfrm>
        </p:grpSpPr>
        <p:sp>
          <p:nvSpPr>
            <p:cNvPr id="75" name="Line 15"/>
            <p:cNvSpPr>
              <a:spLocks noChangeShapeType="1"/>
            </p:cNvSpPr>
            <p:nvPr/>
          </p:nvSpPr>
          <p:spPr bwMode="auto">
            <a:xfrm>
              <a:off x="1008062" y="1749803"/>
              <a:ext cx="1" cy="430213"/>
            </a:xfrm>
            <a:prstGeom prst="line">
              <a:avLst/>
            </a:prstGeom>
            <a:noFill/>
            <a:ln w="19050" cap="rnd" cmpd="sng">
              <a:solidFill>
                <a:schemeClr val="bg2"/>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sp>
          <p:nvSpPr>
            <p:cNvPr id="76" name="Rectangle 38"/>
            <p:cNvSpPr>
              <a:spLocks noChangeArrowheads="1"/>
            </p:cNvSpPr>
            <p:nvPr/>
          </p:nvSpPr>
          <p:spPr bwMode="auto">
            <a:xfrm>
              <a:off x="0" y="309617"/>
              <a:ext cx="3037234" cy="1150710"/>
            </a:xfrm>
            <a:prstGeom prst="rect">
              <a:avLst/>
            </a:pr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p>
              <a:pPr algn="ctr"/>
              <a:endParaRPr lang="zh-CN" altLang="zh-CN" sz="1799">
                <a:solidFill>
                  <a:srgbClr val="000000"/>
                </a:solidFill>
                <a:latin typeface="Calibri" panose="020F0502020204030204" pitchFamily="34" charset="0"/>
                <a:sym typeface="Calibri" panose="020F0502020204030204" pitchFamily="34" charset="0"/>
              </a:endParaRPr>
            </a:p>
          </p:txBody>
        </p:sp>
        <p:sp>
          <p:nvSpPr>
            <p:cNvPr id="77" name="Rectangle 39"/>
            <p:cNvSpPr>
              <a:spLocks noChangeArrowheads="1"/>
            </p:cNvSpPr>
            <p:nvPr/>
          </p:nvSpPr>
          <p:spPr bwMode="auto">
            <a:xfrm>
              <a:off x="0" y="0"/>
              <a:ext cx="3037234" cy="309941"/>
            </a:xfrm>
            <a:prstGeom prst="rect">
              <a:avLst/>
            </a:prstGeom>
            <a:gradFill rotWithShape="1">
              <a:gsLst>
                <a:gs pos="0">
                  <a:srgbClr val="FF6600"/>
                </a:gs>
                <a:gs pos="100000">
                  <a:srgbClr val="FF9900"/>
                </a:gs>
              </a:gsLst>
              <a:lin ang="2700000" scaled="1"/>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r>
                <a:rPr lang="en-US" altLang="zh-CN" dirty="0" smtClean="0">
                  <a:solidFill>
                    <a:schemeClr val="bg1"/>
                  </a:solidFill>
                </a:rPr>
                <a:t>.</a:t>
              </a:r>
              <a:r>
                <a:rPr lang="en-US" altLang="zh-CN" sz="1599" dirty="0">
                  <a:solidFill>
                    <a:schemeClr val="bg1"/>
                  </a:solidFill>
                  <a:latin typeface="微软雅黑" panose="020B0503020204020204" pitchFamily="34" charset="-122"/>
                  <a:ea typeface="微软雅黑" panose="020B0503020204020204" pitchFamily="34" charset="-122"/>
                </a:rPr>
                <a:t>NET </a:t>
              </a:r>
              <a:r>
                <a:rPr lang="en-US" altLang="zh-CN" sz="1599" dirty="0" smtClean="0">
                  <a:solidFill>
                    <a:schemeClr val="bg1"/>
                  </a:solidFill>
                  <a:latin typeface="微软雅黑" panose="020B0503020204020204" pitchFamily="34" charset="-122"/>
                  <a:ea typeface="微软雅黑" panose="020B0503020204020204" pitchFamily="34" charset="-122"/>
                </a:rPr>
                <a:t>4.5</a:t>
              </a:r>
              <a:endParaRPr lang="zh-CN" altLang="en-US" sz="1599" dirty="0">
                <a:solidFill>
                  <a:schemeClr val="bg1"/>
                </a:solidFill>
                <a:latin typeface="微软雅黑" panose="020B0503020204020204" pitchFamily="34" charset="-122"/>
                <a:ea typeface="微软雅黑" panose="020B0503020204020204" pitchFamily="34" charset="-122"/>
              </a:endParaRPr>
            </a:p>
          </p:txBody>
        </p:sp>
        <p:sp>
          <p:nvSpPr>
            <p:cNvPr id="78" name="Text Box 53"/>
            <p:cNvSpPr>
              <a:spLocks noChangeArrowheads="1"/>
            </p:cNvSpPr>
            <p:nvPr/>
          </p:nvSpPr>
          <p:spPr bwMode="auto">
            <a:xfrm>
              <a:off x="38100" y="381378"/>
              <a:ext cx="2999134" cy="58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20000"/>
                </a:lnSpc>
              </a:pPr>
              <a:r>
                <a:rPr lang="zh-CN" altLang="en-US" sz="1399" dirty="0" smtClean="0">
                  <a:solidFill>
                    <a:schemeClr val="bg1"/>
                  </a:solidFill>
                  <a:latin typeface="Calibri" panose="020F0502020204030204" pitchFamily="34" charset="0"/>
                  <a:ea typeface="微软雅黑" panose="020B0503020204020204" pitchFamily="34" charset="-122"/>
                </a:rPr>
                <a:t>提供对 </a:t>
              </a:r>
              <a:r>
                <a:rPr lang="en-US" altLang="zh-CN" sz="1399" dirty="0" err="1" smtClean="0">
                  <a:solidFill>
                    <a:schemeClr val="bg1"/>
                  </a:solidFill>
                  <a:latin typeface="Calibri" panose="020F0502020204030204" pitchFamily="34" charset="0"/>
                  <a:ea typeface="微软雅黑" panose="020B0503020204020204" pitchFamily="34" charset="-122"/>
                </a:rPr>
                <a:t>LocalDb</a:t>
              </a:r>
              <a:r>
                <a:rPr lang="en-US" altLang="zh-CN" sz="1399" dirty="0" smtClean="0">
                  <a:solidFill>
                    <a:schemeClr val="bg1"/>
                  </a:solidFill>
                  <a:latin typeface="Calibri" panose="020F0502020204030204" pitchFamily="34" charset="0"/>
                  <a:ea typeface="微软雅黑" panose="020B0503020204020204" pitchFamily="34" charset="-122"/>
                </a:rPr>
                <a:t> </a:t>
              </a:r>
              <a:r>
                <a:rPr lang="zh-CN" altLang="en-US" sz="1399" dirty="0" smtClean="0">
                  <a:solidFill>
                    <a:schemeClr val="bg1"/>
                  </a:solidFill>
                  <a:latin typeface="Calibri" panose="020F0502020204030204" pitchFamily="34" charset="0"/>
                  <a:ea typeface="微软雅黑" panose="020B0503020204020204" pitchFamily="34" charset="-122"/>
                </a:rPr>
                <a:t>数据库的支持</a:t>
              </a:r>
              <a:endParaRPr lang="zh-CN" altLang="en-US" sz="1399" dirty="0">
                <a:solidFill>
                  <a:schemeClr val="bg1"/>
                </a:solidFill>
                <a:latin typeface="Calibri" panose="020F0502020204030204" pitchFamily="34" charset="0"/>
                <a:ea typeface="微软雅黑" panose="020B0503020204020204" pitchFamily="34" charset="-122"/>
              </a:endParaRPr>
            </a:p>
          </p:txBody>
        </p:sp>
      </p:grpSp>
      <p:sp>
        <p:nvSpPr>
          <p:cNvPr id="79" name="Line 36"/>
          <p:cNvSpPr>
            <a:spLocks noChangeShapeType="1"/>
          </p:cNvSpPr>
          <p:nvPr/>
        </p:nvSpPr>
        <p:spPr bwMode="auto">
          <a:xfrm flipH="1">
            <a:off x="6464392" y="4145242"/>
            <a:ext cx="4958" cy="825680"/>
          </a:xfrm>
          <a:prstGeom prst="line">
            <a:avLst/>
          </a:prstGeom>
          <a:noFill/>
          <a:ln w="19050" cap="rnd" cmpd="sng">
            <a:solidFill>
              <a:srgbClr val="FF6600"/>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grpSp>
        <p:nvGrpSpPr>
          <p:cNvPr id="80" name="组合 15"/>
          <p:cNvGrpSpPr>
            <a:grpSpLocks/>
          </p:cNvGrpSpPr>
          <p:nvPr/>
        </p:nvGrpSpPr>
        <p:grpSpPr bwMode="auto">
          <a:xfrm>
            <a:off x="6818768" y="941097"/>
            <a:ext cx="2228030" cy="1841600"/>
            <a:chOff x="0" y="0"/>
            <a:chExt cx="3037234" cy="3061301"/>
          </a:xfrm>
        </p:grpSpPr>
        <p:sp>
          <p:nvSpPr>
            <p:cNvPr id="81" name="Line 15"/>
            <p:cNvSpPr>
              <a:spLocks noChangeShapeType="1"/>
            </p:cNvSpPr>
            <p:nvPr/>
          </p:nvSpPr>
          <p:spPr bwMode="auto">
            <a:xfrm>
              <a:off x="1008062" y="1749803"/>
              <a:ext cx="1" cy="430213"/>
            </a:xfrm>
            <a:prstGeom prst="line">
              <a:avLst/>
            </a:prstGeom>
            <a:noFill/>
            <a:ln w="19050" cap="rnd" cmpd="sng">
              <a:solidFill>
                <a:schemeClr val="bg2"/>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sp>
          <p:nvSpPr>
            <p:cNvPr id="82" name="Rectangle 38"/>
            <p:cNvSpPr>
              <a:spLocks noChangeArrowheads="1"/>
            </p:cNvSpPr>
            <p:nvPr/>
          </p:nvSpPr>
          <p:spPr bwMode="auto">
            <a:xfrm>
              <a:off x="0" y="309617"/>
              <a:ext cx="3037234" cy="2751684"/>
            </a:xfrm>
            <a:prstGeom prst="rect">
              <a:avLst/>
            </a:pr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p>
              <a:pPr algn="ctr"/>
              <a:endParaRPr lang="zh-CN" altLang="zh-CN" sz="1799">
                <a:solidFill>
                  <a:srgbClr val="000000"/>
                </a:solidFill>
                <a:latin typeface="Calibri" panose="020F0502020204030204" pitchFamily="34" charset="0"/>
                <a:sym typeface="Calibri" panose="020F0502020204030204" pitchFamily="34" charset="0"/>
              </a:endParaRPr>
            </a:p>
          </p:txBody>
        </p:sp>
        <p:sp>
          <p:nvSpPr>
            <p:cNvPr id="83" name="Rectangle 39"/>
            <p:cNvSpPr>
              <a:spLocks noChangeArrowheads="1"/>
            </p:cNvSpPr>
            <p:nvPr/>
          </p:nvSpPr>
          <p:spPr bwMode="auto">
            <a:xfrm>
              <a:off x="0" y="0"/>
              <a:ext cx="3037234" cy="397889"/>
            </a:xfrm>
            <a:prstGeom prst="rect">
              <a:avLst/>
            </a:prstGeom>
            <a:gradFill rotWithShape="1">
              <a:gsLst>
                <a:gs pos="0">
                  <a:srgbClr val="FF6600"/>
                </a:gs>
                <a:gs pos="100000">
                  <a:srgbClr val="FF9900"/>
                </a:gs>
              </a:gsLst>
              <a:lin ang="2700000" scaled="1"/>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r>
                <a:rPr lang="en-US" altLang="zh-CN" dirty="0" smtClean="0">
                  <a:solidFill>
                    <a:schemeClr val="bg1"/>
                  </a:solidFill>
                </a:rPr>
                <a:t>.</a:t>
              </a:r>
              <a:r>
                <a:rPr lang="en-US" altLang="zh-CN" sz="1599" dirty="0">
                  <a:solidFill>
                    <a:schemeClr val="bg1"/>
                  </a:solidFill>
                  <a:latin typeface="微软雅黑" panose="020B0503020204020204" pitchFamily="34" charset="-122"/>
                  <a:ea typeface="微软雅黑" panose="020B0503020204020204" pitchFamily="34" charset="-122"/>
                </a:rPr>
                <a:t>NET </a:t>
              </a:r>
              <a:r>
                <a:rPr lang="en-US" altLang="zh-CN" sz="1599" dirty="0" smtClean="0">
                  <a:solidFill>
                    <a:schemeClr val="bg1"/>
                  </a:solidFill>
                  <a:latin typeface="微软雅黑" panose="020B0503020204020204" pitchFamily="34" charset="-122"/>
                  <a:ea typeface="微软雅黑" panose="020B0503020204020204" pitchFamily="34" charset="-122"/>
                </a:rPr>
                <a:t>4.5</a:t>
              </a:r>
              <a:endParaRPr lang="zh-CN" altLang="en-US" sz="1599" dirty="0">
                <a:solidFill>
                  <a:schemeClr val="bg1"/>
                </a:solidFill>
                <a:latin typeface="微软雅黑" panose="020B0503020204020204" pitchFamily="34" charset="-122"/>
                <a:ea typeface="微软雅黑" panose="020B0503020204020204" pitchFamily="34" charset="-122"/>
              </a:endParaRPr>
            </a:p>
          </p:txBody>
        </p:sp>
        <p:sp>
          <p:nvSpPr>
            <p:cNvPr id="84" name="Text Box 53"/>
            <p:cNvSpPr>
              <a:spLocks noChangeArrowheads="1"/>
            </p:cNvSpPr>
            <p:nvPr/>
          </p:nvSpPr>
          <p:spPr bwMode="auto">
            <a:xfrm>
              <a:off x="38100" y="381378"/>
              <a:ext cx="2999134" cy="161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20000"/>
                </a:lnSpc>
              </a:pPr>
              <a:r>
                <a:rPr lang="zh-CN" altLang="en-US"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提供对枚举类型的支持 、</a:t>
              </a:r>
            </a:p>
            <a:p>
              <a:pPr>
                <a:lnSpc>
                  <a:spcPct val="120000"/>
                </a:lnSpc>
              </a:pPr>
              <a:r>
                <a:rPr lang="en-US" altLang="zh-CN"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Table-Valued functions</a:t>
              </a:r>
              <a:r>
                <a:rPr lang="zh-CN" altLang="en-US" sz="1399"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表值函数 、空间数据类型、整体性能优化提升 、实体模型设计器、批量导入存储过程</a:t>
              </a:r>
              <a:endParaRPr lang="zh-CN" altLang="en-US" sz="1799" dirty="0"/>
            </a:p>
          </p:txBody>
        </p:sp>
      </p:grpSp>
      <p:sp>
        <p:nvSpPr>
          <p:cNvPr id="85" name="Line 36"/>
          <p:cNvSpPr>
            <a:spLocks noChangeShapeType="1"/>
          </p:cNvSpPr>
          <p:nvPr/>
        </p:nvSpPr>
        <p:spPr bwMode="auto">
          <a:xfrm>
            <a:off x="7933069" y="2737013"/>
            <a:ext cx="13688" cy="961680"/>
          </a:xfrm>
          <a:prstGeom prst="line">
            <a:avLst/>
          </a:prstGeom>
          <a:noFill/>
          <a:ln w="19050" cap="rnd" cmpd="sng">
            <a:solidFill>
              <a:srgbClr val="FF6600"/>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grpSp>
        <p:nvGrpSpPr>
          <p:cNvPr id="86" name="组合 15"/>
          <p:cNvGrpSpPr>
            <a:grpSpLocks/>
          </p:cNvGrpSpPr>
          <p:nvPr/>
        </p:nvGrpSpPr>
        <p:grpSpPr bwMode="auto">
          <a:xfrm>
            <a:off x="8832055" y="4816064"/>
            <a:ext cx="2228030" cy="1845531"/>
            <a:chOff x="0" y="0"/>
            <a:chExt cx="3037234" cy="2537376"/>
          </a:xfrm>
        </p:grpSpPr>
        <p:sp>
          <p:nvSpPr>
            <p:cNvPr id="87" name="Line 15"/>
            <p:cNvSpPr>
              <a:spLocks noChangeShapeType="1"/>
            </p:cNvSpPr>
            <p:nvPr/>
          </p:nvSpPr>
          <p:spPr bwMode="auto">
            <a:xfrm>
              <a:off x="1008062" y="1749803"/>
              <a:ext cx="1" cy="430213"/>
            </a:xfrm>
            <a:prstGeom prst="line">
              <a:avLst/>
            </a:prstGeom>
            <a:noFill/>
            <a:ln w="19050" cap="rnd" cmpd="sng">
              <a:solidFill>
                <a:schemeClr val="bg2"/>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sp>
          <p:nvSpPr>
            <p:cNvPr id="88" name="Rectangle 38"/>
            <p:cNvSpPr>
              <a:spLocks noChangeArrowheads="1"/>
            </p:cNvSpPr>
            <p:nvPr/>
          </p:nvSpPr>
          <p:spPr bwMode="auto">
            <a:xfrm>
              <a:off x="0" y="309617"/>
              <a:ext cx="3037234" cy="2227759"/>
            </a:xfrm>
            <a:prstGeom prst="rect">
              <a:avLst/>
            </a:pr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p>
              <a:pPr algn="ctr"/>
              <a:endParaRPr lang="zh-CN" altLang="zh-CN" sz="1799">
                <a:solidFill>
                  <a:srgbClr val="000000"/>
                </a:solidFill>
                <a:latin typeface="Calibri" panose="020F0502020204030204" pitchFamily="34" charset="0"/>
                <a:sym typeface="Calibri" panose="020F0502020204030204" pitchFamily="34" charset="0"/>
              </a:endParaRPr>
            </a:p>
          </p:txBody>
        </p:sp>
        <p:sp>
          <p:nvSpPr>
            <p:cNvPr id="89" name="Rectangle 39"/>
            <p:cNvSpPr>
              <a:spLocks noChangeArrowheads="1"/>
            </p:cNvSpPr>
            <p:nvPr/>
          </p:nvSpPr>
          <p:spPr bwMode="auto">
            <a:xfrm>
              <a:off x="0" y="0"/>
              <a:ext cx="3037234" cy="309941"/>
            </a:xfrm>
            <a:prstGeom prst="rect">
              <a:avLst/>
            </a:prstGeom>
            <a:gradFill rotWithShape="1">
              <a:gsLst>
                <a:gs pos="0">
                  <a:srgbClr val="FF6600"/>
                </a:gs>
                <a:gs pos="100000">
                  <a:srgbClr val="FF9900"/>
                </a:gs>
              </a:gsLst>
              <a:lin ang="2700000" scaled="1"/>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r>
                <a:rPr lang="en-US" altLang="zh-CN" dirty="0" smtClean="0">
                  <a:solidFill>
                    <a:schemeClr val="bg1"/>
                  </a:solidFill>
                </a:rPr>
                <a:t>.</a:t>
              </a:r>
              <a:r>
                <a:rPr lang="en-US" altLang="zh-CN" sz="1599" dirty="0">
                  <a:solidFill>
                    <a:schemeClr val="bg1"/>
                  </a:solidFill>
                  <a:latin typeface="微软雅黑" panose="020B0503020204020204" pitchFamily="34" charset="-122"/>
                  <a:ea typeface="微软雅黑" panose="020B0503020204020204" pitchFamily="34" charset="-122"/>
                </a:rPr>
                <a:t>NET </a:t>
              </a:r>
              <a:r>
                <a:rPr lang="en-US" altLang="zh-CN" sz="1599" dirty="0" smtClean="0">
                  <a:solidFill>
                    <a:schemeClr val="bg1"/>
                  </a:solidFill>
                  <a:latin typeface="微软雅黑" panose="020B0503020204020204" pitchFamily="34" charset="-122"/>
                  <a:ea typeface="微软雅黑" panose="020B0503020204020204" pitchFamily="34" charset="-122"/>
                </a:rPr>
                <a:t>4.5</a:t>
              </a:r>
              <a:endParaRPr lang="zh-CN" altLang="en-US" sz="1599" dirty="0">
                <a:solidFill>
                  <a:schemeClr val="bg1"/>
                </a:solidFill>
                <a:latin typeface="微软雅黑" panose="020B0503020204020204" pitchFamily="34" charset="-122"/>
                <a:ea typeface="微软雅黑" panose="020B0503020204020204" pitchFamily="34" charset="-122"/>
              </a:endParaRPr>
            </a:p>
          </p:txBody>
        </p:sp>
        <p:sp>
          <p:nvSpPr>
            <p:cNvPr id="90" name="Text Box 53"/>
            <p:cNvSpPr>
              <a:spLocks noChangeArrowheads="1"/>
            </p:cNvSpPr>
            <p:nvPr/>
          </p:nvSpPr>
          <p:spPr bwMode="auto">
            <a:xfrm>
              <a:off x="38100" y="381378"/>
              <a:ext cx="2999134" cy="199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20000"/>
                </a:lnSpc>
              </a:pPr>
              <a:r>
                <a:rPr lang="en-US" altLang="zh-CN" sz="1399" dirty="0" smtClean="0">
                  <a:solidFill>
                    <a:schemeClr val="bg1"/>
                  </a:solidFill>
                  <a:latin typeface="Calibri" panose="020F0502020204030204" pitchFamily="34" charset="0"/>
                  <a:ea typeface="微软雅黑" panose="020B0503020204020204" pitchFamily="34" charset="-122"/>
                </a:rPr>
                <a:t>EF</a:t>
              </a:r>
              <a:r>
                <a:rPr lang="zh-CN" altLang="en-US" sz="1399" dirty="0" smtClean="0">
                  <a:solidFill>
                    <a:schemeClr val="bg1"/>
                  </a:solidFill>
                  <a:latin typeface="Calibri" panose="020F0502020204030204" pitchFamily="34" charset="0"/>
                  <a:ea typeface="微软雅黑" panose="020B0503020204020204" pitchFamily="34" charset="-122"/>
                </a:rPr>
                <a:t>脱离</a:t>
              </a:r>
              <a:r>
                <a:rPr lang="en-US" altLang="zh-CN" sz="1399" dirty="0" smtClean="0">
                  <a:solidFill>
                    <a:schemeClr val="bg1"/>
                  </a:solidFill>
                  <a:latin typeface="Calibri" panose="020F0502020204030204" pitchFamily="34" charset="0"/>
                  <a:ea typeface="微软雅黑" panose="020B0503020204020204" pitchFamily="34" charset="-122"/>
                </a:rPr>
                <a:t>Visual Studio</a:t>
              </a:r>
              <a:r>
                <a:rPr lang="zh-CN" altLang="en-US" sz="1399" dirty="0" smtClean="0">
                  <a:solidFill>
                    <a:schemeClr val="bg1"/>
                  </a:solidFill>
                  <a:latin typeface="Calibri" panose="020F0502020204030204" pitchFamily="34" charset="0"/>
                  <a:ea typeface="微软雅黑" panose="020B0503020204020204" pitchFamily="34" charset="-122"/>
                </a:rPr>
                <a:t>和</a:t>
              </a:r>
              <a:r>
                <a:rPr lang="en-US" altLang="zh-CN" sz="1399" dirty="0" smtClean="0">
                  <a:solidFill>
                    <a:schemeClr val="bg1"/>
                  </a:solidFill>
                  <a:latin typeface="Calibri" panose="020F0502020204030204" pitchFamily="34" charset="0"/>
                  <a:ea typeface="微软雅黑" panose="020B0503020204020204" pitchFamily="34" charset="-122"/>
                </a:rPr>
                <a:t>.NET</a:t>
              </a:r>
              <a:r>
                <a:rPr lang="zh-CN" altLang="en-US" sz="1399" dirty="0" smtClean="0">
                  <a:solidFill>
                    <a:schemeClr val="bg1"/>
                  </a:solidFill>
                  <a:latin typeface="Calibri" panose="020F0502020204030204" pitchFamily="34" charset="0"/>
                  <a:ea typeface="微软雅黑" panose="020B0503020204020204" pitchFamily="34" charset="-122"/>
                </a:rPr>
                <a:t>通过</a:t>
              </a:r>
              <a:r>
                <a:rPr lang="en-US" altLang="zh-CN" sz="1399" dirty="0" err="1" smtClean="0">
                  <a:solidFill>
                    <a:schemeClr val="bg1"/>
                  </a:solidFill>
                  <a:latin typeface="Calibri" panose="020F0502020204030204" pitchFamily="34" charset="0"/>
                  <a:ea typeface="微软雅黑" panose="020B0503020204020204" pitchFamily="34" charset="-122"/>
                </a:rPr>
                <a:t>NuGet</a:t>
              </a:r>
              <a:r>
                <a:rPr lang="zh-CN" altLang="en-US" sz="1399" dirty="0" smtClean="0">
                  <a:solidFill>
                    <a:schemeClr val="bg1"/>
                  </a:solidFill>
                  <a:latin typeface="Calibri" panose="020F0502020204030204" pitchFamily="34" charset="0"/>
                  <a:ea typeface="微软雅黑" panose="020B0503020204020204" pitchFamily="34" charset="-122"/>
                </a:rPr>
                <a:t>单独发布 、支持</a:t>
              </a:r>
              <a:r>
                <a:rPr lang="en-US" altLang="zh-CN" sz="1399" dirty="0" smtClean="0">
                  <a:solidFill>
                    <a:schemeClr val="bg1"/>
                  </a:solidFill>
                  <a:latin typeface="Calibri" panose="020F0502020204030204" pitchFamily="34" charset="0"/>
                  <a:ea typeface="微软雅黑" panose="020B0503020204020204" pitchFamily="34" charset="-122"/>
                </a:rPr>
                <a:t>.NET 4.5</a:t>
              </a:r>
              <a:r>
                <a:rPr lang="zh-CN" altLang="en-US" sz="1399" dirty="0" smtClean="0">
                  <a:solidFill>
                    <a:schemeClr val="bg1"/>
                  </a:solidFill>
                  <a:latin typeface="Calibri" panose="020F0502020204030204" pitchFamily="34" charset="0"/>
                  <a:ea typeface="微软雅黑" panose="020B0503020204020204" pitchFamily="34" charset="-122"/>
                </a:rPr>
                <a:t>中基于</a:t>
              </a:r>
              <a:r>
                <a:rPr lang="en-US" altLang="zh-CN" sz="1399" dirty="0" smtClean="0">
                  <a:solidFill>
                    <a:schemeClr val="bg1"/>
                  </a:solidFill>
                  <a:latin typeface="Calibri" panose="020F0502020204030204" pitchFamily="34" charset="0"/>
                  <a:ea typeface="微软雅黑" panose="020B0503020204020204" pitchFamily="34" charset="-122"/>
                </a:rPr>
                <a:t>Task</a:t>
              </a:r>
              <a:r>
                <a:rPr lang="zh-CN" altLang="en-US" sz="1399" dirty="0" smtClean="0">
                  <a:solidFill>
                    <a:schemeClr val="bg1"/>
                  </a:solidFill>
                  <a:latin typeface="Calibri" panose="020F0502020204030204" pitchFamily="34" charset="0"/>
                  <a:ea typeface="微软雅黑" panose="020B0503020204020204" pitchFamily="34" charset="-122"/>
                </a:rPr>
                <a:t>的异步编程模式、提升事务支持 、优化</a:t>
              </a:r>
              <a:r>
                <a:rPr lang="en-US" altLang="zh-CN" sz="1399" dirty="0" smtClean="0">
                  <a:solidFill>
                    <a:schemeClr val="bg1"/>
                  </a:solidFill>
                  <a:latin typeface="Calibri" panose="020F0502020204030204" pitchFamily="34" charset="0"/>
                  <a:ea typeface="微软雅黑" panose="020B0503020204020204" pitchFamily="34" charset="-122"/>
                </a:rPr>
                <a:t>LINQ to Entities</a:t>
              </a:r>
              <a:r>
                <a:rPr lang="zh-CN" altLang="en-US" sz="1399" dirty="0" smtClean="0">
                  <a:solidFill>
                    <a:schemeClr val="bg1"/>
                  </a:solidFill>
                  <a:latin typeface="Calibri" panose="020F0502020204030204" pitchFamily="34" charset="0"/>
                  <a:ea typeface="微软雅黑" panose="020B0503020204020204" pitchFamily="34" charset="-122"/>
                </a:rPr>
                <a:t>查询性能 等</a:t>
              </a:r>
              <a:endParaRPr lang="zh-CN" altLang="en-US" sz="1399" dirty="0">
                <a:solidFill>
                  <a:schemeClr val="bg1"/>
                </a:solidFill>
                <a:latin typeface="Calibri" panose="020F0502020204030204" pitchFamily="34" charset="0"/>
                <a:ea typeface="微软雅黑" panose="020B0503020204020204" pitchFamily="34" charset="-122"/>
              </a:endParaRPr>
            </a:p>
          </p:txBody>
        </p:sp>
      </p:grpSp>
      <p:sp>
        <p:nvSpPr>
          <p:cNvPr id="91" name="Line 36"/>
          <p:cNvSpPr>
            <a:spLocks noChangeShapeType="1"/>
          </p:cNvSpPr>
          <p:nvPr/>
        </p:nvSpPr>
        <p:spPr bwMode="auto">
          <a:xfrm flipH="1">
            <a:off x="9766828" y="4163620"/>
            <a:ext cx="11146" cy="652443"/>
          </a:xfrm>
          <a:prstGeom prst="line">
            <a:avLst/>
          </a:prstGeom>
          <a:noFill/>
          <a:ln w="19050" cap="rnd" cmpd="sng">
            <a:solidFill>
              <a:srgbClr val="FF6600"/>
            </a:solidFill>
            <a:prstDash val="sysDot"/>
            <a:bevel/>
            <a:headEnd/>
            <a:tailEnd/>
          </a:ln>
          <a:extLst>
            <a:ext uri="{909E8E84-426E-40DD-AFC4-6F175D3DCCD1}">
              <a14:hiddenFill xmlns:a14="http://schemas.microsoft.com/office/drawing/2010/main">
                <a:noFill/>
              </a14:hiddenFill>
            </a:ext>
          </a:extLst>
        </p:spPr>
        <p:txBody>
          <a:bodyPr/>
          <a:lstStyle/>
          <a:p>
            <a:endParaRPr lang="zh-CN" altLang="zh-CN" sz="1799">
              <a:solidFill>
                <a:srgbClr val="000000"/>
              </a:solidFill>
              <a:sym typeface="宋体" panose="02010600030101010101" pitchFamily="2" charset="-122"/>
            </a:endParaRPr>
          </a:p>
        </p:txBody>
      </p:sp>
    </p:spTree>
    <p:extLst>
      <p:ext uri="{BB962C8B-B14F-4D97-AF65-F5344CB8AC3E}">
        <p14:creationId xmlns:p14="http://schemas.microsoft.com/office/powerpoint/2010/main" val="159436303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a:grpSpLocks/>
          </p:cNvGrpSpPr>
          <p:nvPr/>
        </p:nvGrpSpPr>
        <p:grpSpPr bwMode="auto">
          <a:xfrm>
            <a:off x="11205090" y="6364347"/>
            <a:ext cx="360175" cy="360175"/>
            <a:chOff x="0" y="0"/>
            <a:chExt cx="360000" cy="360000"/>
          </a:xfrm>
        </p:grpSpPr>
        <p:sp>
          <p:nvSpPr>
            <p:cNvPr id="4099" name="椭圆 15"/>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00" name="燕尾形 16">
              <a:hlinkClick r:id="" action="ppaction://hlinkshowjump?jump=previousslide"/>
            </p:cNvPr>
            <p:cNvSpPr>
              <a:spLocks noChangeArrowheads="1"/>
            </p:cNvSpPr>
            <p:nvPr/>
          </p:nvSpPr>
          <p:spPr bwMode="auto">
            <a:xfrm flipH="1">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sp>
        <p:nvSpPr>
          <p:cNvPr id="4102" name="矩形 8"/>
          <p:cNvSpPr>
            <a:spLocks noChangeArrowheads="1"/>
          </p:cNvSpPr>
          <p:nvPr/>
        </p:nvSpPr>
        <p:spPr bwMode="auto">
          <a:xfrm>
            <a:off x="6240388"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图形绘制</a:t>
            </a:r>
          </a:p>
        </p:txBody>
      </p:sp>
      <p:sp>
        <p:nvSpPr>
          <p:cNvPr id="4103" name="矩形 11"/>
          <p:cNvSpPr>
            <a:spLocks noChangeArrowheads="1"/>
          </p:cNvSpPr>
          <p:nvPr/>
        </p:nvSpPr>
        <p:spPr bwMode="auto">
          <a:xfrm>
            <a:off x="7487513"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图片处理</a:t>
            </a:r>
          </a:p>
        </p:txBody>
      </p:sp>
      <p:sp>
        <p:nvSpPr>
          <p:cNvPr id="4104"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4105" name="矩形 13"/>
          <p:cNvSpPr>
            <a:spLocks noChangeArrowheads="1"/>
          </p:cNvSpPr>
          <p:nvPr/>
        </p:nvSpPr>
        <p:spPr bwMode="auto">
          <a:xfrm>
            <a:off x="9981764"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典型案例</a:t>
            </a:r>
          </a:p>
        </p:txBody>
      </p:sp>
      <p:sp>
        <p:nvSpPr>
          <p:cNvPr id="4107"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8"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grpSp>
        <p:nvGrpSpPr>
          <p:cNvPr id="4109" name="组合 4"/>
          <p:cNvGrpSpPr>
            <a:grpSpLocks/>
          </p:cNvGrpSpPr>
          <p:nvPr/>
        </p:nvGrpSpPr>
        <p:grpSpPr bwMode="auto">
          <a:xfrm>
            <a:off x="11709652" y="6364347"/>
            <a:ext cx="360175" cy="360175"/>
            <a:chOff x="0" y="0"/>
            <a:chExt cx="360000" cy="360000"/>
          </a:xfrm>
        </p:grpSpPr>
        <p:sp>
          <p:nvSpPr>
            <p:cNvPr id="4110" name="椭圆 2"/>
            <p:cNvSpPr>
              <a:spLocks noChangeArrowheads="1"/>
            </p:cNvSpPr>
            <p:nvPr/>
          </p:nvSpPr>
          <p:spPr bwMode="auto">
            <a:xfrm>
              <a:off x="0" y="0"/>
              <a:ext cx="360000" cy="360000"/>
            </a:xfrm>
            <a:prstGeom prst="ellipse">
              <a:avLst/>
            </a:prstGeom>
            <a:solidFill>
              <a:srgbClr val="FF9500">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11" name="燕尾形 3">
              <a:hlinkClick r:id="" action="ppaction://hlinkshowjump?jump=nextslide"/>
            </p:cNvPr>
            <p:cNvSpPr>
              <a:spLocks noChangeArrowheads="1"/>
            </p:cNvSpPr>
            <p:nvPr/>
          </p:nvSpPr>
          <p:spPr bwMode="auto">
            <a:xfrm>
              <a:off x="93569" y="93569"/>
              <a:ext cx="172863" cy="172863"/>
            </a:xfrm>
            <a:prstGeom prst="chevron">
              <a:avLst>
                <a:gd name="adj" fmla="val 50000"/>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latin typeface="宋体" panose="02010600030101010101" pitchFamily="2" charset="-122"/>
                <a:sym typeface="宋体" panose="02010600030101010101" pitchFamily="2" charset="-122"/>
              </a:endParaRPr>
            </a:p>
          </p:txBody>
        </p:sp>
      </p:grpSp>
      <p:pic>
        <p:nvPicPr>
          <p:cNvPr id="411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631" y="4479378"/>
            <a:ext cx="4801274" cy="2376837"/>
          </a:xfrm>
          <a:prstGeom prst="rect">
            <a:avLst/>
          </a:prstGeom>
          <a:solidFill>
            <a:schemeClr val="bg1"/>
          </a:solidFill>
          <a:ln w="9525" cmpd="sng">
            <a:noFill/>
            <a:miter lim="800000"/>
            <a:headEnd/>
            <a:tailEnd/>
          </a:ln>
          <a:extLst/>
        </p:spPr>
      </p:pic>
      <p:sp>
        <p:nvSpPr>
          <p:cNvPr id="4114" name="椭圆 8"/>
          <p:cNvSpPr>
            <a:spLocks noChangeArrowheads="1"/>
          </p:cNvSpPr>
          <p:nvPr/>
        </p:nvSpPr>
        <p:spPr bwMode="auto">
          <a:xfrm>
            <a:off x="96058" y="2367349"/>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5" name="椭圆 9"/>
          <p:cNvSpPr>
            <a:spLocks noChangeArrowheads="1"/>
          </p:cNvSpPr>
          <p:nvPr/>
        </p:nvSpPr>
        <p:spPr bwMode="auto">
          <a:xfrm>
            <a:off x="1792818" y="1539898"/>
            <a:ext cx="1654901" cy="1654901"/>
          </a:xfrm>
          <a:prstGeom prst="ellipse">
            <a:avLst/>
          </a:prstGeom>
          <a:solidFill>
            <a:srgbClr val="FF8C00"/>
          </a:solidFill>
          <a:ln w="25400" cap="flat" cmpd="sng">
            <a:solidFill>
              <a:schemeClr val="bg1"/>
            </a:solidFill>
            <a:bevel/>
            <a:headEnd/>
            <a:tailEnd/>
          </a:ln>
        </p:spPr>
        <p:txBody>
          <a:bodyPr anchor="ctr"/>
          <a:lstStyle/>
          <a:p>
            <a:pPr algn="ctr"/>
            <a:r>
              <a:rPr lang="zh-CN" altLang="en-US"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开发模式简介</a:t>
            </a:r>
            <a:endParaRPr lang="zh-CN" altLang="zh-CN" sz="2799"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6" name="椭圆 10"/>
          <p:cNvSpPr>
            <a:spLocks noChangeArrowheads="1"/>
          </p:cNvSpPr>
          <p:nvPr/>
        </p:nvSpPr>
        <p:spPr bwMode="auto">
          <a:xfrm>
            <a:off x="5147489" y="25585"/>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查询方式</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7" name="椭圆 11"/>
          <p:cNvSpPr>
            <a:spLocks noChangeArrowheads="1"/>
          </p:cNvSpPr>
          <p:nvPr/>
        </p:nvSpPr>
        <p:spPr bwMode="auto">
          <a:xfrm>
            <a:off x="10198558" y="2382333"/>
            <a:ext cx="1654900"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EF6.0</a:t>
            </a:r>
          </a:p>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引入功能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18" name="组合 12"/>
          <p:cNvGrpSpPr>
            <a:grpSpLocks/>
          </p:cNvGrpSpPr>
          <p:nvPr/>
        </p:nvGrpSpPr>
        <p:grpSpPr bwMode="auto">
          <a:xfrm>
            <a:off x="3458947" y="6175365"/>
            <a:ext cx="691790" cy="691790"/>
            <a:chOff x="0" y="0"/>
            <a:chExt cx="692150" cy="692150"/>
          </a:xfrm>
        </p:grpSpPr>
        <p:sp>
          <p:nvSpPr>
            <p:cNvPr id="4119" name="椭圆 13"/>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0" name="椭圆 14"/>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1</a:t>
              </a:r>
            </a:p>
          </p:txBody>
        </p:sp>
      </p:grpSp>
      <p:grpSp>
        <p:nvGrpSpPr>
          <p:cNvPr id="4124" name="组合 18"/>
          <p:cNvGrpSpPr>
            <a:grpSpLocks/>
          </p:cNvGrpSpPr>
          <p:nvPr/>
        </p:nvGrpSpPr>
        <p:grpSpPr bwMode="auto">
          <a:xfrm>
            <a:off x="6825077" y="4519045"/>
            <a:ext cx="691790" cy="691790"/>
            <a:chOff x="0" y="0"/>
            <a:chExt cx="692150" cy="692150"/>
          </a:xfrm>
        </p:grpSpPr>
        <p:sp>
          <p:nvSpPr>
            <p:cNvPr id="412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5</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4127" name="组合 21"/>
          <p:cNvGrpSpPr>
            <a:grpSpLocks/>
          </p:cNvGrpSpPr>
          <p:nvPr/>
        </p:nvGrpSpPr>
        <p:grpSpPr bwMode="auto">
          <a:xfrm>
            <a:off x="5691518" y="4249311"/>
            <a:ext cx="693376" cy="691790"/>
            <a:chOff x="0" y="0"/>
            <a:chExt cx="693737" cy="692150"/>
          </a:xfrm>
        </p:grpSpPr>
        <p:sp>
          <p:nvSpPr>
            <p:cNvPr id="4128" name="椭圆 22"/>
            <p:cNvSpPr>
              <a:spLocks noChangeArrowheads="1"/>
            </p:cNvSpPr>
            <p:nvPr/>
          </p:nvSpPr>
          <p:spPr bwMode="auto">
            <a:xfrm>
              <a:off x="0" y="0"/>
              <a:ext cx="693737"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4129" name="椭圆 23"/>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4</a:t>
              </a:r>
            </a:p>
          </p:txBody>
        </p:sp>
      </p:grpSp>
      <p:sp>
        <p:nvSpPr>
          <p:cNvPr id="4130" name="任意多边形 24"/>
          <p:cNvSpPr>
            <a:spLocks noChangeArrowheads="1"/>
          </p:cNvSpPr>
          <p:nvPr/>
        </p:nvSpPr>
        <p:spPr bwMode="auto">
          <a:xfrm rot="5400000">
            <a:off x="8660343" y="4088877"/>
            <a:ext cx="2375250" cy="2271966"/>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1" name="任意多边形 25"/>
          <p:cNvSpPr>
            <a:spLocks noChangeArrowheads="1"/>
          </p:cNvSpPr>
          <p:nvPr/>
        </p:nvSpPr>
        <p:spPr bwMode="auto">
          <a:xfrm rot="5400000">
            <a:off x="2152175" y="3643935"/>
            <a:ext cx="2189173" cy="1297057"/>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FF9500"/>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799" dirty="0">
              <a:solidFill>
                <a:srgbClr val="FFFFFF"/>
              </a:solidFill>
              <a:latin typeface="宋体" panose="02010600030101010101" pitchFamily="2" charset="-122"/>
              <a:sym typeface="宋体" panose="02010600030101010101" pitchFamily="2" charset="-122"/>
            </a:endParaRPr>
          </a:p>
        </p:txBody>
      </p:sp>
      <p:sp>
        <p:nvSpPr>
          <p:cNvPr id="4132" name="任意多边形 27"/>
          <p:cNvSpPr>
            <a:spLocks noChangeArrowheads="1"/>
          </p:cNvSpPr>
          <p:nvPr/>
        </p:nvSpPr>
        <p:spPr bwMode="auto">
          <a:xfrm rot="5400000" flipV="1">
            <a:off x="983934" y="3930417"/>
            <a:ext cx="2383184" cy="2566850"/>
          </a:xfrm>
          <a:custGeom>
            <a:avLst/>
            <a:gdLst>
              <a:gd name="T0" fmla="*/ 1799772 w 1799772"/>
              <a:gd name="T1" fmla="*/ 232228 h 232228"/>
              <a:gd name="T2" fmla="*/ 1524000 w 1799772"/>
              <a:gd name="T3" fmla="*/ 0 h 232228"/>
              <a:gd name="T4" fmla="*/ 0 w 1799772"/>
              <a:gd name="T5" fmla="*/ 0 h 232228"/>
              <a:gd name="T6" fmla="*/ 0 60000 65536"/>
              <a:gd name="T7" fmla="*/ 0 60000 65536"/>
              <a:gd name="T8" fmla="*/ 0 60000 65536"/>
              <a:gd name="T9" fmla="*/ 0 w 1799772"/>
              <a:gd name="T10" fmla="*/ 0 h 232228"/>
              <a:gd name="T11" fmla="*/ 1799772 w 1799772"/>
              <a:gd name="T12" fmla="*/ 232228 h 232228"/>
            </a:gdLst>
            <a:ahLst/>
            <a:cxnLst>
              <a:cxn ang="T6">
                <a:pos x="T0" y="T1"/>
              </a:cxn>
              <a:cxn ang="T7">
                <a:pos x="T2" y="T3"/>
              </a:cxn>
              <a:cxn ang="T8">
                <a:pos x="T4" y="T5"/>
              </a:cxn>
            </a:cxnLst>
            <a:rect l="T9" t="T10" r="T11" b="T12"/>
            <a:pathLst>
              <a:path w="1799772" h="232228">
                <a:moveTo>
                  <a:pt x="1799772" y="232228"/>
                </a:moveTo>
                <a:lnTo>
                  <a:pt x="1524000" y="0"/>
                </a:lnTo>
                <a:lnTo>
                  <a:pt x="0" y="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3" name="TextBox 15"/>
          <p:cNvSpPr>
            <a:spLocks noChangeArrowheads="1"/>
          </p:cNvSpPr>
          <p:nvPr/>
        </p:nvSpPr>
        <p:spPr bwMode="auto">
          <a:xfrm>
            <a:off x="5247130" y="5956572"/>
            <a:ext cx="1654900"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rgbClr val="595959"/>
                </a:solidFill>
                <a:latin typeface="Agency FB" panose="020B0503020202020204" pitchFamily="34" charset="0"/>
                <a:ea typeface="Adobe 宋体 Std L" pitchFamily="2" charset="-122"/>
                <a:sym typeface="Agency FB" panose="020B0503020202020204" pitchFamily="34" charset="0"/>
              </a:rPr>
              <a:t>Contents Page</a:t>
            </a:r>
          </a:p>
        </p:txBody>
      </p:sp>
      <p:sp>
        <p:nvSpPr>
          <p:cNvPr id="4134" name="文本框 13"/>
          <p:cNvSpPr>
            <a:spLocks noChangeArrowheads="1"/>
          </p:cNvSpPr>
          <p:nvPr/>
        </p:nvSpPr>
        <p:spPr bwMode="auto">
          <a:xfrm>
            <a:off x="5247130" y="5515476"/>
            <a:ext cx="1654900"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399" b="1" dirty="0" smtClean="0">
                <a:solidFill>
                  <a:srgbClr val="595959"/>
                </a:solidFill>
                <a:latin typeface="Calibri" panose="020F0502020204030204" pitchFamily="34" charset="0"/>
                <a:ea typeface="微软雅黑" panose="020B0503020204020204" pitchFamily="34" charset="-122"/>
                <a:sym typeface="Calibri" panose="020F0502020204030204" pitchFamily="34" charset="0"/>
              </a:rPr>
              <a:t>Chapter2</a:t>
            </a:r>
            <a:endParaRPr lang="zh-CN" altLang="zh-CN" sz="2399" b="1" dirty="0">
              <a:solidFill>
                <a:srgbClr val="595959"/>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35" name="任意多边形 32"/>
          <p:cNvSpPr>
            <a:spLocks noChangeArrowheads="1"/>
          </p:cNvSpPr>
          <p:nvPr/>
        </p:nvSpPr>
        <p:spPr bwMode="auto">
          <a:xfrm rot="5400000">
            <a:off x="4677110" y="2936570"/>
            <a:ext cx="2557882" cy="45719"/>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6" name="椭圆 1"/>
          <p:cNvSpPr>
            <a:spLocks noChangeArrowheads="1"/>
          </p:cNvSpPr>
          <p:nvPr/>
        </p:nvSpPr>
        <p:spPr bwMode="auto">
          <a:xfrm>
            <a:off x="5700919" y="6451614"/>
            <a:ext cx="790163" cy="404601"/>
          </a:xfrm>
          <a:custGeom>
            <a:avLst/>
            <a:gdLst>
              <a:gd name="T0" fmla="*/ 0 w 792088"/>
              <a:gd name="T1" fmla="*/ 0 h 404664"/>
              <a:gd name="T2" fmla="*/ 792088 w 792088"/>
              <a:gd name="T3" fmla="*/ 404664 h 404664"/>
            </a:gdLst>
            <a:ahLst/>
            <a:cxnLst/>
            <a:rect l="T0" t="T1" r="T2" b="T3"/>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4137" name="TextBox 15"/>
          <p:cNvSpPr>
            <a:spLocks noChangeArrowheads="1"/>
          </p:cNvSpPr>
          <p:nvPr/>
        </p:nvSpPr>
        <p:spPr bwMode="auto">
          <a:xfrm>
            <a:off x="5770733" y="6518255"/>
            <a:ext cx="650536"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dirty="0">
                <a:solidFill>
                  <a:schemeClr val="bg1"/>
                </a:solidFill>
                <a:latin typeface="Arial Unicode MS" pitchFamily="2" charset="-122"/>
                <a:ea typeface="Arial Unicode MS" pitchFamily="2" charset="-122"/>
                <a:sym typeface="Arial Unicode MS" pitchFamily="2" charset="-122"/>
              </a:rPr>
              <a:t>* </a:t>
            </a:r>
          </a:p>
        </p:txBody>
      </p:sp>
      <p:grpSp>
        <p:nvGrpSpPr>
          <p:cNvPr id="64" name="组合 18"/>
          <p:cNvGrpSpPr>
            <a:grpSpLocks/>
          </p:cNvGrpSpPr>
          <p:nvPr/>
        </p:nvGrpSpPr>
        <p:grpSpPr bwMode="auto">
          <a:xfrm>
            <a:off x="4627796" y="4521754"/>
            <a:ext cx="691790" cy="691790"/>
            <a:chOff x="0" y="0"/>
            <a:chExt cx="692150" cy="692150"/>
          </a:xfrm>
        </p:grpSpPr>
        <p:sp>
          <p:nvSpPr>
            <p:cNvPr id="65" name="椭圆 19"/>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6" name="椭圆 20"/>
            <p:cNvSpPr>
              <a:spLocks noChangeArrowheads="1"/>
            </p:cNvSpPr>
            <p:nvPr/>
          </p:nvSpPr>
          <p:spPr bwMode="auto">
            <a:xfrm>
              <a:off x="73025"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zh-CN" altLang="zh-CN" dirty="0">
                  <a:solidFill>
                    <a:srgbClr val="FFFFFF"/>
                  </a:solidFill>
                  <a:latin typeface="Impact" panose="020B0806030902050204" pitchFamily="34" charset="0"/>
                  <a:sym typeface="Impact" panose="020B0806030902050204" pitchFamily="34" charset="0"/>
                </a:rPr>
                <a:t>3</a:t>
              </a:r>
            </a:p>
          </p:txBody>
        </p:sp>
      </p:grpSp>
      <p:grpSp>
        <p:nvGrpSpPr>
          <p:cNvPr id="67" name="组合 15"/>
          <p:cNvGrpSpPr>
            <a:grpSpLocks/>
          </p:cNvGrpSpPr>
          <p:nvPr/>
        </p:nvGrpSpPr>
        <p:grpSpPr bwMode="auto">
          <a:xfrm>
            <a:off x="7611155" y="5213290"/>
            <a:ext cx="691790" cy="691790"/>
            <a:chOff x="0" y="0"/>
            <a:chExt cx="692150" cy="692150"/>
          </a:xfrm>
        </p:grpSpPr>
        <p:sp>
          <p:nvSpPr>
            <p:cNvPr id="68"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69"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6</a:t>
              </a:r>
              <a:endParaRPr lang="zh-CN" altLang="zh-CN" dirty="0">
                <a:solidFill>
                  <a:srgbClr val="FFFFFF"/>
                </a:solidFill>
                <a:latin typeface="Impact" panose="020B0806030902050204" pitchFamily="34" charset="0"/>
                <a:sym typeface="Impact" panose="020B0806030902050204" pitchFamily="34" charset="0"/>
              </a:endParaRPr>
            </a:p>
          </p:txBody>
        </p:sp>
      </p:grpSp>
      <p:grpSp>
        <p:nvGrpSpPr>
          <p:cNvPr id="70" name="组合 15"/>
          <p:cNvGrpSpPr>
            <a:grpSpLocks/>
          </p:cNvGrpSpPr>
          <p:nvPr/>
        </p:nvGrpSpPr>
        <p:grpSpPr bwMode="auto">
          <a:xfrm>
            <a:off x="8025496" y="6175365"/>
            <a:ext cx="691790" cy="691790"/>
            <a:chOff x="0" y="0"/>
            <a:chExt cx="692150" cy="692150"/>
          </a:xfrm>
        </p:grpSpPr>
        <p:sp>
          <p:nvSpPr>
            <p:cNvPr id="71" name="椭圆 16"/>
            <p:cNvSpPr>
              <a:spLocks noChangeArrowheads="1"/>
            </p:cNvSpPr>
            <p:nvPr/>
          </p:nvSpPr>
          <p:spPr bwMode="auto">
            <a:xfrm>
              <a:off x="0" y="0"/>
              <a:ext cx="692150" cy="692150"/>
            </a:xfrm>
            <a:prstGeom prst="ellipse">
              <a:avLst/>
            </a:prstGeom>
            <a:solidFill>
              <a:schemeClr val="bg1"/>
            </a:solidFill>
            <a:ln w="6350" cap="flat" cmpd="sng">
              <a:solidFill>
                <a:srgbClr val="595959"/>
              </a:solidFill>
              <a:bevel/>
              <a:headEnd/>
              <a:tailEnd/>
            </a:ln>
          </p:spPr>
          <p:txBody>
            <a:bodyPr anchor="ctr"/>
            <a:lstStyle/>
            <a:p>
              <a:pPr algn="ctr"/>
              <a:endParaRPr lang="zh-CN" altLang="zh-CN">
                <a:solidFill>
                  <a:srgbClr val="FFFFFF"/>
                </a:solidFill>
                <a:latin typeface="Impact" panose="020B0806030902050204" pitchFamily="34" charset="0"/>
                <a:sym typeface="Impact" panose="020B0806030902050204" pitchFamily="34" charset="0"/>
              </a:endParaRPr>
            </a:p>
          </p:txBody>
        </p:sp>
        <p:sp>
          <p:nvSpPr>
            <p:cNvPr id="72" name="椭圆 17"/>
            <p:cNvSpPr>
              <a:spLocks noChangeArrowheads="1"/>
            </p:cNvSpPr>
            <p:nvPr/>
          </p:nvSpPr>
          <p:spPr bwMode="auto">
            <a:xfrm>
              <a:off x="76200" y="76200"/>
              <a:ext cx="539750" cy="539750"/>
            </a:xfrm>
            <a:prstGeom prst="ellipse">
              <a:avLst/>
            </a:prstGeom>
            <a:solidFill>
              <a:srgbClr val="7F7F7F"/>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dirty="0">
                  <a:solidFill>
                    <a:srgbClr val="FFFFFF"/>
                  </a:solidFill>
                  <a:latin typeface="Impact" panose="020B0806030902050204" pitchFamily="34" charset="0"/>
                  <a:sym typeface="Impact" panose="020B0806030902050204" pitchFamily="34" charset="0"/>
                </a:rPr>
                <a:t>7</a:t>
              </a:r>
              <a:endParaRPr lang="zh-CN" altLang="zh-CN" dirty="0">
                <a:solidFill>
                  <a:srgbClr val="FFFFFF"/>
                </a:solidFill>
                <a:latin typeface="Impact" panose="020B0806030902050204" pitchFamily="34" charset="0"/>
                <a:sym typeface="Impact" panose="020B0806030902050204" pitchFamily="34" charset="0"/>
              </a:endParaRPr>
            </a:p>
          </p:txBody>
        </p:sp>
      </p:grpSp>
      <p:sp>
        <p:nvSpPr>
          <p:cNvPr id="73" name="任意多边形 25"/>
          <p:cNvSpPr>
            <a:spLocks noChangeArrowheads="1"/>
          </p:cNvSpPr>
          <p:nvPr/>
        </p:nvSpPr>
        <p:spPr bwMode="auto">
          <a:xfrm rot="5400000">
            <a:off x="3480950" y="3045362"/>
            <a:ext cx="2272606" cy="692672"/>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4" name="椭圆 9"/>
          <p:cNvSpPr>
            <a:spLocks noChangeArrowheads="1"/>
          </p:cNvSpPr>
          <p:nvPr/>
        </p:nvSpPr>
        <p:spPr bwMode="auto">
          <a:xfrm>
            <a:off x="3471395"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实际开发讲解</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椭圆 9"/>
          <p:cNvSpPr>
            <a:spLocks noChangeArrowheads="1"/>
          </p:cNvSpPr>
          <p:nvPr/>
        </p:nvSpPr>
        <p:spPr bwMode="auto">
          <a:xfrm>
            <a:off x="6818803" y="6004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实体操作核心</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椭圆 9"/>
          <p:cNvSpPr>
            <a:spLocks noChangeArrowheads="1"/>
          </p:cNvSpPr>
          <p:nvPr/>
        </p:nvSpPr>
        <p:spPr bwMode="auto">
          <a:xfrm>
            <a:off x="8518850" y="1547391"/>
            <a:ext cx="1654901" cy="1654901"/>
          </a:xfrm>
          <a:prstGeom prst="ellipse">
            <a:avLst/>
          </a:prstGeom>
          <a:solidFill>
            <a:srgbClr val="7F7F7F"/>
          </a:solidFill>
          <a:ln w="25400" cap="flat" cmpd="sng">
            <a:solidFill>
              <a:schemeClr val="bg1"/>
            </a:solidFill>
            <a:bevel/>
            <a:headEnd/>
            <a:tailEnd/>
          </a:ln>
        </p:spPr>
        <p:txBody>
          <a:bodyPr anchor="ctr"/>
          <a:lstStyle/>
          <a:p>
            <a:pPr algn="ctr" eaLnBrk="0" fontAlgn="base" hangingPunct="0">
              <a:spcBef>
                <a:spcPct val="0"/>
              </a:spcBef>
              <a:spcAft>
                <a:spcPct val="0"/>
              </a:spcAft>
              <a:buFont typeface="Arial" panose="020B0604020202020204" pitchFamily="34" charset="0"/>
            </a:pPr>
            <a:r>
              <a:rPr lang="zh-CN" altLang="en-US"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其余重要功能</a:t>
            </a:r>
            <a:endParaRPr lang="zh-CN"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任意多边形 25"/>
          <p:cNvSpPr>
            <a:spLocks noChangeArrowheads="1"/>
          </p:cNvSpPr>
          <p:nvPr/>
        </p:nvSpPr>
        <p:spPr bwMode="auto">
          <a:xfrm rot="5400000" flipV="1">
            <a:off x="6302139" y="3118512"/>
            <a:ext cx="2272606" cy="497745"/>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8" name="任意多边形 25"/>
          <p:cNvSpPr>
            <a:spLocks noChangeArrowheads="1"/>
          </p:cNvSpPr>
          <p:nvPr/>
        </p:nvSpPr>
        <p:spPr bwMode="auto">
          <a:xfrm rot="5400000" flipV="1">
            <a:off x="7679515" y="3540781"/>
            <a:ext cx="2033488" cy="1341528"/>
          </a:xfrm>
          <a:custGeom>
            <a:avLst/>
            <a:gdLst>
              <a:gd name="T0" fmla="*/ 740229 w 740229"/>
              <a:gd name="T1" fmla="*/ 0 h 406400"/>
              <a:gd name="T2" fmla="*/ 580572 w 740229"/>
              <a:gd name="T3" fmla="*/ 406400 h 406400"/>
              <a:gd name="T4" fmla="*/ 0 w 740229"/>
              <a:gd name="T5" fmla="*/ 406400 h 406400"/>
              <a:gd name="T6" fmla="*/ 0 60000 65536"/>
              <a:gd name="T7" fmla="*/ 0 60000 65536"/>
              <a:gd name="T8" fmla="*/ 0 60000 65536"/>
              <a:gd name="T9" fmla="*/ 0 w 740229"/>
              <a:gd name="T10" fmla="*/ 0 h 406400"/>
              <a:gd name="T11" fmla="*/ 740229 w 740229"/>
              <a:gd name="T12" fmla="*/ 406400 h 406400"/>
            </a:gdLst>
            <a:ahLst/>
            <a:cxnLst>
              <a:cxn ang="T6">
                <a:pos x="T0" y="T1"/>
              </a:cxn>
              <a:cxn ang="T7">
                <a:pos x="T2" y="T3"/>
              </a:cxn>
              <a:cxn ang="T8">
                <a:pos x="T4" y="T5"/>
              </a:cxn>
            </a:cxnLst>
            <a:rect l="T9" t="T10" r="T11" b="T12"/>
            <a:pathLst>
              <a:path w="740229" h="406400">
                <a:moveTo>
                  <a:pt x="740229" y="0"/>
                </a:moveTo>
                <a:lnTo>
                  <a:pt x="580572" y="406400"/>
                </a:lnTo>
                <a:lnTo>
                  <a:pt x="0" y="406400"/>
                </a:lnTo>
              </a:path>
            </a:pathLst>
          </a:custGeom>
          <a:noFill/>
          <a:ln w="19050" cap="flat" cmpd="sng">
            <a:solidFill>
              <a:srgbClr val="595959"/>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buFont typeface="Arial" panose="020B0604020202020204" pitchFamily="34" charset="0"/>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54" name="组合 23"/>
          <p:cNvGrpSpPr>
            <a:grpSpLocks/>
          </p:cNvGrpSpPr>
          <p:nvPr/>
        </p:nvGrpSpPr>
        <p:grpSpPr bwMode="auto">
          <a:xfrm>
            <a:off x="3885619" y="5134674"/>
            <a:ext cx="692150" cy="692150"/>
            <a:chOff x="0" y="0"/>
            <a:chExt cx="692150" cy="692150"/>
          </a:xfrm>
        </p:grpSpPr>
        <p:sp>
          <p:nvSpPr>
            <p:cNvPr id="55" name="椭圆 24"/>
            <p:cNvSpPr>
              <a:spLocks noChangeArrowheads="1"/>
            </p:cNvSpPr>
            <p:nvPr/>
          </p:nvSpPr>
          <p:spPr bwMode="auto">
            <a:xfrm>
              <a:off x="0" y="0"/>
              <a:ext cx="692150" cy="692150"/>
            </a:xfrm>
            <a:prstGeom prst="ellipse">
              <a:avLst/>
            </a:prstGeom>
            <a:solidFill>
              <a:schemeClr val="bg1"/>
            </a:solidFill>
            <a:ln w="6350" cap="flat" cmpd="sng">
              <a:solidFill>
                <a:srgbClr val="FF8C00"/>
              </a:solidFill>
              <a:bevel/>
              <a:headEnd/>
              <a:tailEnd/>
            </a:ln>
          </p:spPr>
          <p:txBody>
            <a:bodyPr anchor="ctr"/>
            <a:lstStyle/>
            <a:p>
              <a:pPr algn="ctr"/>
              <a:endParaRPr lang="zh-CN" altLang="zh-CN" sz="1799">
                <a:solidFill>
                  <a:srgbClr val="FFFFFF"/>
                </a:solidFill>
                <a:latin typeface="Impact" panose="020B0806030902050204" pitchFamily="34" charset="0"/>
                <a:sym typeface="Impact" panose="020B0806030902050204" pitchFamily="34" charset="0"/>
              </a:endParaRPr>
            </a:p>
          </p:txBody>
        </p:sp>
        <p:sp>
          <p:nvSpPr>
            <p:cNvPr id="56" name="椭圆 25"/>
            <p:cNvSpPr>
              <a:spLocks noChangeArrowheads="1"/>
            </p:cNvSpPr>
            <p:nvPr/>
          </p:nvSpPr>
          <p:spPr bwMode="auto">
            <a:xfrm>
              <a:off x="76200" y="76200"/>
              <a:ext cx="539750" cy="539750"/>
            </a:xfrm>
            <a:prstGeom prst="ellipse">
              <a:avLst/>
            </a:prstGeom>
            <a:solidFill>
              <a:srgbClr val="FF8C00"/>
            </a:solidFill>
            <a:ln>
              <a:noFill/>
            </a:ln>
            <a:extLst>
              <a:ext uri="{91240B29-F687-4F45-9708-019B960494DF}">
                <a14:hiddenLine xmlns:a14="http://schemas.microsoft.com/office/drawing/2010/main" w="6350" cap="flat" cmpd="sng">
                  <a:solidFill>
                    <a:srgbClr val="395E8A"/>
                  </a:solidFill>
                  <a:bevel/>
                  <a:headEnd/>
                  <a:tailEnd/>
                </a14:hiddenLine>
              </a:ext>
            </a:extLst>
          </p:spPr>
          <p:txBody>
            <a:bodyPr anchor="ctr"/>
            <a:lstStyle/>
            <a:p>
              <a:pPr algn="ctr"/>
              <a:r>
                <a:rPr lang="en-US" altLang="zh-CN" sz="1799" dirty="0">
                  <a:solidFill>
                    <a:srgbClr val="FFFFFF"/>
                  </a:solidFill>
                  <a:latin typeface="Impact" panose="020B0806030902050204" pitchFamily="34" charset="0"/>
                  <a:sym typeface="Impact" panose="020B0806030902050204" pitchFamily="34" charset="0"/>
                </a:rPr>
                <a:t>2</a:t>
              </a:r>
              <a:endParaRPr lang="zh-CN" altLang="en-US" sz="1799" dirty="0">
                <a:solidFill>
                  <a:srgbClr val="FFFFFF"/>
                </a:solidFill>
                <a:latin typeface="Impact" panose="020B0806030902050204" pitchFamily="34" charset="0"/>
                <a:sym typeface="Impact" panose="020B0806030902050204" pitchFamily="34" charset="0"/>
              </a:endParaRPr>
            </a:p>
          </p:txBody>
        </p:sp>
      </p:grpSp>
    </p:spTree>
    <p:extLst>
      <p:ext uri="{BB962C8B-B14F-4D97-AF65-F5344CB8AC3E}">
        <p14:creationId xmlns:p14="http://schemas.microsoft.com/office/powerpoint/2010/main" val="1956530338"/>
      </p:ext>
    </p:extLst>
  </p:cSld>
  <p:clrMapOvr>
    <a:masterClrMapping/>
  </p:clrMapOvr>
  <p:transition spd="slow">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274"/>
          <p:cNvSpPr>
            <a:spLocks noChangeArrowheads="1"/>
          </p:cNvSpPr>
          <p:nvPr/>
        </p:nvSpPr>
        <p:spPr bwMode="auto">
          <a:xfrm>
            <a:off x="5477012" y="4230754"/>
            <a:ext cx="1644562" cy="1607121"/>
          </a:xfrm>
          <a:prstGeom prst="flowChartConnector">
            <a:avLst/>
          </a:prstGeom>
          <a:solidFill>
            <a:schemeClr val="accent2">
              <a:lumMod val="75000"/>
            </a:schemeClr>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Calibri" panose="020F0502020204030204" pitchFamily="34" charset="0"/>
              <a:sym typeface="Calibri" panose="020F0502020204030204" pitchFamily="34" charset="0"/>
            </a:endParaRPr>
          </a:p>
        </p:txBody>
      </p:sp>
      <p:sp>
        <p:nvSpPr>
          <p:cNvPr id="33" name="Freeform 274"/>
          <p:cNvSpPr>
            <a:spLocks noChangeArrowheads="1"/>
          </p:cNvSpPr>
          <p:nvPr/>
        </p:nvSpPr>
        <p:spPr bwMode="auto">
          <a:xfrm>
            <a:off x="4177938" y="4183594"/>
            <a:ext cx="1644562" cy="1607121"/>
          </a:xfrm>
          <a:prstGeom prst="flowChartConnector">
            <a:avLst/>
          </a:prstGeom>
          <a:solidFill>
            <a:srgbClr val="00B050"/>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Calibri" panose="020F0502020204030204" pitchFamily="34" charset="0"/>
              <a:sym typeface="Calibri" panose="020F0502020204030204" pitchFamily="34" charset="0"/>
            </a:endParaRPr>
          </a:p>
        </p:txBody>
      </p:sp>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223325"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开发模式简介</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a:solidFill>
                  <a:schemeClr val="bg1"/>
                </a:solidFill>
                <a:latin typeface="华康俪金黑W8(P)" pitchFamily="2" charset="-122"/>
                <a:ea typeface="华康俪金黑W8(P)" pitchFamily="2" charset="-122"/>
                <a:sym typeface="华康俪金黑W8(P)" pitchFamily="2" charset="-122"/>
              </a:rPr>
              <a:t>2</a:t>
            </a:r>
            <a:r>
              <a:rPr lang="en-US" altLang="zh-CN" sz="1999" dirty="0" smtClean="0">
                <a:solidFill>
                  <a:schemeClr val="bg1"/>
                </a:solidFill>
                <a:latin typeface="华康俪金黑W8(P)" pitchFamily="2" charset="-122"/>
                <a:ea typeface="华康俪金黑W8(P)" pitchFamily="2" charset="-122"/>
                <a:sym typeface="华康俪金黑W8(P)" pitchFamily="2" charset="-122"/>
              </a:rPr>
              <a:t>.1 EF</a:t>
            </a:r>
            <a:r>
              <a:rPr lang="zh-CN" altLang="en-US" sz="1999" dirty="0" smtClean="0">
                <a:solidFill>
                  <a:schemeClr val="bg1"/>
                </a:solidFill>
                <a:latin typeface="华康俪金黑W8(P)" pitchFamily="2" charset="-122"/>
                <a:ea typeface="华康俪金黑W8(P)" pitchFamily="2" charset="-122"/>
                <a:sym typeface="华康俪金黑W8(P)" pitchFamily="2" charset="-122"/>
              </a:rPr>
              <a:t>开发模式</a:t>
            </a:r>
            <a:endParaRPr lang="zh-CN" altLang="en-US" sz="1799" dirty="0"/>
          </a:p>
        </p:txBody>
      </p:sp>
      <p:sp>
        <p:nvSpPr>
          <p:cNvPr id="27666" name="TextBox 6"/>
          <p:cNvSpPr>
            <a:spLocks noChangeArrowheads="1"/>
          </p:cNvSpPr>
          <p:nvPr/>
        </p:nvSpPr>
        <p:spPr bwMode="auto">
          <a:xfrm>
            <a:off x="769537" y="982349"/>
            <a:ext cx="11003581"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dirty="0">
                <a:solidFill>
                  <a:srgbClr val="595959"/>
                </a:solidFill>
                <a:latin typeface="微软雅黑" panose="020B0503020204020204" pitchFamily="34" charset="-122"/>
                <a:ea typeface="微软雅黑" panose="020B0503020204020204" pitchFamily="34" charset="-122"/>
              </a:rPr>
              <a:t>在应用程序中使用实体框架时，实体框架支持三种不同的开发方法。</a:t>
            </a:r>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2" name="直接箭头连接符 48"/>
          <p:cNvCxnSpPr>
            <a:cxnSpLocks noChangeShapeType="1"/>
          </p:cNvCxnSpPr>
          <p:nvPr/>
        </p:nvCxnSpPr>
        <p:spPr bwMode="auto">
          <a:xfrm flipH="1">
            <a:off x="459177" y="4750340"/>
            <a:ext cx="2980879" cy="0"/>
          </a:xfrm>
          <a:prstGeom prst="straightConnector1">
            <a:avLst/>
          </a:prstGeom>
          <a:noFill/>
          <a:ln w="9525">
            <a:solidFill>
              <a:srgbClr val="FF9300"/>
            </a:solidFill>
            <a:bevel/>
            <a:headEnd/>
            <a:tailEnd type="oval" w="med" len="med"/>
          </a:ln>
          <a:extLst>
            <a:ext uri="{909E8E84-426E-40DD-AFC4-6F175D3DCCD1}">
              <a14:hiddenFill xmlns:a14="http://schemas.microsoft.com/office/drawing/2010/main">
                <a:noFill/>
              </a14:hiddenFill>
            </a:ext>
          </a:extLst>
        </p:spPr>
      </p:cxnSp>
      <p:sp>
        <p:nvSpPr>
          <p:cNvPr id="23" name="直接连接符 49"/>
          <p:cNvSpPr>
            <a:spLocks noChangeShapeType="1"/>
          </p:cNvSpPr>
          <p:nvPr/>
        </p:nvSpPr>
        <p:spPr bwMode="auto">
          <a:xfrm>
            <a:off x="3440055" y="4750340"/>
            <a:ext cx="728663" cy="296863"/>
          </a:xfrm>
          <a:prstGeom prst="line">
            <a:avLst/>
          </a:prstGeom>
          <a:noFill/>
          <a:ln w="9525">
            <a:solidFill>
              <a:srgbClr val="FF93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50"/>
          <p:cNvSpPr>
            <a:spLocks noChangeShapeType="1"/>
          </p:cNvSpPr>
          <p:nvPr/>
        </p:nvSpPr>
        <p:spPr bwMode="auto">
          <a:xfrm>
            <a:off x="7739314" y="5095800"/>
            <a:ext cx="3893634" cy="0"/>
          </a:xfrm>
          <a:prstGeom prst="line">
            <a:avLst/>
          </a:prstGeom>
          <a:noFill/>
          <a:ln w="9525">
            <a:solidFill>
              <a:srgbClr val="FF9300"/>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51"/>
          <p:cNvSpPr>
            <a:spLocks noChangeShapeType="1"/>
          </p:cNvSpPr>
          <p:nvPr/>
        </p:nvSpPr>
        <p:spPr bwMode="auto">
          <a:xfrm flipH="1">
            <a:off x="7042402" y="5095800"/>
            <a:ext cx="719137" cy="296863"/>
          </a:xfrm>
          <a:prstGeom prst="line">
            <a:avLst/>
          </a:prstGeom>
          <a:noFill/>
          <a:ln w="9525">
            <a:solidFill>
              <a:srgbClr val="FF93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44"/>
          <p:cNvSpPr>
            <a:spLocks noChangeArrowheads="1"/>
          </p:cNvSpPr>
          <p:nvPr/>
        </p:nvSpPr>
        <p:spPr bwMode="auto">
          <a:xfrm>
            <a:off x="418857" y="4925477"/>
            <a:ext cx="3342368"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开发人员使用领域驱动设计</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(DDD)</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来开发时</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一般首先编码域类</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然后生成所需的数据库结构来保存数据。</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 Box 44"/>
          <p:cNvSpPr>
            <a:spLocks noChangeArrowheads="1"/>
          </p:cNvSpPr>
          <p:nvPr/>
        </p:nvSpPr>
        <p:spPr bwMode="auto">
          <a:xfrm>
            <a:off x="7761539" y="5300489"/>
            <a:ext cx="4016686"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在模型优先方法中</a:t>
            </a:r>
            <a:r>
              <a:rPr lang="en-US" altLang="zh-CN"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首先</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在实体框架设计视图中</a:t>
            </a:r>
            <a:r>
              <a:rPr lang="zh-CN" altLang="en-US"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定义模型</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，然后生成</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这些</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将创建数据库表结构来匹配你的模型，然后执行</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来创建数据库中的表结构。</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274"/>
          <p:cNvSpPr>
            <a:spLocks noChangeArrowheads="1"/>
          </p:cNvSpPr>
          <p:nvPr/>
        </p:nvSpPr>
        <p:spPr bwMode="auto">
          <a:xfrm>
            <a:off x="4827475" y="2987887"/>
            <a:ext cx="1644562" cy="1607121"/>
          </a:xfrm>
          <a:prstGeom prst="flowChartConnector">
            <a:avLst/>
          </a:prstGeom>
          <a:solidFill>
            <a:srgbClr val="FF930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Calibri" panose="020F0502020204030204" pitchFamily="34" charset="0"/>
              <a:sym typeface="Calibri" panose="020F0502020204030204" pitchFamily="34" charset="0"/>
            </a:endParaRPr>
          </a:p>
        </p:txBody>
      </p:sp>
      <p:sp>
        <p:nvSpPr>
          <p:cNvPr id="34" name="TextBox 33"/>
          <p:cNvSpPr>
            <a:spLocks noChangeArrowheads="1"/>
          </p:cNvSpPr>
          <p:nvPr/>
        </p:nvSpPr>
        <p:spPr bwMode="auto">
          <a:xfrm>
            <a:off x="4555761" y="4510100"/>
            <a:ext cx="9028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代码</a:t>
            </a:r>
            <a:endPar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优先</a:t>
            </a:r>
            <a:endPar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33"/>
          <p:cNvSpPr>
            <a:spLocks noChangeArrowheads="1"/>
          </p:cNvSpPr>
          <p:nvPr/>
        </p:nvSpPr>
        <p:spPr bwMode="auto">
          <a:xfrm>
            <a:off x="5866807" y="4570150"/>
            <a:ext cx="9028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模型</a:t>
            </a:r>
            <a:endPar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优先</a:t>
            </a:r>
            <a:endPar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33"/>
          <p:cNvSpPr>
            <a:spLocks noChangeArrowheads="1"/>
          </p:cNvSpPr>
          <p:nvPr/>
        </p:nvSpPr>
        <p:spPr bwMode="auto">
          <a:xfrm>
            <a:off x="5028564" y="3382812"/>
            <a:ext cx="12618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数据库</a:t>
            </a:r>
            <a:endPar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优先</a:t>
            </a:r>
            <a:endPar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7" name="图片 36"/>
          <p:cNvPicPr>
            <a:picLocks noChangeAspect="1"/>
          </p:cNvPicPr>
          <p:nvPr/>
        </p:nvPicPr>
        <p:blipFill>
          <a:blip r:embed="rId3"/>
          <a:stretch>
            <a:fillRect/>
          </a:stretch>
        </p:blipFill>
        <p:spPr>
          <a:xfrm>
            <a:off x="459177" y="3556213"/>
            <a:ext cx="3652412" cy="1121964"/>
          </a:xfrm>
          <a:prstGeom prst="rect">
            <a:avLst/>
          </a:prstGeom>
        </p:spPr>
      </p:pic>
      <p:pic>
        <p:nvPicPr>
          <p:cNvPr id="38" name="图片 37"/>
          <p:cNvPicPr>
            <a:picLocks noChangeAspect="1"/>
          </p:cNvPicPr>
          <p:nvPr/>
        </p:nvPicPr>
        <p:blipFill>
          <a:blip r:embed="rId4"/>
          <a:stretch>
            <a:fillRect/>
          </a:stretch>
        </p:blipFill>
        <p:spPr>
          <a:xfrm>
            <a:off x="7683423" y="3680542"/>
            <a:ext cx="3949525" cy="1210570"/>
          </a:xfrm>
          <a:prstGeom prst="rect">
            <a:avLst/>
          </a:prstGeom>
        </p:spPr>
      </p:pic>
      <p:sp>
        <p:nvSpPr>
          <p:cNvPr id="39" name="直接连接符 50"/>
          <p:cNvSpPr>
            <a:spLocks noChangeShapeType="1"/>
          </p:cNvSpPr>
          <p:nvPr/>
        </p:nvSpPr>
        <p:spPr bwMode="auto">
          <a:xfrm flipV="1">
            <a:off x="626737" y="2516399"/>
            <a:ext cx="9788502" cy="56494"/>
          </a:xfrm>
          <a:prstGeom prst="line">
            <a:avLst/>
          </a:prstGeom>
          <a:noFill/>
          <a:ln w="9525">
            <a:solidFill>
              <a:srgbClr val="FF9300"/>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0" name="直接连接符 51"/>
          <p:cNvSpPr>
            <a:spLocks noChangeShapeType="1"/>
          </p:cNvSpPr>
          <p:nvPr/>
        </p:nvSpPr>
        <p:spPr bwMode="auto">
          <a:xfrm>
            <a:off x="5681713" y="2588561"/>
            <a:ext cx="12184" cy="413970"/>
          </a:xfrm>
          <a:prstGeom prst="line">
            <a:avLst/>
          </a:prstGeom>
          <a:noFill/>
          <a:ln w="9525">
            <a:solidFill>
              <a:srgbClr val="FF9300"/>
            </a:solidFill>
            <a:bevel/>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 name="图片 40"/>
          <p:cNvPicPr>
            <a:picLocks noChangeAspect="1"/>
          </p:cNvPicPr>
          <p:nvPr/>
        </p:nvPicPr>
        <p:blipFill>
          <a:blip r:embed="rId5"/>
          <a:stretch>
            <a:fillRect/>
          </a:stretch>
        </p:blipFill>
        <p:spPr>
          <a:xfrm>
            <a:off x="769537" y="1435694"/>
            <a:ext cx="4221600" cy="964017"/>
          </a:xfrm>
          <a:prstGeom prst="rect">
            <a:avLst/>
          </a:prstGeom>
        </p:spPr>
      </p:pic>
      <p:sp>
        <p:nvSpPr>
          <p:cNvPr id="42" name="Text Box 44"/>
          <p:cNvSpPr>
            <a:spLocks noChangeArrowheads="1"/>
          </p:cNvSpPr>
          <p:nvPr/>
        </p:nvSpPr>
        <p:spPr bwMode="auto">
          <a:xfrm>
            <a:off x="5659505" y="1444358"/>
            <a:ext cx="4755733"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从现有的数据库创建了</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EDM,</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上下文和实体类。当数据库结构发生变化时，实体模型可以随着修改。同时</a:t>
            </a:r>
            <a:r>
              <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数据库优先的方法支持存储过程、视图</a:t>
            </a:r>
            <a:r>
              <a:rPr lang="zh-CN" altLang="en-US" sz="1600"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等。</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97928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Scale>
                                      <p:cBhvr>
                                        <p:cTn id="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26"/>
                                        </p:tgtEl>
                                        <p:attrNameLst>
                                          <p:attrName>ppt_x,ppt_y</p:attrName>
                                        </p:attrNameLst>
                                      </p:cBhvr>
                                      <p:rCtr x="0" y="0"/>
                                    </p:animMotion>
                                    <p:animEffect>
                                      <p:cBhvr>
                                        <p:cTn id="9" dur="1000"/>
                                        <p:tgtEl>
                                          <p:spTgt spid="26"/>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Scale>
                                      <p:cBhvr>
                                        <p:cTn id="13"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4" dur="1000" decel="50000" fill="hold">
                                          <p:stCondLst>
                                            <p:cond delay="0"/>
                                          </p:stCondLst>
                                        </p:cTn>
                                        <p:tgtEl>
                                          <p:spTgt spid="28"/>
                                        </p:tgtEl>
                                        <p:attrNameLst>
                                          <p:attrName>ppt_x,ppt_y</p:attrName>
                                        </p:attrNameLst>
                                      </p:cBhvr>
                                      <p:rCtr x="0" y="0"/>
                                    </p:animMotion>
                                    <p:animEffect>
                                      <p:cBhvr>
                                        <p:cTn id="15" dur="1000"/>
                                        <p:tgtEl>
                                          <p:spTgt spid="28"/>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Scale>
                                      <p:cBhvr>
                                        <p:cTn id="19"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0" dur="1000" decel="50000" fill="hold">
                                          <p:stCondLst>
                                            <p:cond delay="0"/>
                                          </p:stCondLst>
                                        </p:cTn>
                                        <p:tgtEl>
                                          <p:spTgt spid="42"/>
                                        </p:tgtEl>
                                        <p:attrNameLst>
                                          <p:attrName>ppt_x,ppt_y</p:attrName>
                                        </p:attrNameLst>
                                      </p:cBhvr>
                                      <p:rCtr x="0" y="0"/>
                                    </p:animMotion>
                                    <p:animEffect>
                                      <p:cBhvr>
                                        <p:cTn id="21"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utoUpdateAnimBg="0"/>
      <p:bldP spid="28" grpId="0" bldLvl="0" autoUpdateAnimBg="0"/>
      <p:bldP spid="42"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矩形 6"/>
          <p:cNvSpPr>
            <a:spLocks noChangeArrowheads="1"/>
          </p:cNvSpPr>
          <p:nvPr/>
        </p:nvSpPr>
        <p:spPr bwMode="auto">
          <a:xfrm>
            <a:off x="0" y="334987"/>
            <a:ext cx="12192000" cy="431575"/>
          </a:xfrm>
          <a:prstGeom prst="rect">
            <a:avLst/>
          </a:prstGeom>
          <a:solidFill>
            <a:srgbClr val="5C3F4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6" name="矩形 12"/>
          <p:cNvSpPr>
            <a:spLocks noChangeArrowheads="1"/>
          </p:cNvSpPr>
          <p:nvPr/>
        </p:nvSpPr>
        <p:spPr bwMode="auto">
          <a:xfrm>
            <a:off x="8734639" y="334987"/>
            <a:ext cx="1223325" cy="43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图表设计</a:t>
            </a:r>
          </a:p>
        </p:txBody>
      </p:sp>
      <p:sp>
        <p:nvSpPr>
          <p:cNvPr id="27658" name="矩形 1"/>
          <p:cNvSpPr>
            <a:spLocks noChangeArrowheads="1"/>
          </p:cNvSpPr>
          <p:nvPr/>
        </p:nvSpPr>
        <p:spPr bwMode="auto">
          <a:xfrm>
            <a:off x="0" y="766562"/>
            <a:ext cx="12192000" cy="71401"/>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宋体" panose="02010600030101010101" pitchFamily="2" charset="-122"/>
              <a:sym typeface="宋体" panose="02010600030101010101" pitchFamily="2" charset="-122"/>
            </a:endParaRPr>
          </a:p>
        </p:txBody>
      </p:sp>
      <p:sp>
        <p:nvSpPr>
          <p:cNvPr id="27659" name="椭圆 19"/>
          <p:cNvSpPr>
            <a:spLocks noChangeArrowheads="1"/>
          </p:cNvSpPr>
          <p:nvPr/>
        </p:nvSpPr>
        <p:spPr bwMode="auto">
          <a:xfrm>
            <a:off x="268149" y="374654"/>
            <a:ext cx="358588" cy="358588"/>
          </a:xfrm>
          <a:prstGeom prst="ellipse">
            <a:avLst/>
          </a:prstGeom>
          <a:solidFill>
            <a:srgbClr val="FFFFFF">
              <a:alpha val="34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1799">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TextBox 15"/>
          <p:cNvSpPr>
            <a:spLocks noChangeArrowheads="1"/>
          </p:cNvSpPr>
          <p:nvPr/>
        </p:nvSpPr>
        <p:spPr bwMode="auto">
          <a:xfrm>
            <a:off x="122175" y="384174"/>
            <a:ext cx="650536" cy="33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9">
                <a:solidFill>
                  <a:schemeClr val="bg1"/>
                </a:solidFill>
                <a:latin typeface="Arial Unicode MS" pitchFamily="2" charset="-122"/>
                <a:ea typeface="Arial Unicode MS" pitchFamily="2" charset="-122"/>
                <a:sym typeface="Arial Unicode MS" pitchFamily="2" charset="-122"/>
              </a:rPr>
              <a:t>* </a:t>
            </a:r>
          </a:p>
        </p:txBody>
      </p:sp>
      <p:sp>
        <p:nvSpPr>
          <p:cNvPr id="27664" name="矩形 3"/>
          <p:cNvSpPr>
            <a:spLocks noChangeArrowheads="1"/>
          </p:cNvSpPr>
          <p:nvPr/>
        </p:nvSpPr>
        <p:spPr bwMode="auto">
          <a:xfrm>
            <a:off x="8734639" y="334987"/>
            <a:ext cx="1223325" cy="431575"/>
          </a:xfrm>
          <a:prstGeom prst="rect">
            <a:avLst/>
          </a:prstGeom>
          <a:solidFill>
            <a:srgbClr val="FF950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r>
              <a:rPr lang="zh-CN" altLang="en-US" sz="1799"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开发模式简介</a:t>
            </a:r>
            <a:endParaRPr lang="zh-CN" altLang="zh-CN" sz="1799"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5" name="TextBox 8"/>
          <p:cNvSpPr>
            <a:spLocks noChangeArrowheads="1"/>
          </p:cNvSpPr>
          <p:nvPr/>
        </p:nvSpPr>
        <p:spPr bwMode="auto">
          <a:xfrm>
            <a:off x="769538" y="354026"/>
            <a:ext cx="5112262"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en-US" altLang="zh-CN" sz="1999" dirty="0" smtClean="0">
                <a:solidFill>
                  <a:schemeClr val="bg1"/>
                </a:solidFill>
                <a:latin typeface="华康俪金黑W8(P)" pitchFamily="2" charset="-122"/>
                <a:ea typeface="华康俪金黑W8(P)" pitchFamily="2" charset="-122"/>
                <a:sym typeface="华康俪金黑W8(P)" pitchFamily="2" charset="-122"/>
              </a:rPr>
              <a:t>2.2 </a:t>
            </a:r>
            <a:r>
              <a:rPr lang="zh-CN" altLang="en-US" sz="1999" dirty="0" smtClean="0">
                <a:solidFill>
                  <a:schemeClr val="bg1"/>
                </a:solidFill>
                <a:latin typeface="华康俪金黑W8(P)" pitchFamily="2" charset="-122"/>
                <a:ea typeface="华康俪金黑W8(P)" pitchFamily="2" charset="-122"/>
                <a:sym typeface="华康俪金黑W8(P)" pitchFamily="2" charset="-122"/>
              </a:rPr>
              <a:t>选择</a:t>
            </a:r>
            <a:r>
              <a:rPr lang="en-US" altLang="zh-CN" sz="1999" dirty="0" smtClean="0">
                <a:solidFill>
                  <a:schemeClr val="bg1"/>
                </a:solidFill>
                <a:latin typeface="华康俪金黑W8(P)" pitchFamily="2" charset="-122"/>
                <a:ea typeface="华康俪金黑W8(P)" pitchFamily="2" charset="-122"/>
                <a:sym typeface="华康俪金黑W8(P)" pitchFamily="2" charset="-122"/>
              </a:rPr>
              <a:t>EF</a:t>
            </a:r>
            <a:r>
              <a:rPr lang="zh-CN" altLang="en-US" sz="1999" dirty="0" smtClean="0">
                <a:solidFill>
                  <a:schemeClr val="bg1"/>
                </a:solidFill>
                <a:latin typeface="华康俪金黑W8(P)" pitchFamily="2" charset="-122"/>
                <a:ea typeface="华康俪金黑W8(P)" pitchFamily="2" charset="-122"/>
                <a:sym typeface="华康俪金黑W8(P)" pitchFamily="2" charset="-122"/>
              </a:rPr>
              <a:t>的开发方式</a:t>
            </a:r>
            <a:endParaRPr lang="zh-CN" altLang="en-US" sz="1799" dirty="0"/>
          </a:p>
        </p:txBody>
      </p:sp>
      <p:sp>
        <p:nvSpPr>
          <p:cNvPr id="2" name="椭圆 1"/>
          <p:cNvSpPr/>
          <p:nvPr/>
        </p:nvSpPr>
        <p:spPr>
          <a:xfrm>
            <a:off x="1059365" y="885902"/>
            <a:ext cx="1382751" cy="624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sp>
        <p:nvSpPr>
          <p:cNvPr id="4" name="菱形 3"/>
          <p:cNvSpPr/>
          <p:nvPr/>
        </p:nvSpPr>
        <p:spPr>
          <a:xfrm>
            <a:off x="4705345" y="1910705"/>
            <a:ext cx="2352909" cy="12477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已存在域类代码</a:t>
            </a:r>
            <a:endParaRPr lang="zh-CN" altLang="en-US" dirty="0"/>
          </a:p>
        </p:txBody>
      </p:sp>
      <p:sp>
        <p:nvSpPr>
          <p:cNvPr id="5" name="圆角矩形 4"/>
          <p:cNvSpPr/>
          <p:nvPr/>
        </p:nvSpPr>
        <p:spPr>
          <a:xfrm>
            <a:off x="671911" y="3978956"/>
            <a:ext cx="2157656" cy="914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DataBase</a:t>
            </a:r>
            <a:r>
              <a:rPr lang="en-US" altLang="zh-CN" dirty="0" smtClean="0"/>
              <a:t> First</a:t>
            </a:r>
            <a:endParaRPr lang="zh-CN" altLang="en-US" dirty="0"/>
          </a:p>
        </p:txBody>
      </p:sp>
      <p:sp>
        <p:nvSpPr>
          <p:cNvPr id="48" name="菱形 47"/>
          <p:cNvSpPr/>
          <p:nvPr/>
        </p:nvSpPr>
        <p:spPr>
          <a:xfrm>
            <a:off x="574285" y="1910705"/>
            <a:ext cx="2352909" cy="12477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已设计数据库</a:t>
            </a:r>
            <a:endParaRPr lang="zh-CN" altLang="en-US" dirty="0"/>
          </a:p>
        </p:txBody>
      </p:sp>
      <p:sp>
        <p:nvSpPr>
          <p:cNvPr id="49" name="菱形 48"/>
          <p:cNvSpPr/>
          <p:nvPr/>
        </p:nvSpPr>
        <p:spPr>
          <a:xfrm>
            <a:off x="8913058" y="1910704"/>
            <a:ext cx="2352909" cy="12477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已定义实体框架模型</a:t>
            </a:r>
            <a:endParaRPr lang="zh-CN" altLang="en-US" dirty="0"/>
          </a:p>
        </p:txBody>
      </p:sp>
      <p:sp>
        <p:nvSpPr>
          <p:cNvPr id="50" name="圆角矩形 49"/>
          <p:cNvSpPr/>
          <p:nvPr/>
        </p:nvSpPr>
        <p:spPr>
          <a:xfrm>
            <a:off x="4802971" y="3978956"/>
            <a:ext cx="2157656" cy="914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Code First</a:t>
            </a:r>
            <a:endParaRPr lang="zh-CN" altLang="en-US" dirty="0"/>
          </a:p>
        </p:txBody>
      </p:sp>
      <p:sp>
        <p:nvSpPr>
          <p:cNvPr id="51" name="圆角矩形 50"/>
          <p:cNvSpPr/>
          <p:nvPr/>
        </p:nvSpPr>
        <p:spPr>
          <a:xfrm>
            <a:off x="9010684" y="3978956"/>
            <a:ext cx="2157656" cy="914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Model First</a:t>
            </a:r>
            <a:endParaRPr lang="zh-CN" altLang="en-US" dirty="0"/>
          </a:p>
        </p:txBody>
      </p:sp>
      <p:sp>
        <p:nvSpPr>
          <p:cNvPr id="52" name="菱形 51"/>
          <p:cNvSpPr/>
          <p:nvPr/>
        </p:nvSpPr>
        <p:spPr>
          <a:xfrm>
            <a:off x="4705344" y="5610223"/>
            <a:ext cx="2352909" cy="12477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设计数据库结构</a:t>
            </a:r>
            <a:endParaRPr lang="zh-CN" altLang="en-US" dirty="0"/>
          </a:p>
        </p:txBody>
      </p:sp>
      <p:cxnSp>
        <p:nvCxnSpPr>
          <p:cNvPr id="8" name="直接箭头连接符 7"/>
          <p:cNvCxnSpPr>
            <a:endCxn id="48" idx="0"/>
          </p:cNvCxnSpPr>
          <p:nvPr/>
        </p:nvCxnSpPr>
        <p:spPr>
          <a:xfrm>
            <a:off x="1750739" y="1429954"/>
            <a:ext cx="1" cy="480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8" idx="3"/>
            <a:endCxn id="4" idx="1"/>
          </p:cNvCxnSpPr>
          <p:nvPr/>
        </p:nvCxnSpPr>
        <p:spPr>
          <a:xfrm>
            <a:off x="2927194" y="2534594"/>
            <a:ext cx="1778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49" idx="1"/>
          </p:cNvCxnSpPr>
          <p:nvPr/>
        </p:nvCxnSpPr>
        <p:spPr>
          <a:xfrm>
            <a:off x="7058253" y="2534593"/>
            <a:ext cx="1854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5" idx="0"/>
          </p:cNvCxnSpPr>
          <p:nvPr/>
        </p:nvCxnSpPr>
        <p:spPr>
          <a:xfrm>
            <a:off x="1740887" y="3158481"/>
            <a:ext cx="9852" cy="82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50" idx="0"/>
          </p:cNvCxnSpPr>
          <p:nvPr/>
        </p:nvCxnSpPr>
        <p:spPr>
          <a:xfrm>
            <a:off x="5881798" y="3153206"/>
            <a:ext cx="1" cy="82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49" idx="2"/>
            <a:endCxn id="51" idx="0"/>
          </p:cNvCxnSpPr>
          <p:nvPr/>
        </p:nvCxnSpPr>
        <p:spPr>
          <a:xfrm flipH="1">
            <a:off x="10089512" y="3158481"/>
            <a:ext cx="1" cy="82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50" name="肘形连接符 27649"/>
          <p:cNvCxnSpPr>
            <a:stCxn id="49" idx="3"/>
            <a:endCxn id="52" idx="3"/>
          </p:cNvCxnSpPr>
          <p:nvPr/>
        </p:nvCxnSpPr>
        <p:spPr>
          <a:xfrm flipH="1">
            <a:off x="7058253" y="2534593"/>
            <a:ext cx="4207714" cy="3699519"/>
          </a:xfrm>
          <a:prstGeom prst="bentConnector3">
            <a:avLst>
              <a:gd name="adj1" fmla="val -5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63" name="肘形连接符 27662"/>
          <p:cNvCxnSpPr>
            <a:stCxn id="52" idx="1"/>
            <a:endCxn id="5" idx="2"/>
          </p:cNvCxnSpPr>
          <p:nvPr/>
        </p:nvCxnSpPr>
        <p:spPr>
          <a:xfrm rot="10800000">
            <a:off x="1750740" y="4893356"/>
            <a:ext cx="2954605" cy="13407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71" name="直接箭头连接符 27670"/>
          <p:cNvCxnSpPr>
            <a:stCxn id="52" idx="0"/>
            <a:endCxn id="50" idx="2"/>
          </p:cNvCxnSpPr>
          <p:nvPr/>
        </p:nvCxnSpPr>
        <p:spPr>
          <a:xfrm flipV="1">
            <a:off x="5881799" y="4893356"/>
            <a:ext cx="0" cy="71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 Box 44"/>
          <p:cNvSpPr>
            <a:spLocks noChangeArrowheads="1"/>
          </p:cNvSpPr>
          <p:nvPr/>
        </p:nvSpPr>
        <p:spPr bwMode="auto">
          <a:xfrm>
            <a:off x="3406322" y="2109860"/>
            <a:ext cx="54121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smtClean="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NO</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 name="Text Box 44"/>
          <p:cNvSpPr>
            <a:spLocks noChangeArrowheads="1"/>
          </p:cNvSpPr>
          <p:nvPr/>
        </p:nvSpPr>
        <p:spPr bwMode="auto">
          <a:xfrm>
            <a:off x="1797756" y="3304218"/>
            <a:ext cx="54121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smtClean="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Yes</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3" name="Text Box 44"/>
          <p:cNvSpPr>
            <a:spLocks noChangeArrowheads="1"/>
          </p:cNvSpPr>
          <p:nvPr/>
        </p:nvSpPr>
        <p:spPr bwMode="auto">
          <a:xfrm>
            <a:off x="7692749" y="2072189"/>
            <a:ext cx="54121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smtClean="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NO</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Text Box 44"/>
          <p:cNvSpPr>
            <a:spLocks noChangeArrowheads="1"/>
          </p:cNvSpPr>
          <p:nvPr/>
        </p:nvSpPr>
        <p:spPr bwMode="auto">
          <a:xfrm>
            <a:off x="11548822" y="4043925"/>
            <a:ext cx="54121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smtClean="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NO</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Text Box 44"/>
          <p:cNvSpPr>
            <a:spLocks noChangeArrowheads="1"/>
          </p:cNvSpPr>
          <p:nvPr/>
        </p:nvSpPr>
        <p:spPr bwMode="auto">
          <a:xfrm>
            <a:off x="5929295" y="3332524"/>
            <a:ext cx="54121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smtClean="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Yes</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 name="Text Box 44"/>
          <p:cNvSpPr>
            <a:spLocks noChangeArrowheads="1"/>
          </p:cNvSpPr>
          <p:nvPr/>
        </p:nvSpPr>
        <p:spPr bwMode="auto">
          <a:xfrm>
            <a:off x="10136051" y="3287720"/>
            <a:ext cx="54121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smtClean="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Yes</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 name="Text Box 44"/>
          <p:cNvSpPr>
            <a:spLocks noChangeArrowheads="1"/>
          </p:cNvSpPr>
          <p:nvPr/>
        </p:nvSpPr>
        <p:spPr bwMode="auto">
          <a:xfrm>
            <a:off x="2442116" y="5807756"/>
            <a:ext cx="54121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smtClean="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NO</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Text Box 44"/>
          <p:cNvSpPr>
            <a:spLocks noChangeArrowheads="1"/>
          </p:cNvSpPr>
          <p:nvPr/>
        </p:nvSpPr>
        <p:spPr bwMode="auto">
          <a:xfrm>
            <a:off x="5952564" y="5061825"/>
            <a:ext cx="54121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600" b="1" dirty="0" smtClean="0">
                <a:solidFill>
                  <a:srgbClr val="F05425"/>
                </a:solidFill>
                <a:latin typeface="微软雅黑" panose="020B0503020204020204" pitchFamily="34" charset="-122"/>
                <a:ea typeface="微软雅黑" panose="020B0503020204020204" pitchFamily="34" charset="-122"/>
                <a:sym typeface="微软雅黑" panose="020B0503020204020204" pitchFamily="34" charset="-122"/>
              </a:rPr>
              <a:t>Yes</a:t>
            </a:r>
            <a:endParaRPr lang="en-US" altLang="zh-CN" sz="1600" b="1" dirty="0">
              <a:solidFill>
                <a:srgbClr val="F05425"/>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247504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Scale>
                                      <p:cBhvr>
                                        <p:cTn id="7" dur="1000" decel="50000" fill="hold">
                                          <p:stCondLst>
                                            <p:cond delay="0"/>
                                          </p:stCondLst>
                                        </p:cTn>
                                        <p:tgtEl>
                                          <p:spTgt spid="9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91"/>
                                        </p:tgtEl>
                                        <p:attrNameLst>
                                          <p:attrName>ppt_x,ppt_y</p:attrName>
                                        </p:attrNameLst>
                                      </p:cBhvr>
                                      <p:rCtr x="0" y="0"/>
                                    </p:animMotion>
                                    <p:animEffect>
                                      <p:cBhvr>
                                        <p:cTn id="9" dur="1000"/>
                                        <p:tgtEl>
                                          <p:spTgt spid="91"/>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92"/>
                                        </p:tgtEl>
                                        <p:attrNameLst>
                                          <p:attrName>style.visibility</p:attrName>
                                        </p:attrNameLst>
                                      </p:cBhvr>
                                      <p:to>
                                        <p:strVal val="visible"/>
                                      </p:to>
                                    </p:set>
                                    <p:animScale>
                                      <p:cBhvr>
                                        <p:cTn id="13" dur="1000" decel="50000" fill="hold">
                                          <p:stCondLst>
                                            <p:cond delay="0"/>
                                          </p:stCondLst>
                                        </p:cTn>
                                        <p:tgtEl>
                                          <p:spTgt spid="9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4" dur="1000" decel="50000" fill="hold">
                                          <p:stCondLst>
                                            <p:cond delay="0"/>
                                          </p:stCondLst>
                                        </p:cTn>
                                        <p:tgtEl>
                                          <p:spTgt spid="92"/>
                                        </p:tgtEl>
                                        <p:attrNameLst>
                                          <p:attrName>ppt_x,ppt_y</p:attrName>
                                        </p:attrNameLst>
                                      </p:cBhvr>
                                      <p:rCtr x="0" y="0"/>
                                    </p:animMotion>
                                    <p:animEffect>
                                      <p:cBhvr>
                                        <p:cTn id="15" dur="1000"/>
                                        <p:tgtEl>
                                          <p:spTgt spid="92"/>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93"/>
                                        </p:tgtEl>
                                        <p:attrNameLst>
                                          <p:attrName>style.visibility</p:attrName>
                                        </p:attrNameLst>
                                      </p:cBhvr>
                                      <p:to>
                                        <p:strVal val="visible"/>
                                      </p:to>
                                    </p:set>
                                    <p:animScale>
                                      <p:cBhvr>
                                        <p:cTn id="19"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0" dur="1000" decel="50000" fill="hold">
                                          <p:stCondLst>
                                            <p:cond delay="0"/>
                                          </p:stCondLst>
                                        </p:cTn>
                                        <p:tgtEl>
                                          <p:spTgt spid="93"/>
                                        </p:tgtEl>
                                        <p:attrNameLst>
                                          <p:attrName>ppt_x,ppt_y</p:attrName>
                                        </p:attrNameLst>
                                      </p:cBhvr>
                                      <p:rCtr x="0" y="0"/>
                                    </p:animMotion>
                                    <p:animEffect>
                                      <p:cBhvr>
                                        <p:cTn id="21" dur="1000"/>
                                        <p:tgtEl>
                                          <p:spTgt spid="93"/>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Scale>
                                      <p:cBhvr>
                                        <p:cTn id="25" dur="1000" decel="50000" fill="hold">
                                          <p:stCondLst>
                                            <p:cond delay="0"/>
                                          </p:stCondLst>
                                        </p:cTn>
                                        <p:tgtEl>
                                          <p:spTgt spid="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94"/>
                                        </p:tgtEl>
                                        <p:attrNameLst>
                                          <p:attrName>ppt_x,ppt_y</p:attrName>
                                        </p:attrNameLst>
                                      </p:cBhvr>
                                      <p:rCtr x="0" y="0"/>
                                    </p:animMotion>
                                    <p:animEffect>
                                      <p:cBhvr>
                                        <p:cTn id="27" dur="1000"/>
                                        <p:tgtEl>
                                          <p:spTgt spid="94"/>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95"/>
                                        </p:tgtEl>
                                        <p:attrNameLst>
                                          <p:attrName>style.visibility</p:attrName>
                                        </p:attrNameLst>
                                      </p:cBhvr>
                                      <p:to>
                                        <p:strVal val="visible"/>
                                      </p:to>
                                    </p:set>
                                    <p:animScale>
                                      <p:cBhvr>
                                        <p:cTn id="31" dur="1000" decel="50000" fill="hold">
                                          <p:stCondLst>
                                            <p:cond delay="0"/>
                                          </p:stCondLst>
                                        </p:cTn>
                                        <p:tgtEl>
                                          <p:spTgt spid="9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2" dur="1000" decel="50000" fill="hold">
                                          <p:stCondLst>
                                            <p:cond delay="0"/>
                                          </p:stCondLst>
                                        </p:cTn>
                                        <p:tgtEl>
                                          <p:spTgt spid="95"/>
                                        </p:tgtEl>
                                        <p:attrNameLst>
                                          <p:attrName>ppt_x,ppt_y</p:attrName>
                                        </p:attrNameLst>
                                      </p:cBhvr>
                                      <p:rCtr x="0" y="0"/>
                                    </p:animMotion>
                                    <p:animEffect>
                                      <p:cBhvr>
                                        <p:cTn id="33" dur="1000"/>
                                        <p:tgtEl>
                                          <p:spTgt spid="95"/>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96"/>
                                        </p:tgtEl>
                                        <p:attrNameLst>
                                          <p:attrName>style.visibility</p:attrName>
                                        </p:attrNameLst>
                                      </p:cBhvr>
                                      <p:to>
                                        <p:strVal val="visible"/>
                                      </p:to>
                                    </p:set>
                                    <p:animScale>
                                      <p:cBhvr>
                                        <p:cTn id="37" dur="1000" decel="50000" fill="hold">
                                          <p:stCondLst>
                                            <p:cond delay="0"/>
                                          </p:stCondLst>
                                        </p:cTn>
                                        <p:tgtEl>
                                          <p:spTgt spid="9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8" dur="1000" decel="50000" fill="hold">
                                          <p:stCondLst>
                                            <p:cond delay="0"/>
                                          </p:stCondLst>
                                        </p:cTn>
                                        <p:tgtEl>
                                          <p:spTgt spid="96"/>
                                        </p:tgtEl>
                                        <p:attrNameLst>
                                          <p:attrName>ppt_x,ppt_y</p:attrName>
                                        </p:attrNameLst>
                                      </p:cBhvr>
                                      <p:rCtr x="0" y="0"/>
                                    </p:animMotion>
                                    <p:animEffect>
                                      <p:cBhvr>
                                        <p:cTn id="39" dur="1000"/>
                                        <p:tgtEl>
                                          <p:spTgt spid="96"/>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97"/>
                                        </p:tgtEl>
                                        <p:attrNameLst>
                                          <p:attrName>style.visibility</p:attrName>
                                        </p:attrNameLst>
                                      </p:cBhvr>
                                      <p:to>
                                        <p:strVal val="visible"/>
                                      </p:to>
                                    </p:set>
                                    <p:animScale>
                                      <p:cBhvr>
                                        <p:cTn id="43" dur="1000" decel="50000" fill="hold">
                                          <p:stCondLst>
                                            <p:cond delay="0"/>
                                          </p:stCondLst>
                                        </p:cTn>
                                        <p:tgtEl>
                                          <p:spTgt spid="9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4" dur="1000" decel="50000" fill="hold">
                                          <p:stCondLst>
                                            <p:cond delay="0"/>
                                          </p:stCondLst>
                                        </p:cTn>
                                        <p:tgtEl>
                                          <p:spTgt spid="97"/>
                                        </p:tgtEl>
                                        <p:attrNameLst>
                                          <p:attrName>ppt_x,ppt_y</p:attrName>
                                        </p:attrNameLst>
                                      </p:cBhvr>
                                      <p:rCtr x="0" y="0"/>
                                    </p:animMotion>
                                    <p:animEffect>
                                      <p:cBhvr>
                                        <p:cTn id="45" dur="1000"/>
                                        <p:tgtEl>
                                          <p:spTgt spid="97"/>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98"/>
                                        </p:tgtEl>
                                        <p:attrNameLst>
                                          <p:attrName>style.visibility</p:attrName>
                                        </p:attrNameLst>
                                      </p:cBhvr>
                                      <p:to>
                                        <p:strVal val="visible"/>
                                      </p:to>
                                    </p:set>
                                    <p:animScale>
                                      <p:cBhvr>
                                        <p:cTn id="49" dur="1000" decel="50000" fill="hold">
                                          <p:stCondLst>
                                            <p:cond delay="0"/>
                                          </p:stCondLst>
                                        </p:cTn>
                                        <p:tgtEl>
                                          <p:spTgt spid="9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0" dur="1000" decel="50000" fill="hold">
                                          <p:stCondLst>
                                            <p:cond delay="0"/>
                                          </p:stCondLst>
                                        </p:cTn>
                                        <p:tgtEl>
                                          <p:spTgt spid="98"/>
                                        </p:tgtEl>
                                        <p:attrNameLst>
                                          <p:attrName>ppt_x,ppt_y</p:attrName>
                                        </p:attrNameLst>
                                      </p:cBhvr>
                                      <p:rCtr x="0" y="0"/>
                                    </p:animMotion>
                                    <p:animEffect>
                                      <p:cBhvr>
                                        <p:cTn id="51"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ldLvl="0" autoUpdateAnimBg="0"/>
      <p:bldP spid="92" grpId="0" bldLvl="0" autoUpdateAnimBg="0"/>
      <p:bldP spid="93" grpId="0" bldLvl="0" autoUpdateAnimBg="0"/>
      <p:bldP spid="94" grpId="0" bldLvl="0" autoUpdateAnimBg="0"/>
      <p:bldP spid="95" grpId="0" bldLvl="0" autoUpdateAnimBg="0"/>
      <p:bldP spid="96" grpId="0" bldLvl="0" autoUpdateAnimBg="0"/>
      <p:bldP spid="97" grpId="0" bldLvl="0" autoUpdateAnimBg="0"/>
      <p:bldP spid="98"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2440</Words>
  <Application>Microsoft Office PowerPoint</Application>
  <PresentationFormat>宽屏</PresentationFormat>
  <Paragraphs>475</Paragraphs>
  <Slides>35</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Adobe 宋体 Std L</vt:lpstr>
      <vt:lpstr>Arial Unicode MS</vt:lpstr>
      <vt:lpstr>Microsoft YaHei UI</vt:lpstr>
      <vt:lpstr>MS PGothic</vt:lpstr>
      <vt:lpstr>等线</vt:lpstr>
      <vt:lpstr>等线 Light</vt:lpstr>
      <vt:lpstr>华康俪金黑W8(P)</vt:lpstr>
      <vt:lpstr>经典繁仿黑</vt:lpstr>
      <vt:lpstr>宋体</vt:lpstr>
      <vt:lpstr>微软雅黑</vt:lpstr>
      <vt:lpstr>Agency FB</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111</cp:revision>
  <dcterms:created xsi:type="dcterms:W3CDTF">2017-08-03T07:51:49Z</dcterms:created>
  <dcterms:modified xsi:type="dcterms:W3CDTF">2017-08-07T06:45:28Z</dcterms:modified>
</cp:coreProperties>
</file>