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8"/>
  </p:notesMasterIdLst>
  <p:sldIdLst>
    <p:sldId id="256" r:id="rId2"/>
    <p:sldId id="257" r:id="rId3"/>
    <p:sldId id="258" r:id="rId4"/>
    <p:sldId id="279" r:id="rId5"/>
    <p:sldId id="281" r:id="rId6"/>
    <p:sldId id="259" r:id="rId7"/>
    <p:sldId id="274" r:id="rId8"/>
    <p:sldId id="275" r:id="rId9"/>
    <p:sldId id="260" r:id="rId10"/>
    <p:sldId id="261" r:id="rId11"/>
    <p:sldId id="262" r:id="rId12"/>
    <p:sldId id="263" r:id="rId13"/>
    <p:sldId id="264" r:id="rId14"/>
    <p:sldId id="265" r:id="rId15"/>
    <p:sldId id="266" r:id="rId16"/>
    <p:sldId id="267" r:id="rId17"/>
    <p:sldId id="268" r:id="rId18"/>
    <p:sldId id="269" r:id="rId19"/>
    <p:sldId id="271" r:id="rId20"/>
    <p:sldId id="270" r:id="rId21"/>
    <p:sldId id="273" r:id="rId22"/>
    <p:sldId id="280" r:id="rId23"/>
    <p:sldId id="272" r:id="rId24"/>
    <p:sldId id="276" r:id="rId25"/>
    <p:sldId id="277" r:id="rId26"/>
    <p:sldId id="278" r:id="rId27"/>
  </p:sldIdLst>
  <p:sldSz cx="9144000" cy="6858000" type="screen4x3"/>
  <p:notesSz cx="9931400" cy="67945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0" userDrawn="1">
          <p15:clr>
            <a:srgbClr val="A4A3A4"/>
          </p15:clr>
        </p15:guide>
        <p15:guide id="2" pos="31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B08600"/>
    <a:srgbClr val="00CC66"/>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84"/>
      </p:cViewPr>
      <p:guideLst>
        <p:guide orient="horz" pos="2140"/>
        <p:guide pos="312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607" cy="33972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5625495" y="0"/>
            <a:ext cx="4303607" cy="339725"/>
          </a:xfrm>
          <a:prstGeom prst="rect">
            <a:avLst/>
          </a:prstGeom>
        </p:spPr>
        <p:txBody>
          <a:bodyPr vert="horz" lIns="91440" tIns="45720" rIns="91440" bIns="45720" rtlCol="0"/>
          <a:lstStyle>
            <a:lvl1pPr algn="r">
              <a:defRPr sz="1200"/>
            </a:lvl1pPr>
          </a:lstStyle>
          <a:p>
            <a:fld id="{2DFF43CE-A4FA-43F5-992B-4CFE4632D628}" type="datetimeFigureOut">
              <a:rPr lang="sv-SE" smtClean="0"/>
              <a:pPr/>
              <a:t>2021-01-18</a:t>
            </a:fld>
            <a:endParaRPr lang="sv-SE"/>
          </a:p>
        </p:txBody>
      </p:sp>
      <p:sp>
        <p:nvSpPr>
          <p:cNvPr id="4" name="Slide Image Placeholder 3"/>
          <p:cNvSpPr>
            <a:spLocks noGrp="1" noRot="1" noChangeAspect="1"/>
          </p:cNvSpPr>
          <p:nvPr>
            <p:ph type="sldImg" idx="2"/>
          </p:nvPr>
        </p:nvSpPr>
        <p:spPr>
          <a:xfrm>
            <a:off x="3267075" y="509588"/>
            <a:ext cx="3397250" cy="2547937"/>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993140" y="3227388"/>
            <a:ext cx="7945120" cy="30575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6453596"/>
            <a:ext cx="4303607" cy="33972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5625495" y="6453596"/>
            <a:ext cx="4303607" cy="339725"/>
          </a:xfrm>
          <a:prstGeom prst="rect">
            <a:avLst/>
          </a:prstGeom>
        </p:spPr>
        <p:txBody>
          <a:bodyPr vert="horz" lIns="91440" tIns="45720" rIns="91440" bIns="45720" rtlCol="0" anchor="b"/>
          <a:lstStyle>
            <a:lvl1pPr algn="r">
              <a:defRPr sz="1200"/>
            </a:lvl1pPr>
          </a:lstStyle>
          <a:p>
            <a:fld id="{C0BD2704-2F01-48C2-BEEE-46529420DBC9}" type="slidenum">
              <a:rPr lang="sv-SE" smtClean="0"/>
              <a:pPr/>
              <a:t>‹#›</a:t>
            </a:fld>
            <a:endParaRPr lang="sv-SE"/>
          </a:p>
        </p:txBody>
      </p:sp>
    </p:spTree>
    <p:extLst>
      <p:ext uri="{BB962C8B-B14F-4D97-AF65-F5344CB8AC3E}">
        <p14:creationId xmlns:p14="http://schemas.microsoft.com/office/powerpoint/2010/main" val="1367855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CD5D4D-C8FB-4E5D-A141-C1C1AA32DF76}" type="datetime1">
              <a:rPr lang="sv-SE" smtClean="0"/>
              <a:t>2021-01-18</a:t>
            </a:fld>
            <a:endParaRPr lang="sv-SE" dirty="0"/>
          </a:p>
        </p:txBody>
      </p:sp>
      <p:sp>
        <p:nvSpPr>
          <p:cNvPr id="5" name="Footer Placeholder 4"/>
          <p:cNvSpPr>
            <a:spLocks noGrp="1"/>
          </p:cNvSpPr>
          <p:nvPr>
            <p:ph type="ftr" sz="quarter" idx="11"/>
          </p:nvPr>
        </p:nvSpPr>
        <p:spPr/>
        <p:txBody>
          <a:bodyPr/>
          <a:lstStyle/>
          <a:p>
            <a:r>
              <a:rPr lang="sv-SE"/>
              <a:t>732A64</a:t>
            </a:r>
            <a:endParaRPr lang="sv-SE" dirty="0"/>
          </a:p>
        </p:txBody>
      </p:sp>
      <p:sp>
        <p:nvSpPr>
          <p:cNvPr id="6" name="Slide Number Placeholder 5"/>
          <p:cNvSpPr>
            <a:spLocks noGrp="1"/>
          </p:cNvSpPr>
          <p:nvPr>
            <p:ph type="sldNum" sz="quarter" idx="12"/>
          </p:nvPr>
        </p:nvSpPr>
        <p:spPr/>
        <p:txBody>
          <a:bodyPr/>
          <a:lstStyle/>
          <a:p>
            <a:fld id="{7B3CE592-3684-4165-AE4A-DA05B50B7994}" type="slidenum">
              <a:rPr lang="sv-SE" smtClean="0"/>
              <a:pPr/>
              <a:t>‹#›</a:t>
            </a:fld>
            <a:endParaRPr lang="sv-S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F06F2D-FC94-4CEB-B446-CB9578B914A5}" type="datetime1">
              <a:rPr lang="sv-SE" smtClean="0"/>
              <a:t>2021-01-18</a:t>
            </a:fld>
            <a:endParaRPr lang="sv-SE"/>
          </a:p>
        </p:txBody>
      </p:sp>
      <p:sp>
        <p:nvSpPr>
          <p:cNvPr id="5" name="Footer Placeholder 4"/>
          <p:cNvSpPr>
            <a:spLocks noGrp="1"/>
          </p:cNvSpPr>
          <p:nvPr>
            <p:ph type="ftr" sz="quarter" idx="11"/>
          </p:nvPr>
        </p:nvSpPr>
        <p:spPr/>
        <p:txBody>
          <a:bodyPr/>
          <a:lstStyle/>
          <a:p>
            <a:r>
              <a:rPr lang="sv-SE"/>
              <a:t>732A64</a:t>
            </a:r>
          </a:p>
        </p:txBody>
      </p:sp>
      <p:sp>
        <p:nvSpPr>
          <p:cNvPr id="6" name="Slide Number Placeholder 5"/>
          <p:cNvSpPr>
            <a:spLocks noGrp="1"/>
          </p:cNvSpPr>
          <p:nvPr>
            <p:ph type="sldNum" sz="quarter" idx="12"/>
          </p:nvPr>
        </p:nvSpPr>
        <p:spPr/>
        <p:txBody>
          <a:bodyPr/>
          <a:lstStyle/>
          <a:p>
            <a:fld id="{7B3CE592-3684-4165-AE4A-DA05B50B7994}"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F63EE4-1BDB-4F81-B61B-E7F616DFB823}" type="datetime1">
              <a:rPr lang="sv-SE" smtClean="0"/>
              <a:t>2021-01-18</a:t>
            </a:fld>
            <a:endParaRPr lang="sv-SE"/>
          </a:p>
        </p:txBody>
      </p:sp>
      <p:sp>
        <p:nvSpPr>
          <p:cNvPr id="5" name="Footer Placeholder 4"/>
          <p:cNvSpPr>
            <a:spLocks noGrp="1"/>
          </p:cNvSpPr>
          <p:nvPr>
            <p:ph type="ftr" sz="quarter" idx="11"/>
          </p:nvPr>
        </p:nvSpPr>
        <p:spPr/>
        <p:txBody>
          <a:bodyPr/>
          <a:lstStyle/>
          <a:p>
            <a:r>
              <a:rPr lang="sv-SE"/>
              <a:t>732A64</a:t>
            </a:r>
          </a:p>
        </p:txBody>
      </p:sp>
      <p:sp>
        <p:nvSpPr>
          <p:cNvPr id="6" name="Slide Number Placeholder 5"/>
          <p:cNvSpPr>
            <a:spLocks noGrp="1"/>
          </p:cNvSpPr>
          <p:nvPr>
            <p:ph type="sldNum" sz="quarter" idx="12"/>
          </p:nvPr>
        </p:nvSpPr>
        <p:spPr/>
        <p:txBody>
          <a:bodyPr/>
          <a:lstStyle/>
          <a:p>
            <a:fld id="{7B3CE592-3684-4165-AE4A-DA05B50B7994}" type="slidenum">
              <a:rPr lang="sv-SE" smtClean="0"/>
              <a:pPr/>
              <a:t>‹#›</a:t>
            </a:fld>
            <a:endParaRPr lang="sv-S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72400" cy="1143000"/>
          </a:xfrm>
        </p:spPr>
        <p:txBody>
          <a:bodyPr/>
          <a:lstStyle/>
          <a:p>
            <a:r>
              <a:rPr lang="en-US"/>
              <a:t>Click to edit Master title style</a:t>
            </a:r>
            <a:endParaRPr lang="sv-SE"/>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Rectangle 4"/>
          <p:cNvSpPr>
            <a:spLocks noGrp="1" noChangeArrowheads="1"/>
          </p:cNvSpPr>
          <p:nvPr>
            <p:ph type="dt" sz="half" idx="10"/>
          </p:nvPr>
        </p:nvSpPr>
        <p:spPr>
          <a:ln/>
        </p:spPr>
        <p:txBody>
          <a:bodyPr/>
          <a:lstStyle>
            <a:lvl1pPr>
              <a:defRPr/>
            </a:lvl1pPr>
          </a:lstStyle>
          <a:p>
            <a:fld id="{9096C3CD-5C0E-420B-9C5B-4C4F5A61E6C8}" type="datetime1">
              <a:rPr lang="sv-SE" smtClean="0"/>
              <a:t>2021-01-18</a:t>
            </a:fld>
            <a:endParaRPr lang="sv-SE"/>
          </a:p>
        </p:txBody>
      </p:sp>
      <p:sp>
        <p:nvSpPr>
          <p:cNvPr id="7" name="Rectangle 5"/>
          <p:cNvSpPr>
            <a:spLocks noGrp="1" noChangeArrowheads="1"/>
          </p:cNvSpPr>
          <p:nvPr>
            <p:ph type="ftr" sz="quarter" idx="11"/>
          </p:nvPr>
        </p:nvSpPr>
        <p:spPr>
          <a:ln/>
        </p:spPr>
        <p:txBody>
          <a:bodyPr/>
          <a:lstStyle>
            <a:lvl1pPr>
              <a:defRPr/>
            </a:lvl1pPr>
          </a:lstStyle>
          <a:p>
            <a:r>
              <a:rPr lang="sv-SE"/>
              <a:t>732A64</a:t>
            </a:r>
            <a:endParaRPr lang="sv-SE" dirty="0"/>
          </a:p>
        </p:txBody>
      </p:sp>
      <p:sp>
        <p:nvSpPr>
          <p:cNvPr id="8" name="Rectangle 6"/>
          <p:cNvSpPr>
            <a:spLocks noGrp="1" noChangeArrowheads="1"/>
          </p:cNvSpPr>
          <p:nvPr>
            <p:ph type="sldNum" sz="quarter" idx="12"/>
          </p:nvPr>
        </p:nvSpPr>
        <p:spPr>
          <a:ln/>
        </p:spPr>
        <p:txBody>
          <a:bodyPr/>
          <a:lstStyle>
            <a:lvl1pPr>
              <a:defRPr/>
            </a:lvl1pPr>
          </a:lstStyle>
          <a:p>
            <a:fld id="{7B3CE592-3684-4165-AE4A-DA05B50B7994}" type="slidenum">
              <a:rPr lang="sv-SE" smtClean="0"/>
              <a:pPr/>
              <a:t>‹#›</a:t>
            </a:fld>
            <a:endParaRPr lang="sv-S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772400" cy="1143000"/>
          </a:xfrm>
        </p:spPr>
        <p:txBody>
          <a:bodyPr/>
          <a:lstStyle/>
          <a:p>
            <a:r>
              <a:rPr lang="en-US"/>
              <a:t>Click to edit Master title style</a:t>
            </a:r>
            <a:endParaRPr lang="sv-SE"/>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4"/>
          <p:cNvSpPr>
            <a:spLocks noGrp="1" noChangeArrowheads="1"/>
          </p:cNvSpPr>
          <p:nvPr>
            <p:ph type="dt" sz="half" idx="10"/>
          </p:nvPr>
        </p:nvSpPr>
        <p:spPr>
          <a:ln/>
        </p:spPr>
        <p:txBody>
          <a:bodyPr/>
          <a:lstStyle>
            <a:lvl1pPr>
              <a:defRPr/>
            </a:lvl1pPr>
          </a:lstStyle>
          <a:p>
            <a:fld id="{92FD1669-4717-4459-9B98-5278F838F5B9}" type="datetime1">
              <a:rPr lang="sv-SE" smtClean="0"/>
              <a:t>2021-01-18</a:t>
            </a:fld>
            <a:endParaRPr lang="sv-SE"/>
          </a:p>
        </p:txBody>
      </p:sp>
      <p:sp>
        <p:nvSpPr>
          <p:cNvPr id="6" name="Rectangle 5"/>
          <p:cNvSpPr>
            <a:spLocks noGrp="1" noChangeArrowheads="1"/>
          </p:cNvSpPr>
          <p:nvPr>
            <p:ph type="ftr" sz="quarter" idx="11"/>
          </p:nvPr>
        </p:nvSpPr>
        <p:spPr>
          <a:ln/>
        </p:spPr>
        <p:txBody>
          <a:bodyPr/>
          <a:lstStyle>
            <a:lvl1pPr>
              <a:defRPr/>
            </a:lvl1pPr>
          </a:lstStyle>
          <a:p>
            <a:r>
              <a:rPr lang="sv-SE"/>
              <a:t>732A64</a:t>
            </a:r>
            <a:endParaRPr lang="sv-SE" dirty="0"/>
          </a:p>
        </p:txBody>
      </p:sp>
      <p:sp>
        <p:nvSpPr>
          <p:cNvPr id="7" name="Rectangle 6"/>
          <p:cNvSpPr>
            <a:spLocks noGrp="1" noChangeArrowheads="1"/>
          </p:cNvSpPr>
          <p:nvPr>
            <p:ph type="sldNum" sz="quarter" idx="12"/>
          </p:nvPr>
        </p:nvSpPr>
        <p:spPr>
          <a:ln/>
        </p:spPr>
        <p:txBody>
          <a:bodyPr/>
          <a:lstStyle>
            <a:lvl1pPr>
              <a:defRPr/>
            </a:lvl1pPr>
          </a:lstStyle>
          <a:p>
            <a:fld id="{7B3CE592-3684-4165-AE4A-DA05B50B7994}"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A84E13-2F0C-4A16-A3B7-AC8B5ECBFF88}" type="datetime1">
              <a:rPr lang="sv-SE" smtClean="0"/>
              <a:t>2021-01-18</a:t>
            </a:fld>
            <a:endParaRPr lang="sv-SE"/>
          </a:p>
        </p:txBody>
      </p:sp>
      <p:sp>
        <p:nvSpPr>
          <p:cNvPr id="5" name="Footer Placeholder 4"/>
          <p:cNvSpPr>
            <a:spLocks noGrp="1"/>
          </p:cNvSpPr>
          <p:nvPr>
            <p:ph type="ftr" sz="quarter" idx="11"/>
          </p:nvPr>
        </p:nvSpPr>
        <p:spPr/>
        <p:txBody>
          <a:bodyPr/>
          <a:lstStyle/>
          <a:p>
            <a:r>
              <a:rPr lang="sv-SE"/>
              <a:t>732A64</a:t>
            </a:r>
            <a:endParaRPr lang="sv-SE" dirty="0"/>
          </a:p>
        </p:txBody>
      </p:sp>
      <p:sp>
        <p:nvSpPr>
          <p:cNvPr id="6" name="Slide Number Placeholder 5"/>
          <p:cNvSpPr>
            <a:spLocks noGrp="1"/>
          </p:cNvSpPr>
          <p:nvPr>
            <p:ph type="sldNum" sz="quarter" idx="12"/>
          </p:nvPr>
        </p:nvSpPr>
        <p:spPr/>
        <p:txBody>
          <a:bodyPr/>
          <a:lstStyle/>
          <a:p>
            <a:fld id="{7B3CE592-3684-4165-AE4A-DA05B50B7994}"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66364-57D0-4694-A3D2-0E0DF123629C}" type="datetime1">
              <a:rPr lang="sv-SE" smtClean="0"/>
              <a:t>2021-01-18</a:t>
            </a:fld>
            <a:endParaRPr lang="sv-SE"/>
          </a:p>
        </p:txBody>
      </p:sp>
      <p:sp>
        <p:nvSpPr>
          <p:cNvPr id="5" name="Footer Placeholder 4"/>
          <p:cNvSpPr>
            <a:spLocks noGrp="1"/>
          </p:cNvSpPr>
          <p:nvPr>
            <p:ph type="ftr" sz="quarter" idx="11"/>
          </p:nvPr>
        </p:nvSpPr>
        <p:spPr/>
        <p:txBody>
          <a:bodyPr/>
          <a:lstStyle/>
          <a:p>
            <a:r>
              <a:rPr lang="sv-SE"/>
              <a:t>732A64</a:t>
            </a:r>
          </a:p>
        </p:txBody>
      </p:sp>
      <p:sp>
        <p:nvSpPr>
          <p:cNvPr id="6" name="Slide Number Placeholder 5"/>
          <p:cNvSpPr>
            <a:spLocks noGrp="1"/>
          </p:cNvSpPr>
          <p:nvPr>
            <p:ph type="sldNum" sz="quarter" idx="12"/>
          </p:nvPr>
        </p:nvSpPr>
        <p:spPr/>
        <p:txBody>
          <a:bodyPr/>
          <a:lstStyle/>
          <a:p>
            <a:fld id="{7B3CE592-3684-4165-AE4A-DA05B50B7994}"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759C31-B360-4CD5-B5FA-5A57A332203E}" type="datetime1">
              <a:rPr lang="sv-SE" smtClean="0"/>
              <a:t>2021-01-18</a:t>
            </a:fld>
            <a:endParaRPr lang="sv-SE"/>
          </a:p>
        </p:txBody>
      </p:sp>
      <p:sp>
        <p:nvSpPr>
          <p:cNvPr id="6" name="Footer Placeholder 5"/>
          <p:cNvSpPr>
            <a:spLocks noGrp="1"/>
          </p:cNvSpPr>
          <p:nvPr>
            <p:ph type="ftr" sz="quarter" idx="11"/>
          </p:nvPr>
        </p:nvSpPr>
        <p:spPr/>
        <p:txBody>
          <a:bodyPr/>
          <a:lstStyle/>
          <a:p>
            <a:r>
              <a:rPr lang="sv-SE"/>
              <a:t>732A64</a:t>
            </a:r>
          </a:p>
        </p:txBody>
      </p:sp>
      <p:sp>
        <p:nvSpPr>
          <p:cNvPr id="7" name="Slide Number Placeholder 6"/>
          <p:cNvSpPr>
            <a:spLocks noGrp="1"/>
          </p:cNvSpPr>
          <p:nvPr>
            <p:ph type="sldNum" sz="quarter" idx="12"/>
          </p:nvPr>
        </p:nvSpPr>
        <p:spPr/>
        <p:txBody>
          <a:bodyPr/>
          <a:lstStyle/>
          <a:p>
            <a:fld id="{7B3CE592-3684-4165-AE4A-DA05B50B7994}"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9A474A-9DCA-4FD8-ADC0-A6DBCDE99AF6}" type="datetime1">
              <a:rPr lang="sv-SE" smtClean="0"/>
              <a:t>2021-01-18</a:t>
            </a:fld>
            <a:endParaRPr lang="sv-SE"/>
          </a:p>
        </p:txBody>
      </p:sp>
      <p:sp>
        <p:nvSpPr>
          <p:cNvPr id="8" name="Footer Placeholder 7"/>
          <p:cNvSpPr>
            <a:spLocks noGrp="1"/>
          </p:cNvSpPr>
          <p:nvPr>
            <p:ph type="ftr" sz="quarter" idx="11"/>
          </p:nvPr>
        </p:nvSpPr>
        <p:spPr/>
        <p:txBody>
          <a:bodyPr/>
          <a:lstStyle/>
          <a:p>
            <a:r>
              <a:rPr lang="sv-SE"/>
              <a:t>732A64</a:t>
            </a:r>
          </a:p>
        </p:txBody>
      </p:sp>
      <p:sp>
        <p:nvSpPr>
          <p:cNvPr id="9" name="Slide Number Placeholder 8"/>
          <p:cNvSpPr>
            <a:spLocks noGrp="1"/>
          </p:cNvSpPr>
          <p:nvPr>
            <p:ph type="sldNum" sz="quarter" idx="12"/>
          </p:nvPr>
        </p:nvSpPr>
        <p:spPr/>
        <p:txBody>
          <a:bodyPr/>
          <a:lstStyle/>
          <a:p>
            <a:fld id="{7B3CE592-3684-4165-AE4A-DA05B50B7994}"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C4F81E-531C-4302-A46E-2C9BD687881A}" type="datetime1">
              <a:rPr lang="sv-SE" smtClean="0"/>
              <a:t>2021-01-18</a:t>
            </a:fld>
            <a:endParaRPr lang="sv-SE"/>
          </a:p>
        </p:txBody>
      </p:sp>
      <p:sp>
        <p:nvSpPr>
          <p:cNvPr id="4" name="Footer Placeholder 3"/>
          <p:cNvSpPr>
            <a:spLocks noGrp="1"/>
          </p:cNvSpPr>
          <p:nvPr>
            <p:ph type="ftr" sz="quarter" idx="11"/>
          </p:nvPr>
        </p:nvSpPr>
        <p:spPr/>
        <p:txBody>
          <a:bodyPr/>
          <a:lstStyle/>
          <a:p>
            <a:r>
              <a:rPr lang="sv-SE"/>
              <a:t>732A64</a:t>
            </a:r>
          </a:p>
        </p:txBody>
      </p:sp>
      <p:sp>
        <p:nvSpPr>
          <p:cNvPr id="5" name="Slide Number Placeholder 4"/>
          <p:cNvSpPr>
            <a:spLocks noGrp="1"/>
          </p:cNvSpPr>
          <p:nvPr>
            <p:ph type="sldNum" sz="quarter" idx="12"/>
          </p:nvPr>
        </p:nvSpPr>
        <p:spPr/>
        <p:txBody>
          <a:bodyPr/>
          <a:lstStyle/>
          <a:p>
            <a:fld id="{7B3CE592-3684-4165-AE4A-DA05B50B7994}"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37515-E598-44DF-A267-10160CCDB5AF}" type="datetime1">
              <a:rPr lang="sv-SE" smtClean="0"/>
              <a:t>2021-01-18</a:t>
            </a:fld>
            <a:endParaRPr lang="sv-SE"/>
          </a:p>
        </p:txBody>
      </p:sp>
      <p:sp>
        <p:nvSpPr>
          <p:cNvPr id="3" name="Footer Placeholder 2"/>
          <p:cNvSpPr>
            <a:spLocks noGrp="1"/>
          </p:cNvSpPr>
          <p:nvPr>
            <p:ph type="ftr" sz="quarter" idx="11"/>
          </p:nvPr>
        </p:nvSpPr>
        <p:spPr/>
        <p:txBody>
          <a:bodyPr/>
          <a:lstStyle/>
          <a:p>
            <a:r>
              <a:rPr lang="sv-SE"/>
              <a:t>732A64</a:t>
            </a:r>
          </a:p>
        </p:txBody>
      </p:sp>
      <p:sp>
        <p:nvSpPr>
          <p:cNvPr id="4" name="Slide Number Placeholder 3"/>
          <p:cNvSpPr>
            <a:spLocks noGrp="1"/>
          </p:cNvSpPr>
          <p:nvPr>
            <p:ph type="sldNum" sz="quarter" idx="12"/>
          </p:nvPr>
        </p:nvSpPr>
        <p:spPr/>
        <p:txBody>
          <a:bodyPr/>
          <a:lstStyle/>
          <a:p>
            <a:fld id="{7B3CE592-3684-4165-AE4A-DA05B50B7994}"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A68F65-F5E1-4A4B-8BF5-02048D29935A}" type="datetime1">
              <a:rPr lang="sv-SE" smtClean="0"/>
              <a:t>2021-01-18</a:t>
            </a:fld>
            <a:endParaRPr lang="sv-SE"/>
          </a:p>
        </p:txBody>
      </p:sp>
      <p:sp>
        <p:nvSpPr>
          <p:cNvPr id="6" name="Footer Placeholder 5"/>
          <p:cNvSpPr>
            <a:spLocks noGrp="1"/>
          </p:cNvSpPr>
          <p:nvPr>
            <p:ph type="ftr" sz="quarter" idx="11"/>
          </p:nvPr>
        </p:nvSpPr>
        <p:spPr/>
        <p:txBody>
          <a:bodyPr/>
          <a:lstStyle/>
          <a:p>
            <a:r>
              <a:rPr lang="sv-SE"/>
              <a:t>732A64</a:t>
            </a:r>
          </a:p>
        </p:txBody>
      </p:sp>
      <p:sp>
        <p:nvSpPr>
          <p:cNvPr id="7" name="Slide Number Placeholder 6"/>
          <p:cNvSpPr>
            <a:spLocks noGrp="1"/>
          </p:cNvSpPr>
          <p:nvPr>
            <p:ph type="sldNum" sz="quarter" idx="12"/>
          </p:nvPr>
        </p:nvSpPr>
        <p:spPr/>
        <p:txBody>
          <a:bodyPr/>
          <a:lstStyle/>
          <a:p>
            <a:fld id="{7B3CE592-3684-4165-AE4A-DA05B50B7994}"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30A74-0FCC-4F8A-BD16-A98983C4E899}" type="datetime1">
              <a:rPr lang="sv-SE" smtClean="0"/>
              <a:t>2021-01-18</a:t>
            </a:fld>
            <a:endParaRPr lang="sv-SE"/>
          </a:p>
        </p:txBody>
      </p:sp>
      <p:sp>
        <p:nvSpPr>
          <p:cNvPr id="6" name="Footer Placeholder 5"/>
          <p:cNvSpPr>
            <a:spLocks noGrp="1"/>
          </p:cNvSpPr>
          <p:nvPr>
            <p:ph type="ftr" sz="quarter" idx="11"/>
          </p:nvPr>
        </p:nvSpPr>
        <p:spPr/>
        <p:txBody>
          <a:bodyPr/>
          <a:lstStyle/>
          <a:p>
            <a:r>
              <a:rPr lang="sv-SE"/>
              <a:t>732A64</a:t>
            </a:r>
          </a:p>
        </p:txBody>
      </p:sp>
      <p:sp>
        <p:nvSpPr>
          <p:cNvPr id="7" name="Slide Number Placeholder 6"/>
          <p:cNvSpPr>
            <a:spLocks noGrp="1"/>
          </p:cNvSpPr>
          <p:nvPr>
            <p:ph type="sldNum" sz="quarter" idx="12"/>
          </p:nvPr>
        </p:nvSpPr>
        <p:spPr/>
        <p:txBody>
          <a:bodyPr/>
          <a:lstStyle/>
          <a:p>
            <a:fld id="{7B3CE592-3684-4165-AE4A-DA05B50B7994}"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362A4-11F6-4465-98DF-333EBD596686}" type="datetime1">
              <a:rPr lang="sv-SE" smtClean="0"/>
              <a:t>2021-01-18</a:t>
            </a:fld>
            <a:endParaRPr lang="sv-S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a:t>732A64</a:t>
            </a:r>
            <a:endParaRPr lang="sv-SE"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CE592-3684-4165-AE4A-DA05B50B7994}"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Lst>
  <p:hf sldNum="0"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olesy12.liu@analys.urkund.s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ep.liu.se/templates/index.en.asp" TargetMode="External"/><Relationship Id="rId2" Type="http://schemas.openxmlformats.org/officeDocument/2006/relationships/hyperlink" Target="mailto:Erika.Larsson@liu.se" TargetMode="External"/><Relationship Id="rId1" Type="http://schemas.openxmlformats.org/officeDocument/2006/relationships/slideLayout" Target="../slideLayouts/slideLayout2.xml"/><Relationship Id="rId4" Type="http://schemas.openxmlformats.org/officeDocument/2006/relationships/hyperlink" Target="http://www.ep.liu.se/exjobb/index.en.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olesy12.liu@analys.urkund.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t>Master thesis - introduction</a:t>
            </a:r>
          </a:p>
        </p:txBody>
      </p:sp>
      <p:sp>
        <p:nvSpPr>
          <p:cNvPr id="3" name="Underrubrik 2">
            <a:extLst>
              <a:ext uri="{FF2B5EF4-FFF2-40B4-BE49-F238E27FC236}">
                <a16:creationId xmlns:a16="http://schemas.microsoft.com/office/drawing/2014/main" id="{C3581250-8D6F-44E5-9E3D-7D4129823741}"/>
              </a:ext>
            </a:extLst>
          </p:cNvPr>
          <p:cNvSpPr>
            <a:spLocks noGrp="1"/>
          </p:cNvSpPr>
          <p:nvPr>
            <p:ph type="subTitle" idx="1"/>
          </p:nvPr>
        </p:nvSpPr>
        <p:spPr/>
        <p:txBody>
          <a:bodyPr>
            <a:normAutofit/>
          </a:bodyPr>
          <a:lstStyle/>
          <a:p>
            <a:r>
              <a:rPr lang="sv-SE" sz="1800" dirty="0" err="1"/>
              <a:t>Statistics</a:t>
            </a:r>
            <a:r>
              <a:rPr lang="sv-SE" sz="1800" dirty="0"/>
              <a:t> and </a:t>
            </a:r>
            <a:r>
              <a:rPr lang="sv-SE" sz="1800" dirty="0" err="1"/>
              <a:t>Machine</a:t>
            </a:r>
            <a:r>
              <a:rPr lang="sv-SE" sz="1800" dirty="0"/>
              <a:t> Learning</a:t>
            </a:r>
          </a:p>
          <a:p>
            <a:r>
              <a:rPr lang="sv-SE" sz="1800" dirty="0" err="1"/>
              <a:t>Deparment</a:t>
            </a:r>
            <a:r>
              <a:rPr lang="sv-SE" sz="1800" dirty="0"/>
              <a:t> </a:t>
            </a:r>
            <a:r>
              <a:rPr lang="sv-SE" sz="1800" dirty="0" err="1"/>
              <a:t>of</a:t>
            </a:r>
            <a:r>
              <a:rPr lang="sv-SE" sz="1800" dirty="0"/>
              <a:t> Computer and Information Science</a:t>
            </a:r>
          </a:p>
          <a:p>
            <a:r>
              <a:rPr lang="sv-SE" sz="1800" dirty="0"/>
              <a:t>Linköping University</a:t>
            </a:r>
          </a:p>
        </p:txBody>
      </p:sp>
      <p:sp>
        <p:nvSpPr>
          <p:cNvPr id="5" name="Footer Placeholder 4"/>
          <p:cNvSpPr>
            <a:spLocks noGrp="1"/>
          </p:cNvSpPr>
          <p:nvPr>
            <p:ph type="ftr" sz="quarter" idx="11"/>
          </p:nvPr>
        </p:nvSpPr>
        <p:spPr/>
        <p:txBody>
          <a:bodyPr/>
          <a:lstStyle/>
          <a:p>
            <a:r>
              <a:rPr lang="sv-SE"/>
              <a:t>732A64</a:t>
            </a:r>
            <a:endParaRPr lang="sv-S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21EBC64-F2CF-4741-8C84-094A8913B436}"/>
              </a:ext>
            </a:extLst>
          </p:cNvPr>
          <p:cNvSpPr>
            <a:spLocks noGrp="1"/>
          </p:cNvSpPr>
          <p:nvPr>
            <p:ph type="title"/>
          </p:nvPr>
        </p:nvSpPr>
        <p:spPr/>
        <p:txBody>
          <a:bodyPr/>
          <a:lstStyle/>
          <a:p>
            <a:r>
              <a:rPr lang="sv-SE" dirty="0" err="1"/>
              <a:t>Thesis</a:t>
            </a:r>
            <a:r>
              <a:rPr lang="sv-SE" dirty="0"/>
              <a:t> </a:t>
            </a:r>
            <a:r>
              <a:rPr lang="sv-SE" dirty="0" err="1"/>
              <a:t>proposal</a:t>
            </a:r>
            <a:r>
              <a:rPr lang="sv-SE" dirty="0"/>
              <a:t> </a:t>
            </a:r>
            <a:r>
              <a:rPr lang="sv-SE" dirty="0" err="1"/>
              <a:t>seminar</a:t>
            </a:r>
            <a:endParaRPr lang="sv-SE" dirty="0"/>
          </a:p>
        </p:txBody>
      </p:sp>
      <p:sp>
        <p:nvSpPr>
          <p:cNvPr id="3" name="Platshållare för innehåll 2">
            <a:extLst>
              <a:ext uri="{FF2B5EF4-FFF2-40B4-BE49-F238E27FC236}">
                <a16:creationId xmlns:a16="http://schemas.microsoft.com/office/drawing/2014/main" id="{521842CF-0C4A-4E14-AF74-865BA7B68265}"/>
              </a:ext>
            </a:extLst>
          </p:cNvPr>
          <p:cNvSpPr>
            <a:spLocks noGrp="1"/>
          </p:cNvSpPr>
          <p:nvPr>
            <p:ph idx="1"/>
          </p:nvPr>
        </p:nvSpPr>
        <p:spPr>
          <a:xfrm>
            <a:off x="457200" y="1600200"/>
            <a:ext cx="8229600" cy="4853136"/>
          </a:xfrm>
        </p:spPr>
        <p:txBody>
          <a:bodyPr>
            <a:normAutofit/>
          </a:bodyPr>
          <a:lstStyle/>
          <a:p>
            <a:r>
              <a:rPr lang="en-US" sz="2000" dirty="0"/>
              <a:t>Each student presents their thesis topic </a:t>
            </a:r>
          </a:p>
          <a:p>
            <a:pPr lvl="1"/>
            <a:r>
              <a:rPr lang="en-US" sz="1600" dirty="0"/>
              <a:t>Data description</a:t>
            </a:r>
          </a:p>
          <a:p>
            <a:pPr lvl="1"/>
            <a:r>
              <a:rPr lang="en-US" sz="1600" dirty="0"/>
              <a:t>Background information and research questions</a:t>
            </a:r>
          </a:p>
          <a:p>
            <a:pPr lvl="1"/>
            <a:r>
              <a:rPr lang="en-US" sz="1600" dirty="0"/>
              <a:t>Potential methods to solve the research questions</a:t>
            </a:r>
          </a:p>
          <a:p>
            <a:endParaRPr lang="sv-SE" sz="2000" dirty="0"/>
          </a:p>
          <a:p>
            <a:r>
              <a:rPr lang="sv-SE" sz="2000" dirty="0"/>
              <a:t>15 mins presentation + 5 mins </a:t>
            </a:r>
            <a:r>
              <a:rPr lang="sv-SE" sz="2000" dirty="0" err="1"/>
              <a:t>questions</a:t>
            </a:r>
            <a:endParaRPr lang="sv-SE" sz="2000" dirty="0"/>
          </a:p>
          <a:p>
            <a:endParaRPr lang="sv-SE" sz="2000" dirty="0"/>
          </a:p>
          <a:p>
            <a:r>
              <a:rPr lang="sv-SE" sz="2000" dirty="0" err="1"/>
              <a:t>You</a:t>
            </a:r>
            <a:r>
              <a:rPr lang="sv-SE" sz="2000" dirty="0"/>
              <a:t> </a:t>
            </a:r>
            <a:r>
              <a:rPr lang="sv-SE" sz="2000" dirty="0" err="1"/>
              <a:t>are</a:t>
            </a:r>
            <a:r>
              <a:rPr lang="sv-SE" sz="2000" dirty="0"/>
              <a:t> not </a:t>
            </a:r>
            <a:r>
              <a:rPr lang="sv-SE" sz="2000" dirty="0" err="1"/>
              <a:t>supposed</a:t>
            </a:r>
            <a:r>
              <a:rPr lang="sv-SE" sz="2000" dirty="0"/>
              <a:t> to </a:t>
            </a:r>
            <a:r>
              <a:rPr lang="sv-SE" sz="2000" dirty="0" err="1"/>
              <a:t>have</a:t>
            </a:r>
            <a:r>
              <a:rPr lang="sv-SE" sz="2000" dirty="0"/>
              <a:t> a </a:t>
            </a:r>
            <a:r>
              <a:rPr lang="sv-SE" sz="2000" dirty="0" err="1"/>
              <a:t>completely</a:t>
            </a:r>
            <a:r>
              <a:rPr lang="sv-SE" sz="2000" dirty="0"/>
              <a:t> </a:t>
            </a:r>
            <a:r>
              <a:rPr lang="sv-SE" sz="2000" dirty="0" err="1"/>
              <a:t>defined</a:t>
            </a:r>
            <a:r>
              <a:rPr lang="sv-SE" sz="2000" dirty="0"/>
              <a:t> </a:t>
            </a:r>
            <a:r>
              <a:rPr lang="sv-SE" sz="2000" dirty="0" err="1"/>
              <a:t>strategy</a:t>
            </a:r>
            <a:r>
              <a:rPr lang="sv-SE" sz="2000" dirty="0"/>
              <a:t>/plan for </a:t>
            </a:r>
            <a:r>
              <a:rPr lang="sv-SE" sz="2000" dirty="0" err="1"/>
              <a:t>your</a:t>
            </a:r>
            <a:r>
              <a:rPr lang="sv-SE" sz="2000" dirty="0"/>
              <a:t> </a:t>
            </a:r>
            <a:r>
              <a:rPr lang="sv-SE" sz="2000" dirty="0" err="1"/>
              <a:t>thesis</a:t>
            </a:r>
            <a:r>
              <a:rPr lang="sv-SE" sz="2000" dirty="0"/>
              <a:t> </a:t>
            </a:r>
            <a:r>
              <a:rPr lang="sv-SE" sz="2000" dirty="0" err="1"/>
              <a:t>work</a:t>
            </a:r>
            <a:r>
              <a:rPr lang="sv-SE" sz="2000" dirty="0"/>
              <a:t> at </a:t>
            </a:r>
            <a:r>
              <a:rPr lang="sv-SE" sz="2000" dirty="0" err="1"/>
              <a:t>this</a:t>
            </a:r>
            <a:r>
              <a:rPr lang="sv-SE" sz="2000" dirty="0"/>
              <a:t> </a:t>
            </a:r>
            <a:r>
              <a:rPr lang="sv-SE" sz="2000" dirty="0" err="1"/>
              <a:t>stage</a:t>
            </a:r>
            <a:endParaRPr lang="sv-SE" sz="2000" dirty="0"/>
          </a:p>
          <a:p>
            <a:endParaRPr lang="en-US" sz="2000" dirty="0"/>
          </a:p>
          <a:p>
            <a:r>
              <a:rPr lang="en-US" sz="2000" dirty="0"/>
              <a:t>W</a:t>
            </a:r>
            <a:r>
              <a:rPr lang="sv-SE" sz="2000" dirty="0"/>
              <a:t>hy putting on LISAM in </a:t>
            </a:r>
            <a:r>
              <a:rPr lang="sv-SE" sz="2000" dirty="0" err="1"/>
              <a:t>advance</a:t>
            </a:r>
            <a:r>
              <a:rPr lang="sv-SE" sz="2000" dirty="0"/>
              <a:t>? </a:t>
            </a:r>
          </a:p>
          <a:p>
            <a:pPr lvl="1"/>
            <a:r>
              <a:rPr lang="sv-SE" sz="1600" dirty="0"/>
              <a:t>Will be </a:t>
            </a:r>
            <a:r>
              <a:rPr lang="sv-SE" sz="1600" dirty="0" err="1"/>
              <a:t>checked</a:t>
            </a:r>
            <a:r>
              <a:rPr lang="sv-SE" sz="1600" dirty="0"/>
              <a:t> by the </a:t>
            </a:r>
            <a:r>
              <a:rPr lang="sv-SE" sz="1600" dirty="0" err="1"/>
              <a:t>examiner</a:t>
            </a:r>
            <a:r>
              <a:rPr lang="sv-SE" sz="1600" dirty="0">
                <a:sym typeface="Wingdings" panose="05000000000000000000" pitchFamily="2" charset="2"/>
              </a:rPr>
              <a:t> </a:t>
            </a:r>
            <a:r>
              <a:rPr lang="sv-SE" sz="1600" dirty="0" err="1">
                <a:sym typeface="Wingdings" panose="05000000000000000000" pitchFamily="2" charset="2"/>
              </a:rPr>
              <a:t>Better</a:t>
            </a:r>
            <a:r>
              <a:rPr lang="sv-SE" sz="1600" dirty="0">
                <a:sym typeface="Wingdings" panose="05000000000000000000" pitchFamily="2" charset="2"/>
              </a:rPr>
              <a:t> feedback </a:t>
            </a:r>
            <a:r>
              <a:rPr lang="sv-SE" sz="1600" dirty="0" err="1">
                <a:sym typeface="Wingdings" panose="05000000000000000000" pitchFamily="2" charset="2"/>
              </a:rPr>
              <a:t>opportunities</a:t>
            </a:r>
            <a:endParaRPr lang="sv-SE" sz="1600" dirty="0"/>
          </a:p>
        </p:txBody>
      </p:sp>
      <p:sp>
        <p:nvSpPr>
          <p:cNvPr id="4" name="Platshållare för sidfot 3">
            <a:extLst>
              <a:ext uri="{FF2B5EF4-FFF2-40B4-BE49-F238E27FC236}">
                <a16:creationId xmlns:a16="http://schemas.microsoft.com/office/drawing/2014/main" id="{5488CB35-820E-4FF3-9649-01192E6AD1C3}"/>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253564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2" dur="500"/>
                                        <p:tgtEl>
                                          <p:spTgt spid="3">
                                            <p:txEl>
                                              <p:pRg st="9" end="9"/>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1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34168A3-0151-4C9E-B5C2-CB83B68DD266}"/>
              </a:ext>
            </a:extLst>
          </p:cNvPr>
          <p:cNvSpPr>
            <a:spLocks noGrp="1"/>
          </p:cNvSpPr>
          <p:nvPr>
            <p:ph type="title"/>
          </p:nvPr>
        </p:nvSpPr>
        <p:spPr/>
        <p:txBody>
          <a:bodyPr/>
          <a:lstStyle/>
          <a:p>
            <a:r>
              <a:rPr lang="sv-SE" dirty="0" err="1"/>
              <a:t>Thesis</a:t>
            </a:r>
            <a:r>
              <a:rPr lang="sv-SE" dirty="0"/>
              <a:t> </a:t>
            </a:r>
            <a:r>
              <a:rPr lang="sv-SE" dirty="0" err="1"/>
              <a:t>proposal</a:t>
            </a:r>
            <a:r>
              <a:rPr lang="sv-SE" dirty="0"/>
              <a:t> </a:t>
            </a:r>
            <a:r>
              <a:rPr lang="sv-SE" dirty="0" err="1"/>
              <a:t>seminar</a:t>
            </a:r>
            <a:endParaRPr lang="sv-SE" dirty="0"/>
          </a:p>
        </p:txBody>
      </p:sp>
      <p:sp>
        <p:nvSpPr>
          <p:cNvPr id="3" name="Platshållare för innehåll 2">
            <a:extLst>
              <a:ext uri="{FF2B5EF4-FFF2-40B4-BE49-F238E27FC236}">
                <a16:creationId xmlns:a16="http://schemas.microsoft.com/office/drawing/2014/main" id="{3C7E5DFA-DAB5-4CFF-8722-B3F30DF4C662}"/>
              </a:ext>
            </a:extLst>
          </p:cNvPr>
          <p:cNvSpPr>
            <a:spLocks noGrp="1"/>
          </p:cNvSpPr>
          <p:nvPr>
            <p:ph idx="1"/>
          </p:nvPr>
        </p:nvSpPr>
        <p:spPr/>
        <p:txBody>
          <a:bodyPr>
            <a:normAutofit fontScale="92500" lnSpcReduction="10000"/>
          </a:bodyPr>
          <a:lstStyle/>
          <a:p>
            <a:r>
              <a:rPr lang="sv-SE" sz="2000" dirty="0" err="1"/>
              <a:t>Thesis</a:t>
            </a:r>
            <a:r>
              <a:rPr lang="sv-SE" sz="2000" dirty="0"/>
              <a:t> </a:t>
            </a:r>
            <a:r>
              <a:rPr lang="sv-SE" sz="2000" dirty="0" err="1"/>
              <a:t>proposal</a:t>
            </a:r>
            <a:r>
              <a:rPr lang="sv-SE" sz="2000" dirty="0"/>
              <a:t> is </a:t>
            </a:r>
            <a:r>
              <a:rPr lang="sv-SE" sz="2000" dirty="0" err="1"/>
              <a:t>meant</a:t>
            </a:r>
            <a:r>
              <a:rPr lang="sv-SE" sz="2000" dirty="0"/>
              <a:t> to </a:t>
            </a:r>
            <a:r>
              <a:rPr lang="sv-SE" sz="2000" dirty="0" err="1"/>
              <a:t>help</a:t>
            </a:r>
            <a:r>
              <a:rPr lang="sv-SE" sz="2000" dirty="0"/>
              <a:t> </a:t>
            </a:r>
            <a:r>
              <a:rPr lang="sv-SE" sz="2000" dirty="0" err="1"/>
              <a:t>you</a:t>
            </a:r>
            <a:r>
              <a:rPr lang="sv-SE" sz="2000" dirty="0"/>
              <a:t> </a:t>
            </a:r>
            <a:r>
              <a:rPr lang="sv-SE" sz="2000" dirty="0" err="1"/>
              <a:t>with</a:t>
            </a:r>
            <a:r>
              <a:rPr lang="sv-SE" sz="2000" dirty="0"/>
              <a:t> </a:t>
            </a:r>
            <a:r>
              <a:rPr lang="sv-SE" sz="2000" dirty="0" err="1"/>
              <a:t>your</a:t>
            </a:r>
            <a:r>
              <a:rPr lang="sv-SE" sz="2000" dirty="0"/>
              <a:t> research </a:t>
            </a:r>
            <a:r>
              <a:rPr lang="sv-SE" sz="2000" dirty="0" err="1"/>
              <a:t>questions</a:t>
            </a:r>
            <a:r>
              <a:rPr lang="sv-SE" sz="2000" dirty="0"/>
              <a:t> </a:t>
            </a:r>
            <a:r>
              <a:rPr lang="sv-SE" sz="2000" dirty="0">
                <a:sym typeface="Wingdings" panose="05000000000000000000" pitchFamily="2" charset="2"/>
              </a:rPr>
              <a:t> </a:t>
            </a:r>
            <a:r>
              <a:rPr lang="sv-SE" sz="2000" dirty="0" err="1">
                <a:sym typeface="Wingdings" panose="05000000000000000000" pitchFamily="2" charset="2"/>
              </a:rPr>
              <a:t>completely</a:t>
            </a:r>
            <a:r>
              <a:rPr lang="sv-SE" sz="2000" dirty="0">
                <a:sym typeface="Wingdings" panose="05000000000000000000" pitchFamily="2" charset="2"/>
              </a:rPr>
              <a:t> OK </a:t>
            </a:r>
            <a:r>
              <a:rPr lang="sv-SE" sz="2000" dirty="0" err="1">
                <a:sym typeface="Wingdings" panose="05000000000000000000" pitchFamily="2" charset="2"/>
              </a:rPr>
              <a:t>if</a:t>
            </a:r>
            <a:r>
              <a:rPr lang="sv-SE" sz="2000" dirty="0">
                <a:sym typeface="Wingdings" panose="05000000000000000000" pitchFamily="2" charset="2"/>
              </a:rPr>
              <a:t> </a:t>
            </a:r>
            <a:r>
              <a:rPr lang="sv-SE" sz="2000" dirty="0" err="1">
                <a:sym typeface="Wingdings" panose="05000000000000000000" pitchFamily="2" charset="2"/>
              </a:rPr>
              <a:t>you</a:t>
            </a:r>
            <a:r>
              <a:rPr lang="sv-SE" sz="2000" dirty="0">
                <a:sym typeface="Wingdings" panose="05000000000000000000" pitchFamily="2" charset="2"/>
              </a:rPr>
              <a:t> </a:t>
            </a:r>
            <a:r>
              <a:rPr lang="sv-SE" sz="2000" dirty="0" err="1">
                <a:sym typeface="Wingdings" panose="05000000000000000000" pitchFamily="2" charset="2"/>
              </a:rPr>
              <a:t>don’t</a:t>
            </a:r>
            <a:r>
              <a:rPr lang="sv-SE" sz="2000" dirty="0">
                <a:sym typeface="Wingdings" panose="05000000000000000000" pitchFamily="2" charset="2"/>
              </a:rPr>
              <a:t> </a:t>
            </a:r>
            <a:r>
              <a:rPr lang="sv-SE" sz="2000" dirty="0" err="1">
                <a:sym typeface="Wingdings" panose="05000000000000000000" pitchFamily="2" charset="2"/>
              </a:rPr>
              <a:t>know</a:t>
            </a:r>
            <a:r>
              <a:rPr lang="sv-SE" sz="2000" dirty="0">
                <a:sym typeface="Wingdings" panose="05000000000000000000" pitchFamily="2" charset="2"/>
              </a:rPr>
              <a:t> </a:t>
            </a:r>
            <a:r>
              <a:rPr lang="sv-SE" sz="2000" dirty="0" err="1">
                <a:sym typeface="Wingdings" panose="05000000000000000000" pitchFamily="2" charset="2"/>
              </a:rPr>
              <a:t>how</a:t>
            </a:r>
            <a:r>
              <a:rPr lang="sv-SE" sz="2000" dirty="0">
                <a:sym typeface="Wingdings" panose="05000000000000000000" pitchFamily="2" charset="2"/>
              </a:rPr>
              <a:t> to </a:t>
            </a:r>
            <a:r>
              <a:rPr lang="sv-SE" sz="2000" dirty="0" err="1">
                <a:sym typeface="Wingdings" panose="05000000000000000000" pitchFamily="2" charset="2"/>
              </a:rPr>
              <a:t>optimally</a:t>
            </a:r>
            <a:r>
              <a:rPr lang="sv-SE" sz="2000" dirty="0">
                <a:sym typeface="Wingdings" panose="05000000000000000000" pitchFamily="2" charset="2"/>
              </a:rPr>
              <a:t> </a:t>
            </a:r>
            <a:r>
              <a:rPr lang="sv-SE" sz="2000" dirty="0" err="1">
                <a:sym typeface="Wingdings" panose="05000000000000000000" pitchFamily="2" charset="2"/>
              </a:rPr>
              <a:t>solve</a:t>
            </a:r>
            <a:r>
              <a:rPr lang="sv-SE" sz="2000" dirty="0">
                <a:sym typeface="Wingdings" panose="05000000000000000000" pitchFamily="2" charset="2"/>
              </a:rPr>
              <a:t> all </a:t>
            </a:r>
            <a:r>
              <a:rPr lang="sv-SE" sz="2000" dirty="0" err="1">
                <a:sym typeface="Wingdings" panose="05000000000000000000" pitchFamily="2" charset="2"/>
              </a:rPr>
              <a:t>stated</a:t>
            </a:r>
            <a:r>
              <a:rPr lang="sv-SE" sz="2000" dirty="0">
                <a:sym typeface="Wingdings" panose="05000000000000000000" pitchFamily="2" charset="2"/>
              </a:rPr>
              <a:t> research </a:t>
            </a:r>
            <a:r>
              <a:rPr lang="sv-SE" sz="2000" dirty="0" err="1">
                <a:sym typeface="Wingdings" panose="05000000000000000000" pitchFamily="2" charset="2"/>
              </a:rPr>
              <a:t>questions</a:t>
            </a:r>
            <a:r>
              <a:rPr lang="sv-SE" sz="2000" dirty="0">
                <a:sym typeface="Wingdings" panose="05000000000000000000" pitchFamily="2" charset="2"/>
              </a:rPr>
              <a:t>  </a:t>
            </a:r>
            <a:r>
              <a:rPr lang="sv-SE" sz="2000" dirty="0" err="1">
                <a:sym typeface="Wingdings" panose="05000000000000000000" pitchFamily="2" charset="2"/>
              </a:rPr>
              <a:t>give</a:t>
            </a:r>
            <a:r>
              <a:rPr lang="sv-SE" sz="2000" dirty="0">
                <a:sym typeface="Wingdings" panose="05000000000000000000" pitchFamily="2" charset="2"/>
              </a:rPr>
              <a:t> </a:t>
            </a:r>
            <a:r>
              <a:rPr lang="sv-SE" sz="2000" dirty="0" err="1">
                <a:sym typeface="Wingdings" panose="05000000000000000000" pitchFamily="2" charset="2"/>
              </a:rPr>
              <a:t>some</a:t>
            </a:r>
            <a:r>
              <a:rPr lang="sv-SE" sz="2000" dirty="0">
                <a:sym typeface="Wingdings" panose="05000000000000000000" pitchFamily="2" charset="2"/>
              </a:rPr>
              <a:t> space for </a:t>
            </a:r>
            <a:r>
              <a:rPr lang="sv-SE" sz="2000" dirty="0" err="1">
                <a:sym typeface="Wingdings" panose="05000000000000000000" pitchFamily="2" charset="2"/>
              </a:rPr>
              <a:t>improvement</a:t>
            </a:r>
            <a:r>
              <a:rPr lang="sv-SE" sz="2000" dirty="0">
                <a:sym typeface="Wingdings" panose="05000000000000000000" pitchFamily="2" charset="2"/>
              </a:rPr>
              <a:t> suggestions from </a:t>
            </a:r>
            <a:r>
              <a:rPr lang="sv-SE" sz="2000" dirty="0" err="1">
                <a:sym typeface="Wingdings" panose="05000000000000000000" pitchFamily="2" charset="2"/>
              </a:rPr>
              <a:t>us</a:t>
            </a:r>
            <a:r>
              <a:rPr lang="sv-SE" sz="2000" dirty="0">
                <a:sym typeface="Wingdings" panose="05000000000000000000" pitchFamily="2" charset="2"/>
              </a:rPr>
              <a:t> in </a:t>
            </a:r>
            <a:r>
              <a:rPr lang="sv-SE" sz="2000" dirty="0" err="1">
                <a:sym typeface="Wingdings" panose="05000000000000000000" pitchFamily="2" charset="2"/>
              </a:rPr>
              <a:t>your</a:t>
            </a:r>
            <a:r>
              <a:rPr lang="sv-SE" sz="2000" dirty="0">
                <a:sym typeface="Wingdings" panose="05000000000000000000" pitchFamily="2" charset="2"/>
              </a:rPr>
              <a:t> </a:t>
            </a:r>
            <a:r>
              <a:rPr lang="sv-SE" sz="2000" dirty="0" err="1">
                <a:sym typeface="Wingdings" panose="05000000000000000000" pitchFamily="2" charset="2"/>
              </a:rPr>
              <a:t>speech</a:t>
            </a:r>
            <a:r>
              <a:rPr lang="sv-SE" sz="2000" dirty="0">
                <a:sym typeface="Wingdings" panose="05000000000000000000" pitchFamily="2" charset="2"/>
              </a:rPr>
              <a:t> </a:t>
            </a:r>
            <a:r>
              <a:rPr lang="sv-SE" sz="2000" dirty="0" err="1">
                <a:sym typeface="Wingdings" panose="05000000000000000000" pitchFamily="2" charset="2"/>
              </a:rPr>
              <a:t>where</a:t>
            </a:r>
            <a:r>
              <a:rPr lang="sv-SE" sz="2000" dirty="0">
                <a:sym typeface="Wingdings" panose="05000000000000000000" pitchFamily="2" charset="2"/>
              </a:rPr>
              <a:t> </a:t>
            </a:r>
            <a:r>
              <a:rPr lang="sv-SE" sz="2000" dirty="0" err="1">
                <a:sym typeface="Wingdings" panose="05000000000000000000" pitchFamily="2" charset="2"/>
              </a:rPr>
              <a:t>needed</a:t>
            </a:r>
            <a:r>
              <a:rPr lang="sv-SE" sz="2000" dirty="0">
                <a:sym typeface="Wingdings" panose="05000000000000000000" pitchFamily="2" charset="2"/>
              </a:rPr>
              <a:t>:</a:t>
            </a:r>
          </a:p>
          <a:p>
            <a:pPr lvl="1"/>
            <a:r>
              <a:rPr lang="sv-SE" sz="1600" dirty="0"/>
              <a:t>”I </a:t>
            </a:r>
            <a:r>
              <a:rPr lang="sv-SE" sz="1600" dirty="0" err="1"/>
              <a:t>propose</a:t>
            </a:r>
            <a:r>
              <a:rPr lang="sv-SE" sz="1600" dirty="0"/>
              <a:t> to </a:t>
            </a:r>
            <a:r>
              <a:rPr lang="sv-SE" sz="1600" dirty="0" err="1"/>
              <a:t>use</a:t>
            </a:r>
            <a:r>
              <a:rPr lang="sv-SE" sz="1600" dirty="0"/>
              <a:t> </a:t>
            </a:r>
            <a:r>
              <a:rPr lang="sv-SE" sz="1600" dirty="0" err="1"/>
              <a:t>this</a:t>
            </a:r>
            <a:r>
              <a:rPr lang="sv-SE" sz="1600" dirty="0"/>
              <a:t> </a:t>
            </a:r>
            <a:r>
              <a:rPr lang="sv-SE" sz="1600" dirty="0" err="1"/>
              <a:t>method</a:t>
            </a:r>
            <a:r>
              <a:rPr lang="sv-SE" sz="1600" dirty="0"/>
              <a:t>, </a:t>
            </a:r>
            <a:r>
              <a:rPr lang="sv-SE" sz="1600" dirty="0" err="1"/>
              <a:t>but</a:t>
            </a:r>
            <a:r>
              <a:rPr lang="sv-SE" sz="1600" dirty="0"/>
              <a:t> I </a:t>
            </a:r>
            <a:r>
              <a:rPr lang="sv-SE" sz="1600" dirty="0" err="1"/>
              <a:t>am</a:t>
            </a:r>
            <a:r>
              <a:rPr lang="sv-SE" sz="1600" dirty="0"/>
              <a:t> not sure </a:t>
            </a:r>
            <a:r>
              <a:rPr lang="sv-SE" sz="1600" dirty="0" err="1"/>
              <a:t>whether</a:t>
            </a:r>
            <a:r>
              <a:rPr lang="sv-SE" sz="1600" dirty="0"/>
              <a:t> </a:t>
            </a:r>
            <a:r>
              <a:rPr lang="sv-SE" sz="1600" dirty="0" err="1"/>
              <a:t>this</a:t>
            </a:r>
            <a:r>
              <a:rPr lang="sv-SE" sz="1600" dirty="0"/>
              <a:t> </a:t>
            </a:r>
            <a:r>
              <a:rPr lang="sv-SE" sz="1600" dirty="0" err="1"/>
              <a:t>one</a:t>
            </a:r>
            <a:r>
              <a:rPr lang="sv-SE" sz="1600" dirty="0"/>
              <a:t> is the optimal…”</a:t>
            </a:r>
          </a:p>
          <a:p>
            <a:pPr lvl="1"/>
            <a:r>
              <a:rPr lang="sv-SE" sz="1600" dirty="0"/>
              <a:t>”</a:t>
            </a:r>
            <a:r>
              <a:rPr lang="sv-SE" sz="1600" dirty="0" err="1"/>
              <a:t>These</a:t>
            </a:r>
            <a:r>
              <a:rPr lang="sv-SE" sz="1600" dirty="0"/>
              <a:t> </a:t>
            </a:r>
            <a:r>
              <a:rPr lang="sv-SE" sz="1600" dirty="0" err="1"/>
              <a:t>approaches</a:t>
            </a:r>
            <a:r>
              <a:rPr lang="sv-SE" sz="1600" dirty="0"/>
              <a:t> </a:t>
            </a:r>
            <a:r>
              <a:rPr lang="sv-SE" sz="1600" dirty="0" err="1"/>
              <a:t>might</a:t>
            </a:r>
            <a:r>
              <a:rPr lang="sv-SE" sz="1600" dirty="0"/>
              <a:t> be </a:t>
            </a:r>
            <a:r>
              <a:rPr lang="sv-SE" sz="1600" dirty="0" err="1"/>
              <a:t>suitable</a:t>
            </a:r>
            <a:r>
              <a:rPr lang="sv-SE" sz="1600" dirty="0"/>
              <a:t> </a:t>
            </a:r>
            <a:r>
              <a:rPr lang="sv-SE" sz="1600" dirty="0" err="1"/>
              <a:t>but</a:t>
            </a:r>
            <a:r>
              <a:rPr lang="sv-SE" sz="1600" dirty="0"/>
              <a:t> I ’m not sure </a:t>
            </a:r>
            <a:r>
              <a:rPr lang="sv-SE" sz="1600" dirty="0" err="1"/>
              <a:t>which</a:t>
            </a:r>
            <a:r>
              <a:rPr lang="sv-SE" sz="1600" dirty="0"/>
              <a:t> </a:t>
            </a:r>
            <a:r>
              <a:rPr lang="sv-SE" sz="1600" dirty="0" err="1"/>
              <a:t>one</a:t>
            </a:r>
            <a:r>
              <a:rPr lang="sv-SE" sz="1600" dirty="0"/>
              <a:t> is </a:t>
            </a:r>
            <a:r>
              <a:rPr lang="sv-SE" sz="1600" dirty="0" err="1"/>
              <a:t>better</a:t>
            </a:r>
            <a:r>
              <a:rPr lang="sv-SE" sz="1600" dirty="0"/>
              <a:t> to </a:t>
            </a:r>
            <a:r>
              <a:rPr lang="sv-SE" sz="1600" dirty="0" err="1"/>
              <a:t>use</a:t>
            </a:r>
            <a:r>
              <a:rPr lang="sv-SE" sz="1600" dirty="0"/>
              <a:t>…”</a:t>
            </a:r>
          </a:p>
          <a:p>
            <a:pPr lvl="1"/>
            <a:r>
              <a:rPr lang="sv-SE" sz="1600" dirty="0"/>
              <a:t>”Me and my supervisor still not sure </a:t>
            </a:r>
            <a:r>
              <a:rPr lang="sv-SE" sz="1600" dirty="0" err="1"/>
              <a:t>about</a:t>
            </a:r>
            <a:r>
              <a:rPr lang="sv-SE" sz="1600" dirty="0"/>
              <a:t> </a:t>
            </a:r>
            <a:r>
              <a:rPr lang="sv-SE" sz="1600" dirty="0" err="1"/>
              <a:t>how</a:t>
            </a:r>
            <a:r>
              <a:rPr lang="sv-SE" sz="1600" dirty="0"/>
              <a:t> to approach </a:t>
            </a:r>
            <a:r>
              <a:rPr lang="sv-SE" sz="1600" dirty="0" err="1"/>
              <a:t>this</a:t>
            </a:r>
            <a:r>
              <a:rPr lang="sv-SE" sz="1600" dirty="0"/>
              <a:t> </a:t>
            </a:r>
            <a:r>
              <a:rPr lang="sv-SE" sz="1600" dirty="0" err="1"/>
              <a:t>subproblem</a:t>
            </a:r>
            <a:r>
              <a:rPr lang="sv-SE" sz="1600" dirty="0"/>
              <a:t>…”</a:t>
            </a:r>
          </a:p>
          <a:p>
            <a:endParaRPr lang="en-US" sz="2000" dirty="0"/>
          </a:p>
          <a:p>
            <a:r>
              <a:rPr lang="en-US" sz="2000" dirty="0"/>
              <a:t>Clear explanation + informative presentation</a:t>
            </a:r>
            <a:r>
              <a:rPr lang="sv-SE" sz="2000" dirty="0">
                <a:sym typeface="Wingdings" panose="05000000000000000000" pitchFamily="2" charset="2"/>
              </a:rPr>
              <a:t> = </a:t>
            </a:r>
            <a:r>
              <a:rPr lang="sv-SE" sz="2000" dirty="0" err="1">
                <a:sym typeface="Wingdings" panose="05000000000000000000" pitchFamily="2" charset="2"/>
              </a:rPr>
              <a:t>more</a:t>
            </a:r>
            <a:r>
              <a:rPr lang="sv-SE" sz="2000" dirty="0">
                <a:sym typeface="Wingdings" panose="05000000000000000000" pitchFamily="2" charset="2"/>
              </a:rPr>
              <a:t> feedback </a:t>
            </a:r>
          </a:p>
          <a:p>
            <a:endParaRPr lang="sv-SE" sz="2000" dirty="0"/>
          </a:p>
          <a:p>
            <a:r>
              <a:rPr lang="en-US" sz="2000" dirty="0"/>
              <a:t>Expected outcomes: </a:t>
            </a:r>
          </a:p>
          <a:p>
            <a:pPr lvl="1"/>
            <a:r>
              <a:rPr lang="en-US" sz="1600" dirty="0"/>
              <a:t>Each course attendant, supervisors and examiners should have been informed about and understood the objectives of the thesis projects and possible ways to achieve these objectives</a:t>
            </a:r>
          </a:p>
          <a:p>
            <a:pPr lvl="1"/>
            <a:r>
              <a:rPr lang="en-US" sz="1600" dirty="0"/>
              <a:t>A feedback on the research planning is obtained by the course attendants when appropriate.</a:t>
            </a:r>
          </a:p>
          <a:p>
            <a:endParaRPr lang="sv-SE" sz="2000" b="1" dirty="0">
              <a:solidFill>
                <a:srgbClr val="C00000"/>
              </a:solidFill>
            </a:endParaRPr>
          </a:p>
          <a:p>
            <a:r>
              <a:rPr lang="sv-SE" sz="2000" b="1" dirty="0" err="1">
                <a:solidFill>
                  <a:srgbClr val="C00000"/>
                </a:solidFill>
              </a:rPr>
              <a:t>Compulsory</a:t>
            </a:r>
            <a:r>
              <a:rPr lang="sv-SE" sz="2000" b="1" dirty="0">
                <a:solidFill>
                  <a:srgbClr val="C00000"/>
                </a:solidFill>
              </a:rPr>
              <a:t> to </a:t>
            </a:r>
            <a:r>
              <a:rPr lang="sv-SE" sz="2000" b="1" dirty="0" err="1">
                <a:solidFill>
                  <a:srgbClr val="C00000"/>
                </a:solidFill>
              </a:rPr>
              <a:t>attend</a:t>
            </a:r>
            <a:r>
              <a:rPr lang="sv-SE" sz="2000" b="1" dirty="0">
                <a:solidFill>
                  <a:srgbClr val="C00000"/>
                </a:solidFill>
              </a:rPr>
              <a:t> all sessions </a:t>
            </a:r>
            <a:r>
              <a:rPr lang="sv-SE" sz="2000" b="1" dirty="0" err="1">
                <a:solidFill>
                  <a:srgbClr val="C00000"/>
                </a:solidFill>
              </a:rPr>
              <a:t>of</a:t>
            </a:r>
            <a:r>
              <a:rPr lang="sv-SE" sz="2000" b="1" dirty="0">
                <a:solidFill>
                  <a:srgbClr val="C00000"/>
                </a:solidFill>
              </a:rPr>
              <a:t> </a:t>
            </a:r>
            <a:r>
              <a:rPr lang="sv-SE" sz="2000" b="1" dirty="0" err="1">
                <a:solidFill>
                  <a:srgbClr val="C00000"/>
                </a:solidFill>
              </a:rPr>
              <a:t>your</a:t>
            </a:r>
            <a:r>
              <a:rPr lang="sv-SE" sz="2000" b="1" dirty="0">
                <a:solidFill>
                  <a:srgbClr val="C00000"/>
                </a:solidFill>
              </a:rPr>
              <a:t> </a:t>
            </a:r>
            <a:r>
              <a:rPr lang="sv-SE" sz="2000" b="1" dirty="0" err="1">
                <a:solidFill>
                  <a:srgbClr val="C00000"/>
                </a:solidFill>
              </a:rPr>
              <a:t>group</a:t>
            </a:r>
            <a:r>
              <a:rPr lang="sv-SE" sz="2000" b="1" dirty="0">
                <a:solidFill>
                  <a:srgbClr val="C00000"/>
                </a:solidFill>
              </a:rPr>
              <a:t>!</a:t>
            </a:r>
            <a:endParaRPr lang="sv-SE" dirty="0"/>
          </a:p>
        </p:txBody>
      </p:sp>
      <p:sp>
        <p:nvSpPr>
          <p:cNvPr id="4" name="Platshållare för sidfot 3">
            <a:extLst>
              <a:ext uri="{FF2B5EF4-FFF2-40B4-BE49-F238E27FC236}">
                <a16:creationId xmlns:a16="http://schemas.microsoft.com/office/drawing/2014/main" id="{D2A50C68-9ECF-44EB-BBAB-A74C57026050}"/>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319274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2" dur="500"/>
                                        <p:tgtEl>
                                          <p:spTgt spid="3">
                                            <p:txEl>
                                              <p:pRg st="7" end="7"/>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5" dur="500"/>
                                        <p:tgtEl>
                                          <p:spTgt spid="3">
                                            <p:txEl>
                                              <p:pRg st="8" end="8"/>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8" dur="500"/>
                                        <p:tgtEl>
                                          <p:spTgt spid="3">
                                            <p:txEl>
                                              <p:pRg st="9" end="9"/>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2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3F283F2-4773-4851-9574-6F6A1EA3C2DE}"/>
              </a:ext>
            </a:extLst>
          </p:cNvPr>
          <p:cNvSpPr>
            <a:spLocks noGrp="1"/>
          </p:cNvSpPr>
          <p:nvPr>
            <p:ph type="title"/>
          </p:nvPr>
        </p:nvSpPr>
        <p:spPr/>
        <p:txBody>
          <a:bodyPr/>
          <a:lstStyle/>
          <a:p>
            <a:r>
              <a:rPr lang="en-US" dirty="0"/>
              <a:t>Part 2</a:t>
            </a:r>
            <a:r>
              <a:rPr lang="sv-SE" dirty="0"/>
              <a:t>: Main </a:t>
            </a:r>
            <a:r>
              <a:rPr lang="sv-SE" dirty="0" err="1"/>
              <a:t>work</a:t>
            </a:r>
            <a:r>
              <a:rPr lang="sv-SE" dirty="0"/>
              <a:t>, </a:t>
            </a:r>
            <a:r>
              <a:rPr lang="sv-SE" dirty="0" err="1"/>
              <a:t>first</a:t>
            </a:r>
            <a:r>
              <a:rPr lang="sv-SE" dirty="0"/>
              <a:t> </a:t>
            </a:r>
            <a:r>
              <a:rPr lang="sv-SE" dirty="0" err="1"/>
              <a:t>phase</a:t>
            </a:r>
            <a:endParaRPr lang="sv-SE" dirty="0"/>
          </a:p>
        </p:txBody>
      </p:sp>
      <p:sp>
        <p:nvSpPr>
          <p:cNvPr id="3" name="Platshållare för innehåll 2">
            <a:extLst>
              <a:ext uri="{FF2B5EF4-FFF2-40B4-BE49-F238E27FC236}">
                <a16:creationId xmlns:a16="http://schemas.microsoft.com/office/drawing/2014/main" id="{0096FFC6-DDA0-491D-9C86-D99131F25789}"/>
              </a:ext>
            </a:extLst>
          </p:cNvPr>
          <p:cNvSpPr>
            <a:spLocks noGrp="1"/>
          </p:cNvSpPr>
          <p:nvPr>
            <p:ph idx="1"/>
          </p:nvPr>
        </p:nvSpPr>
        <p:spPr>
          <a:xfrm>
            <a:off x="457200" y="2932743"/>
            <a:ext cx="8147248" cy="3633267"/>
          </a:xfrm>
        </p:spPr>
        <p:txBody>
          <a:bodyPr>
            <a:normAutofit fontScale="85000" lnSpcReduction="20000"/>
          </a:bodyPr>
          <a:lstStyle/>
          <a:p>
            <a:r>
              <a:rPr lang="sv-SE" sz="2000" b="1" dirty="0" err="1">
                <a:solidFill>
                  <a:srgbClr val="0000FF"/>
                </a:solidFill>
              </a:rPr>
              <a:t>Time</a:t>
            </a:r>
            <a:r>
              <a:rPr lang="sv-SE" sz="2000" b="1" dirty="0">
                <a:solidFill>
                  <a:srgbClr val="0000FF"/>
                </a:solidFill>
              </a:rPr>
              <a:t> </a:t>
            </a:r>
            <a:r>
              <a:rPr lang="sv-SE" sz="2000" b="1" dirty="0" err="1">
                <a:solidFill>
                  <a:srgbClr val="0000FF"/>
                </a:solidFill>
              </a:rPr>
              <a:t>frame</a:t>
            </a:r>
            <a:r>
              <a:rPr lang="sv-SE" sz="2000" b="1" dirty="0">
                <a:solidFill>
                  <a:srgbClr val="0000FF"/>
                </a:solidFill>
              </a:rPr>
              <a:t>: </a:t>
            </a:r>
            <a:r>
              <a:rPr lang="sv-SE" sz="2000" b="1" dirty="0" err="1">
                <a:solidFill>
                  <a:srgbClr val="0000FF"/>
                </a:solidFill>
              </a:rPr>
              <a:t>Thesis</a:t>
            </a:r>
            <a:r>
              <a:rPr lang="sv-SE" sz="2000" b="1" dirty="0">
                <a:solidFill>
                  <a:srgbClr val="0000FF"/>
                </a:solidFill>
              </a:rPr>
              <a:t> </a:t>
            </a:r>
            <a:r>
              <a:rPr lang="sv-SE" sz="2000" b="1" dirty="0" err="1">
                <a:solidFill>
                  <a:srgbClr val="0000FF"/>
                </a:solidFill>
              </a:rPr>
              <a:t>proposal</a:t>
            </a:r>
            <a:r>
              <a:rPr lang="sv-SE" sz="2000" b="1" dirty="0">
                <a:solidFill>
                  <a:srgbClr val="0000FF"/>
                </a:solidFill>
              </a:rPr>
              <a:t> </a:t>
            </a:r>
            <a:r>
              <a:rPr lang="sv-SE" sz="2000" b="1" dirty="0" err="1">
                <a:solidFill>
                  <a:srgbClr val="0000FF"/>
                </a:solidFill>
              </a:rPr>
              <a:t>seminar</a:t>
            </a:r>
            <a:r>
              <a:rPr lang="sv-SE" sz="2000" b="1" dirty="0">
                <a:solidFill>
                  <a:srgbClr val="0000FF"/>
                </a:solidFill>
              </a:rPr>
              <a:t>  - Midterm </a:t>
            </a:r>
            <a:r>
              <a:rPr lang="sv-SE" sz="2000" b="1" dirty="0" err="1">
                <a:solidFill>
                  <a:srgbClr val="0000FF"/>
                </a:solidFill>
              </a:rPr>
              <a:t>seminar</a:t>
            </a:r>
            <a:endParaRPr lang="sv-SE" sz="2000" b="1" dirty="0">
              <a:solidFill>
                <a:srgbClr val="0000FF"/>
              </a:solidFill>
            </a:endParaRPr>
          </a:p>
          <a:p>
            <a:endParaRPr lang="sv-SE" sz="2000" dirty="0"/>
          </a:p>
          <a:p>
            <a:r>
              <a:rPr lang="sv-SE" sz="2000" dirty="0" err="1"/>
              <a:t>Limited</a:t>
            </a:r>
            <a:r>
              <a:rPr lang="sv-SE" sz="2000" dirty="0"/>
              <a:t> </a:t>
            </a:r>
            <a:r>
              <a:rPr lang="sv-SE" sz="2000" dirty="0" err="1"/>
              <a:t>time</a:t>
            </a:r>
            <a:r>
              <a:rPr lang="sv-SE" sz="2000" dirty="0"/>
              <a:t>: </a:t>
            </a:r>
            <a:r>
              <a:rPr lang="sv-SE" sz="2000" dirty="0" err="1"/>
              <a:t>this</a:t>
            </a:r>
            <a:r>
              <a:rPr lang="sv-SE" sz="2000" dirty="0"/>
              <a:t> </a:t>
            </a:r>
            <a:r>
              <a:rPr lang="sv-SE" sz="2000" dirty="0" err="1"/>
              <a:t>phase</a:t>
            </a:r>
            <a:r>
              <a:rPr lang="sv-SE" sz="2000" dirty="0"/>
              <a:t> lasts less </a:t>
            </a:r>
            <a:r>
              <a:rPr lang="sv-SE" sz="2000" dirty="0" err="1"/>
              <a:t>than</a:t>
            </a:r>
            <a:r>
              <a:rPr lang="sv-SE" sz="2000" dirty="0"/>
              <a:t> 2 </a:t>
            </a:r>
            <a:r>
              <a:rPr lang="sv-SE" sz="2000" dirty="0" err="1"/>
              <a:t>months</a:t>
            </a:r>
            <a:r>
              <a:rPr lang="sv-SE" sz="2000" dirty="0"/>
              <a:t>!</a:t>
            </a:r>
          </a:p>
          <a:p>
            <a:endParaRPr lang="sv-SE" sz="2000" dirty="0"/>
          </a:p>
          <a:p>
            <a:r>
              <a:rPr lang="sv-SE" sz="2000" dirty="0"/>
              <a:t>In the </a:t>
            </a:r>
            <a:r>
              <a:rPr lang="sv-SE" sz="2000" dirty="0" err="1"/>
              <a:t>beginning</a:t>
            </a:r>
            <a:r>
              <a:rPr lang="sv-SE" sz="2000" dirty="0"/>
              <a:t>:</a:t>
            </a:r>
          </a:p>
          <a:p>
            <a:pPr lvl="1"/>
            <a:r>
              <a:rPr lang="en-US" sz="1600" dirty="0"/>
              <a:t>Amend your thesis proposal taking aspects from the proposal seminar into account</a:t>
            </a:r>
          </a:p>
          <a:p>
            <a:pPr lvl="1"/>
            <a:r>
              <a:rPr lang="sv-SE" sz="1700" dirty="0" err="1"/>
              <a:t>Write</a:t>
            </a:r>
            <a:r>
              <a:rPr lang="sv-SE" sz="1700" dirty="0"/>
              <a:t> down </a:t>
            </a:r>
            <a:r>
              <a:rPr lang="sv-SE" sz="1700" dirty="0" err="1"/>
              <a:t>Introduction</a:t>
            </a:r>
            <a:r>
              <a:rPr lang="sv-SE" sz="1700" dirty="0"/>
              <a:t>, </a:t>
            </a:r>
            <a:r>
              <a:rPr lang="sv-SE" sz="1700" dirty="0" err="1"/>
              <a:t>Litterature</a:t>
            </a:r>
            <a:r>
              <a:rPr lang="sv-SE" sz="1700" dirty="0"/>
              <a:t> Review and </a:t>
            </a:r>
            <a:r>
              <a:rPr lang="sv-SE" sz="1700" dirty="0" err="1"/>
              <a:t>Thesis</a:t>
            </a:r>
            <a:r>
              <a:rPr lang="sv-SE" sz="1700" dirty="0"/>
              <a:t> </a:t>
            </a:r>
            <a:r>
              <a:rPr lang="sv-SE" sz="1700" dirty="0" err="1"/>
              <a:t>objectives</a:t>
            </a:r>
            <a:endParaRPr lang="sv-SE" sz="1700" dirty="0"/>
          </a:p>
          <a:p>
            <a:endParaRPr lang="sv-SE" sz="2000" dirty="0"/>
          </a:p>
          <a:p>
            <a:r>
              <a:rPr lang="sv-SE" sz="2000" dirty="0"/>
              <a:t>Sketch a </a:t>
            </a:r>
            <a:r>
              <a:rPr lang="sv-SE" sz="2000" dirty="0" err="1"/>
              <a:t>time</a:t>
            </a:r>
            <a:r>
              <a:rPr lang="sv-SE" sz="2000" dirty="0"/>
              <a:t> plan for </a:t>
            </a:r>
            <a:r>
              <a:rPr lang="sv-SE" sz="2000" dirty="0" err="1"/>
              <a:t>your</a:t>
            </a:r>
            <a:r>
              <a:rPr lang="sv-SE" sz="2000" dirty="0"/>
              <a:t> research (</a:t>
            </a:r>
            <a:r>
              <a:rPr lang="sv-SE" sz="2000" dirty="0" err="1"/>
              <a:t>work</a:t>
            </a:r>
            <a:r>
              <a:rPr lang="sv-SE" sz="2000" dirty="0"/>
              <a:t> </a:t>
            </a:r>
            <a:r>
              <a:rPr lang="sv-SE" sz="2000" dirty="0" err="1"/>
              <a:t>packages</a:t>
            </a:r>
            <a:r>
              <a:rPr lang="sv-SE" sz="2000" dirty="0"/>
              <a:t>)</a:t>
            </a:r>
          </a:p>
          <a:p>
            <a:endParaRPr lang="sv-SE" sz="2000" dirty="0"/>
          </a:p>
          <a:p>
            <a:r>
              <a:rPr lang="sv-SE" sz="2000" dirty="0" err="1"/>
              <a:t>Work</a:t>
            </a:r>
            <a:r>
              <a:rPr lang="sv-SE" sz="2000" dirty="0"/>
              <a:t> </a:t>
            </a:r>
            <a:r>
              <a:rPr lang="sv-SE" sz="2000" dirty="0" err="1"/>
              <a:t>with</a:t>
            </a:r>
            <a:r>
              <a:rPr lang="sv-SE" sz="2000" dirty="0"/>
              <a:t> </a:t>
            </a:r>
            <a:r>
              <a:rPr lang="sv-SE" sz="2000" dirty="0" err="1"/>
              <a:t>your</a:t>
            </a:r>
            <a:r>
              <a:rPr lang="sv-SE" sz="2000" dirty="0"/>
              <a:t> </a:t>
            </a:r>
            <a:r>
              <a:rPr lang="sv-SE" sz="2000" dirty="0" err="1"/>
              <a:t>project</a:t>
            </a:r>
            <a:r>
              <a:rPr lang="sv-SE" sz="2000" dirty="0"/>
              <a:t> (simulation, </a:t>
            </a:r>
            <a:r>
              <a:rPr lang="sv-SE" sz="2000" dirty="0" err="1"/>
              <a:t>reflection</a:t>
            </a:r>
            <a:r>
              <a:rPr lang="sv-SE" sz="2000" dirty="0"/>
              <a:t>, </a:t>
            </a:r>
            <a:r>
              <a:rPr lang="sv-SE" sz="2000" dirty="0" err="1"/>
              <a:t>discussion</a:t>
            </a:r>
            <a:r>
              <a:rPr lang="sv-SE" sz="2000" dirty="0"/>
              <a:t>, </a:t>
            </a:r>
            <a:r>
              <a:rPr lang="sv-SE" sz="2000" dirty="0" err="1"/>
              <a:t>documenting</a:t>
            </a:r>
            <a:r>
              <a:rPr lang="sv-SE" sz="2000" dirty="0"/>
              <a:t>)</a:t>
            </a:r>
          </a:p>
          <a:p>
            <a:endParaRPr lang="sv-SE" sz="2000" dirty="0"/>
          </a:p>
          <a:p>
            <a:r>
              <a:rPr lang="sv-SE" sz="2000" dirty="0" err="1"/>
              <a:t>Adhere</a:t>
            </a:r>
            <a:r>
              <a:rPr lang="sv-SE" sz="2000" dirty="0"/>
              <a:t> to </a:t>
            </a:r>
            <a:r>
              <a:rPr lang="sv-SE" sz="2000" dirty="0" err="1"/>
              <a:t>regular</a:t>
            </a:r>
            <a:r>
              <a:rPr lang="sv-SE" sz="2000" dirty="0"/>
              <a:t> supervision, </a:t>
            </a:r>
            <a:r>
              <a:rPr lang="sv-SE" sz="2000" dirty="0" err="1"/>
              <a:t>discuss</a:t>
            </a:r>
            <a:r>
              <a:rPr lang="sv-SE" sz="2000" dirty="0"/>
              <a:t> </a:t>
            </a:r>
            <a:r>
              <a:rPr lang="sv-SE" sz="2000" dirty="0" err="1"/>
              <a:t>intermediate</a:t>
            </a:r>
            <a:r>
              <a:rPr lang="sv-SE" sz="2000" dirty="0"/>
              <a:t> </a:t>
            </a:r>
            <a:r>
              <a:rPr lang="sv-SE" sz="2000" dirty="0" err="1"/>
              <a:t>results</a:t>
            </a:r>
            <a:r>
              <a:rPr lang="sv-SE" sz="2000" dirty="0"/>
              <a:t>/problems </a:t>
            </a:r>
            <a:r>
              <a:rPr lang="sv-SE" sz="2000" dirty="0" err="1"/>
              <a:t>with</a:t>
            </a:r>
            <a:r>
              <a:rPr lang="sv-SE" sz="2000" dirty="0"/>
              <a:t> </a:t>
            </a:r>
            <a:r>
              <a:rPr lang="sv-SE" sz="2000" dirty="0" err="1"/>
              <a:t>commisioner</a:t>
            </a:r>
            <a:r>
              <a:rPr lang="sv-SE" sz="2000" dirty="0"/>
              <a:t>.</a:t>
            </a:r>
          </a:p>
          <a:p>
            <a:endParaRPr lang="sv-SE" sz="2000" dirty="0"/>
          </a:p>
          <a:p>
            <a:endParaRPr lang="sv-SE" sz="2000" dirty="0"/>
          </a:p>
          <a:p>
            <a:endParaRPr lang="sv-SE" sz="2000" dirty="0"/>
          </a:p>
        </p:txBody>
      </p:sp>
      <p:sp>
        <p:nvSpPr>
          <p:cNvPr id="4" name="Platshållare för sidfot 3">
            <a:extLst>
              <a:ext uri="{FF2B5EF4-FFF2-40B4-BE49-F238E27FC236}">
                <a16:creationId xmlns:a16="http://schemas.microsoft.com/office/drawing/2014/main" id="{1D070081-01F0-4F5A-9710-6EBD8335891C}"/>
              </a:ext>
            </a:extLst>
          </p:cNvPr>
          <p:cNvSpPr>
            <a:spLocks noGrp="1"/>
          </p:cNvSpPr>
          <p:nvPr>
            <p:ph type="ftr" sz="quarter" idx="11"/>
          </p:nvPr>
        </p:nvSpPr>
        <p:spPr/>
        <p:txBody>
          <a:bodyPr/>
          <a:lstStyle/>
          <a:p>
            <a:r>
              <a:rPr lang="sv-SE"/>
              <a:t>732A64</a:t>
            </a:r>
            <a:endParaRPr lang="sv-SE" dirty="0"/>
          </a:p>
        </p:txBody>
      </p:sp>
      <p:graphicFrame>
        <p:nvGraphicFramePr>
          <p:cNvPr id="6" name="Table 5">
            <a:extLst>
              <a:ext uri="{FF2B5EF4-FFF2-40B4-BE49-F238E27FC236}">
                <a16:creationId xmlns:a16="http://schemas.microsoft.com/office/drawing/2014/main" id="{281B3A36-8FE4-4D7F-8840-10196832899F}"/>
              </a:ext>
            </a:extLst>
          </p:cNvPr>
          <p:cNvGraphicFramePr>
            <a:graphicFrameLocks noGrp="1"/>
          </p:cNvGraphicFramePr>
          <p:nvPr>
            <p:extLst>
              <p:ext uri="{D42A27DB-BD31-4B8C-83A1-F6EECF244321}">
                <p14:modId xmlns:p14="http://schemas.microsoft.com/office/powerpoint/2010/main" val="2801446800"/>
              </p:ext>
            </p:extLst>
          </p:nvPr>
        </p:nvGraphicFramePr>
        <p:xfrm>
          <a:off x="611560" y="1743304"/>
          <a:ext cx="8229600" cy="423926"/>
        </p:xfrm>
        <a:graphic>
          <a:graphicData uri="http://schemas.openxmlformats.org/drawingml/2006/table">
            <a:tbl>
              <a:tblPr firstRow="1" firstCol="1" bandRow="1"/>
              <a:tblGrid>
                <a:gridCol w="1306861">
                  <a:extLst>
                    <a:ext uri="{9D8B030D-6E8A-4147-A177-3AD203B41FA5}">
                      <a16:colId xmlns:a16="http://schemas.microsoft.com/office/drawing/2014/main" val="3205637127"/>
                    </a:ext>
                  </a:extLst>
                </a:gridCol>
                <a:gridCol w="6922739">
                  <a:extLst>
                    <a:ext uri="{9D8B030D-6E8A-4147-A177-3AD203B41FA5}">
                      <a16:colId xmlns:a16="http://schemas.microsoft.com/office/drawing/2014/main" val="3689090403"/>
                    </a:ext>
                  </a:extLst>
                </a:gridCol>
              </a:tblGrid>
              <a:tr h="211530">
                <a:tc>
                  <a:txBody>
                    <a:bodyPr/>
                    <a:lstStyle/>
                    <a:p>
                      <a:pPr>
                        <a:lnSpc>
                          <a:spcPct val="107000"/>
                        </a:lnSpc>
                        <a:spcAft>
                          <a:spcPts val="800"/>
                        </a:spcAft>
                      </a:pPr>
                      <a:r>
                        <a:rPr lang="sv-SE"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January 31</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Submitting the thesis proposal presentation to LISAM</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2454004401"/>
                  </a:ext>
                </a:extLst>
              </a:tr>
              <a:tr h="211530">
                <a:tc>
                  <a:txBody>
                    <a:bodyPr/>
                    <a:lstStyle/>
                    <a:p>
                      <a:pPr>
                        <a:lnSpc>
                          <a:spcPct val="107000"/>
                        </a:lnSpc>
                        <a:spcAft>
                          <a:spcPts val="800"/>
                        </a:spcAft>
                      </a:pPr>
                      <a:r>
                        <a:rPr lang="sv-SE" sz="1300" b="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February 4-5</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300" b="1"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Thesis proposal seminar via Zoom. Links is/will be on LISAM.</a:t>
                      </a:r>
                      <a:endParaRPr lang="sv-S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2119751582"/>
                  </a:ext>
                </a:extLst>
              </a:tr>
            </a:tbl>
          </a:graphicData>
        </a:graphic>
      </p:graphicFrame>
      <p:graphicFrame>
        <p:nvGraphicFramePr>
          <p:cNvPr id="7" name="Table 6">
            <a:extLst>
              <a:ext uri="{FF2B5EF4-FFF2-40B4-BE49-F238E27FC236}">
                <a16:creationId xmlns:a16="http://schemas.microsoft.com/office/drawing/2014/main" id="{07FD0783-4449-43B0-8BF8-E3AF0CCBBD8C}"/>
              </a:ext>
            </a:extLst>
          </p:cNvPr>
          <p:cNvGraphicFramePr>
            <a:graphicFrameLocks noGrp="1"/>
          </p:cNvGraphicFramePr>
          <p:nvPr>
            <p:extLst>
              <p:ext uri="{D42A27DB-BD31-4B8C-83A1-F6EECF244321}">
                <p14:modId xmlns:p14="http://schemas.microsoft.com/office/powerpoint/2010/main" val="2908042538"/>
              </p:ext>
            </p:extLst>
          </p:nvPr>
        </p:nvGraphicFramePr>
        <p:xfrm>
          <a:off x="611560" y="2167230"/>
          <a:ext cx="8229600" cy="456566"/>
        </p:xfrm>
        <a:graphic>
          <a:graphicData uri="http://schemas.openxmlformats.org/drawingml/2006/table">
            <a:tbl>
              <a:tblPr firstRow="1" firstCol="1" bandRow="1"/>
              <a:tblGrid>
                <a:gridCol w="1296144">
                  <a:extLst>
                    <a:ext uri="{9D8B030D-6E8A-4147-A177-3AD203B41FA5}">
                      <a16:colId xmlns:a16="http://schemas.microsoft.com/office/drawing/2014/main" val="1935053970"/>
                    </a:ext>
                  </a:extLst>
                </a:gridCol>
                <a:gridCol w="6933456">
                  <a:extLst>
                    <a:ext uri="{9D8B030D-6E8A-4147-A177-3AD203B41FA5}">
                      <a16:colId xmlns:a16="http://schemas.microsoft.com/office/drawing/2014/main" val="914142865"/>
                    </a:ext>
                  </a:extLst>
                </a:gridCol>
              </a:tblGrid>
              <a:tr h="0">
                <a:tc>
                  <a:txBody>
                    <a:bodyPr/>
                    <a:lstStyle/>
                    <a:p>
                      <a:pPr>
                        <a:lnSpc>
                          <a:spcPct val="107000"/>
                        </a:lnSpc>
                        <a:spcAft>
                          <a:spcPts val="800"/>
                        </a:spcAft>
                      </a:pPr>
                      <a:r>
                        <a:rPr lang="sv-SE" sz="14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March 21</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40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Submitting the midterm presentation to LISAM</a:t>
                      </a:r>
                      <a:endParaRPr lang="sv-S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2072335558"/>
                  </a:ext>
                </a:extLst>
              </a:tr>
              <a:tr h="0">
                <a:tc>
                  <a:txBody>
                    <a:bodyPr/>
                    <a:lstStyle/>
                    <a:p>
                      <a:pPr>
                        <a:lnSpc>
                          <a:spcPct val="107000"/>
                        </a:lnSpc>
                        <a:spcAft>
                          <a:spcPts val="800"/>
                        </a:spcAft>
                      </a:pPr>
                      <a:r>
                        <a:rPr lang="sv-SE" sz="1400" b="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March 25-26</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400" b="1"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Mid-term seminar via Zoom. Links is/will be on LISAM.</a:t>
                      </a:r>
                      <a:endParaRPr lang="sv-S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797676616"/>
                  </a:ext>
                </a:extLst>
              </a:tr>
            </a:tbl>
          </a:graphicData>
        </a:graphic>
      </p:graphicFrame>
    </p:spTree>
    <p:extLst>
      <p:ext uri="{BB962C8B-B14F-4D97-AF65-F5344CB8AC3E}">
        <p14:creationId xmlns:p14="http://schemas.microsoft.com/office/powerpoint/2010/main" val="207383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5" dur="500"/>
                                        <p:tgtEl>
                                          <p:spTgt spid="3">
                                            <p:txEl>
                                              <p:pRg st="5" end="5"/>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3" dur="500"/>
                                        <p:tgtEl>
                                          <p:spTgt spid="3">
                                            <p:txEl>
                                              <p:pRg st="8" end="8"/>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6" dur="500"/>
                                        <p:tgtEl>
                                          <p:spTgt spid="3">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3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92A5AD1-7E7E-4835-A793-DBEA6A128C35}"/>
              </a:ext>
            </a:extLst>
          </p:cNvPr>
          <p:cNvSpPr>
            <a:spLocks noGrp="1"/>
          </p:cNvSpPr>
          <p:nvPr>
            <p:ph type="title"/>
          </p:nvPr>
        </p:nvSpPr>
        <p:spPr/>
        <p:txBody>
          <a:bodyPr/>
          <a:lstStyle/>
          <a:p>
            <a:r>
              <a:rPr lang="en-US" dirty="0"/>
              <a:t>Part 2</a:t>
            </a:r>
            <a:r>
              <a:rPr lang="sv-SE" dirty="0"/>
              <a:t>: Main </a:t>
            </a:r>
            <a:r>
              <a:rPr lang="sv-SE" dirty="0" err="1"/>
              <a:t>work</a:t>
            </a:r>
            <a:r>
              <a:rPr lang="sv-SE" dirty="0"/>
              <a:t>, </a:t>
            </a:r>
            <a:r>
              <a:rPr lang="sv-SE" dirty="0" err="1"/>
              <a:t>first</a:t>
            </a:r>
            <a:r>
              <a:rPr lang="sv-SE" dirty="0"/>
              <a:t> </a:t>
            </a:r>
            <a:r>
              <a:rPr lang="sv-SE" dirty="0" err="1"/>
              <a:t>phase</a:t>
            </a:r>
            <a:endParaRPr lang="sv-SE" dirty="0"/>
          </a:p>
        </p:txBody>
      </p:sp>
      <p:sp>
        <p:nvSpPr>
          <p:cNvPr id="3" name="Platshållare för innehåll 2">
            <a:extLst>
              <a:ext uri="{FF2B5EF4-FFF2-40B4-BE49-F238E27FC236}">
                <a16:creationId xmlns:a16="http://schemas.microsoft.com/office/drawing/2014/main" id="{7C936278-1C96-4265-B1E4-C68676FD1D7E}"/>
              </a:ext>
            </a:extLst>
          </p:cNvPr>
          <p:cNvSpPr>
            <a:spLocks noGrp="1"/>
          </p:cNvSpPr>
          <p:nvPr>
            <p:ph idx="1"/>
          </p:nvPr>
        </p:nvSpPr>
        <p:spPr/>
        <p:txBody>
          <a:bodyPr/>
          <a:lstStyle/>
          <a:p>
            <a:endParaRPr lang="sv-SE" sz="2000" dirty="0"/>
          </a:p>
          <a:p>
            <a:r>
              <a:rPr lang="sv-SE" sz="2000" dirty="0" err="1"/>
              <a:t>Write</a:t>
            </a:r>
            <a:r>
              <a:rPr lang="sv-SE" sz="2000" dirty="0"/>
              <a:t> draft texts </a:t>
            </a:r>
            <a:r>
              <a:rPr lang="sv-SE" sz="2000" dirty="0" err="1"/>
              <a:t>containing</a:t>
            </a:r>
            <a:r>
              <a:rPr lang="sv-SE" sz="2000" dirty="0"/>
              <a:t> </a:t>
            </a:r>
            <a:r>
              <a:rPr lang="sv-SE" sz="2000" dirty="0" err="1"/>
              <a:t>results</a:t>
            </a:r>
            <a:r>
              <a:rPr lang="sv-SE" sz="2000" dirty="0"/>
              <a:t> and </a:t>
            </a:r>
            <a:r>
              <a:rPr lang="sv-SE" sz="2000" dirty="0" err="1"/>
              <a:t>their</a:t>
            </a:r>
            <a:r>
              <a:rPr lang="sv-SE" sz="2000" dirty="0"/>
              <a:t> </a:t>
            </a:r>
            <a:r>
              <a:rPr lang="sv-SE" sz="2000" dirty="0" err="1"/>
              <a:t>analysis</a:t>
            </a:r>
            <a:r>
              <a:rPr lang="sv-SE" sz="2000" dirty="0"/>
              <a:t> </a:t>
            </a:r>
            <a:r>
              <a:rPr lang="sv-SE" sz="2000" dirty="0">
                <a:sym typeface="Wingdings" panose="05000000000000000000" pitchFamily="2" charset="2"/>
              </a:rPr>
              <a:t> </a:t>
            </a:r>
            <a:r>
              <a:rPr lang="sv-SE" sz="2000" b="1" dirty="0" err="1">
                <a:sym typeface="Wingdings" panose="05000000000000000000" pitchFamily="2" charset="2"/>
              </a:rPr>
              <a:t>send</a:t>
            </a:r>
            <a:r>
              <a:rPr lang="sv-SE" sz="2000" b="1" dirty="0">
                <a:sym typeface="Wingdings" panose="05000000000000000000" pitchFamily="2" charset="2"/>
              </a:rPr>
              <a:t>/show </a:t>
            </a:r>
            <a:r>
              <a:rPr lang="sv-SE" sz="2000" b="1" dirty="0" err="1">
                <a:sym typeface="Wingdings" panose="05000000000000000000" pitchFamily="2" charset="2"/>
              </a:rPr>
              <a:t>your</a:t>
            </a:r>
            <a:r>
              <a:rPr lang="sv-SE" sz="2000" b="1" dirty="0">
                <a:sym typeface="Wingdings" panose="05000000000000000000" pitchFamily="2" charset="2"/>
              </a:rPr>
              <a:t> texts to the supervisor </a:t>
            </a:r>
            <a:r>
              <a:rPr lang="sv-SE" sz="2000" b="1" dirty="0" err="1">
                <a:sym typeface="Wingdings" panose="05000000000000000000" pitchFamily="2" charset="2"/>
              </a:rPr>
              <a:t>regularly</a:t>
            </a:r>
            <a:endParaRPr lang="sv-SE" sz="2000" b="1" dirty="0">
              <a:sym typeface="Wingdings" panose="05000000000000000000" pitchFamily="2" charset="2"/>
            </a:endParaRPr>
          </a:p>
          <a:p>
            <a:endParaRPr lang="sv-SE" sz="2000" dirty="0"/>
          </a:p>
          <a:p>
            <a:endParaRPr lang="sv-SE" sz="2000" dirty="0"/>
          </a:p>
          <a:p>
            <a:r>
              <a:rPr lang="sv-SE" sz="2000" dirty="0"/>
              <a:t>By the end </a:t>
            </a:r>
            <a:r>
              <a:rPr lang="sv-SE" sz="2000" dirty="0" err="1"/>
              <a:t>of</a:t>
            </a:r>
            <a:r>
              <a:rPr lang="sv-SE" sz="2000" dirty="0"/>
              <a:t> the </a:t>
            </a:r>
            <a:r>
              <a:rPr lang="sv-SE" sz="2000" dirty="0" err="1"/>
              <a:t>phase</a:t>
            </a:r>
            <a:r>
              <a:rPr lang="sv-SE" sz="2000" dirty="0"/>
              <a:t>, </a:t>
            </a:r>
            <a:r>
              <a:rPr lang="sv-SE" sz="2000" b="1" dirty="0">
                <a:solidFill>
                  <a:srgbClr val="0000FF"/>
                </a:solidFill>
              </a:rPr>
              <a:t>at </a:t>
            </a:r>
            <a:r>
              <a:rPr lang="sv-SE" sz="2000" b="1" dirty="0" err="1">
                <a:solidFill>
                  <a:srgbClr val="0000FF"/>
                </a:solidFill>
              </a:rPr>
              <a:t>least</a:t>
            </a:r>
            <a:r>
              <a:rPr lang="sv-SE" sz="2000" b="1" dirty="0">
                <a:solidFill>
                  <a:srgbClr val="0000FF"/>
                </a:solidFill>
              </a:rPr>
              <a:t> 60% </a:t>
            </a:r>
            <a:r>
              <a:rPr lang="sv-SE" sz="2000" dirty="0" err="1"/>
              <a:t>of</a:t>
            </a:r>
            <a:r>
              <a:rPr lang="sv-SE" sz="2000" dirty="0"/>
              <a:t> the </a:t>
            </a:r>
            <a:r>
              <a:rPr lang="sv-SE" sz="2000" dirty="0" err="1"/>
              <a:t>work</a:t>
            </a:r>
            <a:r>
              <a:rPr lang="sv-SE" sz="2000" dirty="0"/>
              <a:t> </a:t>
            </a:r>
            <a:r>
              <a:rPr lang="sv-SE" sz="2000" dirty="0" err="1"/>
              <a:t>needs</a:t>
            </a:r>
            <a:r>
              <a:rPr lang="sv-SE" sz="2000" dirty="0"/>
              <a:t> to be </a:t>
            </a:r>
            <a:r>
              <a:rPr lang="sv-SE" sz="2000" dirty="0" err="1"/>
              <a:t>done</a:t>
            </a:r>
            <a:endParaRPr lang="sv-SE" sz="2000" dirty="0"/>
          </a:p>
          <a:p>
            <a:pPr lvl="1"/>
            <a:r>
              <a:rPr lang="sv-SE" sz="1600" dirty="0" err="1"/>
              <a:t>Including</a:t>
            </a:r>
            <a:r>
              <a:rPr lang="sv-SE" sz="1600" dirty="0"/>
              <a:t> </a:t>
            </a:r>
            <a:r>
              <a:rPr lang="sv-SE" sz="1600" dirty="0" err="1"/>
              <a:t>thesis</a:t>
            </a:r>
            <a:r>
              <a:rPr lang="sv-SE" sz="1600" dirty="0"/>
              <a:t> </a:t>
            </a:r>
            <a:r>
              <a:rPr lang="sv-SE" sz="1600" dirty="0" err="1"/>
              <a:t>writing</a:t>
            </a:r>
            <a:r>
              <a:rPr lang="sv-SE" sz="1600" dirty="0"/>
              <a:t> part</a:t>
            </a:r>
          </a:p>
          <a:p>
            <a:endParaRPr lang="sv-SE" sz="2000" dirty="0"/>
          </a:p>
          <a:p>
            <a:r>
              <a:rPr lang="sv-SE" sz="2000" dirty="0"/>
              <a:t>Ends by Mid-term </a:t>
            </a:r>
            <a:r>
              <a:rPr lang="sv-SE" sz="2000" dirty="0" err="1"/>
              <a:t>seminar</a:t>
            </a:r>
            <a:endParaRPr lang="sv-SE" sz="2000" dirty="0"/>
          </a:p>
          <a:p>
            <a:endParaRPr lang="sv-SE" sz="2400" dirty="0"/>
          </a:p>
          <a:p>
            <a:endParaRPr lang="sv-SE" dirty="0"/>
          </a:p>
        </p:txBody>
      </p:sp>
      <p:sp>
        <p:nvSpPr>
          <p:cNvPr id="4" name="Platshållare för sidfot 3">
            <a:extLst>
              <a:ext uri="{FF2B5EF4-FFF2-40B4-BE49-F238E27FC236}">
                <a16:creationId xmlns:a16="http://schemas.microsoft.com/office/drawing/2014/main" id="{565C5F8F-A561-4BDA-B603-0A956DAEB540}"/>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392228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6290399-8035-44E5-A1DF-4866685C85A8}"/>
              </a:ext>
            </a:extLst>
          </p:cNvPr>
          <p:cNvSpPr>
            <a:spLocks noGrp="1"/>
          </p:cNvSpPr>
          <p:nvPr>
            <p:ph type="title"/>
          </p:nvPr>
        </p:nvSpPr>
        <p:spPr/>
        <p:txBody>
          <a:bodyPr/>
          <a:lstStyle/>
          <a:p>
            <a:r>
              <a:rPr lang="en-US" dirty="0"/>
              <a:t>Mid-term seminar</a:t>
            </a:r>
            <a:endParaRPr lang="sv-SE" dirty="0"/>
          </a:p>
        </p:txBody>
      </p:sp>
      <p:sp>
        <p:nvSpPr>
          <p:cNvPr id="3" name="Platshållare för innehåll 2">
            <a:extLst>
              <a:ext uri="{FF2B5EF4-FFF2-40B4-BE49-F238E27FC236}">
                <a16:creationId xmlns:a16="http://schemas.microsoft.com/office/drawing/2014/main" id="{3F2916C3-527F-4219-A921-EFC77BF0F2C5}"/>
              </a:ext>
            </a:extLst>
          </p:cNvPr>
          <p:cNvSpPr>
            <a:spLocks noGrp="1"/>
          </p:cNvSpPr>
          <p:nvPr>
            <p:ph idx="1"/>
          </p:nvPr>
        </p:nvSpPr>
        <p:spPr/>
        <p:txBody>
          <a:bodyPr>
            <a:normAutofit fontScale="92500" lnSpcReduction="20000"/>
          </a:bodyPr>
          <a:lstStyle/>
          <a:p>
            <a:r>
              <a:rPr lang="en-US" sz="2000" dirty="0"/>
              <a:t>Each student presents their progress so far. 20 minutes per thesis </a:t>
            </a:r>
            <a:r>
              <a:rPr lang="sv-SE" sz="2000" dirty="0"/>
              <a:t>+ 10 mins </a:t>
            </a:r>
            <a:r>
              <a:rPr lang="sv-SE" sz="2000" dirty="0" err="1"/>
              <a:t>questions</a:t>
            </a:r>
            <a:r>
              <a:rPr lang="sv-SE" sz="2000" dirty="0"/>
              <a:t>.</a:t>
            </a:r>
          </a:p>
          <a:p>
            <a:pPr lvl="1"/>
            <a:r>
              <a:rPr lang="sv-SE" sz="1600" dirty="0" err="1"/>
              <a:t>Train</a:t>
            </a:r>
            <a:r>
              <a:rPr lang="sv-SE" sz="1600" dirty="0"/>
              <a:t> </a:t>
            </a:r>
            <a:r>
              <a:rPr lang="sv-SE" sz="1600" dirty="0" err="1"/>
              <a:t>yourself</a:t>
            </a:r>
            <a:r>
              <a:rPr lang="sv-SE" sz="1600" dirty="0"/>
              <a:t> to fit  </a:t>
            </a:r>
            <a:r>
              <a:rPr lang="sv-SE" sz="1600" dirty="0" err="1"/>
              <a:t>these</a:t>
            </a:r>
            <a:r>
              <a:rPr lang="sv-SE" sz="1600" dirty="0"/>
              <a:t> </a:t>
            </a:r>
            <a:r>
              <a:rPr lang="sv-SE" sz="1600" dirty="0" err="1"/>
              <a:t>time</a:t>
            </a:r>
            <a:r>
              <a:rPr lang="sv-SE" sz="1600" dirty="0"/>
              <a:t> </a:t>
            </a:r>
            <a:r>
              <a:rPr lang="sv-SE" sz="1600" dirty="0" err="1"/>
              <a:t>frames</a:t>
            </a:r>
            <a:r>
              <a:rPr lang="sv-SE" sz="1600" dirty="0"/>
              <a:t> in </a:t>
            </a:r>
            <a:r>
              <a:rPr lang="sv-SE" sz="1600" dirty="0" err="1"/>
              <a:t>advance</a:t>
            </a:r>
            <a:endParaRPr lang="sv-SE" sz="1600" dirty="0"/>
          </a:p>
          <a:p>
            <a:endParaRPr lang="en-US" sz="2000" dirty="0"/>
          </a:p>
          <a:p>
            <a:r>
              <a:rPr lang="en-US" sz="2000" dirty="0"/>
              <a:t>A two-pages written summary of the progress </a:t>
            </a:r>
            <a:r>
              <a:rPr lang="sv-SE" sz="2000" dirty="0"/>
              <a:t>+ </a:t>
            </a:r>
            <a:r>
              <a:rPr lang="sv-SE" sz="2000" dirty="0" err="1"/>
              <a:t>sample</a:t>
            </a:r>
            <a:r>
              <a:rPr lang="sv-SE" sz="2000" dirty="0"/>
              <a:t> </a:t>
            </a:r>
            <a:r>
              <a:rPr lang="sv-SE" sz="2000" dirty="0" err="1"/>
              <a:t>thesis</a:t>
            </a:r>
            <a:r>
              <a:rPr lang="sv-SE" sz="2000" dirty="0"/>
              <a:t> text (</a:t>
            </a:r>
            <a:r>
              <a:rPr lang="sv-SE" sz="2000" dirty="0" err="1"/>
              <a:t>put</a:t>
            </a:r>
            <a:r>
              <a:rPr lang="sv-SE" sz="2000" dirty="0"/>
              <a:t> in appendix) + Presentation </a:t>
            </a:r>
            <a:r>
              <a:rPr lang="sv-SE" sz="2000" dirty="0" err="1"/>
              <a:t>should</a:t>
            </a:r>
            <a:r>
              <a:rPr lang="sv-SE" sz="2000" dirty="0"/>
              <a:t> be </a:t>
            </a:r>
            <a:r>
              <a:rPr lang="sv-SE" sz="2000" dirty="0" err="1"/>
              <a:t>uploaded</a:t>
            </a:r>
            <a:r>
              <a:rPr lang="sv-SE" sz="2000" dirty="0"/>
              <a:t> to LISAM in </a:t>
            </a:r>
            <a:r>
              <a:rPr lang="sv-SE" sz="2000" dirty="0" err="1"/>
              <a:t>time</a:t>
            </a:r>
            <a:r>
              <a:rPr lang="sv-SE" sz="2000" dirty="0"/>
              <a:t>.</a:t>
            </a:r>
          </a:p>
          <a:p>
            <a:endParaRPr lang="sv-SE" sz="2000" dirty="0"/>
          </a:p>
          <a:p>
            <a:r>
              <a:rPr lang="en-US" sz="2000" dirty="0"/>
              <a:t>Expected outcome: Each course attendant and the supervisor/examiner should have been informed about what has been done so far and what is left to do for </a:t>
            </a:r>
            <a:r>
              <a:rPr lang="sv-SE" sz="2000" dirty="0" err="1"/>
              <a:t>each</a:t>
            </a:r>
            <a:r>
              <a:rPr lang="sv-SE" sz="2000" dirty="0"/>
              <a:t> </a:t>
            </a:r>
            <a:r>
              <a:rPr lang="sv-SE" sz="2000" dirty="0" err="1"/>
              <a:t>thesis</a:t>
            </a:r>
            <a:r>
              <a:rPr lang="sv-SE" sz="2000" dirty="0"/>
              <a:t> </a:t>
            </a:r>
            <a:r>
              <a:rPr lang="sv-SE" sz="2000" dirty="0" err="1"/>
              <a:t>project</a:t>
            </a:r>
            <a:r>
              <a:rPr lang="sv-SE" sz="2000" dirty="0"/>
              <a:t>.</a:t>
            </a:r>
          </a:p>
          <a:p>
            <a:endParaRPr lang="sv-SE" sz="2000" dirty="0"/>
          </a:p>
          <a:p>
            <a:r>
              <a:rPr lang="sv-SE" sz="2000" dirty="0"/>
              <a:t>Student </a:t>
            </a:r>
            <a:r>
              <a:rPr lang="sv-SE" sz="2000" dirty="0" err="1"/>
              <a:t>benefits</a:t>
            </a:r>
            <a:r>
              <a:rPr lang="sv-SE" sz="2000" dirty="0"/>
              <a:t>: </a:t>
            </a:r>
            <a:r>
              <a:rPr lang="sv-SE" sz="2000" dirty="0" err="1"/>
              <a:t>You</a:t>
            </a:r>
            <a:r>
              <a:rPr lang="sv-SE" sz="2000" dirty="0"/>
              <a:t> </a:t>
            </a:r>
            <a:r>
              <a:rPr lang="sv-SE" sz="2000" dirty="0" err="1"/>
              <a:t>may</a:t>
            </a:r>
            <a:r>
              <a:rPr lang="sv-SE" sz="2000" dirty="0"/>
              <a:t> get a </a:t>
            </a:r>
            <a:r>
              <a:rPr lang="sv-SE" sz="2000" dirty="0" err="1"/>
              <a:t>critical</a:t>
            </a:r>
            <a:r>
              <a:rPr lang="sv-SE" sz="2000" dirty="0"/>
              <a:t> feedback on </a:t>
            </a:r>
            <a:r>
              <a:rPr lang="sv-SE" sz="2000" dirty="0" err="1"/>
              <a:t>your</a:t>
            </a:r>
            <a:r>
              <a:rPr lang="sv-SE" sz="2000" dirty="0"/>
              <a:t> </a:t>
            </a:r>
            <a:r>
              <a:rPr lang="sv-SE" sz="2000" dirty="0" err="1"/>
              <a:t>intermediate</a:t>
            </a:r>
            <a:r>
              <a:rPr lang="sv-SE" sz="2000" dirty="0"/>
              <a:t> </a:t>
            </a:r>
            <a:r>
              <a:rPr lang="sv-SE" sz="2000" dirty="0" err="1"/>
              <a:t>results</a:t>
            </a:r>
            <a:r>
              <a:rPr lang="sv-SE" sz="2000" dirty="0"/>
              <a:t> and </a:t>
            </a:r>
            <a:r>
              <a:rPr lang="sv-SE" sz="2000" dirty="0" err="1"/>
              <a:t>improvement</a:t>
            </a:r>
            <a:r>
              <a:rPr lang="sv-SE" sz="2000" dirty="0"/>
              <a:t> suggestions</a:t>
            </a:r>
          </a:p>
          <a:p>
            <a:pPr lvl="1"/>
            <a:r>
              <a:rPr lang="sv-SE" sz="1600" dirty="0"/>
              <a:t>Make presentation </a:t>
            </a:r>
            <a:r>
              <a:rPr lang="sv-SE" sz="1600" dirty="0" err="1"/>
              <a:t>clear</a:t>
            </a:r>
            <a:r>
              <a:rPr lang="sv-SE" sz="1600" dirty="0"/>
              <a:t> and </a:t>
            </a:r>
            <a:r>
              <a:rPr lang="sv-SE" sz="1600" dirty="0" err="1"/>
              <a:t>easy</a:t>
            </a:r>
            <a:r>
              <a:rPr lang="sv-SE" sz="1600" dirty="0"/>
              <a:t> to understand, fit in </a:t>
            </a:r>
            <a:r>
              <a:rPr lang="sv-SE" sz="1600" dirty="0" err="1"/>
              <a:t>time</a:t>
            </a:r>
            <a:r>
              <a:rPr lang="sv-SE" sz="1600" dirty="0"/>
              <a:t>!</a:t>
            </a:r>
          </a:p>
          <a:p>
            <a:endParaRPr lang="sv-SE" sz="2000" dirty="0"/>
          </a:p>
          <a:p>
            <a:r>
              <a:rPr lang="sv-SE" sz="2000" b="1" dirty="0" err="1">
                <a:solidFill>
                  <a:srgbClr val="C00000"/>
                </a:solidFill>
              </a:rPr>
              <a:t>Compulsory</a:t>
            </a:r>
            <a:r>
              <a:rPr lang="sv-SE" sz="2000" b="1" dirty="0">
                <a:solidFill>
                  <a:srgbClr val="C00000"/>
                </a:solidFill>
              </a:rPr>
              <a:t> to </a:t>
            </a:r>
            <a:r>
              <a:rPr lang="sv-SE" sz="2000" b="1" dirty="0" err="1">
                <a:solidFill>
                  <a:srgbClr val="C00000"/>
                </a:solidFill>
              </a:rPr>
              <a:t>attend</a:t>
            </a:r>
            <a:r>
              <a:rPr lang="sv-SE" sz="2000" b="1" dirty="0">
                <a:solidFill>
                  <a:srgbClr val="C00000"/>
                </a:solidFill>
              </a:rPr>
              <a:t> all sessions </a:t>
            </a:r>
            <a:r>
              <a:rPr lang="sv-SE" sz="2000" b="1" dirty="0" err="1">
                <a:solidFill>
                  <a:srgbClr val="C00000"/>
                </a:solidFill>
              </a:rPr>
              <a:t>of</a:t>
            </a:r>
            <a:r>
              <a:rPr lang="sv-SE" sz="2000" b="1" dirty="0">
                <a:solidFill>
                  <a:srgbClr val="C00000"/>
                </a:solidFill>
              </a:rPr>
              <a:t> </a:t>
            </a:r>
            <a:r>
              <a:rPr lang="sv-SE" sz="2000" b="1" dirty="0" err="1">
                <a:solidFill>
                  <a:srgbClr val="C00000"/>
                </a:solidFill>
              </a:rPr>
              <a:t>your</a:t>
            </a:r>
            <a:r>
              <a:rPr lang="sv-SE" sz="2000" b="1" dirty="0">
                <a:solidFill>
                  <a:srgbClr val="C00000"/>
                </a:solidFill>
              </a:rPr>
              <a:t> </a:t>
            </a:r>
            <a:r>
              <a:rPr lang="sv-SE" sz="2000" b="1" dirty="0" err="1">
                <a:solidFill>
                  <a:srgbClr val="C00000"/>
                </a:solidFill>
              </a:rPr>
              <a:t>group</a:t>
            </a:r>
            <a:r>
              <a:rPr lang="sv-SE" sz="2000" b="1" dirty="0">
                <a:solidFill>
                  <a:srgbClr val="C00000"/>
                </a:solidFill>
              </a:rPr>
              <a:t>!</a:t>
            </a:r>
          </a:p>
        </p:txBody>
      </p:sp>
      <p:sp>
        <p:nvSpPr>
          <p:cNvPr id="4" name="Platshållare för sidfot 3">
            <a:extLst>
              <a:ext uri="{FF2B5EF4-FFF2-40B4-BE49-F238E27FC236}">
                <a16:creationId xmlns:a16="http://schemas.microsoft.com/office/drawing/2014/main" id="{7D982761-5F2A-4025-86ED-F5F879B057DD}"/>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239007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7" dur="500"/>
                                        <p:tgtEl>
                                          <p:spTgt spid="3">
                                            <p:txEl>
                                              <p:pRg st="7" end="7"/>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0" dur="500"/>
                                        <p:tgtEl>
                                          <p:spTgt spid="3">
                                            <p:txEl>
                                              <p:pRg st="8" end="8"/>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0B8DF06-758A-44A0-9116-28EE01DD71AB}"/>
              </a:ext>
            </a:extLst>
          </p:cNvPr>
          <p:cNvSpPr>
            <a:spLocks noGrp="1"/>
          </p:cNvSpPr>
          <p:nvPr>
            <p:ph type="title"/>
          </p:nvPr>
        </p:nvSpPr>
        <p:spPr/>
        <p:txBody>
          <a:bodyPr/>
          <a:lstStyle/>
          <a:p>
            <a:r>
              <a:rPr lang="en-GB" dirty="0"/>
              <a:t>Part 3: Main work, second phase</a:t>
            </a:r>
            <a:endParaRPr lang="sv-SE" dirty="0"/>
          </a:p>
        </p:txBody>
      </p:sp>
      <p:sp>
        <p:nvSpPr>
          <p:cNvPr id="3" name="Platshållare för innehåll 2">
            <a:extLst>
              <a:ext uri="{FF2B5EF4-FFF2-40B4-BE49-F238E27FC236}">
                <a16:creationId xmlns:a16="http://schemas.microsoft.com/office/drawing/2014/main" id="{94D798A8-0270-418A-9FA2-21FCC5F54999}"/>
              </a:ext>
            </a:extLst>
          </p:cNvPr>
          <p:cNvSpPr>
            <a:spLocks noGrp="1"/>
          </p:cNvSpPr>
          <p:nvPr>
            <p:ph idx="1"/>
          </p:nvPr>
        </p:nvSpPr>
        <p:spPr>
          <a:xfrm>
            <a:off x="457200" y="3861048"/>
            <a:ext cx="8229600" cy="2265115"/>
          </a:xfrm>
        </p:spPr>
        <p:txBody>
          <a:bodyPr>
            <a:normAutofit/>
          </a:bodyPr>
          <a:lstStyle/>
          <a:p>
            <a:r>
              <a:rPr lang="en-US" sz="2000" dirty="0"/>
              <a:t>Take aspects from the mid-term report seminar into account.</a:t>
            </a:r>
            <a:endParaRPr lang="en-GB" sz="2000" dirty="0"/>
          </a:p>
          <a:p>
            <a:r>
              <a:rPr lang="en-GB" sz="2000" dirty="0"/>
              <a:t>Work with your project (simulation, reflection, discussion, documenting)</a:t>
            </a:r>
          </a:p>
          <a:p>
            <a:r>
              <a:rPr lang="en-GB" sz="2000" dirty="0"/>
              <a:t>Parts of the thesis text need to be sent to the supervisor regularly</a:t>
            </a:r>
          </a:p>
          <a:p>
            <a:r>
              <a:rPr lang="en-US" sz="2000" dirty="0"/>
              <a:t>Write draft pages containing results and their analysis </a:t>
            </a:r>
          </a:p>
          <a:p>
            <a:r>
              <a:rPr lang="en-US" sz="2000" dirty="0"/>
              <a:t>Adhere to regular supervision</a:t>
            </a:r>
          </a:p>
          <a:p>
            <a:endParaRPr lang="sv-SE" sz="2000" dirty="0"/>
          </a:p>
        </p:txBody>
      </p:sp>
      <p:sp>
        <p:nvSpPr>
          <p:cNvPr id="4" name="Platshållare för sidfot 3">
            <a:extLst>
              <a:ext uri="{FF2B5EF4-FFF2-40B4-BE49-F238E27FC236}">
                <a16:creationId xmlns:a16="http://schemas.microsoft.com/office/drawing/2014/main" id="{E08502A7-11A6-4918-B048-E6E949A75ED5}"/>
              </a:ext>
            </a:extLst>
          </p:cNvPr>
          <p:cNvSpPr>
            <a:spLocks noGrp="1"/>
          </p:cNvSpPr>
          <p:nvPr>
            <p:ph type="ftr" sz="quarter" idx="11"/>
          </p:nvPr>
        </p:nvSpPr>
        <p:spPr/>
        <p:txBody>
          <a:bodyPr/>
          <a:lstStyle/>
          <a:p>
            <a:r>
              <a:rPr lang="sv-SE"/>
              <a:t>732A64</a:t>
            </a:r>
            <a:endParaRPr lang="sv-SE" dirty="0"/>
          </a:p>
        </p:txBody>
      </p:sp>
      <p:sp>
        <p:nvSpPr>
          <p:cNvPr id="8" name="Rektangel 7">
            <a:extLst>
              <a:ext uri="{FF2B5EF4-FFF2-40B4-BE49-F238E27FC236}">
                <a16:creationId xmlns:a16="http://schemas.microsoft.com/office/drawing/2014/main" id="{DB23A46F-D764-445A-B185-0B71F3B2F5C2}"/>
              </a:ext>
            </a:extLst>
          </p:cNvPr>
          <p:cNvSpPr/>
          <p:nvPr/>
        </p:nvSpPr>
        <p:spPr>
          <a:xfrm>
            <a:off x="1115616" y="1705385"/>
            <a:ext cx="5958408" cy="369332"/>
          </a:xfrm>
          <a:prstGeom prst="rect">
            <a:avLst/>
          </a:prstGeom>
        </p:spPr>
        <p:txBody>
          <a:bodyPr wrap="square">
            <a:spAutoFit/>
          </a:bodyPr>
          <a:lstStyle/>
          <a:p>
            <a:r>
              <a:rPr lang="sv-SE" b="1" dirty="0" err="1">
                <a:solidFill>
                  <a:srgbClr val="0000FF"/>
                </a:solidFill>
              </a:rPr>
              <a:t>Time</a:t>
            </a:r>
            <a:r>
              <a:rPr lang="sv-SE" b="1" dirty="0">
                <a:solidFill>
                  <a:srgbClr val="0000FF"/>
                </a:solidFill>
              </a:rPr>
              <a:t> </a:t>
            </a:r>
            <a:r>
              <a:rPr lang="sv-SE" b="1" dirty="0" err="1">
                <a:solidFill>
                  <a:srgbClr val="0000FF"/>
                </a:solidFill>
              </a:rPr>
              <a:t>frame</a:t>
            </a:r>
            <a:r>
              <a:rPr lang="sv-SE" b="1" dirty="0">
                <a:solidFill>
                  <a:srgbClr val="0000FF"/>
                </a:solidFill>
              </a:rPr>
              <a:t>: Mid-term </a:t>
            </a:r>
            <a:r>
              <a:rPr lang="sv-SE" b="1" dirty="0" err="1">
                <a:solidFill>
                  <a:srgbClr val="0000FF"/>
                </a:solidFill>
              </a:rPr>
              <a:t>seminar</a:t>
            </a:r>
            <a:r>
              <a:rPr lang="sv-SE" b="1" dirty="0">
                <a:solidFill>
                  <a:srgbClr val="0000FF"/>
                </a:solidFill>
              </a:rPr>
              <a:t> – revision meeting</a:t>
            </a:r>
          </a:p>
        </p:txBody>
      </p:sp>
      <p:graphicFrame>
        <p:nvGraphicFramePr>
          <p:cNvPr id="7" name="Table 6">
            <a:extLst>
              <a:ext uri="{FF2B5EF4-FFF2-40B4-BE49-F238E27FC236}">
                <a16:creationId xmlns:a16="http://schemas.microsoft.com/office/drawing/2014/main" id="{F241F012-3413-4406-99F6-E0B5F0C99AC3}"/>
              </a:ext>
            </a:extLst>
          </p:cNvPr>
          <p:cNvGraphicFramePr>
            <a:graphicFrameLocks noGrp="1"/>
          </p:cNvGraphicFramePr>
          <p:nvPr>
            <p:extLst>
              <p:ext uri="{D42A27DB-BD31-4B8C-83A1-F6EECF244321}">
                <p14:modId xmlns:p14="http://schemas.microsoft.com/office/powerpoint/2010/main" val="1561392273"/>
              </p:ext>
            </p:extLst>
          </p:nvPr>
        </p:nvGraphicFramePr>
        <p:xfrm>
          <a:off x="470852" y="2455866"/>
          <a:ext cx="8229600" cy="1059815"/>
        </p:xfrm>
        <a:graphic>
          <a:graphicData uri="http://schemas.openxmlformats.org/drawingml/2006/table">
            <a:tbl>
              <a:tblPr firstRow="1" firstCol="1" bandRow="1"/>
              <a:tblGrid>
                <a:gridCol w="1306861">
                  <a:extLst>
                    <a:ext uri="{9D8B030D-6E8A-4147-A177-3AD203B41FA5}">
                      <a16:colId xmlns:a16="http://schemas.microsoft.com/office/drawing/2014/main" val="2511750331"/>
                    </a:ext>
                  </a:extLst>
                </a:gridCol>
                <a:gridCol w="6922739">
                  <a:extLst>
                    <a:ext uri="{9D8B030D-6E8A-4147-A177-3AD203B41FA5}">
                      <a16:colId xmlns:a16="http://schemas.microsoft.com/office/drawing/2014/main" val="1459393229"/>
                    </a:ext>
                  </a:extLst>
                </a:gridCol>
              </a:tblGrid>
              <a:tr h="211530">
                <a:tc>
                  <a:txBody>
                    <a:bodyPr/>
                    <a:lstStyle/>
                    <a:p>
                      <a:pPr>
                        <a:lnSpc>
                          <a:spcPct val="107000"/>
                        </a:lnSpc>
                        <a:spcAft>
                          <a:spcPts val="800"/>
                        </a:spcAft>
                      </a:pPr>
                      <a:r>
                        <a:rPr lang="sv-SE" sz="1300" b="1"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March</a:t>
                      </a:r>
                      <a:r>
                        <a:rPr lang="sv-SE" sz="1300" b="1"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25-26</a:t>
                      </a:r>
                      <a:endParaRPr lang="sv-S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300" b="1"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Mid-term seminar via Zoom. Links is/will be on LISAM.</a:t>
                      </a:r>
                      <a:endParaRPr lang="sv-S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1849961411"/>
                  </a:ext>
                </a:extLst>
              </a:tr>
              <a:tr h="211530">
                <a:tc>
                  <a:txBody>
                    <a:bodyPr/>
                    <a:lstStyle/>
                    <a:p>
                      <a:pPr>
                        <a:lnSpc>
                          <a:spcPct val="107000"/>
                        </a:lnSpc>
                        <a:spcAft>
                          <a:spcPts val="800"/>
                        </a:spcAft>
                      </a:pPr>
                      <a:r>
                        <a:rPr lang="sv-SE" sz="130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April 28</a:t>
                      </a:r>
                      <a:endParaRPr lang="sv-S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30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Sending a thesis draft to the supervisor unless the supervisor states otherwise.</a:t>
                      </a:r>
                      <a:endParaRPr lang="sv-S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810523979"/>
                  </a:ext>
                </a:extLst>
              </a:tr>
              <a:tr h="634589">
                <a:tc>
                  <a:txBody>
                    <a:bodyPr/>
                    <a:lstStyle/>
                    <a:p>
                      <a:pPr>
                        <a:lnSpc>
                          <a:spcPct val="107000"/>
                        </a:lnSpc>
                        <a:spcAft>
                          <a:spcPts val="800"/>
                        </a:spcAft>
                      </a:pPr>
                      <a:r>
                        <a:rPr lang="sv-SE" sz="130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May 5</a:t>
                      </a:r>
                      <a:endParaRPr lang="sv-S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30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Decision is made by the supervisor regarding whether the thesis has</a:t>
                      </a:r>
                      <a:br>
                        <a:rPr lang="en-GB" sz="130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br>
                      <a:r>
                        <a:rPr lang="en-GB" sz="130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good chances to be passed within the course time frames or</a:t>
                      </a:r>
                      <a:br>
                        <a:rPr lang="en-GB" sz="130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br>
                      <a:r>
                        <a:rPr lang="en-GB" sz="130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the thesis work needs to be stopped and grade F given.</a:t>
                      </a:r>
                      <a:endParaRPr lang="sv-S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3558144985"/>
                  </a:ext>
                </a:extLst>
              </a:tr>
            </a:tbl>
          </a:graphicData>
        </a:graphic>
      </p:graphicFrame>
    </p:spTree>
    <p:extLst>
      <p:ext uri="{BB962C8B-B14F-4D97-AF65-F5344CB8AC3E}">
        <p14:creationId xmlns:p14="http://schemas.microsoft.com/office/powerpoint/2010/main" val="19173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1644ED1-7A8E-469B-BA70-51CB4BFC3CBE}"/>
              </a:ext>
            </a:extLst>
          </p:cNvPr>
          <p:cNvSpPr>
            <a:spLocks noGrp="1"/>
          </p:cNvSpPr>
          <p:nvPr>
            <p:ph type="title"/>
          </p:nvPr>
        </p:nvSpPr>
        <p:spPr/>
        <p:txBody>
          <a:bodyPr/>
          <a:lstStyle/>
          <a:p>
            <a:r>
              <a:rPr lang="en-GB" dirty="0"/>
              <a:t>Part 3: Main work, second phase</a:t>
            </a:r>
            <a:endParaRPr lang="sv-SE" dirty="0"/>
          </a:p>
        </p:txBody>
      </p:sp>
      <p:sp>
        <p:nvSpPr>
          <p:cNvPr id="3" name="Platshållare för innehåll 2">
            <a:extLst>
              <a:ext uri="{FF2B5EF4-FFF2-40B4-BE49-F238E27FC236}">
                <a16:creationId xmlns:a16="http://schemas.microsoft.com/office/drawing/2014/main" id="{D9CCB6A7-71C0-445E-B411-20335EAAB6EE}"/>
              </a:ext>
            </a:extLst>
          </p:cNvPr>
          <p:cNvSpPr>
            <a:spLocks noGrp="1"/>
          </p:cNvSpPr>
          <p:nvPr>
            <p:ph idx="1"/>
          </p:nvPr>
        </p:nvSpPr>
        <p:spPr/>
        <p:txBody>
          <a:bodyPr>
            <a:normAutofit fontScale="92500" lnSpcReduction="10000"/>
          </a:bodyPr>
          <a:lstStyle/>
          <a:p>
            <a:r>
              <a:rPr lang="en-US" sz="2000" dirty="0"/>
              <a:t>Prepare the skeleton of your </a:t>
            </a:r>
            <a:r>
              <a:rPr lang="en-US" sz="2000"/>
              <a:t>final thesis </a:t>
            </a:r>
            <a:r>
              <a:rPr lang="en-US" sz="2000" dirty="0"/>
              <a:t>and include the parts that are already written </a:t>
            </a:r>
            <a:r>
              <a:rPr lang="en-US" sz="2000" dirty="0">
                <a:sym typeface="Wingdings" panose="05000000000000000000" pitchFamily="2" charset="2"/>
              </a:rPr>
              <a:t> obtain a thesis draft</a:t>
            </a:r>
            <a:endParaRPr lang="en-US" sz="2000" dirty="0"/>
          </a:p>
          <a:p>
            <a:endParaRPr lang="en-GB" sz="2000" dirty="0"/>
          </a:p>
          <a:p>
            <a:r>
              <a:rPr lang="en-GB" sz="2000" dirty="0"/>
              <a:t>Some parts (for ex. Conclusions, discussions) can be missing but the draft needs to be complete enough for a supervisor to make decision</a:t>
            </a:r>
          </a:p>
          <a:p>
            <a:endParaRPr lang="en-GB" sz="2000" dirty="0"/>
          </a:p>
          <a:p>
            <a:r>
              <a:rPr lang="en-GB" sz="2000" dirty="0"/>
              <a:t>Send this draft to the supervisor unless you got different instructions from the supervisor</a:t>
            </a:r>
          </a:p>
          <a:p>
            <a:endParaRPr lang="en-GB" sz="2000" dirty="0"/>
          </a:p>
          <a:p>
            <a:r>
              <a:rPr lang="en-US" sz="2000" dirty="0"/>
              <a:t>Decision is made by the supervisor regarding whether the thesis has </a:t>
            </a:r>
            <a:br>
              <a:rPr lang="en-US" sz="2000" dirty="0"/>
            </a:br>
            <a:r>
              <a:rPr lang="en-US" sz="2000" dirty="0"/>
              <a:t>good chances to be passed within the course time frames or </a:t>
            </a:r>
            <a:br>
              <a:rPr lang="en-US" sz="2000" dirty="0"/>
            </a:br>
            <a:r>
              <a:rPr lang="en-US" sz="2000" dirty="0"/>
              <a:t>the thesis work needs to be stopped and grade F given.</a:t>
            </a:r>
          </a:p>
          <a:p>
            <a:endParaRPr lang="en-US" sz="2000" dirty="0"/>
          </a:p>
          <a:p>
            <a:r>
              <a:rPr lang="en-US" sz="2000" dirty="0"/>
              <a:t>If failed, you may start new thesis work based on new project in the autumn term.</a:t>
            </a:r>
          </a:p>
          <a:p>
            <a:endParaRPr lang="en-GB" sz="2400" dirty="0"/>
          </a:p>
          <a:p>
            <a:endParaRPr lang="sv-SE" sz="2400" dirty="0"/>
          </a:p>
        </p:txBody>
      </p:sp>
      <p:sp>
        <p:nvSpPr>
          <p:cNvPr id="4" name="Platshållare för sidfot 3">
            <a:extLst>
              <a:ext uri="{FF2B5EF4-FFF2-40B4-BE49-F238E27FC236}">
                <a16:creationId xmlns:a16="http://schemas.microsoft.com/office/drawing/2014/main" id="{1ABFE2EF-C343-47DB-BDB7-A5F7E9A053AC}"/>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11783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53D5220-23C6-4C5A-9588-7E538030A75A}"/>
              </a:ext>
            </a:extLst>
          </p:cNvPr>
          <p:cNvSpPr>
            <a:spLocks noGrp="1"/>
          </p:cNvSpPr>
          <p:nvPr>
            <p:ph type="title"/>
          </p:nvPr>
        </p:nvSpPr>
        <p:spPr/>
        <p:txBody>
          <a:bodyPr/>
          <a:lstStyle/>
          <a:p>
            <a:r>
              <a:rPr lang="en-GB" dirty="0"/>
              <a:t>Part 3: </a:t>
            </a:r>
            <a:r>
              <a:rPr lang="sv-SE" dirty="0"/>
              <a:t>Main </a:t>
            </a:r>
            <a:r>
              <a:rPr lang="sv-SE" dirty="0" err="1"/>
              <a:t>work</a:t>
            </a:r>
            <a:r>
              <a:rPr lang="sv-SE" dirty="0"/>
              <a:t>, second </a:t>
            </a:r>
            <a:r>
              <a:rPr lang="sv-SE" dirty="0" err="1"/>
              <a:t>phase</a:t>
            </a:r>
            <a:endParaRPr lang="sv-SE" dirty="0"/>
          </a:p>
        </p:txBody>
      </p:sp>
      <p:sp>
        <p:nvSpPr>
          <p:cNvPr id="3" name="Platshållare för innehåll 2">
            <a:extLst>
              <a:ext uri="{FF2B5EF4-FFF2-40B4-BE49-F238E27FC236}">
                <a16:creationId xmlns:a16="http://schemas.microsoft.com/office/drawing/2014/main" id="{04711FA6-410E-4A13-9610-E28CD46B076C}"/>
              </a:ext>
            </a:extLst>
          </p:cNvPr>
          <p:cNvSpPr>
            <a:spLocks noGrp="1"/>
          </p:cNvSpPr>
          <p:nvPr>
            <p:ph idx="1"/>
          </p:nvPr>
        </p:nvSpPr>
        <p:spPr>
          <a:xfrm>
            <a:off x="457200" y="2564904"/>
            <a:ext cx="8229600" cy="3561259"/>
          </a:xfrm>
        </p:spPr>
        <p:txBody>
          <a:bodyPr>
            <a:normAutofit/>
          </a:bodyPr>
          <a:lstStyle/>
          <a:p>
            <a:r>
              <a:rPr lang="sv-SE" sz="2000" dirty="0" err="1"/>
              <a:t>Work</a:t>
            </a:r>
            <a:r>
              <a:rPr lang="sv-SE" sz="2000" dirty="0"/>
              <a:t> on </a:t>
            </a:r>
            <a:r>
              <a:rPr lang="sv-SE" sz="2000" dirty="0" err="1"/>
              <a:t>your</a:t>
            </a:r>
            <a:r>
              <a:rPr lang="sv-SE" sz="2000" dirty="0"/>
              <a:t> </a:t>
            </a:r>
            <a:r>
              <a:rPr lang="sv-SE" sz="2000" dirty="0" err="1"/>
              <a:t>thesis</a:t>
            </a:r>
            <a:r>
              <a:rPr lang="sv-SE" sz="2000" dirty="0"/>
              <a:t> and </a:t>
            </a:r>
            <a:r>
              <a:rPr lang="sv-SE" sz="2000" dirty="0" err="1"/>
              <a:t>complete</a:t>
            </a:r>
            <a:r>
              <a:rPr lang="sv-SE" sz="2000" dirty="0"/>
              <a:t> the </a:t>
            </a:r>
            <a:r>
              <a:rPr lang="sv-SE" sz="2000" dirty="0" err="1"/>
              <a:t>remaining</a:t>
            </a:r>
            <a:r>
              <a:rPr lang="sv-SE" sz="2000" dirty="0"/>
              <a:t> parts </a:t>
            </a:r>
            <a:r>
              <a:rPr lang="sv-SE" sz="2000" dirty="0" err="1"/>
              <a:t>of</a:t>
            </a:r>
            <a:r>
              <a:rPr lang="sv-SE" sz="2000" dirty="0"/>
              <a:t> </a:t>
            </a:r>
            <a:r>
              <a:rPr lang="sv-SE" sz="2000" dirty="0" err="1"/>
              <a:t>your</a:t>
            </a:r>
            <a:r>
              <a:rPr lang="sv-SE" sz="2000" dirty="0"/>
              <a:t> draft:</a:t>
            </a:r>
          </a:p>
          <a:p>
            <a:pPr lvl="1"/>
            <a:r>
              <a:rPr lang="en-US" sz="1600" dirty="0"/>
              <a:t>Finalize your analyses and complete the results part of your thesis.</a:t>
            </a:r>
          </a:p>
          <a:p>
            <a:pPr lvl="1"/>
            <a:r>
              <a:rPr lang="en-US" sz="1600" dirty="0"/>
              <a:t>Finalize the methodology chapter and the reference list of your thesis.</a:t>
            </a:r>
          </a:p>
          <a:p>
            <a:pPr lvl="1"/>
            <a:r>
              <a:rPr lang="en-US" sz="1600" dirty="0"/>
              <a:t>Put strong effort on writing a good discussion part, consider limitations of your approaches, methods and algorithms. It should comprise several pages.</a:t>
            </a:r>
          </a:p>
          <a:p>
            <a:pPr lvl="1"/>
            <a:r>
              <a:rPr lang="en-US" sz="1600" dirty="0"/>
              <a:t>Formulate your conclusions.</a:t>
            </a:r>
          </a:p>
          <a:p>
            <a:pPr lvl="1"/>
            <a:r>
              <a:rPr lang="en-US" sz="1600" dirty="0"/>
              <a:t>Write “Ethical considerations” section.</a:t>
            </a:r>
          </a:p>
          <a:p>
            <a:pPr lvl="1"/>
            <a:endParaRPr lang="sv-SE" sz="1600" dirty="0"/>
          </a:p>
          <a:p>
            <a:r>
              <a:rPr lang="sv-SE" sz="2000" dirty="0"/>
              <a:t>A </a:t>
            </a:r>
            <a:r>
              <a:rPr lang="sv-SE" sz="2000" dirty="0" err="1"/>
              <a:t>thesis</a:t>
            </a:r>
            <a:r>
              <a:rPr lang="sv-SE" sz="2000" dirty="0"/>
              <a:t> draft is sent to the opponent, </a:t>
            </a:r>
            <a:r>
              <a:rPr lang="sv-SE" sz="2000" dirty="0" err="1"/>
              <a:t>examiner</a:t>
            </a:r>
            <a:r>
              <a:rPr lang="sv-SE" sz="2000" dirty="0"/>
              <a:t> and the supervisor</a:t>
            </a:r>
          </a:p>
          <a:p>
            <a:pPr lvl="1"/>
            <a:r>
              <a:rPr lang="sv-SE" sz="1600" dirty="0" err="1"/>
              <a:t>Should</a:t>
            </a:r>
            <a:r>
              <a:rPr lang="sv-SE" sz="1600" dirty="0"/>
              <a:t> not </a:t>
            </a:r>
            <a:r>
              <a:rPr lang="sv-SE" sz="1600" dirty="0" err="1"/>
              <a:t>contain</a:t>
            </a:r>
            <a:r>
              <a:rPr lang="sv-SE" sz="1600" dirty="0"/>
              <a:t> </a:t>
            </a:r>
            <a:r>
              <a:rPr lang="sv-SE" sz="1600" dirty="0" err="1"/>
              <a:t>missing</a:t>
            </a:r>
            <a:r>
              <a:rPr lang="sv-SE" sz="1600" dirty="0"/>
              <a:t> parts</a:t>
            </a:r>
          </a:p>
          <a:p>
            <a:pPr lvl="1"/>
            <a:r>
              <a:rPr lang="sv-SE" sz="1600" dirty="0" err="1"/>
              <a:t>Should</a:t>
            </a:r>
            <a:r>
              <a:rPr lang="sv-SE" sz="1600" dirty="0"/>
              <a:t> be </a:t>
            </a:r>
            <a:r>
              <a:rPr lang="sv-SE" sz="1600" dirty="0" err="1"/>
              <a:t>of</a:t>
            </a:r>
            <a:r>
              <a:rPr lang="sv-SE" sz="1600" dirty="0"/>
              <a:t> a </a:t>
            </a:r>
            <a:r>
              <a:rPr lang="sv-SE" sz="1600" dirty="0" err="1"/>
              <a:t>high</a:t>
            </a:r>
            <a:r>
              <a:rPr lang="sv-SE" sz="1600" dirty="0"/>
              <a:t> </a:t>
            </a:r>
            <a:r>
              <a:rPr lang="sv-SE" sz="1600" dirty="0" err="1"/>
              <a:t>quality</a:t>
            </a:r>
            <a:r>
              <a:rPr lang="sv-SE" sz="1600" dirty="0"/>
              <a:t> </a:t>
            </a:r>
            <a:r>
              <a:rPr lang="sv-SE" sz="1600" dirty="0">
                <a:sym typeface="Wingdings" panose="05000000000000000000" pitchFamily="2" charset="2"/>
              </a:rPr>
              <a:t> </a:t>
            </a:r>
            <a:r>
              <a:rPr lang="sv-SE" sz="1600" dirty="0" err="1">
                <a:sym typeface="Wingdings" panose="05000000000000000000" pitchFamily="2" charset="2"/>
              </a:rPr>
              <a:t>This</a:t>
            </a:r>
            <a:r>
              <a:rPr lang="sv-SE" sz="1600" dirty="0">
                <a:sym typeface="Wingdings" panose="05000000000000000000" pitchFamily="2" charset="2"/>
              </a:rPr>
              <a:t> version </a:t>
            </a:r>
            <a:r>
              <a:rPr lang="sv-SE" sz="1600" dirty="0" err="1">
                <a:sym typeface="Wingdings" panose="05000000000000000000" pitchFamily="2" charset="2"/>
              </a:rPr>
              <a:t>of</a:t>
            </a:r>
            <a:r>
              <a:rPr lang="sv-SE" sz="1600" dirty="0">
                <a:sym typeface="Wingdings" panose="05000000000000000000" pitchFamily="2" charset="2"/>
              </a:rPr>
              <a:t> the draft is </a:t>
            </a:r>
            <a:r>
              <a:rPr lang="sv-SE" sz="1600" b="1" dirty="0" err="1">
                <a:solidFill>
                  <a:srgbClr val="0000FF"/>
                </a:solidFill>
                <a:sym typeface="Wingdings" panose="05000000000000000000" pitchFamily="2" charset="2"/>
              </a:rPr>
              <a:t>evaluated</a:t>
            </a:r>
            <a:r>
              <a:rPr lang="sv-SE" sz="1600" b="1" dirty="0">
                <a:solidFill>
                  <a:srgbClr val="0000FF"/>
                </a:solidFill>
                <a:sym typeface="Wingdings" panose="05000000000000000000" pitchFamily="2" charset="2"/>
              </a:rPr>
              <a:t> by the </a:t>
            </a:r>
            <a:r>
              <a:rPr lang="sv-SE" sz="1600" b="1" dirty="0" err="1">
                <a:solidFill>
                  <a:srgbClr val="0000FF"/>
                </a:solidFill>
                <a:sym typeface="Wingdings" panose="05000000000000000000" pitchFamily="2" charset="2"/>
              </a:rPr>
              <a:t>examiner</a:t>
            </a:r>
            <a:r>
              <a:rPr lang="sv-SE" sz="1600" b="1" dirty="0">
                <a:solidFill>
                  <a:srgbClr val="0000FF"/>
                </a:solidFill>
                <a:sym typeface="Wingdings" panose="05000000000000000000" pitchFamily="2" charset="2"/>
              </a:rPr>
              <a:t> </a:t>
            </a:r>
            <a:endParaRPr lang="sv-SE" sz="1600" dirty="0"/>
          </a:p>
          <a:p>
            <a:endParaRPr lang="sv-SE" sz="2000" dirty="0"/>
          </a:p>
          <a:p>
            <a:pPr lvl="1"/>
            <a:endParaRPr lang="sv-SE" sz="1600" dirty="0"/>
          </a:p>
          <a:p>
            <a:endParaRPr lang="sv-SE" sz="2000" dirty="0"/>
          </a:p>
          <a:p>
            <a:pPr lvl="1"/>
            <a:endParaRPr lang="sv-SE" sz="1600" dirty="0"/>
          </a:p>
          <a:p>
            <a:endParaRPr lang="sv-SE" dirty="0"/>
          </a:p>
        </p:txBody>
      </p:sp>
      <p:sp>
        <p:nvSpPr>
          <p:cNvPr id="4" name="Platshållare för sidfot 3">
            <a:extLst>
              <a:ext uri="{FF2B5EF4-FFF2-40B4-BE49-F238E27FC236}">
                <a16:creationId xmlns:a16="http://schemas.microsoft.com/office/drawing/2014/main" id="{209A79DD-AB15-48EE-BC35-9B761EBB2551}"/>
              </a:ext>
            </a:extLst>
          </p:cNvPr>
          <p:cNvSpPr>
            <a:spLocks noGrp="1"/>
          </p:cNvSpPr>
          <p:nvPr>
            <p:ph type="ftr" sz="quarter" idx="11"/>
          </p:nvPr>
        </p:nvSpPr>
        <p:spPr/>
        <p:txBody>
          <a:bodyPr/>
          <a:lstStyle/>
          <a:p>
            <a:r>
              <a:rPr lang="sv-SE"/>
              <a:t>732A64</a:t>
            </a:r>
            <a:endParaRPr lang="sv-SE" dirty="0"/>
          </a:p>
        </p:txBody>
      </p:sp>
      <p:graphicFrame>
        <p:nvGraphicFramePr>
          <p:cNvPr id="6" name="Table 5">
            <a:extLst>
              <a:ext uri="{FF2B5EF4-FFF2-40B4-BE49-F238E27FC236}">
                <a16:creationId xmlns:a16="http://schemas.microsoft.com/office/drawing/2014/main" id="{66DDCF76-1D1C-4DB0-9648-4A94A534FF8E}"/>
              </a:ext>
            </a:extLst>
          </p:cNvPr>
          <p:cNvGraphicFramePr>
            <a:graphicFrameLocks noGrp="1"/>
          </p:cNvGraphicFramePr>
          <p:nvPr>
            <p:extLst>
              <p:ext uri="{D42A27DB-BD31-4B8C-83A1-F6EECF244321}">
                <p14:modId xmlns:p14="http://schemas.microsoft.com/office/powerpoint/2010/main" val="1829841657"/>
              </p:ext>
            </p:extLst>
          </p:nvPr>
        </p:nvGraphicFramePr>
        <p:xfrm>
          <a:off x="470852" y="1673326"/>
          <a:ext cx="8229600" cy="635889"/>
        </p:xfrm>
        <a:graphic>
          <a:graphicData uri="http://schemas.openxmlformats.org/drawingml/2006/table">
            <a:tbl>
              <a:tblPr firstRow="1" firstCol="1" bandRow="1"/>
              <a:tblGrid>
                <a:gridCol w="1306861">
                  <a:extLst>
                    <a:ext uri="{9D8B030D-6E8A-4147-A177-3AD203B41FA5}">
                      <a16:colId xmlns:a16="http://schemas.microsoft.com/office/drawing/2014/main" val="499332469"/>
                    </a:ext>
                  </a:extLst>
                </a:gridCol>
                <a:gridCol w="6922739">
                  <a:extLst>
                    <a:ext uri="{9D8B030D-6E8A-4147-A177-3AD203B41FA5}">
                      <a16:colId xmlns:a16="http://schemas.microsoft.com/office/drawing/2014/main" val="854813992"/>
                    </a:ext>
                  </a:extLst>
                </a:gridCol>
              </a:tblGrid>
              <a:tr h="211530">
                <a:tc>
                  <a:txBody>
                    <a:bodyPr/>
                    <a:lstStyle/>
                    <a:p>
                      <a:pPr>
                        <a:lnSpc>
                          <a:spcPct val="107000"/>
                        </a:lnSpc>
                        <a:spcAft>
                          <a:spcPts val="800"/>
                        </a:spcAft>
                      </a:pPr>
                      <a:r>
                        <a:rPr lang="sv-SE"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May 7</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Sending a thesis draft to the opponent, examiner and supervisor</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1550710113"/>
                  </a:ext>
                </a:extLst>
              </a:tr>
              <a:tr h="423059">
                <a:tc>
                  <a:txBody>
                    <a:bodyPr/>
                    <a:lstStyle/>
                    <a:p>
                      <a:pPr>
                        <a:lnSpc>
                          <a:spcPct val="107000"/>
                        </a:lnSpc>
                        <a:spcAft>
                          <a:spcPts val="800"/>
                        </a:spcAft>
                      </a:pPr>
                      <a:r>
                        <a:rPr lang="sv-SE" sz="1300" b="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May 17 or 18 or 19</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300" b="1"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Revision meeting. Mandatory, but date and place are set bilaterally selected pairs of students.</a:t>
                      </a:r>
                      <a:endParaRPr lang="sv-S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3203783192"/>
                  </a:ext>
                </a:extLst>
              </a:tr>
            </a:tbl>
          </a:graphicData>
        </a:graphic>
      </p:graphicFrame>
    </p:spTree>
    <p:extLst>
      <p:ext uri="{BB962C8B-B14F-4D97-AF65-F5344CB8AC3E}">
        <p14:creationId xmlns:p14="http://schemas.microsoft.com/office/powerpoint/2010/main" val="246958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0" dur="500"/>
                                        <p:tgtEl>
                                          <p:spTgt spid="3">
                                            <p:txEl>
                                              <p:pRg st="8" end="8"/>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06E97C2-BF23-4782-9D1A-2D9CD717EDDA}"/>
              </a:ext>
            </a:extLst>
          </p:cNvPr>
          <p:cNvSpPr>
            <a:spLocks noGrp="1"/>
          </p:cNvSpPr>
          <p:nvPr>
            <p:ph type="title"/>
          </p:nvPr>
        </p:nvSpPr>
        <p:spPr/>
        <p:txBody>
          <a:bodyPr/>
          <a:lstStyle/>
          <a:p>
            <a:r>
              <a:rPr lang="en-GB" dirty="0"/>
              <a:t>Part 3: </a:t>
            </a:r>
            <a:r>
              <a:rPr lang="sv-SE" dirty="0"/>
              <a:t>Main </a:t>
            </a:r>
            <a:r>
              <a:rPr lang="sv-SE" dirty="0" err="1"/>
              <a:t>work</a:t>
            </a:r>
            <a:r>
              <a:rPr lang="sv-SE" dirty="0"/>
              <a:t>, second </a:t>
            </a:r>
            <a:r>
              <a:rPr lang="sv-SE" dirty="0" err="1"/>
              <a:t>phase</a:t>
            </a:r>
            <a:endParaRPr lang="sv-SE" dirty="0"/>
          </a:p>
        </p:txBody>
      </p:sp>
      <p:sp>
        <p:nvSpPr>
          <p:cNvPr id="3" name="Platshållare för innehåll 2">
            <a:extLst>
              <a:ext uri="{FF2B5EF4-FFF2-40B4-BE49-F238E27FC236}">
                <a16:creationId xmlns:a16="http://schemas.microsoft.com/office/drawing/2014/main" id="{CC33CC26-DD4D-477E-A43F-E3C399FDD661}"/>
              </a:ext>
            </a:extLst>
          </p:cNvPr>
          <p:cNvSpPr>
            <a:spLocks noGrp="1"/>
          </p:cNvSpPr>
          <p:nvPr>
            <p:ph idx="1"/>
          </p:nvPr>
        </p:nvSpPr>
        <p:spPr/>
        <p:txBody>
          <a:bodyPr>
            <a:normAutofit fontScale="92500" lnSpcReduction="10000"/>
          </a:bodyPr>
          <a:lstStyle/>
          <a:p>
            <a:r>
              <a:rPr lang="sv-SE" sz="2400" dirty="0"/>
              <a:t>Draft is </a:t>
            </a:r>
            <a:r>
              <a:rPr lang="sv-SE" sz="2400" dirty="0" err="1"/>
              <a:t>evaluated</a:t>
            </a:r>
            <a:r>
              <a:rPr lang="sv-SE" sz="2400" dirty="0"/>
              <a:t> by the </a:t>
            </a:r>
            <a:r>
              <a:rPr lang="sv-SE" sz="2400" dirty="0" err="1"/>
              <a:t>examiner</a:t>
            </a:r>
            <a:r>
              <a:rPr lang="sv-SE" sz="2400" dirty="0"/>
              <a:t> to </a:t>
            </a:r>
            <a:r>
              <a:rPr lang="sv-SE" sz="2400" dirty="0" err="1"/>
              <a:t>see</a:t>
            </a:r>
            <a:endParaRPr lang="sv-SE" sz="2400" dirty="0"/>
          </a:p>
          <a:p>
            <a:pPr lvl="1"/>
            <a:r>
              <a:rPr lang="sv-SE" sz="2200" dirty="0" err="1"/>
              <a:t>How</a:t>
            </a:r>
            <a:r>
              <a:rPr lang="sv-SE" sz="2200" dirty="0"/>
              <a:t> </a:t>
            </a:r>
            <a:r>
              <a:rPr lang="sv-SE" sz="2200" dirty="0" err="1"/>
              <a:t>well</a:t>
            </a:r>
            <a:r>
              <a:rPr lang="sv-SE" sz="2200" dirty="0"/>
              <a:t> </a:t>
            </a:r>
            <a:r>
              <a:rPr lang="sv-SE" sz="2200" dirty="0" err="1"/>
              <a:t>you</a:t>
            </a:r>
            <a:r>
              <a:rPr lang="sv-SE" sz="2200" dirty="0"/>
              <a:t> </a:t>
            </a:r>
            <a:r>
              <a:rPr lang="sv-SE" sz="2200" dirty="0" err="1"/>
              <a:t>have</a:t>
            </a:r>
            <a:r>
              <a:rPr lang="sv-SE" sz="2200" dirty="0"/>
              <a:t> </a:t>
            </a:r>
            <a:r>
              <a:rPr lang="sv-SE" sz="2200" dirty="0" err="1"/>
              <a:t>done</a:t>
            </a:r>
            <a:r>
              <a:rPr lang="sv-SE" sz="2200" dirty="0"/>
              <a:t> at </a:t>
            </a:r>
            <a:r>
              <a:rPr lang="sv-SE" sz="2200" dirty="0" err="1"/>
              <a:t>this</a:t>
            </a:r>
            <a:r>
              <a:rPr lang="sv-SE" sz="2200" dirty="0"/>
              <a:t> </a:t>
            </a:r>
            <a:r>
              <a:rPr lang="sv-SE" sz="2200" dirty="0" err="1"/>
              <a:t>time</a:t>
            </a:r>
            <a:r>
              <a:rPr lang="sv-SE" sz="2200" dirty="0"/>
              <a:t> step (progression)</a:t>
            </a:r>
          </a:p>
          <a:p>
            <a:pPr lvl="1"/>
            <a:r>
              <a:rPr lang="sv-SE" sz="2200" dirty="0" err="1"/>
              <a:t>Whether</a:t>
            </a:r>
            <a:r>
              <a:rPr lang="sv-SE" sz="2200" dirty="0"/>
              <a:t> </a:t>
            </a:r>
            <a:r>
              <a:rPr lang="sv-SE" sz="2200" dirty="0" err="1"/>
              <a:t>some</a:t>
            </a:r>
            <a:r>
              <a:rPr lang="sv-SE" sz="2200" dirty="0"/>
              <a:t> </a:t>
            </a:r>
            <a:r>
              <a:rPr lang="sv-SE" sz="2200" dirty="0" err="1"/>
              <a:t>aspects</a:t>
            </a:r>
            <a:r>
              <a:rPr lang="sv-SE" sz="2200" dirty="0"/>
              <a:t> </a:t>
            </a:r>
            <a:r>
              <a:rPr lang="sv-SE" sz="2200" dirty="0" err="1"/>
              <a:t>of</a:t>
            </a:r>
            <a:r>
              <a:rPr lang="sv-SE" sz="2200" dirty="0"/>
              <a:t> the </a:t>
            </a:r>
            <a:r>
              <a:rPr lang="sv-SE" sz="2200" dirty="0" err="1"/>
              <a:t>thesis</a:t>
            </a:r>
            <a:r>
              <a:rPr lang="sv-SE" sz="2200" dirty="0"/>
              <a:t> </a:t>
            </a:r>
            <a:r>
              <a:rPr lang="sv-SE" sz="2200" dirty="0" err="1"/>
              <a:t>are</a:t>
            </a:r>
            <a:r>
              <a:rPr lang="sv-SE" sz="2200" dirty="0"/>
              <a:t> </a:t>
            </a:r>
            <a:r>
              <a:rPr lang="sv-SE" sz="2200" dirty="0" err="1"/>
              <a:t>of</a:t>
            </a:r>
            <a:r>
              <a:rPr lang="sv-SE" sz="2200" dirty="0"/>
              <a:t> </a:t>
            </a:r>
            <a:r>
              <a:rPr lang="sv-SE" sz="2200" dirty="0" err="1"/>
              <a:t>poor</a:t>
            </a:r>
            <a:r>
              <a:rPr lang="sv-SE" sz="2200" dirty="0"/>
              <a:t> </a:t>
            </a:r>
            <a:r>
              <a:rPr lang="sv-SE" sz="2200" dirty="0" err="1"/>
              <a:t>quality</a:t>
            </a:r>
            <a:r>
              <a:rPr lang="sv-SE" sz="2200" dirty="0"/>
              <a:t> and </a:t>
            </a:r>
            <a:r>
              <a:rPr lang="sv-SE" sz="2200" dirty="0" err="1"/>
              <a:t>thus</a:t>
            </a:r>
            <a:r>
              <a:rPr lang="sv-SE" sz="2200" dirty="0"/>
              <a:t> </a:t>
            </a:r>
            <a:r>
              <a:rPr lang="sv-SE" sz="2200" dirty="0" err="1"/>
              <a:t>might</a:t>
            </a:r>
            <a:r>
              <a:rPr lang="sv-SE" sz="2200" dirty="0"/>
              <a:t> </a:t>
            </a:r>
            <a:r>
              <a:rPr lang="sv-SE" sz="2200" dirty="0" err="1"/>
              <a:t>lead</a:t>
            </a:r>
            <a:r>
              <a:rPr lang="sv-SE" sz="2200" dirty="0"/>
              <a:t> to F </a:t>
            </a:r>
            <a:r>
              <a:rPr lang="sv-SE" sz="2200" dirty="0" err="1"/>
              <a:t>unless</a:t>
            </a:r>
            <a:r>
              <a:rPr lang="sv-SE" sz="2200" dirty="0"/>
              <a:t> </a:t>
            </a:r>
            <a:r>
              <a:rPr lang="sv-SE" sz="2200" dirty="0" err="1"/>
              <a:t>corrected</a:t>
            </a:r>
            <a:r>
              <a:rPr lang="sv-SE" sz="2200" dirty="0"/>
              <a:t>.</a:t>
            </a:r>
          </a:p>
          <a:p>
            <a:pPr lvl="1"/>
            <a:endParaRPr lang="sv-SE" sz="2200" dirty="0"/>
          </a:p>
          <a:p>
            <a:r>
              <a:rPr lang="sv-SE" sz="2400" dirty="0"/>
              <a:t>The </a:t>
            </a:r>
            <a:r>
              <a:rPr lang="sv-SE" sz="2400" dirty="0" err="1"/>
              <a:t>Examiner</a:t>
            </a:r>
            <a:r>
              <a:rPr lang="sv-SE" sz="2400" dirty="0"/>
              <a:t> is </a:t>
            </a:r>
            <a:r>
              <a:rPr lang="sv-SE" sz="2400" dirty="0" err="1"/>
              <a:t>asked</a:t>
            </a:r>
            <a:r>
              <a:rPr lang="sv-SE" sz="2400" dirty="0"/>
              <a:t> to </a:t>
            </a:r>
            <a:r>
              <a:rPr lang="sv-SE" sz="2400" dirty="0" err="1"/>
              <a:t>mention</a:t>
            </a:r>
            <a:r>
              <a:rPr lang="sv-SE" sz="2400" dirty="0"/>
              <a:t> the </a:t>
            </a:r>
            <a:r>
              <a:rPr lang="sv-SE" sz="2400" dirty="0" err="1"/>
              <a:t>critical</a:t>
            </a:r>
            <a:r>
              <a:rPr lang="sv-SE" sz="2400" dirty="0"/>
              <a:t> </a:t>
            </a:r>
            <a:r>
              <a:rPr lang="sv-SE" sz="2400" dirty="0" err="1"/>
              <a:t>aspects</a:t>
            </a:r>
            <a:r>
              <a:rPr lang="sv-SE" sz="2400" dirty="0"/>
              <a:t> </a:t>
            </a:r>
            <a:r>
              <a:rPr lang="sv-SE" sz="2400" dirty="0" err="1"/>
              <a:t>that</a:t>
            </a:r>
            <a:r>
              <a:rPr lang="sv-SE" sz="2400" dirty="0"/>
              <a:t> </a:t>
            </a:r>
            <a:r>
              <a:rPr lang="sv-SE" sz="2400" dirty="0" err="1"/>
              <a:t>might</a:t>
            </a:r>
            <a:r>
              <a:rPr lang="sv-SE" sz="2400" dirty="0"/>
              <a:t> </a:t>
            </a:r>
            <a:r>
              <a:rPr lang="sv-SE" sz="2400" dirty="0" err="1"/>
              <a:t>lead</a:t>
            </a:r>
            <a:r>
              <a:rPr lang="sv-SE" sz="2400" dirty="0"/>
              <a:t> to F </a:t>
            </a:r>
            <a:r>
              <a:rPr lang="sv-SE" sz="2400" dirty="0" err="1"/>
              <a:t>but</a:t>
            </a:r>
            <a:r>
              <a:rPr lang="sv-SE" sz="2400" dirty="0"/>
              <a:t> it </a:t>
            </a:r>
            <a:r>
              <a:rPr lang="sv-SE" sz="2400" dirty="0" err="1"/>
              <a:t>can</a:t>
            </a:r>
            <a:r>
              <a:rPr lang="sv-SE" sz="2400" dirty="0"/>
              <a:t> be hard to do so </a:t>
            </a:r>
            <a:r>
              <a:rPr lang="sv-SE" sz="2400" dirty="0" err="1"/>
              <a:t>if</a:t>
            </a:r>
            <a:r>
              <a:rPr lang="sv-SE" sz="2400" dirty="0"/>
              <a:t> </a:t>
            </a:r>
            <a:r>
              <a:rPr lang="sv-SE" sz="2400" dirty="0" err="1"/>
              <a:t>there</a:t>
            </a:r>
            <a:r>
              <a:rPr lang="sv-SE" sz="2400" dirty="0"/>
              <a:t> </a:t>
            </a:r>
            <a:r>
              <a:rPr lang="sv-SE" sz="2400" dirty="0" err="1"/>
              <a:t>are</a:t>
            </a:r>
            <a:r>
              <a:rPr lang="sv-SE" sz="2400" dirty="0"/>
              <a:t> </a:t>
            </a:r>
            <a:r>
              <a:rPr lang="sv-SE" sz="2400" dirty="0" err="1"/>
              <a:t>many</a:t>
            </a:r>
            <a:r>
              <a:rPr lang="sv-SE" sz="2400" dirty="0"/>
              <a:t> problems…</a:t>
            </a:r>
          </a:p>
          <a:p>
            <a:pPr lvl="1"/>
            <a:r>
              <a:rPr lang="sv-SE" sz="2200" dirty="0"/>
              <a:t>Not so </a:t>
            </a:r>
            <a:r>
              <a:rPr lang="sv-SE" sz="2200" dirty="0" err="1"/>
              <a:t>good</a:t>
            </a:r>
            <a:r>
              <a:rPr lang="sv-SE" sz="2200" dirty="0"/>
              <a:t> for the </a:t>
            </a:r>
            <a:r>
              <a:rPr lang="sv-SE" sz="2200" dirty="0" err="1"/>
              <a:t>grade</a:t>
            </a:r>
            <a:r>
              <a:rPr lang="sv-SE" sz="2200" dirty="0"/>
              <a:t> </a:t>
            </a:r>
            <a:r>
              <a:rPr lang="sv-SE" sz="2200" dirty="0" err="1"/>
              <a:t>if</a:t>
            </a:r>
            <a:r>
              <a:rPr lang="sv-SE" sz="2200" dirty="0"/>
              <a:t> the </a:t>
            </a:r>
            <a:r>
              <a:rPr lang="sv-SE" sz="2200" dirty="0" err="1"/>
              <a:t>examiner</a:t>
            </a:r>
            <a:r>
              <a:rPr lang="sv-SE" sz="2200" dirty="0"/>
              <a:t> </a:t>
            </a:r>
            <a:r>
              <a:rPr lang="sv-SE" sz="2200" dirty="0" err="1"/>
              <a:t>discovers</a:t>
            </a:r>
            <a:r>
              <a:rPr lang="sv-SE" sz="2200" dirty="0"/>
              <a:t> a </a:t>
            </a:r>
            <a:r>
              <a:rPr lang="sv-SE" sz="2200" dirty="0" err="1"/>
              <a:t>lot</a:t>
            </a:r>
            <a:r>
              <a:rPr lang="sv-SE" sz="2200" dirty="0"/>
              <a:t> </a:t>
            </a:r>
            <a:r>
              <a:rPr lang="sv-SE" sz="2200" dirty="0" err="1"/>
              <a:t>of</a:t>
            </a:r>
            <a:r>
              <a:rPr lang="sv-SE" sz="2200" dirty="0"/>
              <a:t> </a:t>
            </a:r>
            <a:r>
              <a:rPr lang="sv-SE" sz="2200" dirty="0" err="1"/>
              <a:t>critical</a:t>
            </a:r>
            <a:r>
              <a:rPr lang="sv-SE" sz="2200" dirty="0"/>
              <a:t> </a:t>
            </a:r>
            <a:r>
              <a:rPr lang="sv-SE" sz="2200" dirty="0" err="1"/>
              <a:t>issues</a:t>
            </a:r>
            <a:r>
              <a:rPr lang="sv-SE" sz="2200" dirty="0"/>
              <a:t>…</a:t>
            </a:r>
          </a:p>
          <a:p>
            <a:pPr lvl="1"/>
            <a:endParaRPr lang="sv-SE" sz="2200" dirty="0"/>
          </a:p>
          <a:p>
            <a:r>
              <a:rPr lang="sv-SE" sz="2400" dirty="0"/>
              <a:t>The </a:t>
            </a:r>
            <a:r>
              <a:rPr lang="sv-SE" sz="2400" dirty="0" err="1"/>
              <a:t>examiner</a:t>
            </a:r>
            <a:r>
              <a:rPr lang="sv-SE" sz="2400" dirty="0"/>
              <a:t> is not </a:t>
            </a:r>
            <a:r>
              <a:rPr lang="sv-SE" sz="2400" dirty="0" err="1"/>
              <a:t>supposed</a:t>
            </a:r>
            <a:r>
              <a:rPr lang="sv-SE" sz="2400" dirty="0"/>
              <a:t> to make a </a:t>
            </a:r>
            <a:r>
              <a:rPr lang="sv-SE" sz="2400" dirty="0" err="1"/>
              <a:t>detailed</a:t>
            </a:r>
            <a:r>
              <a:rPr lang="sv-SE" sz="2400" dirty="0"/>
              <a:t> </a:t>
            </a:r>
            <a:r>
              <a:rPr lang="sv-SE" sz="2400" dirty="0" err="1"/>
              <a:t>review</a:t>
            </a:r>
            <a:r>
              <a:rPr lang="sv-SE" sz="2400" dirty="0"/>
              <a:t> and the feedback on </a:t>
            </a:r>
            <a:r>
              <a:rPr lang="sv-SE" sz="2400" dirty="0" err="1"/>
              <a:t>your</a:t>
            </a:r>
            <a:r>
              <a:rPr lang="sv-SE" sz="2400" dirty="0"/>
              <a:t> </a:t>
            </a:r>
            <a:r>
              <a:rPr lang="sv-SE" sz="2400" dirty="0" err="1"/>
              <a:t>work</a:t>
            </a:r>
            <a:r>
              <a:rPr lang="sv-SE" sz="2400" dirty="0"/>
              <a:t> </a:t>
            </a:r>
            <a:r>
              <a:rPr lang="sv-SE" sz="2400" dirty="0" err="1"/>
              <a:t>but</a:t>
            </a:r>
            <a:r>
              <a:rPr lang="sv-SE" sz="2400" dirty="0"/>
              <a:t> </a:t>
            </a:r>
            <a:r>
              <a:rPr lang="sv-SE" sz="2400" dirty="0" err="1"/>
              <a:t>only</a:t>
            </a:r>
            <a:r>
              <a:rPr lang="sv-SE" sz="2400" dirty="0"/>
              <a:t> </a:t>
            </a:r>
            <a:r>
              <a:rPr lang="sv-SE" sz="2400" dirty="0" err="1"/>
              <a:t>evaluate</a:t>
            </a:r>
            <a:r>
              <a:rPr lang="sv-SE" sz="2400" dirty="0"/>
              <a:t> </a:t>
            </a:r>
            <a:r>
              <a:rPr lang="sv-SE" sz="2400" dirty="0" err="1"/>
              <a:t>your</a:t>
            </a:r>
            <a:r>
              <a:rPr lang="sv-SE" sz="2400" dirty="0"/>
              <a:t> </a:t>
            </a:r>
            <a:r>
              <a:rPr lang="sv-SE" sz="2400" dirty="0" err="1"/>
              <a:t>work</a:t>
            </a:r>
            <a:r>
              <a:rPr lang="sv-SE" sz="2400" dirty="0"/>
              <a:t> and </a:t>
            </a:r>
            <a:r>
              <a:rPr lang="sv-SE" sz="2400" dirty="0" err="1"/>
              <a:t>possibly</a:t>
            </a:r>
            <a:r>
              <a:rPr lang="sv-SE" sz="2400" dirty="0"/>
              <a:t> </a:t>
            </a:r>
            <a:r>
              <a:rPr lang="sv-SE" sz="2400" dirty="0" err="1"/>
              <a:t>give</a:t>
            </a:r>
            <a:r>
              <a:rPr lang="sv-SE" sz="2400" dirty="0"/>
              <a:t> </a:t>
            </a:r>
            <a:r>
              <a:rPr lang="sv-SE" sz="2400" dirty="0" err="1"/>
              <a:t>warnings</a:t>
            </a:r>
            <a:endParaRPr lang="sv-SE" sz="2400" dirty="0"/>
          </a:p>
          <a:p>
            <a:pPr lvl="1"/>
            <a:endParaRPr lang="sv-SE" dirty="0"/>
          </a:p>
          <a:p>
            <a:endParaRPr lang="sv-SE" dirty="0"/>
          </a:p>
        </p:txBody>
      </p:sp>
      <p:sp>
        <p:nvSpPr>
          <p:cNvPr id="4" name="Platshållare för sidfot 3">
            <a:extLst>
              <a:ext uri="{FF2B5EF4-FFF2-40B4-BE49-F238E27FC236}">
                <a16:creationId xmlns:a16="http://schemas.microsoft.com/office/drawing/2014/main" id="{338D3F90-6775-4662-B86D-92D5588B78E7}"/>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194500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386103F-084C-46CE-A619-6E68C3D9B81F}"/>
              </a:ext>
            </a:extLst>
          </p:cNvPr>
          <p:cNvSpPr>
            <a:spLocks noGrp="1"/>
          </p:cNvSpPr>
          <p:nvPr>
            <p:ph type="title"/>
          </p:nvPr>
        </p:nvSpPr>
        <p:spPr/>
        <p:txBody>
          <a:bodyPr/>
          <a:lstStyle/>
          <a:p>
            <a:r>
              <a:rPr lang="sv-SE" dirty="0"/>
              <a:t>Revision meeting</a:t>
            </a:r>
          </a:p>
        </p:txBody>
      </p:sp>
      <p:sp>
        <p:nvSpPr>
          <p:cNvPr id="3" name="Platshållare för innehåll 2">
            <a:extLst>
              <a:ext uri="{FF2B5EF4-FFF2-40B4-BE49-F238E27FC236}">
                <a16:creationId xmlns:a16="http://schemas.microsoft.com/office/drawing/2014/main" id="{88646B6B-3DA7-4DCC-993E-680EF38EB271}"/>
              </a:ext>
            </a:extLst>
          </p:cNvPr>
          <p:cNvSpPr>
            <a:spLocks noGrp="1"/>
          </p:cNvSpPr>
          <p:nvPr>
            <p:ph idx="1"/>
          </p:nvPr>
        </p:nvSpPr>
        <p:spPr>
          <a:xfrm>
            <a:off x="457200" y="1600200"/>
            <a:ext cx="8229600" cy="4983162"/>
          </a:xfrm>
        </p:spPr>
        <p:txBody>
          <a:bodyPr>
            <a:normAutofit fontScale="62500" lnSpcReduction="20000"/>
          </a:bodyPr>
          <a:lstStyle/>
          <a:p>
            <a:r>
              <a:rPr lang="en-US" dirty="0"/>
              <a:t>Revision meeting takes 2 hours</a:t>
            </a:r>
          </a:p>
          <a:p>
            <a:endParaRPr lang="en-US" dirty="0"/>
          </a:p>
          <a:p>
            <a:r>
              <a:rPr lang="en-US" dirty="0"/>
              <a:t>Revision meeting is a closed seminar with the thesis author, opponent, supervisor and examiner.</a:t>
            </a:r>
          </a:p>
          <a:p>
            <a:endParaRPr lang="en-US" dirty="0"/>
          </a:p>
          <a:p>
            <a:r>
              <a:rPr lang="en-US" dirty="0"/>
              <a:t>Review the thesis for which you have been appointed as opponent </a:t>
            </a:r>
            <a:r>
              <a:rPr lang="en-US" b="1" dirty="0">
                <a:solidFill>
                  <a:srgbClr val="0000FF"/>
                </a:solidFill>
              </a:rPr>
              <a:t>in advance:</a:t>
            </a:r>
          </a:p>
          <a:p>
            <a:pPr lvl="1"/>
            <a:r>
              <a:rPr lang="en-US" dirty="0"/>
              <a:t>Go through every piece of the thesis draft in detail and make minor and major comments</a:t>
            </a:r>
          </a:p>
          <a:p>
            <a:pPr lvl="1"/>
            <a:r>
              <a:rPr lang="en-US" dirty="0"/>
              <a:t>Everything is subject to criticism, incl. the thesis methodology, results, evaluation metrics.</a:t>
            </a:r>
          </a:p>
          <a:p>
            <a:pPr lvl="1"/>
            <a:r>
              <a:rPr lang="en-US" dirty="0"/>
              <a:t>Make written list of major errors</a:t>
            </a:r>
          </a:p>
          <a:p>
            <a:pPr lvl="1"/>
            <a:r>
              <a:rPr lang="en-US" dirty="0"/>
              <a:t>Mark minor errors (for ex. Language errors in the thesis draft)</a:t>
            </a:r>
          </a:p>
          <a:p>
            <a:pPr lvl="1"/>
            <a:endParaRPr lang="en-US" dirty="0"/>
          </a:p>
          <a:p>
            <a:r>
              <a:rPr lang="en-US" dirty="0"/>
              <a:t>Prepare for the Revision meeting for your own thesis</a:t>
            </a:r>
          </a:p>
          <a:p>
            <a:pPr lvl="1"/>
            <a:r>
              <a:rPr lang="en-US" dirty="0"/>
              <a:t>Discuss possible opposition time slots with the opponent, examiner and the supervisor</a:t>
            </a:r>
          </a:p>
          <a:p>
            <a:pPr lvl="1"/>
            <a:r>
              <a:rPr lang="en-US" dirty="0"/>
              <a:t>Contact your supervisor and request to arrange a Zoom link for meeting at the selected date/time</a:t>
            </a:r>
          </a:p>
          <a:p>
            <a:pPr lvl="1"/>
            <a:endParaRPr lang="en-US" dirty="0"/>
          </a:p>
          <a:p>
            <a:r>
              <a:rPr lang="en-US" dirty="0"/>
              <a:t>Revision meeting is led by the opponent; the examiner can contribute.</a:t>
            </a:r>
          </a:p>
          <a:p>
            <a:endParaRPr lang="en-US" dirty="0"/>
          </a:p>
          <a:p>
            <a:r>
              <a:rPr lang="en-US" dirty="0"/>
              <a:t>Discuss the major errors by going section by section, omit minor errors. Send minor errors per mail to the thesis author after the meeting.</a:t>
            </a:r>
          </a:p>
        </p:txBody>
      </p:sp>
      <p:sp>
        <p:nvSpPr>
          <p:cNvPr id="4" name="Platshållare för sidfot 3">
            <a:extLst>
              <a:ext uri="{FF2B5EF4-FFF2-40B4-BE49-F238E27FC236}">
                <a16:creationId xmlns:a16="http://schemas.microsoft.com/office/drawing/2014/main" id="{6DAFFE3B-E095-4553-B0E8-47AE1D19B895}"/>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195348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5" dur="500"/>
                                        <p:tgtEl>
                                          <p:spTgt spid="3">
                                            <p:txEl>
                                              <p:pRg st="5" end="5"/>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8" dur="500"/>
                                        <p:tgtEl>
                                          <p:spTgt spid="3">
                                            <p:txEl>
                                              <p:pRg st="6" end="6"/>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1" dur="500"/>
                                        <p:tgtEl>
                                          <p:spTgt spid="3">
                                            <p:txEl>
                                              <p:pRg st="7" end="7"/>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9" dur="500"/>
                                        <p:tgtEl>
                                          <p:spTgt spid="3">
                                            <p:txEl>
                                              <p:pRg st="10" end="10"/>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2" dur="500"/>
                                        <p:tgtEl>
                                          <p:spTgt spid="3">
                                            <p:txEl>
                                              <p:pRg st="11" end="11"/>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35" dur="500"/>
                                        <p:tgtEl>
                                          <p:spTgt spid="3">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40" dur="500"/>
                                        <p:tgtEl>
                                          <p:spTgt spid="3">
                                            <p:txEl>
                                              <p:pRg st="14" end="1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animEffect transition="in" filter="randombar(horizontal)">
                                      <p:cBhvr>
                                        <p:cTn id="45"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sv-SE" sz="3600" dirty="0" err="1"/>
              <a:t>Admission</a:t>
            </a:r>
            <a:r>
              <a:rPr lang="sv-SE" sz="3600" dirty="0"/>
              <a:t> </a:t>
            </a:r>
            <a:r>
              <a:rPr lang="sv-SE" sz="3600" dirty="0" err="1"/>
              <a:t>requirements</a:t>
            </a:r>
            <a:r>
              <a:rPr lang="sv-SE" sz="3600" dirty="0"/>
              <a:t> – the hard </a:t>
            </a:r>
            <a:r>
              <a:rPr lang="sv-SE" sz="3600" dirty="0" err="1"/>
              <a:t>facts</a:t>
            </a:r>
            <a:endParaRPr lang="sv-SE" sz="3600" dirty="0"/>
          </a:p>
        </p:txBody>
      </p:sp>
      <p:sp>
        <p:nvSpPr>
          <p:cNvPr id="2" name="Content Placeholder 1"/>
          <p:cNvSpPr>
            <a:spLocks noGrp="1"/>
          </p:cNvSpPr>
          <p:nvPr>
            <p:ph idx="1"/>
          </p:nvPr>
        </p:nvSpPr>
        <p:spPr/>
        <p:txBody>
          <a:bodyPr>
            <a:normAutofit/>
          </a:bodyPr>
          <a:lstStyle/>
          <a:p>
            <a:endParaRPr lang="en-US" sz="2400" dirty="0"/>
          </a:p>
          <a:p>
            <a:r>
              <a:rPr lang="en-US" sz="2400" dirty="0"/>
              <a:t>You must have passed (grade A-E) every compulsory course within the study program.</a:t>
            </a:r>
          </a:p>
          <a:p>
            <a:endParaRPr lang="en-US" sz="2400" dirty="0"/>
          </a:p>
          <a:p>
            <a:r>
              <a:rPr lang="en-US" sz="2400" dirty="0"/>
              <a:t>You must have passed at least 65 ECTS credits in </a:t>
            </a:r>
            <a:r>
              <a:rPr lang="en-US" sz="2400" dirty="0" err="1"/>
              <a:t>programme</a:t>
            </a:r>
            <a:r>
              <a:rPr lang="en-US" sz="2400" dirty="0"/>
              <a:t> courses.</a:t>
            </a:r>
          </a:p>
          <a:p>
            <a:endParaRPr lang="en-US" sz="2400" dirty="0"/>
          </a:p>
          <a:p>
            <a:r>
              <a:rPr lang="en-US" sz="2400" dirty="0"/>
              <a:t>Some of you are conditionally admitted</a:t>
            </a:r>
          </a:p>
          <a:p>
            <a:pPr lvl="1"/>
            <a:r>
              <a:rPr lang="en-US" sz="2000" dirty="0"/>
              <a:t>We check admission requirements </a:t>
            </a:r>
            <a:r>
              <a:rPr lang="en-US" sz="2000" b="1" dirty="0">
                <a:solidFill>
                  <a:srgbClr val="FF0000"/>
                </a:solidFill>
              </a:rPr>
              <a:t>1 February 2021. </a:t>
            </a:r>
            <a:r>
              <a:rPr lang="en-US" sz="2000" dirty="0"/>
              <a:t>If you are not eligible for the course at this timepoint, your thesis project is stopped.</a:t>
            </a:r>
          </a:p>
        </p:txBody>
      </p:sp>
      <p:sp>
        <p:nvSpPr>
          <p:cNvPr id="3" name="Footer Placeholder 2"/>
          <p:cNvSpPr>
            <a:spLocks noGrp="1"/>
          </p:cNvSpPr>
          <p:nvPr>
            <p:ph type="ftr" sz="quarter" idx="11"/>
          </p:nvPr>
        </p:nvSpPr>
        <p:spPr/>
        <p:txBody>
          <a:bodyPr/>
          <a:lstStyle/>
          <a:p>
            <a:r>
              <a:rPr lang="sv-SE"/>
              <a:t>732A64</a:t>
            </a:r>
            <a:endParaRPr lang="sv-S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601E3F9-C3F3-4BC6-8F27-FC929D851DC9}"/>
              </a:ext>
            </a:extLst>
          </p:cNvPr>
          <p:cNvSpPr>
            <a:spLocks noGrp="1"/>
          </p:cNvSpPr>
          <p:nvPr>
            <p:ph type="title"/>
          </p:nvPr>
        </p:nvSpPr>
        <p:spPr/>
        <p:txBody>
          <a:bodyPr/>
          <a:lstStyle/>
          <a:p>
            <a:r>
              <a:rPr lang="sv-SE" dirty="0"/>
              <a:t>Part 4: </a:t>
            </a:r>
            <a:r>
              <a:rPr lang="sv-SE" dirty="0" err="1"/>
              <a:t>Finalizing</a:t>
            </a:r>
            <a:endParaRPr lang="sv-SE" dirty="0"/>
          </a:p>
        </p:txBody>
      </p:sp>
      <p:sp>
        <p:nvSpPr>
          <p:cNvPr id="3" name="Platshållare för innehåll 2">
            <a:extLst>
              <a:ext uri="{FF2B5EF4-FFF2-40B4-BE49-F238E27FC236}">
                <a16:creationId xmlns:a16="http://schemas.microsoft.com/office/drawing/2014/main" id="{D684B545-7EC7-4FE8-833C-C55084602D24}"/>
              </a:ext>
            </a:extLst>
          </p:cNvPr>
          <p:cNvSpPr>
            <a:spLocks noGrp="1"/>
          </p:cNvSpPr>
          <p:nvPr>
            <p:ph idx="1"/>
          </p:nvPr>
        </p:nvSpPr>
        <p:spPr>
          <a:xfrm>
            <a:off x="457200" y="2708920"/>
            <a:ext cx="8229600" cy="3647430"/>
          </a:xfrm>
        </p:spPr>
        <p:txBody>
          <a:bodyPr>
            <a:normAutofit fontScale="92500" lnSpcReduction="10000"/>
          </a:bodyPr>
          <a:lstStyle/>
          <a:p>
            <a:pPr marL="0" indent="0">
              <a:buNone/>
            </a:pPr>
            <a:r>
              <a:rPr lang="sv-SE" sz="1600" b="1" dirty="0" err="1">
                <a:solidFill>
                  <a:srgbClr val="0000FF"/>
                </a:solidFill>
              </a:rPr>
              <a:t>Time</a:t>
            </a:r>
            <a:r>
              <a:rPr lang="sv-SE" sz="1600" b="1" dirty="0">
                <a:solidFill>
                  <a:srgbClr val="0000FF"/>
                </a:solidFill>
              </a:rPr>
              <a:t> </a:t>
            </a:r>
            <a:r>
              <a:rPr lang="sv-SE" sz="1600" b="1" dirty="0" err="1">
                <a:solidFill>
                  <a:srgbClr val="0000FF"/>
                </a:solidFill>
              </a:rPr>
              <a:t>frame</a:t>
            </a:r>
            <a:r>
              <a:rPr lang="sv-SE" sz="1600" b="1" dirty="0">
                <a:solidFill>
                  <a:srgbClr val="0000FF"/>
                </a:solidFill>
              </a:rPr>
              <a:t>: revision meeting – Final </a:t>
            </a:r>
            <a:r>
              <a:rPr lang="sv-SE" sz="1600" b="1" dirty="0" err="1">
                <a:solidFill>
                  <a:srgbClr val="0000FF"/>
                </a:solidFill>
              </a:rPr>
              <a:t>thesis</a:t>
            </a:r>
            <a:r>
              <a:rPr lang="sv-SE" sz="1600" b="1" dirty="0">
                <a:solidFill>
                  <a:srgbClr val="0000FF"/>
                </a:solidFill>
              </a:rPr>
              <a:t> submission</a:t>
            </a:r>
          </a:p>
          <a:p>
            <a:endParaRPr lang="sv-SE" sz="1600" dirty="0"/>
          </a:p>
          <a:p>
            <a:r>
              <a:rPr lang="en-US" sz="2000" dirty="0"/>
              <a:t>Make revisions in your own thesis according to what has been taken up by your opponent, examiner and the supervisor </a:t>
            </a:r>
          </a:p>
          <a:p>
            <a:r>
              <a:rPr lang="en-US" sz="2000" dirty="0"/>
              <a:t>Prepare your next manuscript version for the </a:t>
            </a:r>
            <a:r>
              <a:rPr lang="en-US" sz="2000" dirty="0" err="1"/>
              <a:t>Defence</a:t>
            </a:r>
            <a:r>
              <a:rPr lang="en-US" sz="2000" dirty="0"/>
              <a:t> seminar.</a:t>
            </a:r>
          </a:p>
          <a:p>
            <a:r>
              <a:rPr lang="en-US" sz="2000" dirty="0"/>
              <a:t>Send your thesis to the opponent, examiner, supervisor and the course leader</a:t>
            </a:r>
          </a:p>
          <a:p>
            <a:r>
              <a:rPr lang="en-US" sz="2000" dirty="0"/>
              <a:t>Prepare a good presentation for the </a:t>
            </a:r>
            <a:r>
              <a:rPr lang="en-US" sz="2000" dirty="0" err="1"/>
              <a:t>Defence</a:t>
            </a:r>
            <a:r>
              <a:rPr lang="en-US" sz="2000" dirty="0"/>
              <a:t> seminar.</a:t>
            </a:r>
          </a:p>
          <a:p>
            <a:endParaRPr lang="en-US" sz="2000" dirty="0"/>
          </a:p>
          <a:p>
            <a:r>
              <a:rPr lang="en-US" sz="2000" dirty="0"/>
              <a:t>Check the revisions made in the thesis on which you are the opponent.</a:t>
            </a:r>
          </a:p>
          <a:p>
            <a:r>
              <a:rPr lang="en-US" sz="2000" dirty="0"/>
              <a:t>Prepare discussion points for the </a:t>
            </a:r>
            <a:r>
              <a:rPr lang="en-US" sz="2000" dirty="0" err="1"/>
              <a:t>Defence</a:t>
            </a:r>
            <a:r>
              <a:rPr lang="en-US" sz="2000" dirty="0"/>
              <a:t> seminar.</a:t>
            </a:r>
          </a:p>
          <a:p>
            <a:r>
              <a:rPr lang="en-US" sz="2000" dirty="0"/>
              <a:t>Perform on the </a:t>
            </a:r>
            <a:r>
              <a:rPr lang="en-US" sz="2000" dirty="0" err="1"/>
              <a:t>Defence</a:t>
            </a:r>
            <a:r>
              <a:rPr lang="en-US" sz="2000" dirty="0"/>
              <a:t> seminar both as presenter and as opponent!</a:t>
            </a:r>
          </a:p>
        </p:txBody>
      </p:sp>
      <p:sp>
        <p:nvSpPr>
          <p:cNvPr id="4" name="Platshållare för sidfot 3">
            <a:extLst>
              <a:ext uri="{FF2B5EF4-FFF2-40B4-BE49-F238E27FC236}">
                <a16:creationId xmlns:a16="http://schemas.microsoft.com/office/drawing/2014/main" id="{60B7F7FA-F5CC-4E71-8E7E-2AD2B93FC3EC}"/>
              </a:ext>
            </a:extLst>
          </p:cNvPr>
          <p:cNvSpPr>
            <a:spLocks noGrp="1"/>
          </p:cNvSpPr>
          <p:nvPr>
            <p:ph type="ftr" sz="quarter" idx="11"/>
          </p:nvPr>
        </p:nvSpPr>
        <p:spPr/>
        <p:txBody>
          <a:bodyPr/>
          <a:lstStyle/>
          <a:p>
            <a:r>
              <a:rPr lang="sv-SE"/>
              <a:t>732A64</a:t>
            </a:r>
            <a:endParaRPr lang="sv-SE" dirty="0"/>
          </a:p>
        </p:txBody>
      </p:sp>
      <p:graphicFrame>
        <p:nvGraphicFramePr>
          <p:cNvPr id="6" name="Table 5">
            <a:extLst>
              <a:ext uri="{FF2B5EF4-FFF2-40B4-BE49-F238E27FC236}">
                <a16:creationId xmlns:a16="http://schemas.microsoft.com/office/drawing/2014/main" id="{B32D10AF-FCD3-4925-8E6B-718EBC34339D}"/>
              </a:ext>
            </a:extLst>
          </p:cNvPr>
          <p:cNvGraphicFramePr>
            <a:graphicFrameLocks noGrp="1"/>
          </p:cNvGraphicFramePr>
          <p:nvPr>
            <p:extLst>
              <p:ext uri="{D42A27DB-BD31-4B8C-83A1-F6EECF244321}">
                <p14:modId xmlns:p14="http://schemas.microsoft.com/office/powerpoint/2010/main" val="1674106395"/>
              </p:ext>
            </p:extLst>
          </p:nvPr>
        </p:nvGraphicFramePr>
        <p:xfrm>
          <a:off x="107504" y="1677270"/>
          <a:ext cx="8579296" cy="1058948"/>
        </p:xfrm>
        <a:graphic>
          <a:graphicData uri="http://schemas.openxmlformats.org/drawingml/2006/table">
            <a:tbl>
              <a:tblPr firstRow="1" firstCol="1" bandRow="1"/>
              <a:tblGrid>
                <a:gridCol w="1656557">
                  <a:extLst>
                    <a:ext uri="{9D8B030D-6E8A-4147-A177-3AD203B41FA5}">
                      <a16:colId xmlns:a16="http://schemas.microsoft.com/office/drawing/2014/main" val="2563142190"/>
                    </a:ext>
                  </a:extLst>
                </a:gridCol>
                <a:gridCol w="6922739">
                  <a:extLst>
                    <a:ext uri="{9D8B030D-6E8A-4147-A177-3AD203B41FA5}">
                      <a16:colId xmlns:a16="http://schemas.microsoft.com/office/drawing/2014/main" val="754484583"/>
                    </a:ext>
                  </a:extLst>
                </a:gridCol>
              </a:tblGrid>
              <a:tr h="423059">
                <a:tc>
                  <a:txBody>
                    <a:bodyPr/>
                    <a:lstStyle/>
                    <a:p>
                      <a:pPr>
                        <a:lnSpc>
                          <a:spcPct val="107000"/>
                        </a:lnSpc>
                        <a:spcAft>
                          <a:spcPts val="800"/>
                        </a:spcAft>
                      </a:pPr>
                      <a:r>
                        <a:rPr lang="sv-SE"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May 26</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Submission of the close-to-final thesis to LISAM and to</a:t>
                      </a:r>
                      <a:r>
                        <a:rPr lang="en-GB" sz="1300" b="1" u="sng">
                          <a:solidFill>
                            <a:srgbClr val="225785"/>
                          </a:solidFill>
                          <a:effectLst/>
                          <a:latin typeface="Lucida Sans Unicode" panose="020B0602030504020204" pitchFamily="34" charset="0"/>
                          <a:ea typeface="Times New Roman" panose="02020603050405020304" pitchFamily="18" charset="0"/>
                          <a:cs typeface="Times New Roman" panose="02020603050405020304" pitchFamily="18" charset="0"/>
                          <a:hlinkClick r:id="rId2"/>
                        </a:rPr>
                        <a:t> Oleg's URKUND address</a:t>
                      </a:r>
                      <a:r>
                        <a:rPr lang="en-GB"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Send it also to the supervisor, examiner and opponent by email</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2448316745"/>
                  </a:ext>
                </a:extLst>
              </a:tr>
              <a:tr h="211530">
                <a:tc>
                  <a:txBody>
                    <a:bodyPr/>
                    <a:lstStyle/>
                    <a:p>
                      <a:pPr>
                        <a:lnSpc>
                          <a:spcPct val="107000"/>
                        </a:lnSpc>
                        <a:spcAft>
                          <a:spcPts val="800"/>
                        </a:spcAft>
                      </a:pPr>
                      <a:r>
                        <a:rPr lang="sv-SE"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May 31</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Submission of the presentation for the oral defense to LISAM</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20436041"/>
                  </a:ext>
                </a:extLst>
              </a:tr>
              <a:tr h="423059">
                <a:tc>
                  <a:txBody>
                    <a:bodyPr/>
                    <a:lstStyle/>
                    <a:p>
                      <a:pPr>
                        <a:lnSpc>
                          <a:spcPct val="107000"/>
                        </a:lnSpc>
                        <a:spcAft>
                          <a:spcPts val="800"/>
                        </a:spcAft>
                      </a:pPr>
                      <a:r>
                        <a:rPr lang="sv-SE" sz="1300" b="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May 31, June 1-2</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sv-SE" sz="1300" b="1"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Oral </a:t>
                      </a:r>
                      <a:r>
                        <a:rPr lang="sv-SE" sz="1300" b="1"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defense</a:t>
                      </a:r>
                      <a:r>
                        <a:rPr lang="sv-SE" sz="1300" b="1"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a:t>
                      </a:r>
                      <a:r>
                        <a:rPr lang="sv-SE" sz="1300" b="1"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seminar</a:t>
                      </a:r>
                      <a:endParaRPr lang="sv-S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2437763222"/>
                  </a:ext>
                </a:extLst>
              </a:tr>
            </a:tbl>
          </a:graphicData>
        </a:graphic>
      </p:graphicFrame>
    </p:spTree>
    <p:extLst>
      <p:ext uri="{BB962C8B-B14F-4D97-AF65-F5344CB8AC3E}">
        <p14:creationId xmlns:p14="http://schemas.microsoft.com/office/powerpoint/2010/main" val="348284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DABEE6D-A4A0-4092-8481-ACC7273F5CF0}"/>
              </a:ext>
            </a:extLst>
          </p:cNvPr>
          <p:cNvSpPr>
            <a:spLocks noGrp="1"/>
          </p:cNvSpPr>
          <p:nvPr>
            <p:ph type="title"/>
          </p:nvPr>
        </p:nvSpPr>
        <p:spPr/>
        <p:txBody>
          <a:bodyPr/>
          <a:lstStyle/>
          <a:p>
            <a:r>
              <a:rPr lang="sv-SE" dirty="0" err="1"/>
              <a:t>Defence</a:t>
            </a:r>
            <a:r>
              <a:rPr lang="sv-SE" dirty="0"/>
              <a:t> </a:t>
            </a:r>
            <a:r>
              <a:rPr lang="sv-SE" dirty="0" err="1"/>
              <a:t>seminar</a:t>
            </a:r>
            <a:endParaRPr lang="sv-SE" dirty="0"/>
          </a:p>
        </p:txBody>
      </p:sp>
      <p:sp>
        <p:nvSpPr>
          <p:cNvPr id="3" name="Platshållare för innehåll 2">
            <a:extLst>
              <a:ext uri="{FF2B5EF4-FFF2-40B4-BE49-F238E27FC236}">
                <a16:creationId xmlns:a16="http://schemas.microsoft.com/office/drawing/2014/main" id="{EEDC0F35-4B6E-45E4-8257-0EB74957D29B}"/>
              </a:ext>
            </a:extLst>
          </p:cNvPr>
          <p:cNvSpPr>
            <a:spLocks noGrp="1"/>
          </p:cNvSpPr>
          <p:nvPr>
            <p:ph idx="1"/>
          </p:nvPr>
        </p:nvSpPr>
        <p:spPr/>
        <p:txBody>
          <a:bodyPr>
            <a:normAutofit/>
          </a:bodyPr>
          <a:lstStyle/>
          <a:p>
            <a:r>
              <a:rPr lang="en-US" sz="2000" dirty="0"/>
              <a:t>Each student presents their thesis for a maximum of 25 minutes</a:t>
            </a:r>
          </a:p>
          <a:p>
            <a:endParaRPr lang="en-US" sz="2000" dirty="0"/>
          </a:p>
          <a:p>
            <a:r>
              <a:rPr lang="en-US" sz="2000" dirty="0"/>
              <a:t>… followed by the opposition (10 minutes opponent, 5 minutes examiner) and a general discussion.</a:t>
            </a:r>
          </a:p>
          <a:p>
            <a:endParaRPr lang="en-US" sz="2000" dirty="0"/>
          </a:p>
          <a:p>
            <a:r>
              <a:rPr lang="en-US" sz="2000" dirty="0"/>
              <a:t>After the seminar (or in breaks) each supervisor should summarize for the student what is left to be adjusted in the manuscript.</a:t>
            </a:r>
          </a:p>
          <a:p>
            <a:endParaRPr lang="en-US" sz="2000" dirty="0"/>
          </a:p>
          <a:p>
            <a:r>
              <a:rPr lang="en-US" sz="2000" b="1" dirty="0">
                <a:solidFill>
                  <a:srgbClr val="0000FF"/>
                </a:solidFill>
              </a:rPr>
              <a:t>Compulsory to attend all sessions of your group! </a:t>
            </a:r>
            <a:endParaRPr lang="sv-SE" sz="2000" b="1" dirty="0">
              <a:solidFill>
                <a:srgbClr val="0000FF"/>
              </a:solidFill>
            </a:endParaRPr>
          </a:p>
        </p:txBody>
      </p:sp>
      <p:sp>
        <p:nvSpPr>
          <p:cNvPr id="4" name="Platshållare för sidfot 3">
            <a:extLst>
              <a:ext uri="{FF2B5EF4-FFF2-40B4-BE49-F238E27FC236}">
                <a16:creationId xmlns:a16="http://schemas.microsoft.com/office/drawing/2014/main" id="{05A5E176-CB81-4EF9-9B54-1EABBC58D56E}"/>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46821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6C9503E-BDCC-489F-8D7D-2D0823ABA9E5}"/>
              </a:ext>
            </a:extLst>
          </p:cNvPr>
          <p:cNvSpPr>
            <a:spLocks noGrp="1"/>
          </p:cNvSpPr>
          <p:nvPr>
            <p:ph type="title"/>
          </p:nvPr>
        </p:nvSpPr>
        <p:spPr/>
        <p:txBody>
          <a:bodyPr/>
          <a:lstStyle/>
          <a:p>
            <a:r>
              <a:rPr lang="sv-SE" dirty="0"/>
              <a:t>Part 4: </a:t>
            </a:r>
            <a:r>
              <a:rPr lang="sv-SE" dirty="0" err="1"/>
              <a:t>Finalizing</a:t>
            </a:r>
            <a:endParaRPr lang="sv-SE" dirty="0"/>
          </a:p>
        </p:txBody>
      </p:sp>
      <p:sp>
        <p:nvSpPr>
          <p:cNvPr id="3" name="Platshållare för innehåll 2">
            <a:extLst>
              <a:ext uri="{FF2B5EF4-FFF2-40B4-BE49-F238E27FC236}">
                <a16:creationId xmlns:a16="http://schemas.microsoft.com/office/drawing/2014/main" id="{49F18976-7CBC-4885-8D5D-A8F299CBC883}"/>
              </a:ext>
            </a:extLst>
          </p:cNvPr>
          <p:cNvSpPr>
            <a:spLocks noGrp="1"/>
          </p:cNvSpPr>
          <p:nvPr>
            <p:ph idx="1"/>
          </p:nvPr>
        </p:nvSpPr>
        <p:spPr>
          <a:xfrm>
            <a:off x="465373" y="3337073"/>
            <a:ext cx="8229600" cy="3201839"/>
          </a:xfrm>
        </p:spPr>
        <p:txBody>
          <a:bodyPr>
            <a:normAutofit lnSpcReduction="10000"/>
          </a:bodyPr>
          <a:lstStyle/>
          <a:p>
            <a:r>
              <a:rPr lang="sv-SE" sz="2400" b="1" dirty="0" err="1">
                <a:solidFill>
                  <a:srgbClr val="C00000"/>
                </a:solidFill>
              </a:rPr>
              <a:t>Very</a:t>
            </a:r>
            <a:r>
              <a:rPr lang="sv-SE" sz="2400" b="1" dirty="0">
                <a:solidFill>
                  <a:srgbClr val="C00000"/>
                </a:solidFill>
              </a:rPr>
              <a:t> short </a:t>
            </a:r>
            <a:r>
              <a:rPr lang="sv-SE" sz="2400" b="1" dirty="0" err="1">
                <a:solidFill>
                  <a:srgbClr val="C00000"/>
                </a:solidFill>
              </a:rPr>
              <a:t>time</a:t>
            </a:r>
            <a:r>
              <a:rPr lang="sv-SE" sz="2400" b="1" dirty="0">
                <a:solidFill>
                  <a:srgbClr val="C00000"/>
                </a:solidFill>
              </a:rPr>
              <a:t> </a:t>
            </a:r>
            <a:r>
              <a:rPr lang="sv-SE" sz="2400" dirty="0"/>
              <a:t>to the </a:t>
            </a:r>
            <a:r>
              <a:rPr lang="sv-SE" sz="2400" dirty="0" err="1"/>
              <a:t>next</a:t>
            </a:r>
            <a:r>
              <a:rPr lang="sv-SE" sz="2400" dirty="0"/>
              <a:t> submission</a:t>
            </a:r>
          </a:p>
          <a:p>
            <a:pPr lvl="1"/>
            <a:r>
              <a:rPr lang="sv-SE" sz="2000" dirty="0"/>
              <a:t>Minor problems </a:t>
            </a:r>
            <a:r>
              <a:rPr lang="sv-SE" sz="2000" dirty="0" err="1"/>
              <a:t>left</a:t>
            </a:r>
            <a:r>
              <a:rPr lang="sv-SE" sz="2000" dirty="0"/>
              <a:t>: </a:t>
            </a:r>
            <a:r>
              <a:rPr lang="sv-SE" sz="2000" dirty="0" err="1"/>
              <a:t>revise</a:t>
            </a:r>
            <a:r>
              <a:rPr lang="sv-SE" sz="2000" dirty="0"/>
              <a:t>, </a:t>
            </a:r>
            <a:r>
              <a:rPr lang="sv-SE" sz="2000" dirty="0" err="1"/>
              <a:t>submit</a:t>
            </a:r>
            <a:r>
              <a:rPr lang="sv-SE" sz="2000" dirty="0"/>
              <a:t> the final version</a:t>
            </a:r>
          </a:p>
          <a:p>
            <a:pPr lvl="1"/>
            <a:r>
              <a:rPr lang="sv-SE" sz="2000" dirty="0"/>
              <a:t>Major/</a:t>
            </a:r>
            <a:r>
              <a:rPr lang="sv-SE" sz="2000" dirty="0" err="1"/>
              <a:t>Many</a:t>
            </a:r>
            <a:r>
              <a:rPr lang="sv-SE" sz="2000" dirty="0"/>
              <a:t> problems </a:t>
            </a:r>
            <a:r>
              <a:rPr lang="sv-SE" sz="2000" dirty="0" err="1"/>
              <a:t>left</a:t>
            </a:r>
            <a:r>
              <a:rPr lang="sv-SE" sz="2000" dirty="0"/>
              <a:t>: </a:t>
            </a:r>
            <a:r>
              <a:rPr lang="sv-SE" sz="2000" dirty="0" err="1"/>
              <a:t>submit</a:t>
            </a:r>
            <a:r>
              <a:rPr lang="sv-SE" sz="2000" dirty="0"/>
              <a:t> in August</a:t>
            </a:r>
          </a:p>
          <a:p>
            <a:endParaRPr lang="sv-SE" sz="2200" dirty="0"/>
          </a:p>
          <a:p>
            <a:r>
              <a:rPr lang="sv-SE" sz="2200" dirty="0"/>
              <a:t>If </a:t>
            </a:r>
            <a:r>
              <a:rPr lang="sv-SE" sz="2200" dirty="0" err="1"/>
              <a:t>you</a:t>
            </a:r>
            <a:r>
              <a:rPr lang="sv-SE" sz="2200" dirty="0"/>
              <a:t> </a:t>
            </a:r>
            <a:r>
              <a:rPr lang="sv-SE" sz="2200" dirty="0" err="1"/>
              <a:t>submit</a:t>
            </a:r>
            <a:r>
              <a:rPr lang="sv-SE" sz="2200" dirty="0"/>
              <a:t> the final </a:t>
            </a:r>
            <a:r>
              <a:rPr lang="sv-SE" sz="2200" dirty="0" err="1"/>
              <a:t>manuscript</a:t>
            </a:r>
            <a:r>
              <a:rPr lang="sv-SE" sz="2200" dirty="0"/>
              <a:t> </a:t>
            </a:r>
            <a:r>
              <a:rPr lang="sv-SE" sz="2200" dirty="0" err="1"/>
              <a:t>before</a:t>
            </a:r>
            <a:r>
              <a:rPr lang="sv-SE" sz="2200" dirty="0"/>
              <a:t> summer, the </a:t>
            </a:r>
            <a:r>
              <a:rPr lang="sv-SE" sz="2200" dirty="0" err="1"/>
              <a:t>grade</a:t>
            </a:r>
            <a:r>
              <a:rPr lang="sv-SE" sz="2200" dirty="0"/>
              <a:t> is </a:t>
            </a:r>
            <a:r>
              <a:rPr lang="sv-SE" sz="2200" dirty="0" err="1"/>
              <a:t>decided</a:t>
            </a:r>
            <a:r>
              <a:rPr lang="sv-SE" sz="2200" dirty="0"/>
              <a:t> at the </a:t>
            </a:r>
            <a:r>
              <a:rPr lang="sv-SE" sz="2200" dirty="0" err="1"/>
              <a:t>examiner</a:t>
            </a:r>
            <a:r>
              <a:rPr lang="sv-SE" sz="2200" dirty="0"/>
              <a:t> meeting</a:t>
            </a:r>
          </a:p>
          <a:p>
            <a:r>
              <a:rPr lang="sv-SE" sz="2200" dirty="0" err="1"/>
              <a:t>Your</a:t>
            </a:r>
            <a:r>
              <a:rPr lang="sv-SE" sz="2200" dirty="0"/>
              <a:t> </a:t>
            </a:r>
            <a:r>
              <a:rPr lang="sv-SE" sz="2200" dirty="0" err="1"/>
              <a:t>grade</a:t>
            </a:r>
            <a:r>
              <a:rPr lang="sv-SE" sz="2200" dirty="0"/>
              <a:t> is </a:t>
            </a:r>
            <a:r>
              <a:rPr lang="sv-SE" sz="2200" dirty="0" err="1"/>
              <a:t>informed</a:t>
            </a:r>
            <a:r>
              <a:rPr lang="sv-SE" sz="2200" dirty="0"/>
              <a:t> to </a:t>
            </a:r>
            <a:r>
              <a:rPr lang="sv-SE" sz="2200" dirty="0" err="1"/>
              <a:t>you</a:t>
            </a:r>
            <a:r>
              <a:rPr lang="sv-SE" sz="2200" dirty="0"/>
              <a:t> by the </a:t>
            </a:r>
            <a:r>
              <a:rPr lang="sv-SE" sz="2200" dirty="0" err="1"/>
              <a:t>course</a:t>
            </a:r>
            <a:r>
              <a:rPr lang="sv-SE" sz="2200" dirty="0"/>
              <a:t> </a:t>
            </a:r>
            <a:r>
              <a:rPr lang="sv-SE" sz="2200" dirty="0" err="1"/>
              <a:t>leader</a:t>
            </a:r>
            <a:r>
              <a:rPr lang="sv-SE" sz="2200" dirty="0"/>
              <a:t> </a:t>
            </a:r>
            <a:r>
              <a:rPr lang="sv-SE" sz="2200"/>
              <a:t>(Oleg/Bertil)</a:t>
            </a:r>
            <a:endParaRPr lang="sv-SE" sz="2200" dirty="0"/>
          </a:p>
          <a:p>
            <a:r>
              <a:rPr lang="sv-SE" sz="2200" dirty="0"/>
              <a:t>If </a:t>
            </a:r>
            <a:r>
              <a:rPr lang="sv-SE" sz="2200" dirty="0" err="1"/>
              <a:t>you</a:t>
            </a:r>
            <a:r>
              <a:rPr lang="sv-SE" sz="2200" dirty="0"/>
              <a:t> </a:t>
            </a:r>
            <a:r>
              <a:rPr lang="sv-SE" sz="2200" dirty="0" err="1"/>
              <a:t>have</a:t>
            </a:r>
            <a:r>
              <a:rPr lang="sv-SE" sz="2200" dirty="0"/>
              <a:t> 120 ECTS, </a:t>
            </a:r>
            <a:r>
              <a:rPr lang="sv-SE" sz="2200" dirty="0" err="1"/>
              <a:t>apply</a:t>
            </a:r>
            <a:r>
              <a:rPr lang="sv-SE" sz="2200" dirty="0"/>
              <a:t> for </a:t>
            </a:r>
            <a:r>
              <a:rPr lang="sv-SE" sz="2200" dirty="0" err="1"/>
              <a:t>your</a:t>
            </a:r>
            <a:r>
              <a:rPr lang="sv-SE" sz="2200" dirty="0"/>
              <a:t> </a:t>
            </a:r>
            <a:r>
              <a:rPr lang="sv-SE" sz="2200" dirty="0" err="1"/>
              <a:t>degree</a:t>
            </a:r>
            <a:r>
              <a:rPr lang="sv-SE" sz="2200" dirty="0"/>
              <a:t>! </a:t>
            </a:r>
          </a:p>
          <a:p>
            <a:pPr lvl="1"/>
            <a:r>
              <a:rPr lang="sv-SE" sz="1900" b="1" dirty="0"/>
              <a:t>It </a:t>
            </a:r>
            <a:r>
              <a:rPr lang="sv-SE" sz="1900" b="1" dirty="0" err="1"/>
              <a:t>does</a:t>
            </a:r>
            <a:r>
              <a:rPr lang="sv-SE" sz="1900" b="1" dirty="0"/>
              <a:t> not </a:t>
            </a:r>
            <a:r>
              <a:rPr lang="sv-SE" sz="1900" b="1" dirty="0" err="1"/>
              <a:t>happen</a:t>
            </a:r>
            <a:r>
              <a:rPr lang="sv-SE" sz="1900" b="1" dirty="0"/>
              <a:t> </a:t>
            </a:r>
            <a:r>
              <a:rPr lang="sv-SE" sz="1900" b="1" dirty="0" err="1"/>
              <a:t>automatically</a:t>
            </a:r>
            <a:endParaRPr lang="sv-SE" sz="1900" b="1" dirty="0"/>
          </a:p>
          <a:p>
            <a:endParaRPr lang="sv-SE" dirty="0"/>
          </a:p>
          <a:p>
            <a:pPr marL="914400" lvl="2" indent="0">
              <a:buNone/>
            </a:pPr>
            <a:endParaRPr lang="sv-SE" dirty="0"/>
          </a:p>
        </p:txBody>
      </p:sp>
      <p:sp>
        <p:nvSpPr>
          <p:cNvPr id="4" name="Platshållare för sidfot 3">
            <a:extLst>
              <a:ext uri="{FF2B5EF4-FFF2-40B4-BE49-F238E27FC236}">
                <a16:creationId xmlns:a16="http://schemas.microsoft.com/office/drawing/2014/main" id="{CCFF988C-E45B-4219-A80A-91C4D7735533}"/>
              </a:ext>
            </a:extLst>
          </p:cNvPr>
          <p:cNvSpPr>
            <a:spLocks noGrp="1"/>
          </p:cNvSpPr>
          <p:nvPr>
            <p:ph type="ftr" sz="quarter" idx="11"/>
          </p:nvPr>
        </p:nvSpPr>
        <p:spPr/>
        <p:txBody>
          <a:bodyPr/>
          <a:lstStyle/>
          <a:p>
            <a:r>
              <a:rPr lang="sv-SE"/>
              <a:t>732A64</a:t>
            </a:r>
            <a:endParaRPr lang="sv-SE" dirty="0"/>
          </a:p>
        </p:txBody>
      </p:sp>
      <p:graphicFrame>
        <p:nvGraphicFramePr>
          <p:cNvPr id="7" name="Table 6">
            <a:extLst>
              <a:ext uri="{FF2B5EF4-FFF2-40B4-BE49-F238E27FC236}">
                <a16:creationId xmlns:a16="http://schemas.microsoft.com/office/drawing/2014/main" id="{312DEFBD-B3D2-4544-8E38-520503F866AF}"/>
              </a:ext>
            </a:extLst>
          </p:cNvPr>
          <p:cNvGraphicFramePr>
            <a:graphicFrameLocks noGrp="1"/>
          </p:cNvGraphicFramePr>
          <p:nvPr>
            <p:extLst>
              <p:ext uri="{D42A27DB-BD31-4B8C-83A1-F6EECF244321}">
                <p14:modId xmlns:p14="http://schemas.microsoft.com/office/powerpoint/2010/main" val="47056654"/>
              </p:ext>
            </p:extLst>
          </p:nvPr>
        </p:nvGraphicFramePr>
        <p:xfrm>
          <a:off x="457200" y="1670769"/>
          <a:ext cx="8229600" cy="1483741"/>
        </p:xfrm>
        <a:graphic>
          <a:graphicData uri="http://schemas.openxmlformats.org/drawingml/2006/table">
            <a:tbl>
              <a:tblPr firstRow="1" firstCol="1" bandRow="1"/>
              <a:tblGrid>
                <a:gridCol w="1306861">
                  <a:extLst>
                    <a:ext uri="{9D8B030D-6E8A-4147-A177-3AD203B41FA5}">
                      <a16:colId xmlns:a16="http://schemas.microsoft.com/office/drawing/2014/main" val="2072052694"/>
                    </a:ext>
                  </a:extLst>
                </a:gridCol>
                <a:gridCol w="6922739">
                  <a:extLst>
                    <a:ext uri="{9D8B030D-6E8A-4147-A177-3AD203B41FA5}">
                      <a16:colId xmlns:a16="http://schemas.microsoft.com/office/drawing/2014/main" val="4139048698"/>
                    </a:ext>
                  </a:extLst>
                </a:gridCol>
              </a:tblGrid>
              <a:tr h="423059">
                <a:tc>
                  <a:txBody>
                    <a:bodyPr/>
                    <a:lstStyle/>
                    <a:p>
                      <a:pPr>
                        <a:lnSpc>
                          <a:spcPct val="107000"/>
                        </a:lnSpc>
                        <a:spcAft>
                          <a:spcPts val="800"/>
                        </a:spcAft>
                      </a:pPr>
                      <a:r>
                        <a:rPr lang="sv-SE" sz="1300" b="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May 31, June 1-2</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sv-SE" sz="1300" b="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Oral defense seminar</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4018079903"/>
                  </a:ext>
                </a:extLst>
              </a:tr>
              <a:tr h="211530">
                <a:tc>
                  <a:txBody>
                    <a:bodyPr/>
                    <a:lstStyle/>
                    <a:p>
                      <a:pPr>
                        <a:lnSpc>
                          <a:spcPct val="107000"/>
                        </a:lnSpc>
                        <a:spcAft>
                          <a:spcPts val="800"/>
                        </a:spcAft>
                      </a:pPr>
                      <a:r>
                        <a:rPr lang="sv-SE"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June 6</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30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Last day to submit final version of the thesis for it to be reported within this semester</a:t>
                      </a:r>
                      <a:endParaRPr lang="sv-S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882261211"/>
                  </a:ext>
                </a:extLst>
              </a:tr>
              <a:tr h="211530">
                <a:tc>
                  <a:txBody>
                    <a:bodyPr/>
                    <a:lstStyle/>
                    <a:p>
                      <a:pPr>
                        <a:lnSpc>
                          <a:spcPct val="107000"/>
                        </a:lnSpc>
                        <a:spcAft>
                          <a:spcPts val="800"/>
                        </a:spcAft>
                      </a:pPr>
                      <a:r>
                        <a:rPr lang="sv-SE"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June 14</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Examiner's meeting where the grades are decided and then reported</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1593319357"/>
                  </a:ext>
                </a:extLst>
              </a:tr>
              <a:tr h="423059">
                <a:tc>
                  <a:txBody>
                    <a:bodyPr/>
                    <a:lstStyle/>
                    <a:p>
                      <a:pPr>
                        <a:lnSpc>
                          <a:spcPct val="107000"/>
                        </a:lnSpc>
                        <a:spcAft>
                          <a:spcPts val="800"/>
                        </a:spcAft>
                      </a:pPr>
                      <a:r>
                        <a:rPr lang="sv-SE"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August, 6</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Last attempt for submitting the final version of the thesis</a:t>
                      </a:r>
                      <a:br>
                        <a:rPr lang="en-GB"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br>
                      <a:r>
                        <a:rPr lang="en-GB"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(for students who become delayed; the maximum possible grade is C)</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1938550158"/>
                  </a:ext>
                </a:extLst>
              </a:tr>
              <a:tr h="211530">
                <a:tc>
                  <a:txBody>
                    <a:bodyPr/>
                    <a:lstStyle/>
                    <a:p>
                      <a:pPr>
                        <a:lnSpc>
                          <a:spcPct val="107000"/>
                        </a:lnSpc>
                        <a:spcAft>
                          <a:spcPts val="800"/>
                        </a:spcAft>
                      </a:pPr>
                      <a:r>
                        <a:rPr lang="sv-SE" sz="13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January, 2022</a:t>
                      </a:r>
                      <a:endParaRPr lang="sv-SE"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30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Second opportunity for the oral </a:t>
                      </a:r>
                      <a:r>
                        <a:rPr lang="en-GB" sz="130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defense</a:t>
                      </a:r>
                      <a:r>
                        <a:rPr lang="en-GB" sz="130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seminar (for students who become delayed)</a:t>
                      </a:r>
                      <a:endParaRPr lang="sv-S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3596078915"/>
                  </a:ext>
                </a:extLst>
              </a:tr>
            </a:tbl>
          </a:graphicData>
        </a:graphic>
      </p:graphicFrame>
    </p:spTree>
    <p:extLst>
      <p:ext uri="{BB962C8B-B14F-4D97-AF65-F5344CB8AC3E}">
        <p14:creationId xmlns:p14="http://schemas.microsoft.com/office/powerpoint/2010/main" val="2549278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C959BDE-3256-4047-A08B-0CA3377CC9B6}"/>
              </a:ext>
            </a:extLst>
          </p:cNvPr>
          <p:cNvSpPr>
            <a:spLocks noGrp="1"/>
          </p:cNvSpPr>
          <p:nvPr>
            <p:ph type="title"/>
          </p:nvPr>
        </p:nvSpPr>
        <p:spPr/>
        <p:txBody>
          <a:bodyPr/>
          <a:lstStyle/>
          <a:p>
            <a:r>
              <a:rPr lang="sv-SE" dirty="0"/>
              <a:t>Part 4: </a:t>
            </a:r>
            <a:r>
              <a:rPr lang="sv-SE" dirty="0" err="1"/>
              <a:t>Finalizing</a:t>
            </a:r>
            <a:endParaRPr lang="sv-SE" dirty="0"/>
          </a:p>
        </p:txBody>
      </p:sp>
      <p:sp>
        <p:nvSpPr>
          <p:cNvPr id="3" name="Platshållare för innehåll 2">
            <a:extLst>
              <a:ext uri="{FF2B5EF4-FFF2-40B4-BE49-F238E27FC236}">
                <a16:creationId xmlns:a16="http://schemas.microsoft.com/office/drawing/2014/main" id="{BEC9FABF-386E-4826-A19A-C4DC37216405}"/>
              </a:ext>
            </a:extLst>
          </p:cNvPr>
          <p:cNvSpPr>
            <a:spLocks noGrp="1"/>
          </p:cNvSpPr>
          <p:nvPr>
            <p:ph idx="1"/>
          </p:nvPr>
        </p:nvSpPr>
        <p:spPr>
          <a:xfrm>
            <a:off x="457200" y="1600200"/>
            <a:ext cx="8291264" cy="4756150"/>
          </a:xfrm>
        </p:spPr>
        <p:txBody>
          <a:bodyPr>
            <a:normAutofit fontScale="92500" lnSpcReduction="20000"/>
          </a:bodyPr>
          <a:lstStyle/>
          <a:p>
            <a:pPr marL="0" indent="0">
              <a:buNone/>
            </a:pPr>
            <a:r>
              <a:rPr lang="en-US" sz="2400" b="1" dirty="0"/>
              <a:t>How to finalize the work?</a:t>
            </a:r>
            <a:endParaRPr lang="en-US" sz="2400" dirty="0"/>
          </a:p>
          <a:p>
            <a:r>
              <a:rPr lang="en-US" sz="2000" dirty="0"/>
              <a:t>Consider the discussion of your thesis during the </a:t>
            </a:r>
            <a:r>
              <a:rPr lang="en-US" sz="2000" dirty="0" err="1"/>
              <a:t>Defence</a:t>
            </a:r>
            <a:r>
              <a:rPr lang="en-US" sz="2000" dirty="0"/>
              <a:t> seminar and </a:t>
            </a:r>
            <a:r>
              <a:rPr lang="sv-SE" sz="2000" dirty="0" err="1"/>
              <a:t>revise</a:t>
            </a:r>
            <a:r>
              <a:rPr lang="sv-SE" sz="2000" dirty="0"/>
              <a:t> </a:t>
            </a:r>
            <a:r>
              <a:rPr lang="sv-SE" sz="2000" dirty="0" err="1"/>
              <a:t>your</a:t>
            </a:r>
            <a:r>
              <a:rPr lang="sv-SE" sz="2000" dirty="0"/>
              <a:t> </a:t>
            </a:r>
            <a:r>
              <a:rPr lang="sv-SE" sz="2000" dirty="0" err="1"/>
              <a:t>manuscript</a:t>
            </a:r>
            <a:r>
              <a:rPr lang="sv-SE" sz="2000" dirty="0"/>
              <a:t> </a:t>
            </a:r>
            <a:r>
              <a:rPr lang="sv-SE" sz="2000" dirty="0" err="1"/>
              <a:t>accordingly</a:t>
            </a:r>
            <a:r>
              <a:rPr lang="sv-SE" sz="2000" dirty="0"/>
              <a:t>.</a:t>
            </a:r>
          </a:p>
          <a:p>
            <a:pPr marL="457200" indent="-457200">
              <a:buFont typeface="+mj-lt"/>
              <a:buAutoNum type="arabicPeriod"/>
            </a:pPr>
            <a:endParaRPr lang="sv-SE" sz="2000" dirty="0"/>
          </a:p>
          <a:p>
            <a:r>
              <a:rPr lang="sv-SE" sz="2000" dirty="0"/>
              <a:t>Get an ISRN </a:t>
            </a:r>
            <a:r>
              <a:rPr lang="sv-SE" sz="2000" dirty="0" err="1"/>
              <a:t>number</a:t>
            </a:r>
            <a:r>
              <a:rPr lang="sv-SE" sz="2000" dirty="0"/>
              <a:t> from </a:t>
            </a:r>
            <a:r>
              <a:rPr lang="en-US" sz="2000" dirty="0"/>
              <a:t>the administrator (Erika Larsson, </a:t>
            </a:r>
            <a:r>
              <a:rPr lang="en-US" sz="2000" dirty="0">
                <a:hlinkClick r:id="rId2"/>
              </a:rPr>
              <a:t>Erika.Larsson@liu.se</a:t>
            </a:r>
            <a:r>
              <a:rPr lang="en-US" sz="2000" dirty="0"/>
              <a:t> ) </a:t>
            </a:r>
          </a:p>
          <a:p>
            <a:pPr marL="457200" indent="-457200">
              <a:buFont typeface="+mj-lt"/>
              <a:buAutoNum type="arabicPeriod"/>
            </a:pPr>
            <a:endParaRPr lang="en-US" sz="2000" dirty="0"/>
          </a:p>
          <a:p>
            <a:r>
              <a:rPr lang="en-US" sz="2000" dirty="0"/>
              <a:t>Use the ISRN and the template provided:</a:t>
            </a:r>
          </a:p>
          <a:p>
            <a:pPr marL="0" indent="0" algn="ctr">
              <a:buNone/>
            </a:pPr>
            <a:r>
              <a:rPr lang="sv-SE" sz="2000" dirty="0">
                <a:hlinkClick r:id="rId3"/>
              </a:rPr>
              <a:t>http://www.ep.liu.se/templates/index.en.asp</a:t>
            </a:r>
            <a:endParaRPr lang="sv-SE" sz="2000" dirty="0"/>
          </a:p>
          <a:p>
            <a:pPr marL="457200" indent="-457200">
              <a:buFont typeface="+mj-lt"/>
              <a:buAutoNum type="arabicPeriod"/>
            </a:pPr>
            <a:endParaRPr lang="en-US" sz="2000" dirty="0"/>
          </a:p>
          <a:p>
            <a:r>
              <a:rPr lang="en-US" sz="2000" dirty="0"/>
              <a:t>Consider publishing in E-press:</a:t>
            </a:r>
            <a:endParaRPr lang="en-US" sz="2000" dirty="0">
              <a:hlinkClick r:id="rId4"/>
            </a:endParaRPr>
          </a:p>
          <a:p>
            <a:pPr marL="0" indent="0" algn="ctr">
              <a:buNone/>
            </a:pPr>
            <a:r>
              <a:rPr lang="en-US" sz="2000" dirty="0">
                <a:hlinkClick r:id="rId4"/>
              </a:rPr>
              <a:t>http://www.ep.liu.se/exjobb/index.en.asp</a:t>
            </a:r>
            <a:endParaRPr lang="en-US" sz="2000" dirty="0"/>
          </a:p>
          <a:p>
            <a:endParaRPr lang="en-US" sz="2000" dirty="0"/>
          </a:p>
          <a:p>
            <a:r>
              <a:rPr lang="en-US" sz="2000" dirty="0"/>
              <a:t>Contact Erika in order to save your PDF into the internal system </a:t>
            </a:r>
            <a:r>
              <a:rPr lang="en-US" sz="2000" dirty="0" err="1"/>
              <a:t>Webreg</a:t>
            </a:r>
            <a:endParaRPr lang="en-US" sz="2000" dirty="0"/>
          </a:p>
          <a:p>
            <a:endParaRPr lang="en-US" sz="2000" dirty="0"/>
          </a:p>
          <a:p>
            <a:r>
              <a:rPr lang="en-US" sz="2000" dirty="0">
                <a:solidFill>
                  <a:srgbClr val="C00000"/>
                </a:solidFill>
              </a:rPr>
              <a:t>You will not get your grade until the administrator gets the final PDF from you.</a:t>
            </a:r>
            <a:endParaRPr lang="sv-SE" sz="1800" dirty="0">
              <a:solidFill>
                <a:srgbClr val="C00000"/>
              </a:solidFill>
            </a:endParaRPr>
          </a:p>
        </p:txBody>
      </p:sp>
      <p:sp>
        <p:nvSpPr>
          <p:cNvPr id="4" name="Platshållare för sidfot 3">
            <a:extLst>
              <a:ext uri="{FF2B5EF4-FFF2-40B4-BE49-F238E27FC236}">
                <a16:creationId xmlns:a16="http://schemas.microsoft.com/office/drawing/2014/main" id="{9F0AAA36-0931-44DE-993C-B460DD5A4257}"/>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796311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E8ECFB8-38C3-4A4B-8F15-5D24C29B0D49}"/>
              </a:ext>
            </a:extLst>
          </p:cNvPr>
          <p:cNvSpPr>
            <a:spLocks noGrp="1"/>
          </p:cNvSpPr>
          <p:nvPr>
            <p:ph type="title"/>
          </p:nvPr>
        </p:nvSpPr>
        <p:spPr/>
        <p:txBody>
          <a:bodyPr/>
          <a:lstStyle/>
          <a:p>
            <a:r>
              <a:rPr lang="sv-SE" dirty="0" err="1"/>
              <a:t>Grading</a:t>
            </a:r>
            <a:endParaRPr lang="sv-SE" dirty="0"/>
          </a:p>
        </p:txBody>
      </p:sp>
      <p:sp>
        <p:nvSpPr>
          <p:cNvPr id="3" name="Platshållare för innehåll 2">
            <a:extLst>
              <a:ext uri="{FF2B5EF4-FFF2-40B4-BE49-F238E27FC236}">
                <a16:creationId xmlns:a16="http://schemas.microsoft.com/office/drawing/2014/main" id="{38C7830E-E7C0-49C1-9135-187493D9F08B}"/>
              </a:ext>
            </a:extLst>
          </p:cNvPr>
          <p:cNvSpPr>
            <a:spLocks noGrp="1"/>
          </p:cNvSpPr>
          <p:nvPr>
            <p:ph idx="1"/>
          </p:nvPr>
        </p:nvSpPr>
        <p:spPr>
          <a:xfrm>
            <a:off x="457200" y="1600200"/>
            <a:ext cx="8229600" cy="4709120"/>
          </a:xfrm>
        </p:spPr>
        <p:txBody>
          <a:bodyPr>
            <a:normAutofit fontScale="92500" lnSpcReduction="10000"/>
          </a:bodyPr>
          <a:lstStyle/>
          <a:p>
            <a:r>
              <a:rPr lang="sv-SE" sz="2400" dirty="0" err="1"/>
              <a:t>Grading</a:t>
            </a:r>
            <a:r>
              <a:rPr lang="sv-SE" sz="2400" dirty="0"/>
              <a:t> is </a:t>
            </a:r>
            <a:r>
              <a:rPr lang="sv-SE" sz="2400" dirty="0" err="1"/>
              <a:t>based</a:t>
            </a:r>
            <a:r>
              <a:rPr lang="sv-SE" sz="2400" dirty="0"/>
              <a:t> on:</a:t>
            </a:r>
          </a:p>
          <a:p>
            <a:pPr lvl="1"/>
            <a:r>
              <a:rPr lang="en-US" sz="1800" dirty="0"/>
              <a:t>The scientific quality of the thesis (adequacy and originality of the methods used, significance of obtained results, discourse skill) Note: “originality” is not equivalent to the development of new methods, rather that the methods used have not previously been applied on the kind of data used.</a:t>
            </a:r>
          </a:p>
          <a:p>
            <a:pPr lvl="1"/>
            <a:endParaRPr lang="en-US" sz="1800" dirty="0"/>
          </a:p>
          <a:p>
            <a:pPr lvl="1"/>
            <a:r>
              <a:rPr lang="en-US" sz="1800" dirty="0"/>
              <a:t>Technical quality of the thesis (correctness of language and scientific terminology, implementation, quality of illustrations). This applies to the version of the manuscript submitted before the revision meeting and to the revisions made upon that.</a:t>
            </a:r>
          </a:p>
          <a:p>
            <a:pPr lvl="1"/>
            <a:endParaRPr lang="en-US" sz="1800" dirty="0"/>
          </a:p>
          <a:p>
            <a:pPr lvl="1"/>
            <a:r>
              <a:rPr lang="en-US" sz="1800" dirty="0"/>
              <a:t>The degree of independence. The supervisor gives an assessment to the examiner regarding the independence of the student during the master thesis. Listen to the supervisors advice, but do take own initiatives! (but always check with supervisor).</a:t>
            </a:r>
          </a:p>
          <a:p>
            <a:pPr lvl="2"/>
            <a:r>
              <a:rPr lang="en-US" sz="1600" dirty="0"/>
              <a:t>Independence does not mean that you need to plan everything yourself and then come to the supervisor with the final results of your experiments!</a:t>
            </a:r>
          </a:p>
          <a:p>
            <a:pPr lvl="2"/>
            <a:r>
              <a:rPr lang="en-US" sz="1600" dirty="0"/>
              <a:t>You should be the driving force: show your initiative, give your suggestions regarding the possible ways to solve the research problems.</a:t>
            </a:r>
          </a:p>
        </p:txBody>
      </p:sp>
      <p:sp>
        <p:nvSpPr>
          <p:cNvPr id="4" name="Platshållare för sidfot 3">
            <a:extLst>
              <a:ext uri="{FF2B5EF4-FFF2-40B4-BE49-F238E27FC236}">
                <a16:creationId xmlns:a16="http://schemas.microsoft.com/office/drawing/2014/main" id="{4F27BA7F-3AB5-492F-AF47-551286F53CF2}"/>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302830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2" dur="500"/>
                                        <p:tgtEl>
                                          <p:spTgt spid="3">
                                            <p:txEl>
                                              <p:pRg st="5" end="5"/>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5" dur="500"/>
                                        <p:tgtEl>
                                          <p:spTgt spid="3">
                                            <p:txEl>
                                              <p:pRg st="6" end="6"/>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8484676-3B79-4725-A095-8BC649676409}"/>
              </a:ext>
            </a:extLst>
          </p:cNvPr>
          <p:cNvSpPr>
            <a:spLocks noGrp="1"/>
          </p:cNvSpPr>
          <p:nvPr>
            <p:ph type="title"/>
          </p:nvPr>
        </p:nvSpPr>
        <p:spPr/>
        <p:txBody>
          <a:bodyPr/>
          <a:lstStyle/>
          <a:p>
            <a:r>
              <a:rPr lang="sv-SE" dirty="0" err="1"/>
              <a:t>Grading</a:t>
            </a:r>
            <a:r>
              <a:rPr lang="sv-SE" dirty="0"/>
              <a:t>	</a:t>
            </a:r>
          </a:p>
        </p:txBody>
      </p:sp>
      <p:sp>
        <p:nvSpPr>
          <p:cNvPr id="3" name="Platshållare för innehåll 2">
            <a:extLst>
              <a:ext uri="{FF2B5EF4-FFF2-40B4-BE49-F238E27FC236}">
                <a16:creationId xmlns:a16="http://schemas.microsoft.com/office/drawing/2014/main" id="{73948CFD-C223-4FF6-A4FD-1C0D4BA4BE0C}"/>
              </a:ext>
            </a:extLst>
          </p:cNvPr>
          <p:cNvSpPr>
            <a:spLocks noGrp="1"/>
          </p:cNvSpPr>
          <p:nvPr>
            <p:ph idx="1"/>
          </p:nvPr>
        </p:nvSpPr>
        <p:spPr/>
        <p:txBody>
          <a:bodyPr/>
          <a:lstStyle/>
          <a:p>
            <a:r>
              <a:rPr lang="sv-SE" sz="2400" dirty="0" err="1"/>
              <a:t>Grading</a:t>
            </a:r>
            <a:r>
              <a:rPr lang="sv-SE" sz="2400" dirty="0"/>
              <a:t> is </a:t>
            </a:r>
            <a:r>
              <a:rPr lang="sv-SE" sz="2400" dirty="0" err="1"/>
              <a:t>based</a:t>
            </a:r>
            <a:r>
              <a:rPr lang="sv-SE" sz="2400" dirty="0"/>
              <a:t> on:</a:t>
            </a:r>
          </a:p>
          <a:p>
            <a:pPr lvl="1"/>
            <a:r>
              <a:rPr lang="en-US" sz="2000" dirty="0"/>
              <a:t>Progression (showing sufficient progression between the successive supervision sessions and between different thesis draft versions)</a:t>
            </a:r>
          </a:p>
          <a:p>
            <a:pPr lvl="1"/>
            <a:endParaRPr lang="en-US" sz="2000" dirty="0"/>
          </a:p>
          <a:p>
            <a:pPr lvl="1"/>
            <a:r>
              <a:rPr lang="en-US" sz="2000" dirty="0"/>
              <a:t>Quality of the performed opposition, both at the revision meeting and at the final defense.</a:t>
            </a:r>
          </a:p>
          <a:p>
            <a:pPr lvl="1"/>
            <a:endParaRPr lang="en-US" sz="2000" dirty="0"/>
          </a:p>
          <a:p>
            <a:pPr lvl="1"/>
            <a:r>
              <a:rPr lang="en-US" sz="2000" dirty="0"/>
              <a:t>Quality of presentation and communication (clarity of written presentation, ability to orally present, discuss and defend the thesis, ability to collaborate and communicate with the supervisor).</a:t>
            </a:r>
            <a:endParaRPr lang="sv-SE" sz="2000" dirty="0"/>
          </a:p>
          <a:p>
            <a:pPr lvl="1"/>
            <a:endParaRPr lang="sv-SE" dirty="0"/>
          </a:p>
        </p:txBody>
      </p:sp>
      <p:sp>
        <p:nvSpPr>
          <p:cNvPr id="4" name="Platshållare för sidfot 3">
            <a:extLst>
              <a:ext uri="{FF2B5EF4-FFF2-40B4-BE49-F238E27FC236}">
                <a16:creationId xmlns:a16="http://schemas.microsoft.com/office/drawing/2014/main" id="{84EF9F7B-E0D4-4FA5-AC8D-44426D9D206A}"/>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33974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9E5E2D0-0231-4B49-A900-9567674F2F33}"/>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7EE2D7D6-18A7-4572-BF04-CD524FF5C410}"/>
              </a:ext>
            </a:extLst>
          </p:cNvPr>
          <p:cNvSpPr>
            <a:spLocks noGrp="1"/>
          </p:cNvSpPr>
          <p:nvPr>
            <p:ph idx="1"/>
          </p:nvPr>
        </p:nvSpPr>
        <p:spPr/>
        <p:txBody>
          <a:bodyPr/>
          <a:lstStyle/>
          <a:p>
            <a:pPr marL="0" indent="0">
              <a:buNone/>
            </a:pPr>
            <a:endParaRPr lang="ru-RU" dirty="0"/>
          </a:p>
          <a:p>
            <a:pPr marL="0" indent="0">
              <a:buNone/>
            </a:pPr>
            <a:endParaRPr lang="ru-RU" dirty="0"/>
          </a:p>
          <a:p>
            <a:pPr marL="0" indent="0">
              <a:buNone/>
            </a:pPr>
            <a:endParaRPr lang="ru-RU" dirty="0"/>
          </a:p>
          <a:p>
            <a:pPr marL="0" indent="0" algn="ctr">
              <a:buNone/>
            </a:pPr>
            <a:r>
              <a:rPr lang="en-US" sz="6600" b="1" dirty="0">
                <a:solidFill>
                  <a:srgbClr val="0000FF"/>
                </a:solidFill>
              </a:rPr>
              <a:t>Good luck!</a:t>
            </a:r>
            <a:endParaRPr lang="sv-SE" sz="6600" b="1" dirty="0">
              <a:solidFill>
                <a:srgbClr val="0000FF"/>
              </a:solidFill>
            </a:endParaRPr>
          </a:p>
        </p:txBody>
      </p:sp>
      <p:sp>
        <p:nvSpPr>
          <p:cNvPr id="4" name="Platshållare för sidfot 3">
            <a:extLst>
              <a:ext uri="{FF2B5EF4-FFF2-40B4-BE49-F238E27FC236}">
                <a16:creationId xmlns:a16="http://schemas.microsoft.com/office/drawing/2014/main" id="{0FA79E02-1B3B-4AA9-B71E-686A89E509D7}"/>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331235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ED91BEC-4981-466E-AA0B-5C4642DB0D93}"/>
              </a:ext>
            </a:extLst>
          </p:cNvPr>
          <p:cNvSpPr>
            <a:spLocks noGrp="1"/>
          </p:cNvSpPr>
          <p:nvPr>
            <p:ph type="title"/>
          </p:nvPr>
        </p:nvSpPr>
        <p:spPr/>
        <p:txBody>
          <a:bodyPr/>
          <a:lstStyle/>
          <a:p>
            <a:r>
              <a:rPr lang="sv-SE" dirty="0"/>
              <a:t>Master </a:t>
            </a:r>
            <a:r>
              <a:rPr lang="sv-SE" dirty="0" err="1"/>
              <a:t>thesis</a:t>
            </a:r>
            <a:endParaRPr lang="sv-SE" dirty="0"/>
          </a:p>
        </p:txBody>
      </p:sp>
      <p:sp>
        <p:nvSpPr>
          <p:cNvPr id="3" name="Platshållare för innehåll 2">
            <a:extLst>
              <a:ext uri="{FF2B5EF4-FFF2-40B4-BE49-F238E27FC236}">
                <a16:creationId xmlns:a16="http://schemas.microsoft.com/office/drawing/2014/main" id="{45B6E930-49DD-4A35-9171-1DA7F51E0024}"/>
              </a:ext>
            </a:extLst>
          </p:cNvPr>
          <p:cNvSpPr>
            <a:spLocks noGrp="1"/>
          </p:cNvSpPr>
          <p:nvPr>
            <p:ph idx="1"/>
          </p:nvPr>
        </p:nvSpPr>
        <p:spPr/>
        <p:txBody>
          <a:bodyPr>
            <a:normAutofit/>
          </a:bodyPr>
          <a:lstStyle/>
          <a:p>
            <a:r>
              <a:rPr lang="sv-SE" sz="1800" b="1" dirty="0">
                <a:solidFill>
                  <a:srgbClr val="0000FF"/>
                </a:solidFill>
              </a:rPr>
              <a:t>… is a </a:t>
            </a:r>
            <a:r>
              <a:rPr lang="sv-SE" sz="1800" b="1" dirty="0" err="1">
                <a:solidFill>
                  <a:srgbClr val="0000FF"/>
                </a:solidFill>
              </a:rPr>
              <a:t>course</a:t>
            </a:r>
            <a:r>
              <a:rPr lang="sv-SE" sz="1800" b="1" dirty="0">
                <a:solidFill>
                  <a:srgbClr val="0000FF"/>
                </a:solidFill>
                <a:sym typeface="Wingdings" panose="05000000000000000000" pitchFamily="2" charset="2"/>
              </a:rPr>
              <a:t> has start and end dates, </a:t>
            </a:r>
            <a:r>
              <a:rPr lang="sv-SE" sz="1800" b="1" dirty="0" err="1">
                <a:solidFill>
                  <a:srgbClr val="0000FF"/>
                </a:solidFill>
                <a:sym typeface="Wingdings" panose="05000000000000000000" pitchFamily="2" charset="2"/>
              </a:rPr>
              <a:t>compulsory</a:t>
            </a:r>
            <a:r>
              <a:rPr lang="sv-SE" sz="1800" b="1" dirty="0">
                <a:solidFill>
                  <a:srgbClr val="0000FF"/>
                </a:solidFill>
                <a:sym typeface="Wingdings" panose="05000000000000000000" pitchFamily="2" charset="2"/>
              </a:rPr>
              <a:t> moments and deadlines</a:t>
            </a:r>
          </a:p>
          <a:p>
            <a:pPr marL="0" indent="0">
              <a:buNone/>
            </a:pPr>
            <a:endParaRPr lang="sv-SE" sz="1800" dirty="0"/>
          </a:p>
        </p:txBody>
      </p:sp>
      <p:sp>
        <p:nvSpPr>
          <p:cNvPr id="4" name="Platshållare för sidfot 3">
            <a:extLst>
              <a:ext uri="{FF2B5EF4-FFF2-40B4-BE49-F238E27FC236}">
                <a16:creationId xmlns:a16="http://schemas.microsoft.com/office/drawing/2014/main" id="{1E3A28B9-F38F-4CFD-9FCE-55D45749226C}"/>
              </a:ext>
            </a:extLst>
          </p:cNvPr>
          <p:cNvSpPr>
            <a:spLocks noGrp="1"/>
          </p:cNvSpPr>
          <p:nvPr>
            <p:ph type="ftr" sz="quarter" idx="11"/>
          </p:nvPr>
        </p:nvSpPr>
        <p:spPr/>
        <p:txBody>
          <a:bodyPr/>
          <a:lstStyle/>
          <a:p>
            <a:r>
              <a:rPr lang="sv-SE"/>
              <a:t>732A64</a:t>
            </a:r>
            <a:endParaRPr lang="sv-SE" dirty="0"/>
          </a:p>
        </p:txBody>
      </p:sp>
      <p:graphicFrame>
        <p:nvGraphicFramePr>
          <p:cNvPr id="13" name="Table 12">
            <a:extLst>
              <a:ext uri="{FF2B5EF4-FFF2-40B4-BE49-F238E27FC236}">
                <a16:creationId xmlns:a16="http://schemas.microsoft.com/office/drawing/2014/main" id="{4BE6D3D2-6AF1-4BBE-A552-B93AA8BD1654}"/>
              </a:ext>
            </a:extLst>
          </p:cNvPr>
          <p:cNvGraphicFramePr>
            <a:graphicFrameLocks noGrp="1"/>
          </p:cNvGraphicFramePr>
          <p:nvPr>
            <p:extLst>
              <p:ext uri="{D42A27DB-BD31-4B8C-83A1-F6EECF244321}">
                <p14:modId xmlns:p14="http://schemas.microsoft.com/office/powerpoint/2010/main" val="2551914730"/>
              </p:ext>
            </p:extLst>
          </p:nvPr>
        </p:nvGraphicFramePr>
        <p:xfrm>
          <a:off x="475793" y="2076450"/>
          <a:ext cx="8229600" cy="4279900"/>
        </p:xfrm>
        <a:graphic>
          <a:graphicData uri="http://schemas.openxmlformats.org/drawingml/2006/table">
            <a:tbl>
              <a:tblPr firstRow="1" firstCol="1" bandRow="1"/>
              <a:tblGrid>
                <a:gridCol w="1306861">
                  <a:extLst>
                    <a:ext uri="{9D8B030D-6E8A-4147-A177-3AD203B41FA5}">
                      <a16:colId xmlns:a16="http://schemas.microsoft.com/office/drawing/2014/main" val="1559248406"/>
                    </a:ext>
                  </a:extLst>
                </a:gridCol>
                <a:gridCol w="6922739">
                  <a:extLst>
                    <a:ext uri="{9D8B030D-6E8A-4147-A177-3AD203B41FA5}">
                      <a16:colId xmlns:a16="http://schemas.microsoft.com/office/drawing/2014/main" val="266005268"/>
                    </a:ext>
                  </a:extLst>
                </a:gridCol>
              </a:tblGrid>
              <a:tr h="128448">
                <a:tc>
                  <a:txBody>
                    <a:bodyPr/>
                    <a:lstStyle/>
                    <a:p>
                      <a:pPr>
                        <a:lnSpc>
                          <a:spcPct val="107000"/>
                        </a:lnSpc>
                        <a:spcAft>
                          <a:spcPts val="800"/>
                        </a:spcAft>
                      </a:pPr>
                      <a:r>
                        <a:rPr lang="sv-SE" sz="1050" b="1"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Date</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sv-SE" sz="1050" b="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Activity</a:t>
                      </a:r>
                      <a:endParaRPr lang="sv-SE"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817828770"/>
                  </a:ext>
                </a:extLst>
              </a:tr>
              <a:tr h="128448">
                <a:tc>
                  <a:txBody>
                    <a:bodyPr/>
                    <a:lstStyle/>
                    <a:p>
                      <a:pPr>
                        <a:lnSpc>
                          <a:spcPct val="107000"/>
                        </a:lnSpc>
                        <a:spcAft>
                          <a:spcPts val="800"/>
                        </a:spcAft>
                      </a:pPr>
                      <a:r>
                        <a:rPr lang="sv-SE" sz="105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October</a:t>
                      </a:r>
                      <a:r>
                        <a:rPr lang="sv-SE"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12, 2020</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Preparatory meeting at 13-15 in Alan Turing, E-house</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2268999064"/>
                  </a:ext>
                </a:extLst>
              </a:tr>
              <a:tr h="128448">
                <a:tc>
                  <a:txBody>
                    <a:bodyPr/>
                    <a:lstStyle/>
                    <a:p>
                      <a:pPr>
                        <a:lnSpc>
                          <a:spcPct val="107000"/>
                        </a:lnSpc>
                        <a:spcAft>
                          <a:spcPts val="800"/>
                        </a:spcAft>
                      </a:pPr>
                      <a:r>
                        <a:rPr lang="sv-SE"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December 24, 2020</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Deadline for sending in project descriptions to Oleg.</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488933608"/>
                  </a:ext>
                </a:extLst>
              </a:tr>
              <a:tr h="128448">
                <a:tc>
                  <a:txBody>
                    <a:bodyPr/>
                    <a:lstStyle/>
                    <a:p>
                      <a:pPr>
                        <a:lnSpc>
                          <a:spcPct val="107000"/>
                        </a:lnSpc>
                        <a:spcAft>
                          <a:spcPts val="800"/>
                        </a:spcAft>
                      </a:pPr>
                      <a:r>
                        <a:rPr lang="sv-SE" sz="105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January</a:t>
                      </a:r>
                      <a:r>
                        <a:rPr lang="sv-SE"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7</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sv-SE" sz="105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Approval</a:t>
                      </a:r>
                      <a:r>
                        <a:rPr lang="sv-SE"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a:t>
                      </a:r>
                      <a:r>
                        <a:rPr lang="sv-SE" sz="105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of</a:t>
                      </a:r>
                      <a:r>
                        <a:rPr lang="sv-SE"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a:t>
                      </a:r>
                      <a:r>
                        <a:rPr lang="sv-SE" sz="105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thesis</a:t>
                      </a:r>
                      <a:r>
                        <a:rPr lang="sv-SE"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a:t>
                      </a:r>
                      <a:r>
                        <a:rPr lang="sv-SE" sz="105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topic</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1979913187"/>
                  </a:ext>
                </a:extLst>
              </a:tr>
              <a:tr h="128448">
                <a:tc>
                  <a:txBody>
                    <a:bodyPr/>
                    <a:lstStyle/>
                    <a:p>
                      <a:pPr>
                        <a:lnSpc>
                          <a:spcPct val="107000"/>
                        </a:lnSpc>
                        <a:spcAft>
                          <a:spcPts val="800"/>
                        </a:spcAft>
                      </a:pPr>
                      <a:r>
                        <a:rPr lang="sv-SE" sz="105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January</a:t>
                      </a:r>
                      <a:r>
                        <a:rPr lang="sv-SE"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15</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sv-SE" sz="105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Appointment</a:t>
                      </a:r>
                      <a:r>
                        <a:rPr lang="sv-SE"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a:t>
                      </a:r>
                      <a:r>
                        <a:rPr lang="sv-SE" sz="105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of</a:t>
                      </a:r>
                      <a:r>
                        <a:rPr lang="sv-SE"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supervisor.</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935311447"/>
                  </a:ext>
                </a:extLst>
              </a:tr>
              <a:tr h="128448">
                <a:tc>
                  <a:txBody>
                    <a:bodyPr/>
                    <a:lstStyle/>
                    <a:p>
                      <a:pPr>
                        <a:lnSpc>
                          <a:spcPct val="107000"/>
                        </a:lnSpc>
                        <a:spcAft>
                          <a:spcPts val="800"/>
                        </a:spcAft>
                      </a:pPr>
                      <a:r>
                        <a:rPr lang="sv-SE" sz="105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January</a:t>
                      </a:r>
                      <a:r>
                        <a:rPr lang="sv-SE"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18</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Introductory meeting. At 10-12 via Zoom, link is/will be given on LISAM.</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3004806967"/>
                  </a:ext>
                </a:extLst>
              </a:tr>
              <a:tr h="128448">
                <a:tc>
                  <a:txBody>
                    <a:bodyPr/>
                    <a:lstStyle/>
                    <a:p>
                      <a:pPr>
                        <a:lnSpc>
                          <a:spcPct val="107000"/>
                        </a:lnSpc>
                        <a:spcAft>
                          <a:spcPts val="800"/>
                        </a:spcAft>
                      </a:pPr>
                      <a:r>
                        <a:rPr lang="sv-SE" sz="105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January</a:t>
                      </a:r>
                      <a:r>
                        <a:rPr lang="sv-SE"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31</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Submitting the thesis proposal presentation to LISAM</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1287580082"/>
                  </a:ext>
                </a:extLst>
              </a:tr>
              <a:tr h="128448">
                <a:tc>
                  <a:txBody>
                    <a:bodyPr/>
                    <a:lstStyle/>
                    <a:p>
                      <a:pPr>
                        <a:lnSpc>
                          <a:spcPct val="107000"/>
                        </a:lnSpc>
                        <a:spcAft>
                          <a:spcPts val="800"/>
                        </a:spcAft>
                      </a:pPr>
                      <a:r>
                        <a:rPr lang="sv-SE" sz="1050" b="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February 4-5</a:t>
                      </a:r>
                      <a:endParaRPr lang="sv-SE"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b="1"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Thesis proposal seminar via Zoom. Links is/will be on LISAM.</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2328791693"/>
                  </a:ext>
                </a:extLst>
              </a:tr>
              <a:tr h="128448">
                <a:tc>
                  <a:txBody>
                    <a:bodyPr/>
                    <a:lstStyle/>
                    <a:p>
                      <a:pPr>
                        <a:lnSpc>
                          <a:spcPct val="107000"/>
                        </a:lnSpc>
                        <a:spcAft>
                          <a:spcPts val="800"/>
                        </a:spcAft>
                      </a:pPr>
                      <a:r>
                        <a:rPr lang="sv-SE" sz="105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March 21</a:t>
                      </a:r>
                      <a:endParaRPr lang="sv-SE"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Submitting the midterm presentation to LISAM</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2609070862"/>
                  </a:ext>
                </a:extLst>
              </a:tr>
              <a:tr h="128448">
                <a:tc>
                  <a:txBody>
                    <a:bodyPr/>
                    <a:lstStyle/>
                    <a:p>
                      <a:pPr>
                        <a:lnSpc>
                          <a:spcPct val="107000"/>
                        </a:lnSpc>
                        <a:spcAft>
                          <a:spcPts val="800"/>
                        </a:spcAft>
                      </a:pPr>
                      <a:r>
                        <a:rPr lang="sv-SE" sz="1050" b="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March 25-26</a:t>
                      </a:r>
                      <a:endParaRPr lang="sv-SE"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b="1"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Mid-term seminar via Zoom. Links is/will be on LISAM.</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4052061563"/>
                  </a:ext>
                </a:extLst>
              </a:tr>
              <a:tr h="128448">
                <a:tc>
                  <a:txBody>
                    <a:bodyPr/>
                    <a:lstStyle/>
                    <a:p>
                      <a:pPr>
                        <a:lnSpc>
                          <a:spcPct val="107000"/>
                        </a:lnSpc>
                        <a:spcAft>
                          <a:spcPts val="800"/>
                        </a:spcAft>
                      </a:pPr>
                      <a:r>
                        <a:rPr lang="sv-SE" sz="105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April 28</a:t>
                      </a:r>
                      <a:endParaRPr lang="sv-SE"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Sending a thesis draft to the supervisor unless the supervisor states otherwise.</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498600335"/>
                  </a:ext>
                </a:extLst>
              </a:tr>
              <a:tr h="385343">
                <a:tc>
                  <a:txBody>
                    <a:bodyPr/>
                    <a:lstStyle/>
                    <a:p>
                      <a:pPr>
                        <a:lnSpc>
                          <a:spcPct val="107000"/>
                        </a:lnSpc>
                        <a:spcAft>
                          <a:spcPts val="800"/>
                        </a:spcAft>
                      </a:pPr>
                      <a:r>
                        <a:rPr lang="sv-SE" sz="105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May 5</a:t>
                      </a:r>
                      <a:endParaRPr lang="sv-SE"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Decision is made by the supervisor regarding whether the thesis has</a:t>
                      </a:r>
                      <a:b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b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good chances to be passed within the course time frames or</a:t>
                      </a:r>
                      <a:b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b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the thesis work needs to be stopped and grade F given.</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4200939054"/>
                  </a:ext>
                </a:extLst>
              </a:tr>
              <a:tr h="128448">
                <a:tc>
                  <a:txBody>
                    <a:bodyPr/>
                    <a:lstStyle/>
                    <a:p>
                      <a:pPr>
                        <a:lnSpc>
                          <a:spcPct val="107000"/>
                        </a:lnSpc>
                        <a:spcAft>
                          <a:spcPts val="800"/>
                        </a:spcAft>
                      </a:pPr>
                      <a:r>
                        <a:rPr lang="sv-SE" sz="105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May 7</a:t>
                      </a:r>
                      <a:endParaRPr lang="sv-SE"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Sending a thesis draft to the opponent, examiner and supervisor</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228256457"/>
                  </a:ext>
                </a:extLst>
              </a:tr>
              <a:tr h="128448">
                <a:tc>
                  <a:txBody>
                    <a:bodyPr/>
                    <a:lstStyle/>
                    <a:p>
                      <a:pPr>
                        <a:lnSpc>
                          <a:spcPct val="107000"/>
                        </a:lnSpc>
                        <a:spcAft>
                          <a:spcPts val="800"/>
                        </a:spcAft>
                      </a:pPr>
                      <a:r>
                        <a:rPr lang="sv-SE" sz="1050" b="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May 17 or 18 or 19</a:t>
                      </a:r>
                      <a:endParaRPr lang="sv-SE"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b="1"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Revision meeting. Mandatory, but date and place are set bilaterally selected pairs of students.</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2997197482"/>
                  </a:ext>
                </a:extLst>
              </a:tr>
              <a:tr h="256895">
                <a:tc>
                  <a:txBody>
                    <a:bodyPr/>
                    <a:lstStyle/>
                    <a:p>
                      <a:pPr>
                        <a:lnSpc>
                          <a:spcPct val="107000"/>
                        </a:lnSpc>
                        <a:spcAft>
                          <a:spcPts val="800"/>
                        </a:spcAft>
                      </a:pPr>
                      <a:r>
                        <a:rPr lang="sv-SE" sz="105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May 26</a:t>
                      </a:r>
                      <a:endParaRPr lang="sv-SE"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Submission of the close-to-final thesis to LISAM and to</a:t>
                      </a:r>
                      <a:r>
                        <a:rPr lang="en-GB" sz="1050" b="1" u="sng" dirty="0">
                          <a:solidFill>
                            <a:srgbClr val="225785"/>
                          </a:solidFill>
                          <a:effectLst/>
                          <a:latin typeface="Lucida Sans Unicode" panose="020B0602030504020204" pitchFamily="34" charset="0"/>
                          <a:ea typeface="Times New Roman" panose="02020603050405020304" pitchFamily="18" charset="0"/>
                          <a:cs typeface="Times New Roman" panose="02020603050405020304" pitchFamily="18" charset="0"/>
                          <a:hlinkClick r:id="rId2"/>
                        </a:rPr>
                        <a:t> Oleg's URKUND address</a:t>
                      </a: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Send it also to the supervisor, examiner and opponent by email</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1897128616"/>
                  </a:ext>
                </a:extLst>
              </a:tr>
              <a:tr h="128448">
                <a:tc>
                  <a:txBody>
                    <a:bodyPr/>
                    <a:lstStyle/>
                    <a:p>
                      <a:pPr>
                        <a:lnSpc>
                          <a:spcPct val="107000"/>
                        </a:lnSpc>
                        <a:spcAft>
                          <a:spcPts val="800"/>
                        </a:spcAft>
                      </a:pPr>
                      <a:r>
                        <a:rPr lang="sv-SE" sz="105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May 31</a:t>
                      </a:r>
                      <a:endParaRPr lang="sv-SE"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Submission of the presentation for the oral </a:t>
                      </a:r>
                      <a:r>
                        <a:rPr lang="en-GB" sz="105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defense</a:t>
                      </a: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to LISAM</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337432178"/>
                  </a:ext>
                </a:extLst>
              </a:tr>
              <a:tr h="128448">
                <a:tc>
                  <a:txBody>
                    <a:bodyPr/>
                    <a:lstStyle/>
                    <a:p>
                      <a:pPr>
                        <a:lnSpc>
                          <a:spcPct val="107000"/>
                        </a:lnSpc>
                        <a:spcAft>
                          <a:spcPts val="800"/>
                        </a:spcAft>
                      </a:pPr>
                      <a:r>
                        <a:rPr lang="sv-SE" sz="1050" b="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May 31, June 1-2</a:t>
                      </a:r>
                      <a:endParaRPr lang="sv-SE"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sv-SE" sz="1050" b="1"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Oral </a:t>
                      </a:r>
                      <a:r>
                        <a:rPr lang="sv-SE" sz="1050" b="1"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defense</a:t>
                      </a:r>
                      <a:r>
                        <a:rPr lang="sv-SE" sz="1050" b="1"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a:t>
                      </a:r>
                      <a:r>
                        <a:rPr lang="sv-SE" sz="1050" b="1"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seminar</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1785971914"/>
                  </a:ext>
                </a:extLst>
              </a:tr>
              <a:tr h="128448">
                <a:tc>
                  <a:txBody>
                    <a:bodyPr/>
                    <a:lstStyle/>
                    <a:p>
                      <a:pPr>
                        <a:lnSpc>
                          <a:spcPct val="107000"/>
                        </a:lnSpc>
                        <a:spcAft>
                          <a:spcPts val="800"/>
                        </a:spcAft>
                      </a:pPr>
                      <a:r>
                        <a:rPr lang="sv-SE" sz="105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June 6</a:t>
                      </a:r>
                      <a:endParaRPr lang="sv-SE"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Last day to submit final version of the thesis for it to be reported within this semester</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2522773315"/>
                  </a:ext>
                </a:extLst>
              </a:tr>
              <a:tr h="128448">
                <a:tc>
                  <a:txBody>
                    <a:bodyPr/>
                    <a:lstStyle/>
                    <a:p>
                      <a:pPr>
                        <a:lnSpc>
                          <a:spcPct val="107000"/>
                        </a:lnSpc>
                        <a:spcAft>
                          <a:spcPts val="800"/>
                        </a:spcAft>
                      </a:pPr>
                      <a:r>
                        <a:rPr lang="sv-SE" sz="105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June 14</a:t>
                      </a:r>
                      <a:endParaRPr lang="sv-SE"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Examiner's meeting where the grades are decided and then reported</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17793925"/>
                  </a:ext>
                </a:extLst>
              </a:tr>
              <a:tr h="256895">
                <a:tc>
                  <a:txBody>
                    <a:bodyPr/>
                    <a:lstStyle/>
                    <a:p>
                      <a:pPr>
                        <a:lnSpc>
                          <a:spcPct val="107000"/>
                        </a:lnSpc>
                        <a:spcAft>
                          <a:spcPts val="800"/>
                        </a:spcAft>
                      </a:pPr>
                      <a:r>
                        <a:rPr lang="sv-SE" sz="105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August, 6</a:t>
                      </a:r>
                      <a:endParaRPr lang="sv-SE"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Last attempt for submitting the final version of the thesis</a:t>
                      </a:r>
                      <a:b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b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(for students who become delayed; the maximum possible grade is C)</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1968007481"/>
                  </a:ext>
                </a:extLst>
              </a:tr>
              <a:tr h="128448">
                <a:tc>
                  <a:txBody>
                    <a:bodyPr/>
                    <a:lstStyle/>
                    <a:p>
                      <a:pPr>
                        <a:lnSpc>
                          <a:spcPct val="107000"/>
                        </a:lnSpc>
                        <a:spcAft>
                          <a:spcPts val="800"/>
                        </a:spcAft>
                      </a:pPr>
                      <a:r>
                        <a:rPr lang="sv-SE" sz="105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January, 2022</a:t>
                      </a:r>
                      <a:endParaRPr lang="sv-SE"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Second opportunity for the oral </a:t>
                      </a:r>
                      <a:r>
                        <a:rPr lang="en-GB" sz="105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defense</a:t>
                      </a:r>
                      <a:r>
                        <a:rPr lang="en-GB" sz="105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seminar (for students who become delayed)</a:t>
                      </a:r>
                      <a:endParaRPr lang="sv-S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891952770"/>
                  </a:ext>
                </a:extLst>
              </a:tr>
            </a:tbl>
          </a:graphicData>
        </a:graphic>
      </p:graphicFrame>
    </p:spTree>
    <p:extLst>
      <p:ext uri="{BB962C8B-B14F-4D97-AF65-F5344CB8AC3E}">
        <p14:creationId xmlns:p14="http://schemas.microsoft.com/office/powerpoint/2010/main" val="3147815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DC7BA48-2D16-4ADA-8CE7-B0126C287FF0}"/>
              </a:ext>
            </a:extLst>
          </p:cNvPr>
          <p:cNvSpPr>
            <a:spLocks noGrp="1"/>
          </p:cNvSpPr>
          <p:nvPr>
            <p:ph type="title"/>
          </p:nvPr>
        </p:nvSpPr>
        <p:spPr/>
        <p:txBody>
          <a:bodyPr/>
          <a:lstStyle/>
          <a:p>
            <a:r>
              <a:rPr lang="sv-SE" dirty="0"/>
              <a:t>Groups	</a:t>
            </a:r>
          </a:p>
        </p:txBody>
      </p:sp>
      <p:sp>
        <p:nvSpPr>
          <p:cNvPr id="3" name="Platshållare för innehåll 2">
            <a:extLst>
              <a:ext uri="{FF2B5EF4-FFF2-40B4-BE49-F238E27FC236}">
                <a16:creationId xmlns:a16="http://schemas.microsoft.com/office/drawing/2014/main" id="{82F98408-8239-4855-AD0B-2E713894DA44}"/>
              </a:ext>
            </a:extLst>
          </p:cNvPr>
          <p:cNvSpPr>
            <a:spLocks noGrp="1"/>
          </p:cNvSpPr>
          <p:nvPr>
            <p:ph idx="1"/>
          </p:nvPr>
        </p:nvSpPr>
        <p:spPr/>
        <p:txBody>
          <a:bodyPr>
            <a:normAutofit fontScale="77500" lnSpcReduction="20000"/>
          </a:bodyPr>
          <a:lstStyle/>
          <a:p>
            <a:r>
              <a:rPr lang="sv-SE" dirty="0" err="1"/>
              <a:t>You</a:t>
            </a:r>
            <a:r>
              <a:rPr lang="sv-SE" dirty="0"/>
              <a:t> </a:t>
            </a:r>
            <a:r>
              <a:rPr lang="sv-SE" dirty="0" err="1"/>
              <a:t>are</a:t>
            </a:r>
            <a:r>
              <a:rPr lang="sv-SE" dirty="0"/>
              <a:t> </a:t>
            </a:r>
            <a:r>
              <a:rPr lang="sv-SE" dirty="0" err="1"/>
              <a:t>divided</a:t>
            </a:r>
            <a:r>
              <a:rPr lang="sv-SE" dirty="0"/>
              <a:t> </a:t>
            </a:r>
            <a:r>
              <a:rPr lang="sv-SE" dirty="0" err="1"/>
              <a:t>into</a:t>
            </a:r>
            <a:r>
              <a:rPr lang="sv-SE" dirty="0"/>
              <a:t> </a:t>
            </a:r>
            <a:r>
              <a:rPr lang="sv-SE" dirty="0" err="1"/>
              <a:t>course</a:t>
            </a:r>
            <a:r>
              <a:rPr lang="sv-SE" dirty="0"/>
              <a:t> </a:t>
            </a:r>
            <a:r>
              <a:rPr lang="sv-SE" dirty="0" err="1"/>
              <a:t>groups</a:t>
            </a:r>
            <a:r>
              <a:rPr lang="sv-SE" dirty="0"/>
              <a:t>: A-</a:t>
            </a:r>
            <a:r>
              <a:rPr lang="sv-SE" dirty="0" err="1"/>
              <a:t>groups</a:t>
            </a:r>
            <a:r>
              <a:rPr lang="sv-SE" dirty="0"/>
              <a:t> (A1, A2,..) B-</a:t>
            </a:r>
            <a:r>
              <a:rPr lang="sv-SE" dirty="0" err="1"/>
              <a:t>groups</a:t>
            </a:r>
            <a:r>
              <a:rPr lang="sv-SE" dirty="0"/>
              <a:t> (B1, B2)</a:t>
            </a:r>
          </a:p>
          <a:p>
            <a:endParaRPr lang="sv-SE" dirty="0"/>
          </a:p>
          <a:p>
            <a:r>
              <a:rPr lang="sv-SE" dirty="0"/>
              <a:t>Sessions for A-</a:t>
            </a:r>
            <a:r>
              <a:rPr lang="sv-SE" dirty="0" err="1"/>
              <a:t>groups</a:t>
            </a:r>
            <a:r>
              <a:rPr lang="sv-SE" dirty="0"/>
              <a:t> and B-</a:t>
            </a:r>
            <a:r>
              <a:rPr lang="sv-SE" dirty="0" err="1"/>
              <a:t>groups</a:t>
            </a:r>
            <a:r>
              <a:rPr lang="sv-SE" dirty="0"/>
              <a:t> </a:t>
            </a:r>
            <a:r>
              <a:rPr lang="sv-SE" dirty="0" err="1"/>
              <a:t>run</a:t>
            </a:r>
            <a:r>
              <a:rPr lang="sv-SE" dirty="0"/>
              <a:t> in </a:t>
            </a:r>
            <a:r>
              <a:rPr lang="sv-SE" dirty="0" err="1"/>
              <a:t>parallel</a:t>
            </a:r>
            <a:endParaRPr lang="sv-SE" dirty="0"/>
          </a:p>
          <a:p>
            <a:endParaRPr lang="sv-SE" dirty="0"/>
          </a:p>
          <a:p>
            <a:r>
              <a:rPr lang="sv-SE" dirty="0"/>
              <a:t>A-</a:t>
            </a:r>
            <a:r>
              <a:rPr lang="sv-SE" dirty="0" err="1"/>
              <a:t>groups</a:t>
            </a:r>
            <a:r>
              <a:rPr lang="sv-SE" dirty="0"/>
              <a:t>: </a:t>
            </a:r>
            <a:r>
              <a:rPr lang="sv-SE" dirty="0" err="1"/>
              <a:t>managed</a:t>
            </a:r>
            <a:r>
              <a:rPr lang="sv-SE" dirty="0"/>
              <a:t> by Oleg Sysoev</a:t>
            </a:r>
          </a:p>
          <a:p>
            <a:r>
              <a:rPr lang="sv-SE" dirty="0"/>
              <a:t>B-</a:t>
            </a:r>
            <a:r>
              <a:rPr lang="sv-SE" dirty="0" err="1"/>
              <a:t>groups</a:t>
            </a:r>
            <a:r>
              <a:rPr lang="sv-SE" dirty="0"/>
              <a:t>: </a:t>
            </a:r>
            <a:r>
              <a:rPr lang="sv-SE" dirty="0" err="1"/>
              <a:t>managed</a:t>
            </a:r>
            <a:r>
              <a:rPr lang="sv-SE" dirty="0"/>
              <a:t> by Bertil Wegmann</a:t>
            </a:r>
          </a:p>
          <a:p>
            <a:endParaRPr lang="sv-SE" dirty="0"/>
          </a:p>
          <a:p>
            <a:r>
              <a:rPr lang="sv-SE" dirty="0" err="1"/>
              <a:t>Separate</a:t>
            </a:r>
            <a:r>
              <a:rPr lang="sv-SE" dirty="0"/>
              <a:t> Zoom </a:t>
            </a:r>
            <a:r>
              <a:rPr lang="sv-SE" dirty="0" err="1"/>
              <a:t>links</a:t>
            </a:r>
            <a:r>
              <a:rPr lang="sv-SE" dirty="0"/>
              <a:t> for A and B </a:t>
            </a:r>
            <a:r>
              <a:rPr lang="sv-SE" dirty="0" err="1"/>
              <a:t>groups</a:t>
            </a:r>
            <a:r>
              <a:rPr lang="sv-SE" dirty="0"/>
              <a:t> (</a:t>
            </a:r>
            <a:r>
              <a:rPr lang="sv-SE" dirty="0" err="1"/>
              <a:t>see</a:t>
            </a:r>
            <a:r>
              <a:rPr lang="sv-SE" dirty="0"/>
              <a:t> LISAM)</a:t>
            </a:r>
          </a:p>
          <a:p>
            <a:pPr marL="0" indent="0">
              <a:buNone/>
            </a:pPr>
            <a:endParaRPr lang="sv-SE" dirty="0"/>
          </a:p>
          <a:p>
            <a:r>
              <a:rPr lang="sv-SE" dirty="0" err="1"/>
              <a:t>Obligatory</a:t>
            </a:r>
            <a:r>
              <a:rPr lang="sv-SE" dirty="0"/>
              <a:t> to </a:t>
            </a:r>
            <a:r>
              <a:rPr lang="sv-SE" dirty="0" err="1"/>
              <a:t>attend</a:t>
            </a:r>
            <a:r>
              <a:rPr lang="sv-SE" dirty="0"/>
              <a:t> </a:t>
            </a:r>
            <a:r>
              <a:rPr lang="sv-SE" b="1" dirty="0"/>
              <a:t>all sessions</a:t>
            </a:r>
            <a:r>
              <a:rPr lang="sv-SE" dirty="0"/>
              <a:t> from </a:t>
            </a:r>
            <a:r>
              <a:rPr lang="sv-SE" b="1" dirty="0" err="1"/>
              <a:t>your</a:t>
            </a:r>
            <a:r>
              <a:rPr lang="sv-SE" dirty="0"/>
              <a:t> </a:t>
            </a:r>
            <a:r>
              <a:rPr lang="sv-SE" dirty="0" err="1"/>
              <a:t>group</a:t>
            </a:r>
            <a:r>
              <a:rPr lang="sv-SE" dirty="0"/>
              <a:t> </a:t>
            </a:r>
          </a:p>
          <a:p>
            <a:endParaRPr lang="sv-SE" dirty="0"/>
          </a:p>
          <a:p>
            <a:r>
              <a:rPr lang="sv-SE" dirty="0" err="1"/>
              <a:t>You</a:t>
            </a:r>
            <a:r>
              <a:rPr lang="sv-SE" dirty="0"/>
              <a:t> </a:t>
            </a:r>
            <a:r>
              <a:rPr lang="sv-SE" dirty="0" err="1"/>
              <a:t>can</a:t>
            </a:r>
            <a:r>
              <a:rPr lang="sv-SE" dirty="0"/>
              <a:t> </a:t>
            </a:r>
            <a:r>
              <a:rPr lang="sv-SE" dirty="0" err="1"/>
              <a:t>also</a:t>
            </a:r>
            <a:r>
              <a:rPr lang="sv-SE" dirty="0"/>
              <a:t> come to sessions </a:t>
            </a:r>
            <a:r>
              <a:rPr lang="sv-SE" dirty="0" err="1"/>
              <a:t>of</a:t>
            </a:r>
            <a:r>
              <a:rPr lang="sv-SE" dirty="0"/>
              <a:t> </a:t>
            </a:r>
            <a:r>
              <a:rPr lang="sv-SE" dirty="0" err="1"/>
              <a:t>other</a:t>
            </a:r>
            <a:r>
              <a:rPr lang="sv-SE" dirty="0"/>
              <a:t> </a:t>
            </a:r>
            <a:r>
              <a:rPr lang="sv-SE" dirty="0" err="1"/>
              <a:t>group</a:t>
            </a:r>
            <a:r>
              <a:rPr lang="sv-SE" dirty="0"/>
              <a:t>(s)</a:t>
            </a:r>
          </a:p>
          <a:p>
            <a:endParaRPr lang="sv-SE" dirty="0"/>
          </a:p>
          <a:p>
            <a:endParaRPr lang="sv-SE" dirty="0"/>
          </a:p>
        </p:txBody>
      </p:sp>
      <p:sp>
        <p:nvSpPr>
          <p:cNvPr id="4" name="Platshållare för sidfot 3">
            <a:extLst>
              <a:ext uri="{FF2B5EF4-FFF2-40B4-BE49-F238E27FC236}">
                <a16:creationId xmlns:a16="http://schemas.microsoft.com/office/drawing/2014/main" id="{1F10A489-F1A8-47E4-8D92-F5016D6C52CD}"/>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348023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C848-5404-4FC9-83FE-B56D1EE53960}"/>
              </a:ext>
            </a:extLst>
          </p:cNvPr>
          <p:cNvSpPr>
            <a:spLocks noGrp="1"/>
          </p:cNvSpPr>
          <p:nvPr>
            <p:ph type="title"/>
          </p:nvPr>
        </p:nvSpPr>
        <p:spPr/>
        <p:txBody>
          <a:bodyPr/>
          <a:lstStyle/>
          <a:p>
            <a:r>
              <a:rPr lang="en-GB" dirty="0"/>
              <a:t>Master thesis</a:t>
            </a:r>
            <a:endParaRPr lang="sv-SE" dirty="0"/>
          </a:p>
        </p:txBody>
      </p:sp>
      <p:sp>
        <p:nvSpPr>
          <p:cNvPr id="3" name="Content Placeholder 2">
            <a:extLst>
              <a:ext uri="{FF2B5EF4-FFF2-40B4-BE49-F238E27FC236}">
                <a16:creationId xmlns:a16="http://schemas.microsoft.com/office/drawing/2014/main" id="{15F952C4-1B9D-4D35-B1FA-962B3087E238}"/>
              </a:ext>
            </a:extLst>
          </p:cNvPr>
          <p:cNvSpPr>
            <a:spLocks noGrp="1"/>
          </p:cNvSpPr>
          <p:nvPr>
            <p:ph idx="1"/>
          </p:nvPr>
        </p:nvSpPr>
        <p:spPr/>
        <p:txBody>
          <a:bodyPr/>
          <a:lstStyle/>
          <a:p>
            <a:r>
              <a:rPr lang="en-US" dirty="0"/>
              <a:t>Successive deadlines and compulsory moments:</a:t>
            </a:r>
          </a:p>
          <a:p>
            <a:pPr lvl="1"/>
            <a:r>
              <a:rPr lang="sv-SE" dirty="0" err="1"/>
              <a:t>Thesis</a:t>
            </a:r>
            <a:r>
              <a:rPr lang="sv-SE" dirty="0"/>
              <a:t> </a:t>
            </a:r>
            <a:r>
              <a:rPr lang="sv-SE" dirty="0" err="1"/>
              <a:t>proposal</a:t>
            </a:r>
            <a:r>
              <a:rPr lang="sv-SE" dirty="0"/>
              <a:t> </a:t>
            </a:r>
            <a:r>
              <a:rPr lang="sv-SE" dirty="0" err="1"/>
              <a:t>seminar</a:t>
            </a:r>
            <a:endParaRPr lang="sv-SE" dirty="0"/>
          </a:p>
          <a:p>
            <a:pPr lvl="1"/>
            <a:r>
              <a:rPr lang="sv-SE" dirty="0"/>
              <a:t>Mid-term </a:t>
            </a:r>
            <a:r>
              <a:rPr lang="sv-SE" dirty="0" err="1"/>
              <a:t>report</a:t>
            </a:r>
            <a:endParaRPr lang="sv-SE" dirty="0"/>
          </a:p>
          <a:p>
            <a:pPr lvl="1"/>
            <a:r>
              <a:rPr lang="sv-SE" dirty="0"/>
              <a:t>Revision meeting</a:t>
            </a:r>
          </a:p>
          <a:p>
            <a:pPr lvl="1"/>
            <a:r>
              <a:rPr lang="sv-SE" dirty="0" err="1"/>
              <a:t>Defence</a:t>
            </a:r>
            <a:r>
              <a:rPr lang="sv-SE" dirty="0"/>
              <a:t> </a:t>
            </a:r>
            <a:r>
              <a:rPr lang="sv-SE" dirty="0" err="1"/>
              <a:t>seminar</a:t>
            </a:r>
            <a:endParaRPr lang="sv-SE" dirty="0"/>
          </a:p>
          <a:p>
            <a:endParaRPr lang="sv-SE" dirty="0"/>
          </a:p>
          <a:p>
            <a:r>
              <a:rPr lang="en-US" dirty="0"/>
              <a:t>Omission to adhere to these obligatory moments may lead to that the examination of your work will be postponed to next term!</a:t>
            </a:r>
          </a:p>
          <a:p>
            <a:endParaRPr lang="sv-SE" dirty="0"/>
          </a:p>
        </p:txBody>
      </p:sp>
      <p:sp>
        <p:nvSpPr>
          <p:cNvPr id="4" name="Footer Placeholder 3">
            <a:extLst>
              <a:ext uri="{FF2B5EF4-FFF2-40B4-BE49-F238E27FC236}">
                <a16:creationId xmlns:a16="http://schemas.microsoft.com/office/drawing/2014/main" id="{1F503F83-BD40-4984-B7A5-BD8EF5CD61E6}"/>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5197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D7F1DE5-F9E7-442F-868C-758B5271A72A}"/>
              </a:ext>
            </a:extLst>
          </p:cNvPr>
          <p:cNvSpPr>
            <a:spLocks noGrp="1"/>
          </p:cNvSpPr>
          <p:nvPr>
            <p:ph type="title"/>
          </p:nvPr>
        </p:nvSpPr>
        <p:spPr/>
        <p:txBody>
          <a:bodyPr/>
          <a:lstStyle/>
          <a:p>
            <a:r>
              <a:rPr lang="sv-SE" dirty="0"/>
              <a:t>Master </a:t>
            </a:r>
            <a:r>
              <a:rPr lang="sv-SE" dirty="0" err="1"/>
              <a:t>thesis</a:t>
            </a:r>
            <a:endParaRPr lang="sv-SE" dirty="0"/>
          </a:p>
        </p:txBody>
      </p:sp>
      <p:sp>
        <p:nvSpPr>
          <p:cNvPr id="3" name="Platshållare för innehåll 2">
            <a:extLst>
              <a:ext uri="{FF2B5EF4-FFF2-40B4-BE49-F238E27FC236}">
                <a16:creationId xmlns:a16="http://schemas.microsoft.com/office/drawing/2014/main" id="{01BF5825-5E18-483A-9746-16663F602487}"/>
              </a:ext>
            </a:extLst>
          </p:cNvPr>
          <p:cNvSpPr>
            <a:spLocks noGrp="1"/>
          </p:cNvSpPr>
          <p:nvPr>
            <p:ph idx="1"/>
          </p:nvPr>
        </p:nvSpPr>
        <p:spPr>
          <a:xfrm>
            <a:off x="457200" y="1600200"/>
            <a:ext cx="8229600" cy="4853136"/>
          </a:xfrm>
        </p:spPr>
        <p:txBody>
          <a:bodyPr>
            <a:normAutofit fontScale="92500" lnSpcReduction="10000"/>
          </a:bodyPr>
          <a:lstStyle/>
          <a:p>
            <a:endParaRPr lang="en-US" dirty="0"/>
          </a:p>
          <a:p>
            <a:r>
              <a:rPr lang="en-US" dirty="0"/>
              <a:t>Supervisors and examiners have been appointed to that term in which you are supposed to complete your work</a:t>
            </a:r>
          </a:p>
          <a:p>
            <a:pPr lvl="1"/>
            <a:r>
              <a:rPr lang="en-US" dirty="0">
                <a:sym typeface="Wingdings" panose="05000000000000000000" pitchFamily="2" charset="2"/>
              </a:rPr>
              <a:t>Ex: not managing deadlines, missing obligatory sessions next term, possibly new supervisor, possibly new project.</a:t>
            </a:r>
          </a:p>
          <a:p>
            <a:endParaRPr lang="en-US" dirty="0"/>
          </a:p>
          <a:p>
            <a:r>
              <a:rPr lang="en-US" dirty="0"/>
              <a:t>You shall act as opponent on another thesis and that should be done </a:t>
            </a:r>
            <a:r>
              <a:rPr lang="sv-SE" dirty="0" err="1"/>
              <a:t>according</a:t>
            </a:r>
            <a:r>
              <a:rPr lang="sv-SE" dirty="0"/>
              <a:t> to the </a:t>
            </a:r>
            <a:r>
              <a:rPr lang="sv-SE" dirty="0" err="1"/>
              <a:t>schedule</a:t>
            </a:r>
            <a:r>
              <a:rPr lang="sv-SE" dirty="0"/>
              <a:t>.</a:t>
            </a:r>
          </a:p>
          <a:p>
            <a:endParaRPr lang="sv-SE" dirty="0"/>
          </a:p>
          <a:p>
            <a:r>
              <a:rPr lang="sv-SE" b="1" dirty="0"/>
              <a:t>Note: total </a:t>
            </a:r>
            <a:r>
              <a:rPr lang="sv-SE" b="1" dirty="0" err="1"/>
              <a:t>thesis</a:t>
            </a:r>
            <a:r>
              <a:rPr lang="sv-SE" b="1" dirty="0"/>
              <a:t> </a:t>
            </a:r>
            <a:r>
              <a:rPr lang="sv-SE" b="1" dirty="0" err="1"/>
              <a:t>writing</a:t>
            </a:r>
            <a:r>
              <a:rPr lang="sv-SE" b="1" dirty="0"/>
              <a:t> </a:t>
            </a:r>
            <a:r>
              <a:rPr lang="sv-SE" b="1" dirty="0" err="1"/>
              <a:t>time</a:t>
            </a:r>
            <a:r>
              <a:rPr lang="sv-SE" b="1" dirty="0"/>
              <a:t> is </a:t>
            </a:r>
            <a:r>
              <a:rPr lang="sv-SE" b="1" dirty="0" err="1"/>
              <a:t>very</a:t>
            </a:r>
            <a:r>
              <a:rPr lang="sv-SE" b="1" dirty="0"/>
              <a:t> </a:t>
            </a:r>
            <a:r>
              <a:rPr lang="sv-SE" b="1" dirty="0" err="1"/>
              <a:t>limited</a:t>
            </a:r>
            <a:r>
              <a:rPr lang="sv-SE" b="1" dirty="0"/>
              <a:t> – all experiments </a:t>
            </a:r>
            <a:r>
              <a:rPr lang="sv-SE" b="1" dirty="0" err="1"/>
              <a:t>done</a:t>
            </a:r>
            <a:r>
              <a:rPr lang="sv-SE" b="1" dirty="0"/>
              <a:t>+ </a:t>
            </a:r>
            <a:r>
              <a:rPr lang="sv-SE" b="1" dirty="0" err="1"/>
              <a:t>thesis</a:t>
            </a:r>
            <a:r>
              <a:rPr lang="sv-SE" b="1" dirty="0"/>
              <a:t> </a:t>
            </a:r>
            <a:r>
              <a:rPr lang="sv-SE" b="1" dirty="0" err="1"/>
              <a:t>written</a:t>
            </a:r>
            <a:r>
              <a:rPr lang="sv-SE" b="1" dirty="0"/>
              <a:t> in </a:t>
            </a:r>
            <a:r>
              <a:rPr lang="sv-SE" b="1" dirty="0" err="1"/>
              <a:t>slightly</a:t>
            </a:r>
            <a:r>
              <a:rPr lang="sv-SE" b="1" dirty="0"/>
              <a:t> </a:t>
            </a:r>
            <a:r>
              <a:rPr lang="sv-SE" b="1" dirty="0" err="1"/>
              <a:t>more</a:t>
            </a:r>
            <a:r>
              <a:rPr lang="sv-SE" b="1" dirty="0"/>
              <a:t> </a:t>
            </a:r>
            <a:r>
              <a:rPr lang="sv-SE" b="1" dirty="0" err="1"/>
              <a:t>than</a:t>
            </a:r>
            <a:r>
              <a:rPr lang="sv-SE" b="1" dirty="0"/>
              <a:t> 3 </a:t>
            </a:r>
            <a:r>
              <a:rPr lang="sv-SE" b="1" dirty="0" err="1"/>
              <a:t>months</a:t>
            </a:r>
            <a:endParaRPr lang="sv-SE" b="1" dirty="0"/>
          </a:p>
        </p:txBody>
      </p:sp>
      <p:sp>
        <p:nvSpPr>
          <p:cNvPr id="4" name="Platshållare för sidfot 3">
            <a:extLst>
              <a:ext uri="{FF2B5EF4-FFF2-40B4-BE49-F238E27FC236}">
                <a16:creationId xmlns:a16="http://schemas.microsoft.com/office/drawing/2014/main" id="{3D74017D-DD05-440D-AF8B-AD3F85C57789}"/>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262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35DE0C2-98E1-4502-863F-0185436060AF}"/>
              </a:ext>
            </a:extLst>
          </p:cNvPr>
          <p:cNvSpPr>
            <a:spLocks noGrp="1"/>
          </p:cNvSpPr>
          <p:nvPr>
            <p:ph type="title"/>
          </p:nvPr>
        </p:nvSpPr>
        <p:spPr/>
        <p:txBody>
          <a:bodyPr/>
          <a:lstStyle/>
          <a:p>
            <a:r>
              <a:rPr lang="sv-SE" dirty="0"/>
              <a:t>Supervision</a:t>
            </a:r>
          </a:p>
        </p:txBody>
      </p:sp>
      <p:sp>
        <p:nvSpPr>
          <p:cNvPr id="3" name="Platshållare för innehåll 2">
            <a:extLst>
              <a:ext uri="{FF2B5EF4-FFF2-40B4-BE49-F238E27FC236}">
                <a16:creationId xmlns:a16="http://schemas.microsoft.com/office/drawing/2014/main" id="{131A8F31-258D-415D-8E29-ACE11D20F1EB}"/>
              </a:ext>
            </a:extLst>
          </p:cNvPr>
          <p:cNvSpPr>
            <a:spLocks noGrp="1"/>
          </p:cNvSpPr>
          <p:nvPr>
            <p:ph idx="1"/>
          </p:nvPr>
        </p:nvSpPr>
        <p:spPr>
          <a:xfrm>
            <a:off x="457200" y="1600200"/>
            <a:ext cx="8229600" cy="4756150"/>
          </a:xfrm>
        </p:spPr>
        <p:txBody>
          <a:bodyPr>
            <a:normAutofit fontScale="92500" lnSpcReduction="20000"/>
          </a:bodyPr>
          <a:lstStyle/>
          <a:p>
            <a:r>
              <a:rPr lang="en-US" sz="2000" dirty="0"/>
              <a:t>The normal frequency of meetings with the supervisor is every second week.</a:t>
            </a:r>
          </a:p>
          <a:p>
            <a:endParaRPr lang="en-US" sz="2000" dirty="0"/>
          </a:p>
          <a:p>
            <a:r>
              <a:rPr lang="en-US" sz="2000" dirty="0"/>
              <a:t>It is mainly the student who puts “the agenda” for the meeting, i.e. you are expected to have some progress to show and to have prepared questions.</a:t>
            </a:r>
          </a:p>
          <a:p>
            <a:endParaRPr lang="en-US" sz="2000" dirty="0"/>
          </a:p>
          <a:p>
            <a:r>
              <a:rPr lang="en-US" sz="2000" dirty="0"/>
              <a:t>At each meeting it is wise to agree on what are the next steps.</a:t>
            </a:r>
          </a:p>
          <a:p>
            <a:endParaRPr lang="en-US" sz="2000" dirty="0"/>
          </a:p>
          <a:p>
            <a:r>
              <a:rPr lang="en-US" sz="2000" dirty="0"/>
              <a:t>You are expected to successively show progress in your thesis writing</a:t>
            </a:r>
          </a:p>
          <a:p>
            <a:pPr lvl="1"/>
            <a:r>
              <a:rPr lang="en-US" sz="1800" dirty="0"/>
              <a:t>Start writing very early!</a:t>
            </a:r>
          </a:p>
          <a:p>
            <a:pPr lvl="1"/>
            <a:r>
              <a:rPr lang="en-US" sz="1800" dirty="0"/>
              <a:t>Submit manuscript parts to the supervisor in due time before the meeting (to facilitate feedback)</a:t>
            </a:r>
          </a:p>
          <a:p>
            <a:endParaRPr lang="en-US" sz="2000" dirty="0"/>
          </a:p>
          <a:p>
            <a:endParaRPr lang="en-US" sz="2000" dirty="0"/>
          </a:p>
          <a:p>
            <a:r>
              <a:rPr lang="en-US" sz="2000" dirty="0"/>
              <a:t>Supervisor is doing examination as well, i.e. evaluates your </a:t>
            </a:r>
          </a:p>
          <a:p>
            <a:pPr lvl="1"/>
            <a:r>
              <a:rPr lang="en-US" sz="1800" dirty="0"/>
              <a:t>Progression</a:t>
            </a:r>
          </a:p>
          <a:p>
            <a:pPr lvl="1"/>
            <a:r>
              <a:rPr lang="en-US" sz="1800" dirty="0"/>
              <a:t>Independence</a:t>
            </a:r>
          </a:p>
          <a:p>
            <a:pPr lvl="1"/>
            <a:r>
              <a:rPr lang="en-US" sz="1800" dirty="0"/>
              <a:t>Communication and collaboration skills</a:t>
            </a:r>
          </a:p>
          <a:p>
            <a:pPr lvl="1"/>
            <a:endParaRPr lang="en-US" sz="1800" dirty="0"/>
          </a:p>
          <a:p>
            <a:endParaRPr lang="en-US" sz="1600" dirty="0"/>
          </a:p>
        </p:txBody>
      </p:sp>
      <p:sp>
        <p:nvSpPr>
          <p:cNvPr id="4" name="Platshållare för sidfot 3">
            <a:extLst>
              <a:ext uri="{FF2B5EF4-FFF2-40B4-BE49-F238E27FC236}">
                <a16:creationId xmlns:a16="http://schemas.microsoft.com/office/drawing/2014/main" id="{E174FBD9-62E9-4175-9B45-F0AA25253EEC}"/>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327071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7" dur="500"/>
                                        <p:tgtEl>
                                          <p:spTgt spid="3">
                                            <p:txEl>
                                              <p:pRg st="6" end="6"/>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0" dur="500"/>
                                        <p:tgtEl>
                                          <p:spTgt spid="3">
                                            <p:txEl>
                                              <p:pRg st="7" end="7"/>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3" dur="500"/>
                                        <p:tgtEl>
                                          <p:spTgt spid="3">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28" dur="500"/>
                                        <p:tgtEl>
                                          <p:spTgt spid="3">
                                            <p:txEl>
                                              <p:pRg st="11" end="11"/>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31" dur="500"/>
                                        <p:tgtEl>
                                          <p:spTgt spid="3">
                                            <p:txEl>
                                              <p:pRg st="12" end="12"/>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34" dur="500"/>
                                        <p:tgtEl>
                                          <p:spTgt spid="3">
                                            <p:txEl>
                                              <p:pRg st="13" end="13"/>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3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E1515AB-7BAF-49B9-AA06-E88BF1229DC5}"/>
              </a:ext>
            </a:extLst>
          </p:cNvPr>
          <p:cNvSpPr>
            <a:spLocks noGrp="1"/>
          </p:cNvSpPr>
          <p:nvPr>
            <p:ph type="title"/>
          </p:nvPr>
        </p:nvSpPr>
        <p:spPr/>
        <p:txBody>
          <a:bodyPr/>
          <a:lstStyle/>
          <a:p>
            <a:r>
              <a:rPr lang="sv-SE" dirty="0"/>
              <a:t>Supervision</a:t>
            </a:r>
          </a:p>
        </p:txBody>
      </p:sp>
      <p:sp>
        <p:nvSpPr>
          <p:cNvPr id="3" name="Platshållare för innehåll 2">
            <a:extLst>
              <a:ext uri="{FF2B5EF4-FFF2-40B4-BE49-F238E27FC236}">
                <a16:creationId xmlns:a16="http://schemas.microsoft.com/office/drawing/2014/main" id="{1CD666E7-17B1-4A05-A93A-4AC3181DB0F8}"/>
              </a:ext>
            </a:extLst>
          </p:cNvPr>
          <p:cNvSpPr>
            <a:spLocks noGrp="1"/>
          </p:cNvSpPr>
          <p:nvPr>
            <p:ph idx="1"/>
          </p:nvPr>
        </p:nvSpPr>
        <p:spPr/>
        <p:txBody>
          <a:bodyPr>
            <a:normAutofit fontScale="85000" lnSpcReduction="20000"/>
          </a:bodyPr>
          <a:lstStyle/>
          <a:p>
            <a:pPr lvl="1"/>
            <a:endParaRPr lang="en-US" sz="1800" dirty="0"/>
          </a:p>
          <a:p>
            <a:r>
              <a:rPr lang="sv-SE" sz="2000" dirty="0">
                <a:sym typeface="Wingdings" panose="05000000000000000000" pitchFamily="2" charset="2"/>
              </a:rPr>
              <a:t>The supervisor is </a:t>
            </a:r>
            <a:r>
              <a:rPr lang="sv-SE" sz="2000" dirty="0" err="1">
                <a:sym typeface="Wingdings" panose="05000000000000000000" pitchFamily="2" charset="2"/>
              </a:rPr>
              <a:t>supposed</a:t>
            </a:r>
            <a:r>
              <a:rPr lang="sv-SE" sz="2000" dirty="0">
                <a:sym typeface="Wingdings" panose="05000000000000000000" pitchFamily="2" charset="2"/>
              </a:rPr>
              <a:t> to </a:t>
            </a:r>
            <a:r>
              <a:rPr lang="sv-SE" sz="2000" dirty="0" err="1">
                <a:sym typeface="Wingdings" panose="05000000000000000000" pitchFamily="2" charset="2"/>
              </a:rPr>
              <a:t>evaluate</a:t>
            </a:r>
            <a:r>
              <a:rPr lang="sv-SE" sz="2000" dirty="0">
                <a:sym typeface="Wingdings" panose="05000000000000000000" pitchFamily="2" charset="2"/>
              </a:rPr>
              <a:t> </a:t>
            </a:r>
            <a:r>
              <a:rPr lang="sv-SE" sz="2000" dirty="0" err="1">
                <a:sym typeface="Wingdings" panose="05000000000000000000" pitchFamily="2" charset="2"/>
              </a:rPr>
              <a:t>your</a:t>
            </a:r>
            <a:r>
              <a:rPr lang="sv-SE" sz="2000" dirty="0">
                <a:sym typeface="Wingdings" panose="05000000000000000000" pitchFamily="2" charset="2"/>
              </a:rPr>
              <a:t> progression (</a:t>
            </a:r>
            <a:r>
              <a:rPr lang="sv-SE" sz="2000" dirty="0" err="1">
                <a:sym typeface="Wingdings" panose="05000000000000000000" pitchFamily="2" charset="2"/>
              </a:rPr>
              <a:t>which</a:t>
            </a:r>
            <a:r>
              <a:rPr lang="sv-SE" sz="2000" dirty="0">
                <a:sym typeface="Wingdings" panose="05000000000000000000" pitchFamily="2" charset="2"/>
              </a:rPr>
              <a:t> is a part </a:t>
            </a:r>
            <a:r>
              <a:rPr lang="sv-SE" sz="2000" dirty="0" err="1">
                <a:sym typeface="Wingdings" panose="05000000000000000000" pitchFamily="2" charset="2"/>
              </a:rPr>
              <a:t>of</a:t>
            </a:r>
            <a:r>
              <a:rPr lang="sv-SE" sz="2000" dirty="0">
                <a:sym typeface="Wingdings" panose="05000000000000000000" pitchFamily="2" charset="2"/>
              </a:rPr>
              <a:t> the </a:t>
            </a:r>
            <a:r>
              <a:rPr lang="sv-SE" sz="2000" dirty="0" err="1">
                <a:sym typeface="Wingdings" panose="05000000000000000000" pitchFamily="2" charset="2"/>
              </a:rPr>
              <a:t>grade</a:t>
            </a:r>
            <a:r>
              <a:rPr lang="sv-SE" sz="2000" dirty="0">
                <a:sym typeface="Wingdings" panose="05000000000000000000" pitchFamily="2" charset="2"/>
              </a:rPr>
              <a:t>)  </a:t>
            </a:r>
            <a:r>
              <a:rPr lang="sv-SE" sz="2000" dirty="0">
                <a:solidFill>
                  <a:srgbClr val="0000FF"/>
                </a:solidFill>
                <a:sym typeface="Wingdings" panose="05000000000000000000" pitchFamily="2" charset="2"/>
              </a:rPr>
              <a:t>the supervisor has a right to </a:t>
            </a:r>
            <a:r>
              <a:rPr lang="sv-SE" sz="2000" dirty="0" err="1">
                <a:solidFill>
                  <a:srgbClr val="0000FF"/>
                </a:solidFill>
                <a:sym typeface="Wingdings" panose="05000000000000000000" pitchFamily="2" charset="2"/>
              </a:rPr>
              <a:t>request</a:t>
            </a:r>
            <a:r>
              <a:rPr lang="sv-SE" sz="2000" dirty="0">
                <a:solidFill>
                  <a:srgbClr val="0000FF"/>
                </a:solidFill>
                <a:sym typeface="Wingdings" panose="05000000000000000000" pitchFamily="2" charset="2"/>
              </a:rPr>
              <a:t> the texts </a:t>
            </a:r>
            <a:r>
              <a:rPr lang="sv-SE" sz="2000" dirty="0" err="1">
                <a:solidFill>
                  <a:srgbClr val="0000FF"/>
                </a:solidFill>
                <a:sym typeface="Wingdings" panose="05000000000000000000" pitchFamily="2" charset="2"/>
              </a:rPr>
              <a:t>demonstrating</a:t>
            </a:r>
            <a:r>
              <a:rPr lang="sv-SE" sz="2000" dirty="0">
                <a:solidFill>
                  <a:srgbClr val="0000FF"/>
                </a:solidFill>
                <a:sym typeface="Wingdings" panose="05000000000000000000" pitchFamily="2" charset="2"/>
              </a:rPr>
              <a:t> </a:t>
            </a:r>
            <a:r>
              <a:rPr lang="sv-SE" sz="2000" dirty="0" err="1">
                <a:solidFill>
                  <a:srgbClr val="0000FF"/>
                </a:solidFill>
                <a:sym typeface="Wingdings" panose="05000000000000000000" pitchFamily="2" charset="2"/>
              </a:rPr>
              <a:t>your</a:t>
            </a:r>
            <a:r>
              <a:rPr lang="sv-SE" sz="2000" dirty="0">
                <a:solidFill>
                  <a:srgbClr val="0000FF"/>
                </a:solidFill>
                <a:sym typeface="Wingdings" panose="05000000000000000000" pitchFamily="2" charset="2"/>
              </a:rPr>
              <a:t> progress at </a:t>
            </a:r>
            <a:r>
              <a:rPr lang="sv-SE" sz="2000" dirty="0" err="1">
                <a:solidFill>
                  <a:srgbClr val="0000FF"/>
                </a:solidFill>
                <a:sym typeface="Wingdings" panose="05000000000000000000" pitchFamily="2" charset="2"/>
              </a:rPr>
              <a:t>any</a:t>
            </a:r>
            <a:r>
              <a:rPr lang="sv-SE" sz="2000" dirty="0">
                <a:solidFill>
                  <a:srgbClr val="0000FF"/>
                </a:solidFill>
                <a:sym typeface="Wingdings" panose="05000000000000000000" pitchFamily="2" charset="2"/>
              </a:rPr>
              <a:t> </a:t>
            </a:r>
            <a:r>
              <a:rPr lang="sv-SE" sz="2000" dirty="0" err="1">
                <a:solidFill>
                  <a:srgbClr val="0000FF"/>
                </a:solidFill>
                <a:sym typeface="Wingdings" panose="05000000000000000000" pitchFamily="2" charset="2"/>
              </a:rPr>
              <a:t>time</a:t>
            </a:r>
            <a:r>
              <a:rPr lang="sv-SE" sz="2000" dirty="0">
                <a:solidFill>
                  <a:srgbClr val="0000FF"/>
                </a:solidFill>
                <a:sym typeface="Wingdings" panose="05000000000000000000" pitchFamily="2" charset="2"/>
              </a:rPr>
              <a:t> </a:t>
            </a:r>
            <a:r>
              <a:rPr lang="sv-SE" sz="2000" dirty="0" err="1">
                <a:solidFill>
                  <a:srgbClr val="0000FF"/>
                </a:solidFill>
                <a:sym typeface="Wingdings" panose="05000000000000000000" pitchFamily="2" charset="2"/>
              </a:rPr>
              <a:t>point</a:t>
            </a:r>
            <a:r>
              <a:rPr lang="sv-SE" sz="2000" dirty="0">
                <a:solidFill>
                  <a:srgbClr val="0000FF"/>
                </a:solidFill>
                <a:sym typeface="Wingdings" panose="05000000000000000000" pitchFamily="2" charset="2"/>
              </a:rPr>
              <a:t>!</a:t>
            </a:r>
          </a:p>
          <a:p>
            <a:endParaRPr lang="sv-SE" sz="2000" dirty="0">
              <a:solidFill>
                <a:srgbClr val="0000FF"/>
              </a:solidFill>
            </a:endParaRPr>
          </a:p>
          <a:p>
            <a:r>
              <a:rPr lang="en-US" sz="2000" dirty="0"/>
              <a:t>Some supervisors are experts in ML but not in statistics, some supervisors in statistics but not ML </a:t>
            </a:r>
            <a:r>
              <a:rPr lang="en-US" sz="2000" dirty="0">
                <a:sym typeface="Wingdings" panose="05000000000000000000" pitchFamily="2" charset="2"/>
              </a:rPr>
              <a:t> take more own initiatives to resolve the questions outside your supervisor competence, discuss potential solutions with your supervisor</a:t>
            </a:r>
          </a:p>
          <a:p>
            <a:endParaRPr lang="en-US" sz="2000" dirty="0">
              <a:sym typeface="Wingdings" panose="05000000000000000000" pitchFamily="2" charset="2"/>
            </a:endParaRPr>
          </a:p>
          <a:p>
            <a:r>
              <a:rPr lang="en-US" sz="2000" dirty="0">
                <a:sym typeface="Wingdings" panose="05000000000000000000" pitchFamily="2" charset="2"/>
              </a:rPr>
              <a:t>Possible NDA with the company: minimal amount of details may be masked</a:t>
            </a:r>
            <a:r>
              <a:rPr lang="en-US" sz="2000">
                <a:sym typeface="Wingdings" panose="05000000000000000000" pitchFamily="2" charset="2"/>
              </a:rPr>
              <a:t>/removed, </a:t>
            </a:r>
            <a:r>
              <a:rPr lang="en-US" sz="2000" dirty="0">
                <a:sym typeface="Wingdings" panose="05000000000000000000" pitchFamily="2" charset="2"/>
              </a:rPr>
              <a:t>principle: after removing sensitive information it should be possible to evaluate and put grade to the resulting thesis. Examiners do not sign NDA. Discuss this with the company in the beginning, not in the end!</a:t>
            </a:r>
          </a:p>
          <a:p>
            <a:endParaRPr lang="en-US" sz="2000" dirty="0">
              <a:sym typeface="Wingdings" panose="05000000000000000000" pitchFamily="2" charset="2"/>
            </a:endParaRPr>
          </a:p>
          <a:p>
            <a:r>
              <a:rPr lang="en-US" sz="2000" b="1" dirty="0">
                <a:solidFill>
                  <a:srgbClr val="0000FF"/>
                </a:solidFill>
                <a:sym typeface="Wingdings" panose="05000000000000000000" pitchFamily="2" charset="2"/>
              </a:rPr>
              <a:t>Your thesis is formally in Statistics </a:t>
            </a:r>
            <a:r>
              <a:rPr lang="en-US" sz="2000" dirty="0">
                <a:sym typeface="Wingdings" panose="05000000000000000000" pitchFamily="2" charset="2"/>
              </a:rPr>
              <a:t> Important to make sure that Statistics is clearly there</a:t>
            </a:r>
          </a:p>
          <a:p>
            <a:pPr lvl="1"/>
            <a:r>
              <a:rPr lang="en-US" sz="1600" dirty="0">
                <a:sym typeface="Wingdings" panose="05000000000000000000" pitchFamily="2" charset="2"/>
              </a:rPr>
              <a:t>Statistical methods as a comparison benchmark</a:t>
            </a:r>
          </a:p>
          <a:p>
            <a:pPr lvl="1"/>
            <a:r>
              <a:rPr lang="en-US" sz="1600" dirty="0">
                <a:sym typeface="Wingdings" panose="05000000000000000000" pitchFamily="2" charset="2"/>
              </a:rPr>
              <a:t>Statistical evaluation measures</a:t>
            </a:r>
          </a:p>
          <a:p>
            <a:pPr lvl="1"/>
            <a:r>
              <a:rPr lang="en-US" sz="1600" dirty="0">
                <a:sym typeface="Wingdings" panose="05000000000000000000" pitchFamily="2" charset="2"/>
              </a:rPr>
              <a:t>Hypothesis testing, prediction intervals, confidence intervals</a:t>
            </a:r>
            <a:endParaRPr lang="en-US" sz="1600" dirty="0"/>
          </a:p>
          <a:p>
            <a:endParaRPr lang="sv-SE" dirty="0"/>
          </a:p>
          <a:p>
            <a:pPr marL="0" indent="0">
              <a:buNone/>
            </a:pPr>
            <a:endParaRPr lang="sv-SE" dirty="0"/>
          </a:p>
        </p:txBody>
      </p:sp>
      <p:sp>
        <p:nvSpPr>
          <p:cNvPr id="4" name="Platshållare för sidfot 3">
            <a:extLst>
              <a:ext uri="{FF2B5EF4-FFF2-40B4-BE49-F238E27FC236}">
                <a16:creationId xmlns:a16="http://schemas.microsoft.com/office/drawing/2014/main" id="{2FD2AE3E-ADF5-430A-A885-AB949F929604}"/>
              </a:ext>
            </a:extLst>
          </p:cNvPr>
          <p:cNvSpPr>
            <a:spLocks noGrp="1"/>
          </p:cNvSpPr>
          <p:nvPr>
            <p:ph type="ftr" sz="quarter" idx="11"/>
          </p:nvPr>
        </p:nvSpPr>
        <p:spPr/>
        <p:txBody>
          <a:bodyPr/>
          <a:lstStyle/>
          <a:p>
            <a:r>
              <a:rPr lang="sv-SE"/>
              <a:t>732A64</a:t>
            </a:r>
            <a:endParaRPr lang="sv-SE" dirty="0"/>
          </a:p>
        </p:txBody>
      </p:sp>
    </p:spTree>
    <p:extLst>
      <p:ext uri="{BB962C8B-B14F-4D97-AF65-F5344CB8AC3E}">
        <p14:creationId xmlns:p14="http://schemas.microsoft.com/office/powerpoint/2010/main" val="322429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7" dur="500"/>
                                        <p:tgtEl>
                                          <p:spTgt spid="3">
                                            <p:txEl>
                                              <p:pRg st="7" end="7"/>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0" dur="500"/>
                                        <p:tgtEl>
                                          <p:spTgt spid="3">
                                            <p:txEl>
                                              <p:pRg st="8" end="8"/>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3" dur="500"/>
                                        <p:tgtEl>
                                          <p:spTgt spid="3">
                                            <p:txEl>
                                              <p:pRg st="9" end="9"/>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1B4B486-71F5-4A10-AF64-AB623F4264F8}"/>
              </a:ext>
            </a:extLst>
          </p:cNvPr>
          <p:cNvSpPr>
            <a:spLocks noGrp="1"/>
          </p:cNvSpPr>
          <p:nvPr>
            <p:ph type="title"/>
          </p:nvPr>
        </p:nvSpPr>
        <p:spPr/>
        <p:txBody>
          <a:bodyPr>
            <a:noAutofit/>
          </a:bodyPr>
          <a:lstStyle/>
          <a:p>
            <a:r>
              <a:rPr lang="sv-SE" sz="2800" dirty="0"/>
              <a:t>Part 1: Problem </a:t>
            </a:r>
            <a:r>
              <a:rPr lang="sv-SE" sz="2800" dirty="0" err="1"/>
              <a:t>formulation</a:t>
            </a:r>
            <a:r>
              <a:rPr lang="sv-SE" sz="2800" dirty="0"/>
              <a:t> and </a:t>
            </a:r>
            <a:r>
              <a:rPr lang="sv-SE" sz="2800" dirty="0" err="1"/>
              <a:t>litterature</a:t>
            </a:r>
            <a:r>
              <a:rPr lang="sv-SE" sz="2800" dirty="0"/>
              <a:t> </a:t>
            </a:r>
            <a:r>
              <a:rPr lang="sv-SE" sz="2800" dirty="0" err="1"/>
              <a:t>review</a:t>
            </a:r>
            <a:endParaRPr lang="sv-SE" sz="2800" dirty="0"/>
          </a:p>
        </p:txBody>
      </p:sp>
      <p:sp>
        <p:nvSpPr>
          <p:cNvPr id="3" name="Platshållare för innehåll 2">
            <a:extLst>
              <a:ext uri="{FF2B5EF4-FFF2-40B4-BE49-F238E27FC236}">
                <a16:creationId xmlns:a16="http://schemas.microsoft.com/office/drawing/2014/main" id="{36988455-532B-442F-8F62-9E91E3C66078}"/>
              </a:ext>
            </a:extLst>
          </p:cNvPr>
          <p:cNvSpPr>
            <a:spLocks noGrp="1"/>
          </p:cNvSpPr>
          <p:nvPr>
            <p:ph idx="1"/>
          </p:nvPr>
        </p:nvSpPr>
        <p:spPr>
          <a:xfrm>
            <a:off x="457200" y="1600200"/>
            <a:ext cx="8229600" cy="4756150"/>
          </a:xfrm>
        </p:spPr>
        <p:txBody>
          <a:bodyPr>
            <a:normAutofit fontScale="55000" lnSpcReduction="20000"/>
          </a:bodyPr>
          <a:lstStyle/>
          <a:p>
            <a:endParaRPr lang="sv-SE" sz="2000" dirty="0"/>
          </a:p>
          <a:p>
            <a:endParaRPr lang="sv-SE" sz="2000" dirty="0"/>
          </a:p>
          <a:p>
            <a:endParaRPr lang="sv-SE" sz="2000" dirty="0"/>
          </a:p>
          <a:p>
            <a:endParaRPr lang="sv-SE" sz="2000" dirty="0"/>
          </a:p>
          <a:p>
            <a:endParaRPr lang="sv-SE" sz="2000" dirty="0"/>
          </a:p>
          <a:p>
            <a:r>
              <a:rPr lang="sv-SE" sz="3200" b="1" dirty="0" err="1">
                <a:solidFill>
                  <a:srgbClr val="0000FF"/>
                </a:solidFill>
              </a:rPr>
              <a:t>Time</a:t>
            </a:r>
            <a:r>
              <a:rPr lang="sv-SE" sz="3200" b="1" dirty="0">
                <a:solidFill>
                  <a:srgbClr val="0000FF"/>
                </a:solidFill>
              </a:rPr>
              <a:t> </a:t>
            </a:r>
            <a:r>
              <a:rPr lang="sv-SE" sz="3200" b="1" dirty="0" err="1">
                <a:solidFill>
                  <a:srgbClr val="0000FF"/>
                </a:solidFill>
              </a:rPr>
              <a:t>frame</a:t>
            </a:r>
            <a:r>
              <a:rPr lang="sv-SE" sz="3200" b="1" dirty="0">
                <a:solidFill>
                  <a:srgbClr val="0000FF"/>
                </a:solidFill>
              </a:rPr>
              <a:t>: </a:t>
            </a:r>
            <a:r>
              <a:rPr lang="sv-SE" sz="3200" b="1" dirty="0" err="1">
                <a:solidFill>
                  <a:srgbClr val="0000FF"/>
                </a:solidFill>
              </a:rPr>
              <a:t>Now</a:t>
            </a:r>
            <a:r>
              <a:rPr lang="sv-SE" sz="3200" b="1" dirty="0">
                <a:solidFill>
                  <a:srgbClr val="0000FF"/>
                </a:solidFill>
              </a:rPr>
              <a:t> - </a:t>
            </a:r>
            <a:r>
              <a:rPr lang="sv-SE" sz="3200" b="1" dirty="0" err="1">
                <a:solidFill>
                  <a:srgbClr val="0000FF"/>
                </a:solidFill>
              </a:rPr>
              <a:t>thesis</a:t>
            </a:r>
            <a:r>
              <a:rPr lang="sv-SE" sz="3200" b="1" dirty="0">
                <a:solidFill>
                  <a:srgbClr val="0000FF"/>
                </a:solidFill>
              </a:rPr>
              <a:t> </a:t>
            </a:r>
            <a:r>
              <a:rPr lang="sv-SE" sz="3200" b="1" dirty="0" err="1">
                <a:solidFill>
                  <a:srgbClr val="0000FF"/>
                </a:solidFill>
              </a:rPr>
              <a:t>proposal</a:t>
            </a:r>
            <a:r>
              <a:rPr lang="sv-SE" sz="3200" b="1" dirty="0">
                <a:solidFill>
                  <a:srgbClr val="0000FF"/>
                </a:solidFill>
              </a:rPr>
              <a:t> </a:t>
            </a:r>
            <a:r>
              <a:rPr lang="sv-SE" sz="3200" b="1" dirty="0" err="1">
                <a:solidFill>
                  <a:srgbClr val="0000FF"/>
                </a:solidFill>
              </a:rPr>
              <a:t>seminar</a:t>
            </a:r>
            <a:endParaRPr lang="sv-SE" sz="3200" b="1" dirty="0">
              <a:solidFill>
                <a:srgbClr val="0000FF"/>
              </a:solidFill>
            </a:endParaRPr>
          </a:p>
          <a:p>
            <a:endParaRPr lang="en-US" dirty="0"/>
          </a:p>
          <a:p>
            <a:r>
              <a:rPr lang="en-US" sz="3300" dirty="0"/>
              <a:t>Make a careful review of the background to your problem, available data and the specific questions put by the commissioner.</a:t>
            </a:r>
          </a:p>
          <a:p>
            <a:r>
              <a:rPr lang="en-US" sz="3300" dirty="0"/>
              <a:t>Put your work in a scientific context</a:t>
            </a:r>
          </a:p>
          <a:p>
            <a:pPr lvl="1"/>
            <a:r>
              <a:rPr lang="en-US" sz="2900" dirty="0"/>
              <a:t>Has anyone studied your kind of problem previously? Which methods were used?</a:t>
            </a:r>
          </a:p>
          <a:p>
            <a:pPr lvl="1"/>
            <a:r>
              <a:rPr lang="en-US" sz="2900" dirty="0"/>
              <a:t>Are there studies of similar problems?</a:t>
            </a:r>
          </a:p>
          <a:p>
            <a:pPr lvl="1"/>
            <a:r>
              <a:rPr lang="en-US" sz="2900" dirty="0"/>
              <a:t>What lessons can be learnt?</a:t>
            </a:r>
          </a:p>
          <a:p>
            <a:pPr lvl="1"/>
            <a:r>
              <a:rPr lang="en-US" sz="2900" dirty="0"/>
              <a:t>What is new in your study?</a:t>
            </a:r>
          </a:p>
          <a:p>
            <a:pPr lvl="1"/>
            <a:r>
              <a:rPr lang="en-US" sz="2900" dirty="0"/>
              <a:t>Why did you choose a certain model/method/algorithm? Which are alternatives?</a:t>
            </a:r>
          </a:p>
          <a:p>
            <a:endParaRPr lang="en-US" sz="3300" dirty="0"/>
          </a:p>
          <a:p>
            <a:r>
              <a:rPr lang="en-US" sz="3300" dirty="0"/>
              <a:t>Put focus on the literature review</a:t>
            </a:r>
            <a:r>
              <a:rPr lang="en-US" sz="3300" dirty="0">
                <a:sym typeface="Wingdings" panose="05000000000000000000" pitchFamily="2" charset="2"/>
              </a:rPr>
              <a:t> Google, Google, Google…</a:t>
            </a:r>
            <a:endParaRPr lang="en-US" sz="3300" dirty="0"/>
          </a:p>
          <a:p>
            <a:r>
              <a:rPr lang="en-US" sz="3300" dirty="0"/>
              <a:t>Suggest potential methods to solve your research questions and discuss them with the supervisor</a:t>
            </a:r>
          </a:p>
          <a:p>
            <a:r>
              <a:rPr lang="en-US" sz="3300" dirty="0"/>
              <a:t>Prepare for your Thesis Proposal Seminar (oral with slides).</a:t>
            </a:r>
            <a:endParaRPr lang="sv-SE" sz="2500" dirty="0"/>
          </a:p>
        </p:txBody>
      </p:sp>
      <p:sp>
        <p:nvSpPr>
          <p:cNvPr id="4" name="Platshållare för sidfot 3">
            <a:extLst>
              <a:ext uri="{FF2B5EF4-FFF2-40B4-BE49-F238E27FC236}">
                <a16:creationId xmlns:a16="http://schemas.microsoft.com/office/drawing/2014/main" id="{0C0E6840-9E24-4D6F-A2E7-C31FBD87C580}"/>
              </a:ext>
            </a:extLst>
          </p:cNvPr>
          <p:cNvSpPr>
            <a:spLocks noGrp="1"/>
          </p:cNvSpPr>
          <p:nvPr>
            <p:ph type="ftr" sz="quarter" idx="11"/>
          </p:nvPr>
        </p:nvSpPr>
        <p:spPr/>
        <p:txBody>
          <a:bodyPr/>
          <a:lstStyle/>
          <a:p>
            <a:r>
              <a:rPr lang="sv-SE"/>
              <a:t>732A64</a:t>
            </a:r>
            <a:endParaRPr lang="sv-SE" dirty="0"/>
          </a:p>
        </p:txBody>
      </p:sp>
      <p:graphicFrame>
        <p:nvGraphicFramePr>
          <p:cNvPr id="9" name="Table 8">
            <a:extLst>
              <a:ext uri="{FF2B5EF4-FFF2-40B4-BE49-F238E27FC236}">
                <a16:creationId xmlns:a16="http://schemas.microsoft.com/office/drawing/2014/main" id="{3CDE008D-C360-49EF-98F1-7E4AC92A4229}"/>
              </a:ext>
            </a:extLst>
          </p:cNvPr>
          <p:cNvGraphicFramePr>
            <a:graphicFrameLocks noGrp="1"/>
          </p:cNvGraphicFramePr>
          <p:nvPr>
            <p:extLst>
              <p:ext uri="{D42A27DB-BD31-4B8C-83A1-F6EECF244321}">
                <p14:modId xmlns:p14="http://schemas.microsoft.com/office/powerpoint/2010/main" val="860609453"/>
              </p:ext>
            </p:extLst>
          </p:nvPr>
        </p:nvGraphicFramePr>
        <p:xfrm>
          <a:off x="539552" y="1772816"/>
          <a:ext cx="8229600" cy="456566"/>
        </p:xfrm>
        <a:graphic>
          <a:graphicData uri="http://schemas.openxmlformats.org/drawingml/2006/table">
            <a:tbl>
              <a:tblPr firstRow="1" firstCol="1" bandRow="1"/>
              <a:tblGrid>
                <a:gridCol w="1306861">
                  <a:extLst>
                    <a:ext uri="{9D8B030D-6E8A-4147-A177-3AD203B41FA5}">
                      <a16:colId xmlns:a16="http://schemas.microsoft.com/office/drawing/2014/main" val="3177360158"/>
                    </a:ext>
                  </a:extLst>
                </a:gridCol>
                <a:gridCol w="6922739">
                  <a:extLst>
                    <a:ext uri="{9D8B030D-6E8A-4147-A177-3AD203B41FA5}">
                      <a16:colId xmlns:a16="http://schemas.microsoft.com/office/drawing/2014/main" val="740950895"/>
                    </a:ext>
                  </a:extLst>
                </a:gridCol>
              </a:tblGrid>
              <a:tr h="128448">
                <a:tc>
                  <a:txBody>
                    <a:bodyPr/>
                    <a:lstStyle/>
                    <a:p>
                      <a:pPr>
                        <a:lnSpc>
                          <a:spcPct val="107000"/>
                        </a:lnSpc>
                        <a:spcAft>
                          <a:spcPts val="800"/>
                        </a:spcAft>
                      </a:pPr>
                      <a:r>
                        <a:rPr lang="sv-SE" sz="140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January</a:t>
                      </a:r>
                      <a:r>
                        <a:rPr lang="sv-SE" sz="140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18</a:t>
                      </a:r>
                      <a:endParaRPr lang="sv-S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40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Introductory meeting. At 10-12 via Zoom, link is/will be given on LISAM.</a:t>
                      </a:r>
                      <a:endParaRPr lang="sv-SE"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190916947"/>
                  </a:ext>
                </a:extLst>
              </a:tr>
              <a:tr h="128448">
                <a:tc>
                  <a:txBody>
                    <a:bodyPr/>
                    <a:lstStyle/>
                    <a:p>
                      <a:pPr>
                        <a:lnSpc>
                          <a:spcPct val="107000"/>
                        </a:lnSpc>
                        <a:spcAft>
                          <a:spcPts val="800"/>
                        </a:spcAft>
                      </a:pPr>
                      <a:r>
                        <a:rPr lang="sv-SE" sz="1400" dirty="0" err="1">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January</a:t>
                      </a:r>
                      <a:r>
                        <a:rPr lang="sv-SE" sz="140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 31</a:t>
                      </a:r>
                      <a:endParaRPr lang="sv-S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tc>
                  <a:txBody>
                    <a:bodyPr/>
                    <a:lstStyle/>
                    <a:p>
                      <a:pPr>
                        <a:lnSpc>
                          <a:spcPct val="107000"/>
                        </a:lnSpc>
                        <a:spcAft>
                          <a:spcPts val="800"/>
                        </a:spcAft>
                      </a:pPr>
                      <a:r>
                        <a:rPr lang="en-GB" sz="1400" dirty="0">
                          <a:solidFill>
                            <a:srgbClr val="000000"/>
                          </a:solidFill>
                          <a:effectLst/>
                          <a:latin typeface="Lucida Sans Unicode" panose="020B0602030504020204" pitchFamily="34" charset="0"/>
                          <a:ea typeface="Times New Roman" panose="02020603050405020304" pitchFamily="18" charset="0"/>
                          <a:cs typeface="Times New Roman" panose="02020603050405020304" pitchFamily="18" charset="0"/>
                        </a:rPr>
                        <a:t>Submitting the thesis proposal presentation to LISAM</a:t>
                      </a:r>
                      <a:endParaRPr lang="sv-S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a:noFill/>
                    </a:lnR>
                    <a:lnT>
                      <a:noFill/>
                    </a:lnT>
                    <a:lnB>
                      <a:noFill/>
                    </a:lnB>
                  </a:tcPr>
                </a:tc>
                <a:extLst>
                  <a:ext uri="{0D108BD9-81ED-4DB2-BD59-A6C34878D82A}">
                    <a16:rowId xmlns:a16="http://schemas.microsoft.com/office/drawing/2014/main" val="224975383"/>
                  </a:ext>
                </a:extLst>
              </a:tr>
            </a:tbl>
          </a:graphicData>
        </a:graphic>
      </p:graphicFrame>
    </p:spTree>
    <p:extLst>
      <p:ext uri="{BB962C8B-B14F-4D97-AF65-F5344CB8AC3E}">
        <p14:creationId xmlns:p14="http://schemas.microsoft.com/office/powerpoint/2010/main" val="47078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2" dur="500"/>
                                        <p:tgtEl>
                                          <p:spTgt spid="3">
                                            <p:txEl>
                                              <p:pRg st="8" end="8"/>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5" dur="500"/>
                                        <p:tgtEl>
                                          <p:spTgt spid="3">
                                            <p:txEl>
                                              <p:pRg st="9" end="9"/>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18" dur="500"/>
                                        <p:tgtEl>
                                          <p:spTgt spid="3">
                                            <p:txEl>
                                              <p:pRg st="10" end="10"/>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21" dur="500"/>
                                        <p:tgtEl>
                                          <p:spTgt spid="3">
                                            <p:txEl>
                                              <p:pRg st="11" end="11"/>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24" dur="500"/>
                                        <p:tgtEl>
                                          <p:spTgt spid="3">
                                            <p:txEl>
                                              <p:pRg st="12" end="12"/>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27" dur="500"/>
                                        <p:tgtEl>
                                          <p:spTgt spid="3">
                                            <p:txEl>
                                              <p:pRg st="13" end="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15" end="15"/>
                                            </p:txEl>
                                          </p:spTgt>
                                        </p:tgtEl>
                                        <p:attrNameLst>
                                          <p:attrName>style.visibility</p:attrName>
                                        </p:attrNameLst>
                                      </p:cBhvr>
                                      <p:to>
                                        <p:strVal val="visible"/>
                                      </p:to>
                                    </p:set>
                                    <p:animEffect transition="in" filter="randombar(horizontal)">
                                      <p:cBhvr>
                                        <p:cTn id="32" dur="500"/>
                                        <p:tgtEl>
                                          <p:spTgt spid="3">
                                            <p:txEl>
                                              <p:pRg st="15" end="1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animEffect transition="in" filter="randombar(horizontal)">
                                      <p:cBhvr>
                                        <p:cTn id="37" dur="500"/>
                                        <p:tgtEl>
                                          <p:spTgt spid="3">
                                            <p:txEl>
                                              <p:pRg st="16" end="1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7" end="17"/>
                                            </p:txEl>
                                          </p:spTgt>
                                        </p:tgtEl>
                                        <p:attrNameLst>
                                          <p:attrName>style.visibility</p:attrName>
                                        </p:attrNameLst>
                                      </p:cBhvr>
                                      <p:to>
                                        <p:strVal val="visible"/>
                                      </p:to>
                                    </p:set>
                                    <p:animEffect transition="in" filter="randombar(horizontal)">
                                      <p:cBhvr>
                                        <p:cTn id="4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25145</TotalTime>
  <Words>3078</Words>
  <Application>Microsoft Office PowerPoint</Application>
  <PresentationFormat>On-screen Show (4:3)</PresentationFormat>
  <Paragraphs>378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Lucida Sans Unicode</vt:lpstr>
      <vt:lpstr>Theme1</vt:lpstr>
      <vt:lpstr>Master thesis - introduction</vt:lpstr>
      <vt:lpstr>Admission requirements – the hard facts</vt:lpstr>
      <vt:lpstr>Master thesis</vt:lpstr>
      <vt:lpstr>Groups </vt:lpstr>
      <vt:lpstr>Master thesis</vt:lpstr>
      <vt:lpstr>Master thesis</vt:lpstr>
      <vt:lpstr>Supervision</vt:lpstr>
      <vt:lpstr>Supervision</vt:lpstr>
      <vt:lpstr>Part 1: Problem formulation and litterature review</vt:lpstr>
      <vt:lpstr>Thesis proposal seminar</vt:lpstr>
      <vt:lpstr>Thesis proposal seminar</vt:lpstr>
      <vt:lpstr>Part 2: Main work, first phase</vt:lpstr>
      <vt:lpstr>Part 2: Main work, first phase</vt:lpstr>
      <vt:lpstr>Mid-term seminar</vt:lpstr>
      <vt:lpstr>Part 3: Main work, second phase</vt:lpstr>
      <vt:lpstr>Part 3: Main work, second phase</vt:lpstr>
      <vt:lpstr>Part 3: Main work, second phase</vt:lpstr>
      <vt:lpstr>Part 3: Main work, second phase</vt:lpstr>
      <vt:lpstr>Revision meeting</vt:lpstr>
      <vt:lpstr>Part 4: Finalizing</vt:lpstr>
      <vt:lpstr>Defence seminar</vt:lpstr>
      <vt:lpstr>Part 4: Finalizing</vt:lpstr>
      <vt:lpstr>Part 4: Finalizing</vt:lpstr>
      <vt:lpstr>Grading</vt:lpstr>
      <vt:lpstr>Grading </vt:lpstr>
      <vt:lpstr>PowerPoint Presentation</vt:lpstr>
    </vt:vector>
  </TitlesOfParts>
  <Company>Linkopings universitet, 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ThesisIntro</dc:title>
  <dc:creator>Oleg Sysoev</dc:creator>
  <cp:lastModifiedBy>Oleg Sysoev</cp:lastModifiedBy>
  <cp:revision>964</cp:revision>
  <cp:lastPrinted>2019-01-18T13:23:57Z</cp:lastPrinted>
  <dcterms:created xsi:type="dcterms:W3CDTF">2010-03-24T13:38:58Z</dcterms:created>
  <dcterms:modified xsi:type="dcterms:W3CDTF">2021-01-18T09:01:36Z</dcterms:modified>
</cp:coreProperties>
</file>