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3D5BD-0E74-4B83-96F6-A02A6B0A956A}" v="21" dt="2021-03-08T17:21:08.793"/>
    <p1510:client id="{90644354-CE22-4937-96C6-7028010AFBA9}" v="80" dt="2021-03-08T17:12:20.349"/>
    <p1510:client id="{9DB464D1-8ED7-4CEF-AD78-F911EED80426}" v="8" dt="2021-03-08T17:13:28.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49" autoAdjust="0"/>
  </p:normalViewPr>
  <p:slideViewPr>
    <p:cSldViewPr snapToGrid="0">
      <p:cViewPr varScale="1">
        <p:scale>
          <a:sx n="62" d="100"/>
          <a:sy n="62" d="100"/>
        </p:scale>
        <p:origin x="808"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ILLO ESGUERRA ARMANDO" userId="S::acarrill23@cuc.edu.co::313c7f36-1edf-40c6-8374-6807bd432437" providerId="AD" clId="Web-{9DB464D1-8ED7-4CEF-AD78-F911EED80426}"/>
    <pc:docChg chg="modSld">
      <pc:chgData name="CARRILLO ESGUERRA ARMANDO" userId="S::acarrill23@cuc.edu.co::313c7f36-1edf-40c6-8374-6807bd432437" providerId="AD" clId="Web-{9DB464D1-8ED7-4CEF-AD78-F911EED80426}" dt="2021-03-08T17:13:25.266" v="5"/>
      <pc:docMkLst>
        <pc:docMk/>
      </pc:docMkLst>
      <pc:sldChg chg="modSp">
        <pc:chgData name="CARRILLO ESGUERRA ARMANDO" userId="S::acarrill23@cuc.edu.co::313c7f36-1edf-40c6-8374-6807bd432437" providerId="AD" clId="Web-{9DB464D1-8ED7-4CEF-AD78-F911EED80426}" dt="2021-03-08T17:13:25.266" v="5"/>
        <pc:sldMkLst>
          <pc:docMk/>
          <pc:sldMk cId="2620201215" sldId="257"/>
        </pc:sldMkLst>
        <pc:graphicFrameChg chg="mod modGraphic">
          <ac:chgData name="CARRILLO ESGUERRA ARMANDO" userId="S::acarrill23@cuc.edu.co::313c7f36-1edf-40c6-8374-6807bd432437" providerId="AD" clId="Web-{9DB464D1-8ED7-4CEF-AD78-F911EED80426}" dt="2021-03-08T17:13:25.266" v="5"/>
          <ac:graphicFrameMkLst>
            <pc:docMk/>
            <pc:sldMk cId="2620201215" sldId="257"/>
            <ac:graphicFrameMk id="13" creationId="{B8A41821-089B-4361-8AC7-A9DA4D1B99CF}"/>
          </ac:graphicFrameMkLst>
        </pc:graphicFrameChg>
      </pc:sldChg>
    </pc:docChg>
  </pc:docChgLst>
  <pc:docChgLst>
    <pc:chgData name="CARRILLO ESGUERRA ARMANDO" userId="313c7f36-1edf-40c6-8374-6807bd432437" providerId="ADAL" clId="{1CE3D5BD-0E74-4B83-96F6-A02A6B0A956A}"/>
    <pc:docChg chg="modSld">
      <pc:chgData name="CARRILLO ESGUERRA ARMANDO" userId="313c7f36-1edf-40c6-8374-6807bd432437" providerId="ADAL" clId="{1CE3D5BD-0E74-4B83-96F6-A02A6B0A956A}" dt="2021-03-08T17:21:08.793" v="16" actId="20577"/>
      <pc:docMkLst>
        <pc:docMk/>
      </pc:docMkLst>
      <pc:sldChg chg="modSp mod">
        <pc:chgData name="CARRILLO ESGUERRA ARMANDO" userId="313c7f36-1edf-40c6-8374-6807bd432437" providerId="ADAL" clId="{1CE3D5BD-0E74-4B83-96F6-A02A6B0A956A}" dt="2021-03-08T17:21:08.793" v="16" actId="20577"/>
        <pc:sldMkLst>
          <pc:docMk/>
          <pc:sldMk cId="2620201215" sldId="257"/>
        </pc:sldMkLst>
        <pc:spChg chg="mod">
          <ac:chgData name="CARRILLO ESGUERRA ARMANDO" userId="313c7f36-1edf-40c6-8374-6807bd432437" providerId="ADAL" clId="{1CE3D5BD-0E74-4B83-96F6-A02A6B0A956A}" dt="2021-03-08T17:20:16.499" v="4" actId="20577"/>
          <ac:spMkLst>
            <pc:docMk/>
            <pc:sldMk cId="2620201215" sldId="257"/>
            <ac:spMk id="2" creationId="{3C827C7D-1DBA-433D-B8E7-4DDCE5B78BE5}"/>
          </ac:spMkLst>
        </pc:spChg>
        <pc:graphicFrameChg chg="modGraphic">
          <ac:chgData name="CARRILLO ESGUERRA ARMANDO" userId="313c7f36-1edf-40c6-8374-6807bd432437" providerId="ADAL" clId="{1CE3D5BD-0E74-4B83-96F6-A02A6B0A956A}" dt="2021-03-08T17:21:08.793" v="16" actId="20577"/>
          <ac:graphicFrameMkLst>
            <pc:docMk/>
            <pc:sldMk cId="2620201215" sldId="257"/>
            <ac:graphicFrameMk id="13" creationId="{B8A41821-089B-4361-8AC7-A9DA4D1B99CF}"/>
          </ac:graphicFrameMkLst>
        </pc:graphicFrameChg>
      </pc:sldChg>
    </pc:docChg>
  </pc:docChgLst>
  <pc:docChgLst>
    <pc:chgData name="CARRILLO ESGUERRA ARMANDO" userId="S::acarrill23@cuc.edu.co::313c7f36-1edf-40c6-8374-6807bd432437" providerId="AD" clId="Web-{90644354-CE22-4937-96C6-7028010AFBA9}"/>
    <pc:docChg chg="modSld">
      <pc:chgData name="CARRILLO ESGUERRA ARMANDO" userId="S::acarrill23@cuc.edu.co::313c7f36-1edf-40c6-8374-6807bd432437" providerId="AD" clId="Web-{90644354-CE22-4937-96C6-7028010AFBA9}" dt="2021-03-08T17:12:20.349" v="46"/>
      <pc:docMkLst>
        <pc:docMk/>
      </pc:docMkLst>
      <pc:sldChg chg="modSp">
        <pc:chgData name="CARRILLO ESGUERRA ARMANDO" userId="S::acarrill23@cuc.edu.co::313c7f36-1edf-40c6-8374-6807bd432437" providerId="AD" clId="Web-{90644354-CE22-4937-96C6-7028010AFBA9}" dt="2021-03-08T17:12:20.349" v="46"/>
        <pc:sldMkLst>
          <pc:docMk/>
          <pc:sldMk cId="2620201215" sldId="257"/>
        </pc:sldMkLst>
        <pc:spChg chg="mod">
          <ac:chgData name="CARRILLO ESGUERRA ARMANDO" userId="S::acarrill23@cuc.edu.co::313c7f36-1edf-40c6-8374-6807bd432437" providerId="AD" clId="Web-{90644354-CE22-4937-96C6-7028010AFBA9}" dt="2021-03-08T17:12:11.645" v="34" actId="20577"/>
          <ac:spMkLst>
            <pc:docMk/>
            <pc:sldMk cId="2620201215" sldId="257"/>
            <ac:spMk id="2" creationId="{3C827C7D-1DBA-433D-B8E7-4DDCE5B78BE5}"/>
          </ac:spMkLst>
        </pc:spChg>
        <pc:graphicFrameChg chg="mod modGraphic">
          <ac:chgData name="CARRILLO ESGUERRA ARMANDO" userId="S::acarrill23@cuc.edu.co::313c7f36-1edf-40c6-8374-6807bd432437" providerId="AD" clId="Web-{90644354-CE22-4937-96C6-7028010AFBA9}" dt="2021-03-08T17:12:20.349" v="46"/>
          <ac:graphicFrameMkLst>
            <pc:docMk/>
            <pc:sldMk cId="2620201215" sldId="257"/>
            <ac:graphicFrameMk id="13" creationId="{B8A41821-089B-4361-8AC7-A9DA4D1B99C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6F37D66C-4D6F-4160-AF34-0ADEB29CD50D}" type="datetimeFigureOut">
              <a:rPr lang="es-CO" smtClean="0"/>
              <a:t>1/08/2023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64831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F37D66C-4D6F-4160-AF34-0ADEB29CD50D}" type="datetimeFigureOut">
              <a:rPr lang="es-CO" smtClean="0"/>
              <a:t>1/08/2023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169305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F37D66C-4D6F-4160-AF34-0ADEB29CD50D}" type="datetimeFigureOut">
              <a:rPr lang="es-CO" smtClean="0"/>
              <a:t>1/08/2023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326340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F37D66C-4D6F-4160-AF34-0ADEB29CD50D}" type="datetimeFigureOut">
              <a:rPr lang="es-CO" smtClean="0"/>
              <a:t>1/08/2023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5949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F37D66C-4D6F-4160-AF34-0ADEB29CD50D}" type="datetimeFigureOut">
              <a:rPr lang="es-CO" smtClean="0"/>
              <a:t>1/08/2023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2223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6F37D66C-4D6F-4160-AF34-0ADEB29CD50D}" type="datetimeFigureOut">
              <a:rPr lang="es-CO" smtClean="0"/>
              <a:t>1/08/2023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114765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6F37D66C-4D6F-4160-AF34-0ADEB29CD50D}" type="datetimeFigureOut">
              <a:rPr lang="es-CO" smtClean="0"/>
              <a:t>1/08/2023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147081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6F37D66C-4D6F-4160-AF34-0ADEB29CD50D}" type="datetimeFigureOut">
              <a:rPr lang="es-CO" smtClean="0"/>
              <a:t>1/08/2023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417610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F37D66C-4D6F-4160-AF34-0ADEB29CD50D}" type="datetimeFigureOut">
              <a:rPr lang="es-CO" smtClean="0"/>
              <a:t>1/08/2023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254003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F37D66C-4D6F-4160-AF34-0ADEB29CD50D}" type="datetimeFigureOut">
              <a:rPr lang="es-CO" smtClean="0"/>
              <a:t>1/08/2023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14438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F37D66C-4D6F-4160-AF34-0ADEB29CD50D}" type="datetimeFigureOut">
              <a:rPr lang="es-CO" smtClean="0"/>
              <a:t>1/08/2023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A7C2DFCC-D9F9-4487-9ACA-906917D493E8}" type="slidenum">
              <a:rPr lang="es-CO" smtClean="0"/>
              <a:t>‹Nº›</a:t>
            </a:fld>
            <a:endParaRPr lang="es-CO"/>
          </a:p>
        </p:txBody>
      </p:sp>
    </p:spTree>
    <p:extLst>
      <p:ext uri="{BB962C8B-B14F-4D97-AF65-F5344CB8AC3E}">
        <p14:creationId xmlns:p14="http://schemas.microsoft.com/office/powerpoint/2010/main" val="374550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7D66C-4D6F-4160-AF34-0ADEB29CD50D}" type="datetimeFigureOut">
              <a:rPr lang="es-CO" smtClean="0"/>
              <a:t>1/08/2023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2DFCC-D9F9-4487-9ACA-906917D493E8}" type="slidenum">
              <a:rPr lang="es-CO" smtClean="0"/>
              <a:t>‹Nº›</a:t>
            </a:fld>
            <a:endParaRPr lang="es-CO"/>
          </a:p>
        </p:txBody>
      </p:sp>
    </p:spTree>
    <p:extLst>
      <p:ext uri="{BB962C8B-B14F-4D97-AF65-F5344CB8AC3E}">
        <p14:creationId xmlns:p14="http://schemas.microsoft.com/office/powerpoint/2010/main" val="287497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827C7D-1DBA-433D-B8E7-4DDCE5B78BE5}"/>
              </a:ext>
            </a:extLst>
          </p:cNvPr>
          <p:cNvSpPr txBox="1"/>
          <p:nvPr/>
        </p:nvSpPr>
        <p:spPr>
          <a:xfrm>
            <a:off x="780177" y="558024"/>
            <a:ext cx="10942438" cy="3145476"/>
          </a:xfrm>
          <a:prstGeom prst="rect">
            <a:avLst/>
          </a:prstGeom>
          <a:noFill/>
          <a:ln>
            <a:solidFill>
              <a:schemeClr val="accent1"/>
            </a:solidFill>
          </a:ln>
        </p:spPr>
        <p:txBody>
          <a:bodyPr wrap="square" lIns="91440" tIns="45720" rIns="91440" bIns="45720" rtlCol="0" anchor="t">
            <a:spAutoFit/>
          </a:bodyPr>
          <a:lstStyle/>
          <a:p>
            <a:pPr algn="ctr">
              <a:lnSpc>
                <a:spcPct val="107000"/>
              </a:lnSpc>
              <a:spcAft>
                <a:spcPts val="0"/>
              </a:spcAft>
            </a:pPr>
            <a:r>
              <a:rPr lang="es-CO" sz="2400" dirty="0">
                <a:latin typeface="Calibri" panose="020F0502020204030204" pitchFamily="34" charset="0"/>
                <a:ea typeface="Calibri" panose="020F0502020204030204" pitchFamily="34" charset="0"/>
                <a:cs typeface="Times New Roman" panose="02020603050405020304" pitchFamily="18" charset="0"/>
              </a:rPr>
              <a:t>HOJA DE RESPUESTAS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b="1" dirty="0">
                <a:ea typeface="SimSun" panose="02010600030101010101" pitchFamily="2" charset="-122"/>
                <a:cs typeface="Times New Roman" panose="02020603050405020304" pitchFamily="18" charset="0"/>
              </a:rPr>
              <a:t>TALLER FISICA MECÁNICA: MAGNITUDES, ANALISIS DIMENSIONAL, CONVERSIONES, MEDICION, ERRORES</a:t>
            </a:r>
            <a:endParaRPr lang="es-CO" b="1" dirty="0">
              <a:ea typeface="Calibri" panose="020F0502020204030204" pitchFamily="34" charset="0"/>
              <a:cs typeface="Times New Roman" panose="02020603050405020304" pitchFamily="18" charset="0"/>
            </a:endParaRPr>
          </a:p>
          <a:p>
            <a:pPr>
              <a:lnSpc>
                <a:spcPct val="107000"/>
              </a:lnSpc>
            </a:pPr>
            <a:r>
              <a:rPr lang="es-CO" dirty="0">
                <a:ea typeface="SimSun"/>
                <a:cs typeface="Times New Roman"/>
              </a:rPr>
              <a:t>NOMBRES:	-</a:t>
            </a:r>
          </a:p>
          <a:p>
            <a:pPr>
              <a:lnSpc>
                <a:spcPct val="107000"/>
              </a:lnSpc>
            </a:pPr>
            <a:r>
              <a:rPr lang="es-CO" dirty="0">
                <a:ea typeface="SimSun"/>
                <a:cs typeface="Times New Roman"/>
              </a:rPr>
              <a:t>		-</a:t>
            </a:r>
          </a:p>
          <a:p>
            <a:pPr>
              <a:lnSpc>
                <a:spcPct val="107000"/>
              </a:lnSpc>
            </a:pPr>
            <a:r>
              <a:rPr lang="es-CO" dirty="0">
                <a:ea typeface="SimSun"/>
                <a:cs typeface="Times New Roman"/>
              </a:rPr>
              <a:t>		-</a:t>
            </a:r>
          </a:p>
          <a:p>
            <a:pPr>
              <a:lnSpc>
                <a:spcPct val="107000"/>
              </a:lnSpc>
            </a:pPr>
            <a:r>
              <a:rPr lang="es-CO" dirty="0">
                <a:ea typeface="SimSun"/>
                <a:cs typeface="Times New Roman"/>
              </a:rPr>
              <a:t>		-</a:t>
            </a:r>
          </a:p>
          <a:p>
            <a:pPr>
              <a:lnSpc>
                <a:spcPct val="107000"/>
              </a:lnSpc>
            </a:pPr>
            <a:r>
              <a:rPr lang="es-CO" dirty="0">
                <a:ea typeface="SimSun"/>
                <a:cs typeface="Times New Roman"/>
              </a:rPr>
              <a:t>		-</a:t>
            </a:r>
          </a:p>
          <a:p>
            <a:pPr>
              <a:lnSpc>
                <a:spcPct val="107000"/>
              </a:lnSpc>
            </a:pPr>
            <a:r>
              <a:rPr lang="es-CO" dirty="0">
                <a:ea typeface="SimSun"/>
                <a:cs typeface="Times New Roman"/>
              </a:rPr>
              <a:t>RESPONDER LOS EJERCICIOS ESCRIBIENDO LA LETRA SOLUCIÓN EN EL CUADRO, GUARDELO COMO PDF Y SUBALO.</a:t>
            </a:r>
          </a:p>
          <a:p>
            <a:pPr>
              <a:lnSpc>
                <a:spcPct val="107000"/>
              </a:lnSpc>
            </a:pPr>
            <a:r>
              <a:rPr lang="es-CO" dirty="0">
                <a:ea typeface="SimSun"/>
                <a:cs typeface="Times New Roman"/>
              </a:rPr>
              <a:t>TODOS LOS ESTUDIANTES SUBEN EL TRABAJO REALIZADO EN GRUPO. </a:t>
            </a:r>
            <a:endParaRPr lang="es-CO" dirty="0">
              <a:solidFill>
                <a:schemeClr val="bg2">
                  <a:lumMod val="75000"/>
                </a:schemeClr>
              </a:solidFill>
              <a:ea typeface="SimSun" panose="02010600030101010101" pitchFamily="2" charset="-122"/>
              <a:cs typeface="Times New Roman" panose="02020603050405020304" pitchFamily="18" charset="0"/>
            </a:endParaRPr>
          </a:p>
        </p:txBody>
      </p:sp>
      <p:sp>
        <p:nvSpPr>
          <p:cNvPr id="10" name="CuadroTexto 9">
            <a:extLst>
              <a:ext uri="{FF2B5EF4-FFF2-40B4-BE49-F238E27FC236}">
                <a16:creationId xmlns:a16="http://schemas.microsoft.com/office/drawing/2014/main" id="{01A8ABAE-57EC-49EA-A77C-01D55C1313AD}"/>
              </a:ext>
            </a:extLst>
          </p:cNvPr>
          <p:cNvSpPr txBox="1"/>
          <p:nvPr/>
        </p:nvSpPr>
        <p:spPr>
          <a:xfrm>
            <a:off x="2996579" y="3996911"/>
            <a:ext cx="5838808" cy="2461058"/>
          </a:xfrm>
          <a:prstGeom prst="rect">
            <a:avLst/>
          </a:prstGeom>
          <a:noFill/>
          <a:ln>
            <a:solidFill>
              <a:schemeClr val="accent1"/>
            </a:solidFill>
          </a:ln>
        </p:spPr>
        <p:txBody>
          <a:bodyPr wrap="square" rtlCol="0">
            <a:spAutoFit/>
          </a:bodyPr>
          <a:lstStyle/>
          <a:p>
            <a:pPr lvl="0">
              <a:lnSpc>
                <a:spcPct val="107000"/>
              </a:lnSpc>
              <a:spcAft>
                <a:spcPts val="800"/>
              </a:spcAft>
            </a:pPr>
            <a:r>
              <a:rPr lang="es-CO"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Escogencia con múltiple única respuesta</a:t>
            </a:r>
          </a:p>
          <a:p>
            <a:pPr lvl="0">
              <a:lnSpc>
                <a:spcPct val="107000"/>
              </a:lnSpc>
              <a:spcAft>
                <a:spcPts val="800"/>
              </a:spcAft>
            </a:pPr>
            <a:r>
              <a:rPr lang="es-CO"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Escriba la letra que responde a la solución</a:t>
            </a:r>
          </a:p>
          <a:p>
            <a:pPr lvl="0">
              <a:lnSpc>
                <a:spcPct val="107000"/>
              </a:lnSpc>
              <a:spcAft>
                <a:spcPts val="800"/>
              </a:spcAft>
            </a:pPr>
            <a:endParaRPr lang="es-CO"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s-CO"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s-CO"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a 12">
            <a:extLst>
              <a:ext uri="{FF2B5EF4-FFF2-40B4-BE49-F238E27FC236}">
                <a16:creationId xmlns:a16="http://schemas.microsoft.com/office/drawing/2014/main" id="{B8A41821-089B-4361-8AC7-A9DA4D1B99CF}"/>
              </a:ext>
            </a:extLst>
          </p:cNvPr>
          <p:cNvGraphicFramePr>
            <a:graphicFrameLocks noGrp="1"/>
          </p:cNvGraphicFramePr>
          <p:nvPr>
            <p:extLst>
              <p:ext uri="{D42A27DB-BD31-4B8C-83A1-F6EECF244321}">
                <p14:modId xmlns:p14="http://schemas.microsoft.com/office/powerpoint/2010/main" val="3365490932"/>
              </p:ext>
            </p:extLst>
          </p:nvPr>
        </p:nvGraphicFramePr>
        <p:xfrm>
          <a:off x="3221370" y="5227440"/>
          <a:ext cx="5389226" cy="748030"/>
        </p:xfrm>
        <a:graphic>
          <a:graphicData uri="http://schemas.openxmlformats.org/drawingml/2006/table">
            <a:tbl>
              <a:tblPr firstRow="1" firstCol="1" bandRow="1"/>
              <a:tblGrid>
                <a:gridCol w="538433">
                  <a:extLst>
                    <a:ext uri="{9D8B030D-6E8A-4147-A177-3AD203B41FA5}">
                      <a16:colId xmlns:a16="http://schemas.microsoft.com/office/drawing/2014/main" val="1917811647"/>
                    </a:ext>
                  </a:extLst>
                </a:gridCol>
                <a:gridCol w="538433">
                  <a:extLst>
                    <a:ext uri="{9D8B030D-6E8A-4147-A177-3AD203B41FA5}">
                      <a16:colId xmlns:a16="http://schemas.microsoft.com/office/drawing/2014/main" val="3448886876"/>
                    </a:ext>
                  </a:extLst>
                </a:gridCol>
                <a:gridCol w="539045">
                  <a:extLst>
                    <a:ext uri="{9D8B030D-6E8A-4147-A177-3AD203B41FA5}">
                      <a16:colId xmlns:a16="http://schemas.microsoft.com/office/drawing/2014/main" val="2422563581"/>
                    </a:ext>
                  </a:extLst>
                </a:gridCol>
                <a:gridCol w="539045">
                  <a:extLst>
                    <a:ext uri="{9D8B030D-6E8A-4147-A177-3AD203B41FA5}">
                      <a16:colId xmlns:a16="http://schemas.microsoft.com/office/drawing/2014/main" val="489270265"/>
                    </a:ext>
                  </a:extLst>
                </a:gridCol>
                <a:gridCol w="539045">
                  <a:extLst>
                    <a:ext uri="{9D8B030D-6E8A-4147-A177-3AD203B41FA5}">
                      <a16:colId xmlns:a16="http://schemas.microsoft.com/office/drawing/2014/main" val="3160665754"/>
                    </a:ext>
                  </a:extLst>
                </a:gridCol>
                <a:gridCol w="539045">
                  <a:extLst>
                    <a:ext uri="{9D8B030D-6E8A-4147-A177-3AD203B41FA5}">
                      <a16:colId xmlns:a16="http://schemas.microsoft.com/office/drawing/2014/main" val="3821640676"/>
                    </a:ext>
                  </a:extLst>
                </a:gridCol>
                <a:gridCol w="539045">
                  <a:extLst>
                    <a:ext uri="{9D8B030D-6E8A-4147-A177-3AD203B41FA5}">
                      <a16:colId xmlns:a16="http://schemas.microsoft.com/office/drawing/2014/main" val="565348184"/>
                    </a:ext>
                  </a:extLst>
                </a:gridCol>
                <a:gridCol w="539045">
                  <a:extLst>
                    <a:ext uri="{9D8B030D-6E8A-4147-A177-3AD203B41FA5}">
                      <a16:colId xmlns:a16="http://schemas.microsoft.com/office/drawing/2014/main" val="1453928210"/>
                    </a:ext>
                  </a:extLst>
                </a:gridCol>
                <a:gridCol w="539045">
                  <a:extLst>
                    <a:ext uri="{9D8B030D-6E8A-4147-A177-3AD203B41FA5}">
                      <a16:colId xmlns:a16="http://schemas.microsoft.com/office/drawing/2014/main" val="1662163976"/>
                    </a:ext>
                  </a:extLst>
                </a:gridCol>
                <a:gridCol w="539045">
                  <a:extLst>
                    <a:ext uri="{9D8B030D-6E8A-4147-A177-3AD203B41FA5}">
                      <a16:colId xmlns:a16="http://schemas.microsoft.com/office/drawing/2014/main" val="81251049"/>
                    </a:ext>
                  </a:extLst>
                </a:gridCol>
              </a:tblGrid>
              <a:tr h="290116">
                <a:tc>
                  <a:txBody>
                    <a:bodyPr/>
                    <a:lstStyle/>
                    <a:p>
                      <a:pPr algn="ctr">
                        <a:lnSpc>
                          <a:spcPct val="107000"/>
                        </a:lnSpc>
                        <a:spcAft>
                          <a:spcPts val="0"/>
                        </a:spcAft>
                      </a:pPr>
                      <a:r>
                        <a:rPr lang="es-CO" sz="2400">
                          <a:effectLst/>
                          <a:latin typeface="Calibri"/>
                          <a:ea typeface="Calibri" panose="020F0502020204030204" pitchFamily="34" charset="0"/>
                          <a:cs typeface="Times New Roman"/>
                        </a:rPr>
                        <a:t>1-</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24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075684"/>
                  </a:ext>
                </a:extLst>
              </a:tr>
              <a:tr h="290116">
                <a:tc>
                  <a:txBody>
                    <a:bodyPr/>
                    <a:lstStyle/>
                    <a:p>
                      <a:pPr algn="ctr">
                        <a:lnSpc>
                          <a:spcPct val="107000"/>
                        </a:lnSpc>
                        <a:spcAft>
                          <a:spcPts val="0"/>
                        </a:spcAft>
                      </a:pPr>
                      <a:endParaRPr lang="es-CO" sz="2400" dirty="0">
                        <a:effectLst/>
                        <a:latin typeface="Calibri"/>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0175556"/>
                  </a:ext>
                </a:extLst>
              </a:tr>
            </a:tbl>
          </a:graphicData>
        </a:graphic>
      </p:graphicFrame>
    </p:spTree>
    <p:extLst>
      <p:ext uri="{BB962C8B-B14F-4D97-AF65-F5344CB8AC3E}">
        <p14:creationId xmlns:p14="http://schemas.microsoft.com/office/powerpoint/2010/main" val="188530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773009B-0FA4-445E-8066-3F811C6FEE93}"/>
              </a:ext>
            </a:extLst>
          </p:cNvPr>
          <p:cNvSpPr/>
          <p:nvPr/>
        </p:nvSpPr>
        <p:spPr>
          <a:xfrm>
            <a:off x="410271" y="1252010"/>
            <a:ext cx="11371458" cy="461665"/>
          </a:xfrm>
          <a:prstGeom prst="rect">
            <a:avLst/>
          </a:prstGeom>
          <a:solidFill>
            <a:schemeClr val="accent1">
              <a:lumMod val="75000"/>
            </a:schemeClr>
          </a:solidFill>
        </p:spPr>
        <p:txBody>
          <a:bodyPr wrap="square">
            <a:spAutoFit/>
          </a:bodyPr>
          <a:lstStyle/>
          <a:p>
            <a:r>
              <a:rPr lang="es-ES_tradnl" sz="2400" b="1" u="sng">
                <a:solidFill>
                  <a:schemeClr val="bg1"/>
                </a:solidFill>
              </a:rPr>
              <a:t>Establece</a:t>
            </a:r>
            <a:r>
              <a:rPr lang="es-ES_tradnl" sz="2400" b="1">
                <a:solidFill>
                  <a:schemeClr val="bg1"/>
                </a:solidFill>
              </a:rPr>
              <a:t> relaciones entre ecuaciones y graficas con magnitudes físicas y la cinemática.</a:t>
            </a:r>
            <a:endParaRPr lang="es-CO" sz="2400"/>
          </a:p>
        </p:txBody>
      </p:sp>
      <p:sp>
        <p:nvSpPr>
          <p:cNvPr id="12" name="CuadroTexto 11">
            <a:extLst>
              <a:ext uri="{FF2B5EF4-FFF2-40B4-BE49-F238E27FC236}">
                <a16:creationId xmlns:a16="http://schemas.microsoft.com/office/drawing/2014/main" id="{3E43E997-40AC-4D45-A4BA-9415CE474EFC}"/>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1.9 	Preguntas por competencias </a:t>
            </a:r>
          </a:p>
        </p:txBody>
      </p:sp>
      <p:sp>
        <p:nvSpPr>
          <p:cNvPr id="11" name="Rectángulo 10"/>
          <p:cNvSpPr/>
          <p:nvPr/>
        </p:nvSpPr>
        <p:spPr>
          <a:xfrm>
            <a:off x="373213" y="1988273"/>
            <a:ext cx="8348876" cy="1200329"/>
          </a:xfrm>
          <a:prstGeom prst="rect">
            <a:avLst/>
          </a:prstGeom>
        </p:spPr>
        <p:txBody>
          <a:bodyPr wrap="square">
            <a:spAutoFit/>
          </a:bodyPr>
          <a:lstStyle/>
          <a:p>
            <a:pPr algn="just"/>
            <a:r>
              <a:rPr lang="es-CO">
                <a:solidFill>
                  <a:srgbClr val="3A3A3A"/>
                </a:solidFill>
              </a:rPr>
              <a:t>En el laboratorio clínico y biomédico se realizan muchas pruebas basadas en la medición de parámetros. Estos métodos analíticos deben adoptar las propiedades de </a:t>
            </a:r>
            <a:r>
              <a:rPr lang="es-CO" b="1">
                <a:solidFill>
                  <a:srgbClr val="3A3A3A"/>
                </a:solidFill>
              </a:rPr>
              <a:t>precisión</a:t>
            </a:r>
            <a:r>
              <a:rPr lang="es-CO">
                <a:solidFill>
                  <a:srgbClr val="3A3A3A"/>
                </a:solidFill>
              </a:rPr>
              <a:t> y </a:t>
            </a:r>
            <a:r>
              <a:rPr lang="es-CO" b="1">
                <a:solidFill>
                  <a:srgbClr val="3A3A3A"/>
                </a:solidFill>
              </a:rPr>
              <a:t>exactitud</a:t>
            </a:r>
            <a:r>
              <a:rPr lang="es-CO">
                <a:solidFill>
                  <a:srgbClr val="3A3A3A"/>
                </a:solidFill>
              </a:rPr>
              <a:t>, ya que son fundamentales</a:t>
            </a:r>
            <a:r>
              <a:rPr lang="es-CO"/>
              <a:t> en los procesos de control de calidad en el laboratorio.</a:t>
            </a:r>
          </a:p>
        </p:txBody>
      </p:sp>
      <p:sp>
        <p:nvSpPr>
          <p:cNvPr id="13" name="Rectángulo 12"/>
          <p:cNvSpPr/>
          <p:nvPr/>
        </p:nvSpPr>
        <p:spPr>
          <a:xfrm>
            <a:off x="373213" y="3230648"/>
            <a:ext cx="8348876" cy="3416320"/>
          </a:xfrm>
          <a:prstGeom prst="rect">
            <a:avLst/>
          </a:prstGeom>
        </p:spPr>
        <p:txBody>
          <a:bodyPr wrap="square">
            <a:spAutoFit/>
          </a:bodyPr>
          <a:lstStyle/>
          <a:p>
            <a:pPr algn="just"/>
            <a:r>
              <a:rPr lang="es-CO" dirty="0"/>
              <a:t>Cuatro laboratorios farmacéuticos, que llamaremos A, B, C y D, realizan 5 determinaciones, cada uno de ellos, de una muestra de sangre cuya lectura real suponemos conocida e igual a 10.00 ml. Las determinaciones obtenidas por los cuatro laboratorios (en ml.) se indican en la tabla. Al utilizar estas medidas para comparar los laboratorios, podemos establecer que: (Para cada laboratorio debe calcular: el valor central para la exactitud; y el error relativo para la precisión.)</a:t>
            </a:r>
          </a:p>
          <a:p>
            <a:endParaRPr lang="es-CO" dirty="0"/>
          </a:p>
          <a:p>
            <a:r>
              <a:rPr lang="es-CO" dirty="0"/>
              <a:t>a-   El laboratorio A  tiene la más alta precisión y la más alta exactitud</a:t>
            </a:r>
          </a:p>
          <a:p>
            <a:r>
              <a:rPr lang="es-CO" dirty="0"/>
              <a:t>b-   El laboratorio B tiene la más baja precisión y la más alta exactitud</a:t>
            </a:r>
          </a:p>
          <a:p>
            <a:r>
              <a:rPr lang="es-CO" dirty="0"/>
              <a:t>c-   El laboratorio C tiene la más baja exactitud y la más baja precisión </a:t>
            </a:r>
          </a:p>
          <a:p>
            <a:r>
              <a:rPr lang="es-CO" dirty="0"/>
              <a:t>d-   El laboratorio D  tiene la más alta exactitud y la más baja precisión </a:t>
            </a:r>
          </a:p>
          <a:p>
            <a:pPr marL="342900" indent="-342900">
              <a:buFont typeface="+mj-lt"/>
              <a:buAutoNum type="alphaUcPeriod"/>
            </a:pPr>
            <a:endParaRPr lang="es-CO" dirty="0"/>
          </a:p>
        </p:txBody>
      </p:sp>
      <p:graphicFrame>
        <p:nvGraphicFramePr>
          <p:cNvPr id="26" name="Tabla 25"/>
          <p:cNvGraphicFramePr>
            <a:graphicFrameLocks noGrp="1"/>
          </p:cNvGraphicFramePr>
          <p:nvPr/>
        </p:nvGraphicFramePr>
        <p:xfrm>
          <a:off x="9035269" y="2090598"/>
          <a:ext cx="2947918" cy="4328160"/>
        </p:xfrm>
        <a:graphic>
          <a:graphicData uri="http://schemas.openxmlformats.org/drawingml/2006/table">
            <a:tbl>
              <a:tblPr firstRow="1" bandRow="1">
                <a:tableStyleId>{616DA210-FB5B-4158-B5E0-FEB733F419BA}</a:tableStyleId>
              </a:tblPr>
              <a:tblGrid>
                <a:gridCol w="1306038">
                  <a:extLst>
                    <a:ext uri="{9D8B030D-6E8A-4147-A177-3AD203B41FA5}">
                      <a16:colId xmlns:a16="http://schemas.microsoft.com/office/drawing/2014/main" val="20000"/>
                    </a:ext>
                  </a:extLst>
                </a:gridCol>
                <a:gridCol w="1641880">
                  <a:extLst>
                    <a:ext uri="{9D8B030D-6E8A-4147-A177-3AD203B41FA5}">
                      <a16:colId xmlns:a16="http://schemas.microsoft.com/office/drawing/2014/main" val="20001"/>
                    </a:ext>
                  </a:extLst>
                </a:gridCol>
              </a:tblGrid>
              <a:tr h="278980">
                <a:tc>
                  <a:txBody>
                    <a:bodyPr/>
                    <a:lstStyle/>
                    <a:p>
                      <a:pPr algn="ctr"/>
                      <a:r>
                        <a:rPr lang="es-CO" sz="1400"/>
                        <a:t>LABORATORIO</a:t>
                      </a:r>
                      <a:endParaRPr lang="es-CO" sz="1400" b="1"/>
                    </a:p>
                  </a:txBody>
                  <a:tcPr/>
                </a:tc>
                <a:tc>
                  <a:txBody>
                    <a:bodyPr/>
                    <a:lstStyle/>
                    <a:p>
                      <a:pPr lvl="0" defTabSz="914400" rtl="0" eaLnBrk="1" latinLnBrk="0" hangingPunct="1"/>
                      <a:r>
                        <a:rPr lang="es-CO" sz="1400" kern="1200"/>
                        <a:t>DETERMINACIONES</a:t>
                      </a:r>
                      <a:endParaRPr lang="es-CO" sz="1400" b="1" kern="1200">
                        <a:solidFill>
                          <a:schemeClr val="tx1"/>
                        </a:solidFill>
                        <a:latin typeface="+mn-lt"/>
                        <a:ea typeface="+mn-ea"/>
                        <a:cs typeface="+mn-cs"/>
                      </a:endParaRPr>
                    </a:p>
                  </a:txBody>
                  <a:tcPr/>
                </a:tc>
                <a:extLst>
                  <a:ext uri="{0D108BD9-81ED-4DB2-BD59-A6C34878D82A}">
                    <a16:rowId xmlns:a16="http://schemas.microsoft.com/office/drawing/2014/main" val="10000"/>
                  </a:ext>
                </a:extLst>
              </a:tr>
              <a:tr h="920634">
                <a:tc>
                  <a:txBody>
                    <a:bodyPr/>
                    <a:lstStyle/>
                    <a:p>
                      <a:pPr algn="ctr"/>
                      <a:endParaRPr lang="es-CO" sz="1200"/>
                    </a:p>
                    <a:p>
                      <a:pPr algn="ctr"/>
                      <a:endParaRPr lang="es-CO" sz="1200"/>
                    </a:p>
                    <a:p>
                      <a:pPr algn="ctr"/>
                      <a:r>
                        <a:rPr lang="es-CO" sz="1200"/>
                        <a:t>A</a:t>
                      </a:r>
                      <a:endParaRPr lang="es-CO" sz="1200">
                        <a:latin typeface="Arial" panose="020B0604020202020204" pitchFamily="34" charset="0"/>
                        <a:cs typeface="Arial" panose="020B0604020202020204" pitchFamily="34" charset="0"/>
                      </a:endParaRPr>
                    </a:p>
                  </a:txBody>
                  <a:tcPr>
                    <a:solidFill>
                      <a:schemeClr val="bg1">
                        <a:alpha val="20000"/>
                      </a:schemeClr>
                    </a:solidFill>
                  </a:tcPr>
                </a:tc>
                <a:tc>
                  <a:txBody>
                    <a:bodyPr/>
                    <a:lstStyle/>
                    <a:p>
                      <a:pPr algn="ctr"/>
                      <a:r>
                        <a:rPr lang="es-CO" sz="1200"/>
                        <a:t>10.09</a:t>
                      </a:r>
                    </a:p>
                    <a:p>
                      <a:pPr algn="ctr"/>
                      <a:r>
                        <a:rPr lang="es-CO" sz="1200"/>
                        <a:t>10.10</a:t>
                      </a:r>
                    </a:p>
                    <a:p>
                      <a:pPr algn="ctr"/>
                      <a:r>
                        <a:rPr lang="es-CO" sz="1200"/>
                        <a:t>10.08</a:t>
                      </a:r>
                    </a:p>
                    <a:p>
                      <a:pPr algn="ctr"/>
                      <a:r>
                        <a:rPr lang="es-CO" sz="1200"/>
                        <a:t>10.11</a:t>
                      </a:r>
                    </a:p>
                    <a:p>
                      <a:pPr algn="ctr"/>
                      <a:r>
                        <a:rPr lang="es-CO" sz="1200"/>
                        <a:t>10.12</a:t>
                      </a:r>
                      <a:endParaRPr lang="es-CO" sz="1200">
                        <a:latin typeface="Arial" panose="020B0604020202020204" pitchFamily="34" charset="0"/>
                        <a:cs typeface="Arial" panose="020B0604020202020204" pitchFamily="34" charset="0"/>
                      </a:endParaRPr>
                    </a:p>
                  </a:txBody>
                  <a:tcPr>
                    <a:solidFill>
                      <a:schemeClr val="bg1">
                        <a:alpha val="20000"/>
                      </a:schemeClr>
                    </a:solidFill>
                  </a:tcPr>
                </a:tc>
                <a:extLst>
                  <a:ext uri="{0D108BD9-81ED-4DB2-BD59-A6C34878D82A}">
                    <a16:rowId xmlns:a16="http://schemas.microsoft.com/office/drawing/2014/main" val="10001"/>
                  </a:ext>
                </a:extLst>
              </a:tr>
              <a:tr h="920634">
                <a:tc>
                  <a:txBody>
                    <a:bodyPr/>
                    <a:lstStyle/>
                    <a:p>
                      <a:pPr algn="ctr"/>
                      <a:endParaRPr lang="es-CO" sz="1200"/>
                    </a:p>
                    <a:p>
                      <a:pPr algn="ctr"/>
                      <a:endParaRPr lang="es-CO" sz="1200"/>
                    </a:p>
                    <a:p>
                      <a:pPr algn="ctr"/>
                      <a:r>
                        <a:rPr lang="es-CO" sz="1200"/>
                        <a:t>B</a:t>
                      </a:r>
                      <a:endParaRPr lang="es-CO" sz="1200">
                        <a:latin typeface="Arial" panose="020B0604020202020204" pitchFamily="34" charset="0"/>
                        <a:cs typeface="Arial" panose="020B0604020202020204" pitchFamily="34" charset="0"/>
                      </a:endParaRPr>
                    </a:p>
                  </a:txBody>
                  <a:tcPr/>
                </a:tc>
                <a:tc>
                  <a:txBody>
                    <a:bodyPr/>
                    <a:lstStyle/>
                    <a:p>
                      <a:pPr algn="ctr"/>
                      <a:r>
                        <a:rPr lang="es-CO" sz="1200"/>
                        <a:t>9.88</a:t>
                      </a:r>
                    </a:p>
                    <a:p>
                      <a:pPr algn="ctr"/>
                      <a:r>
                        <a:rPr lang="es-CO" sz="1200"/>
                        <a:t>10.02</a:t>
                      </a:r>
                    </a:p>
                    <a:p>
                      <a:pPr algn="ctr"/>
                      <a:r>
                        <a:rPr lang="es-CO" sz="1200"/>
                        <a:t>10.14</a:t>
                      </a:r>
                    </a:p>
                    <a:p>
                      <a:pPr algn="ctr"/>
                      <a:r>
                        <a:rPr lang="es-CO" sz="1200"/>
                        <a:t>10.21</a:t>
                      </a:r>
                    </a:p>
                    <a:p>
                      <a:pPr algn="ctr"/>
                      <a:r>
                        <a:rPr lang="es-CO" sz="1200"/>
                        <a:t>9.80</a:t>
                      </a:r>
                      <a:endParaRPr lang="es-CO"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920634">
                <a:tc>
                  <a:txBody>
                    <a:bodyPr/>
                    <a:lstStyle/>
                    <a:p>
                      <a:pPr algn="ctr"/>
                      <a:endParaRPr lang="es-CO" sz="1200"/>
                    </a:p>
                    <a:p>
                      <a:pPr algn="ctr"/>
                      <a:endParaRPr lang="es-CO" sz="1200"/>
                    </a:p>
                    <a:p>
                      <a:pPr algn="ctr"/>
                      <a:r>
                        <a:rPr lang="es-CO" sz="1200"/>
                        <a:t>C</a:t>
                      </a:r>
                      <a:endParaRPr lang="es-CO" sz="1200">
                        <a:latin typeface="Arial" panose="020B0604020202020204" pitchFamily="34" charset="0"/>
                        <a:cs typeface="Arial" panose="020B0604020202020204" pitchFamily="34" charset="0"/>
                      </a:endParaRPr>
                    </a:p>
                  </a:txBody>
                  <a:tcPr>
                    <a:noFill/>
                  </a:tcPr>
                </a:tc>
                <a:tc>
                  <a:txBody>
                    <a:bodyPr/>
                    <a:lstStyle/>
                    <a:p>
                      <a:pPr algn="ctr"/>
                      <a:r>
                        <a:rPr lang="es-CO" sz="1200"/>
                        <a:t>9.79</a:t>
                      </a:r>
                    </a:p>
                    <a:p>
                      <a:pPr algn="ctr"/>
                      <a:r>
                        <a:rPr lang="es-CO" sz="1200"/>
                        <a:t>10.19</a:t>
                      </a:r>
                    </a:p>
                    <a:p>
                      <a:pPr algn="ctr"/>
                      <a:r>
                        <a:rPr lang="es-CO" sz="1200"/>
                        <a:t>9.78</a:t>
                      </a:r>
                    </a:p>
                    <a:p>
                      <a:pPr algn="ctr"/>
                      <a:r>
                        <a:rPr lang="es-CO" sz="1200"/>
                        <a:t>10.05</a:t>
                      </a:r>
                    </a:p>
                    <a:p>
                      <a:pPr algn="ctr"/>
                      <a:r>
                        <a:rPr lang="es-CO" sz="1200"/>
                        <a:t>9.69</a:t>
                      </a:r>
                      <a:endParaRPr lang="es-CO" sz="120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3"/>
                  </a:ext>
                </a:extLst>
              </a:tr>
              <a:tr h="920634">
                <a:tc>
                  <a:txBody>
                    <a:bodyPr/>
                    <a:lstStyle/>
                    <a:p>
                      <a:pPr algn="ctr"/>
                      <a:endParaRPr lang="es-CO" sz="1200"/>
                    </a:p>
                    <a:p>
                      <a:pPr algn="ctr"/>
                      <a:endParaRPr lang="es-CO" sz="1200"/>
                    </a:p>
                    <a:p>
                      <a:pPr algn="ctr"/>
                      <a:r>
                        <a:rPr lang="es-CO" sz="1200"/>
                        <a:t>D</a:t>
                      </a:r>
                      <a:endParaRPr lang="es-CO" sz="1200">
                        <a:latin typeface="Arial" panose="020B0604020202020204" pitchFamily="34" charset="0"/>
                        <a:cs typeface="Arial" panose="020B0604020202020204" pitchFamily="34" charset="0"/>
                      </a:endParaRPr>
                    </a:p>
                  </a:txBody>
                  <a:tcPr/>
                </a:tc>
                <a:tc>
                  <a:txBody>
                    <a:bodyPr/>
                    <a:lstStyle/>
                    <a:p>
                      <a:pPr algn="ctr"/>
                      <a:r>
                        <a:rPr lang="es-CO" sz="1200"/>
                        <a:t>10.04</a:t>
                      </a:r>
                    </a:p>
                    <a:p>
                      <a:pPr algn="ctr"/>
                      <a:r>
                        <a:rPr lang="es-CO" sz="1200"/>
                        <a:t>10.02</a:t>
                      </a:r>
                    </a:p>
                    <a:p>
                      <a:pPr algn="ctr"/>
                      <a:r>
                        <a:rPr lang="es-CO" sz="1200"/>
                        <a:t>9.98</a:t>
                      </a:r>
                    </a:p>
                    <a:p>
                      <a:pPr algn="ctr"/>
                      <a:r>
                        <a:rPr lang="es-CO" sz="1200"/>
                        <a:t>9.97</a:t>
                      </a:r>
                    </a:p>
                    <a:p>
                      <a:pPr algn="ctr"/>
                      <a:r>
                        <a:rPr lang="es-CO" sz="1200"/>
                        <a:t>10.04</a:t>
                      </a:r>
                      <a:endParaRPr lang="es-CO"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7176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773009B-0FA4-445E-8066-3F811C6FEE93}"/>
              </a:ext>
            </a:extLst>
          </p:cNvPr>
          <p:cNvSpPr/>
          <p:nvPr/>
        </p:nvSpPr>
        <p:spPr>
          <a:xfrm>
            <a:off x="410271" y="1252010"/>
            <a:ext cx="11371458" cy="461665"/>
          </a:xfrm>
          <a:prstGeom prst="rect">
            <a:avLst/>
          </a:prstGeom>
          <a:solidFill>
            <a:schemeClr val="accent1">
              <a:lumMod val="75000"/>
            </a:schemeClr>
          </a:solidFill>
        </p:spPr>
        <p:txBody>
          <a:bodyPr wrap="square">
            <a:spAutoFit/>
          </a:bodyPr>
          <a:lstStyle/>
          <a:p>
            <a:r>
              <a:rPr lang="es-ES_tradnl" sz="2400" b="1" u="sng">
                <a:solidFill>
                  <a:schemeClr val="bg1"/>
                </a:solidFill>
              </a:rPr>
              <a:t>Resuelve </a:t>
            </a:r>
            <a:r>
              <a:rPr lang="es-ES_tradnl" sz="2400" b="1">
                <a:solidFill>
                  <a:schemeClr val="bg1"/>
                </a:solidFill>
              </a:rPr>
              <a:t>problemas </a:t>
            </a:r>
            <a:r>
              <a:rPr lang="es-ES" sz="2400" b="1">
                <a:solidFill>
                  <a:schemeClr val="bg1"/>
                </a:solidFill>
              </a:rPr>
              <a:t>de magnitudes físicas y de cinemática en un contexto cotidiano.</a:t>
            </a:r>
          </a:p>
        </p:txBody>
      </p:sp>
      <p:sp>
        <p:nvSpPr>
          <p:cNvPr id="12" name="CuadroTexto 11">
            <a:extLst>
              <a:ext uri="{FF2B5EF4-FFF2-40B4-BE49-F238E27FC236}">
                <a16:creationId xmlns:a16="http://schemas.microsoft.com/office/drawing/2014/main" id="{3E43E997-40AC-4D45-A4BA-9415CE474EFC}"/>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1.10 	Preguntas por competencias </a:t>
            </a:r>
          </a:p>
        </p:txBody>
      </p:sp>
      <mc:AlternateContent xmlns:mc="http://schemas.openxmlformats.org/markup-compatibility/2006" xmlns:a14="http://schemas.microsoft.com/office/drawing/2010/main">
        <mc:Choice Requires="a14">
          <p:sp>
            <p:nvSpPr>
              <p:cNvPr id="11" name="Rectángulo 10"/>
              <p:cNvSpPr/>
              <p:nvPr/>
            </p:nvSpPr>
            <p:spPr>
              <a:xfrm>
                <a:off x="594885" y="2579400"/>
                <a:ext cx="8348876" cy="2308324"/>
              </a:xfrm>
              <a:prstGeom prst="rect">
                <a:avLst/>
              </a:prstGeom>
            </p:spPr>
            <p:txBody>
              <a:bodyPr wrap="square">
                <a:spAutoFit/>
              </a:bodyPr>
              <a:lstStyle/>
              <a:p>
                <a:pPr algn="just"/>
                <a:r>
                  <a:rPr lang="es-CO" dirty="0">
                    <a:solidFill>
                      <a:srgbClr val="3A3A3A"/>
                    </a:solidFill>
                  </a:rPr>
                  <a:t>La medida del tiempo entre dos eventos con un cronómetro es </a:t>
                </a:r>
                <a14:m>
                  <m:oMath xmlns:m="http://schemas.openxmlformats.org/officeDocument/2006/math">
                    <m:r>
                      <a:rPr lang="es-CO" b="0" i="0" dirty="0" smtClean="0">
                        <a:solidFill>
                          <a:srgbClr val="3A3A3A"/>
                        </a:solidFill>
                        <a:latin typeface="Cambria Math" panose="02040503050406030204" pitchFamily="18" charset="0"/>
                      </a:rPr>
                      <m:t>(</m:t>
                    </m:r>
                    <m:r>
                      <a:rPr lang="es-CO" i="1" dirty="0" smtClean="0">
                        <a:solidFill>
                          <a:srgbClr val="3A3A3A"/>
                        </a:solidFill>
                        <a:latin typeface="Cambria Math" panose="02040503050406030204" pitchFamily="18" charset="0"/>
                      </a:rPr>
                      <m:t>4</m:t>
                    </m:r>
                    <m:r>
                      <a:rPr lang="es-CO" b="0" i="1" dirty="0" smtClean="0">
                        <a:solidFill>
                          <a:srgbClr val="3A3A3A"/>
                        </a:solidFill>
                        <a:latin typeface="Cambria Math" panose="02040503050406030204" pitchFamily="18" charset="0"/>
                      </a:rPr>
                      <m:t>.</m:t>
                    </m:r>
                    <m:r>
                      <a:rPr lang="es-CO" i="1" dirty="0" smtClean="0">
                        <a:solidFill>
                          <a:srgbClr val="3A3A3A"/>
                        </a:solidFill>
                        <a:latin typeface="Cambria Math" panose="02040503050406030204" pitchFamily="18" charset="0"/>
                      </a:rPr>
                      <m:t>02</m:t>
                    </m:r>
                    <m:r>
                      <a:rPr lang="es-CO" i="1" dirty="0" smtClean="0">
                        <a:solidFill>
                          <a:srgbClr val="3A3A3A"/>
                        </a:solidFill>
                        <a:latin typeface="Cambria Math" panose="02040503050406030204" pitchFamily="18" charset="0"/>
                        <a:ea typeface="Cambria Math" panose="02040503050406030204" pitchFamily="18" charset="0"/>
                      </a:rPr>
                      <m:t>±</m:t>
                    </m:r>
                    <m:r>
                      <a:rPr lang="es-CO" b="0" i="1" dirty="0" smtClean="0">
                        <a:solidFill>
                          <a:srgbClr val="3A3A3A"/>
                        </a:solidFill>
                        <a:latin typeface="Cambria Math" panose="02040503050406030204" pitchFamily="18" charset="0"/>
                        <a:ea typeface="Cambria Math" panose="02040503050406030204" pitchFamily="18" charset="0"/>
                      </a:rPr>
                      <m:t>0.06) </m:t>
                    </m:r>
                    <m:r>
                      <a:rPr lang="es-CO" b="0" i="1" dirty="0" smtClean="0">
                        <a:solidFill>
                          <a:srgbClr val="3A3A3A"/>
                        </a:solidFill>
                        <a:latin typeface="Cambria Math" panose="02040503050406030204" pitchFamily="18" charset="0"/>
                        <a:ea typeface="Cambria Math" panose="02040503050406030204" pitchFamily="18" charset="0"/>
                      </a:rPr>
                      <m:t>𝑠</m:t>
                    </m:r>
                  </m:oMath>
                </a14:m>
                <a:r>
                  <a:rPr lang="es-CO" dirty="0">
                    <a:solidFill>
                      <a:srgbClr val="3A3A3A"/>
                    </a:solidFill>
                  </a:rPr>
                  <a:t>.</a:t>
                </a:r>
              </a:p>
              <a:p>
                <a:pPr algn="just"/>
                <a:endParaRPr lang="es-CO" dirty="0">
                  <a:solidFill>
                    <a:srgbClr val="3A3A3A"/>
                  </a:solidFill>
                </a:endParaRPr>
              </a:p>
              <a:p>
                <a:pPr algn="just"/>
                <a:r>
                  <a:rPr lang="es-CO" dirty="0">
                    <a:solidFill>
                      <a:srgbClr val="3A3A3A"/>
                    </a:solidFill>
                  </a:rPr>
                  <a:t>Determine la afirmación correcta:</a:t>
                </a:r>
              </a:p>
              <a:p>
                <a:pPr algn="just"/>
                <a:endParaRPr lang="es-CO" dirty="0">
                  <a:solidFill>
                    <a:srgbClr val="3A3A3A"/>
                  </a:solidFill>
                </a:endParaRPr>
              </a:p>
              <a:p>
                <a:pPr algn="just"/>
                <a:r>
                  <a:rPr lang="es-CO" dirty="0">
                    <a:solidFill>
                      <a:srgbClr val="3A3A3A"/>
                    </a:solidFill>
                  </a:rPr>
                  <a:t>a-   La medida tiene 4 cifras significativas</a:t>
                </a:r>
              </a:p>
              <a:p>
                <a:pPr algn="just"/>
                <a:r>
                  <a:rPr lang="es-CO" dirty="0"/>
                  <a:t>b-   El error máximo o incertidumbre es 4.08 s</a:t>
                </a:r>
              </a:p>
              <a:p>
                <a:pPr algn="just"/>
                <a:r>
                  <a:rPr lang="es-CO" dirty="0"/>
                  <a:t>c-   El error relativo es  0.03</a:t>
                </a:r>
              </a:p>
              <a:p>
                <a:pPr algn="just"/>
                <a:r>
                  <a:rPr lang="es-CO" dirty="0"/>
                  <a:t>d-   El error porcentual es 1.5%</a:t>
                </a:r>
              </a:p>
            </p:txBody>
          </p:sp>
        </mc:Choice>
        <mc:Fallback xmlns="">
          <p:sp>
            <p:nvSpPr>
              <p:cNvPr id="11" name="Rectángulo 10"/>
              <p:cNvSpPr>
                <a:spLocks noRot="1" noChangeAspect="1" noMove="1" noResize="1" noEditPoints="1" noAdjustHandles="1" noChangeArrowheads="1" noChangeShapeType="1" noTextEdit="1"/>
              </p:cNvSpPr>
              <p:nvPr/>
            </p:nvSpPr>
            <p:spPr>
              <a:xfrm>
                <a:off x="594885" y="2579400"/>
                <a:ext cx="8348876" cy="2308324"/>
              </a:xfrm>
              <a:prstGeom prst="rect">
                <a:avLst/>
              </a:prstGeom>
              <a:blipFill>
                <a:blip r:embed="rId2"/>
                <a:stretch>
                  <a:fillRect l="-657" t="-1319" b="-3166"/>
                </a:stretch>
              </a:blipFill>
            </p:spPr>
            <p:txBody>
              <a:bodyPr/>
              <a:lstStyle/>
              <a:p>
                <a:r>
                  <a:rPr lang="en-US">
                    <a:noFill/>
                  </a:rPr>
                  <a:t> </a:t>
                </a:r>
              </a:p>
            </p:txBody>
          </p:sp>
        </mc:Fallback>
      </mc:AlternateContent>
    </p:spTree>
    <p:extLst>
      <p:ext uri="{BB962C8B-B14F-4D97-AF65-F5344CB8AC3E}">
        <p14:creationId xmlns:p14="http://schemas.microsoft.com/office/powerpoint/2010/main" val="219736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1.1	Preguntas por competencias </a:t>
            </a:r>
          </a:p>
        </p:txBody>
      </p:sp>
      <p:sp>
        <p:nvSpPr>
          <p:cNvPr id="6" name="Rectángulo 5">
            <a:extLst>
              <a:ext uri="{FF2B5EF4-FFF2-40B4-BE49-F238E27FC236}">
                <a16:creationId xmlns:a16="http://schemas.microsoft.com/office/drawing/2014/main" id="{9773009B-0FA4-445E-8066-3F811C6FEE93}"/>
              </a:ext>
            </a:extLst>
          </p:cNvPr>
          <p:cNvSpPr/>
          <p:nvPr/>
        </p:nvSpPr>
        <p:spPr>
          <a:xfrm>
            <a:off x="529390" y="1239039"/>
            <a:ext cx="10949739" cy="461665"/>
          </a:xfrm>
          <a:prstGeom prst="rect">
            <a:avLst/>
          </a:prstGeom>
          <a:solidFill>
            <a:schemeClr val="accent1">
              <a:lumMod val="75000"/>
            </a:schemeClr>
          </a:solidFill>
        </p:spPr>
        <p:txBody>
          <a:bodyPr wrap="square">
            <a:spAutoFit/>
          </a:bodyPr>
          <a:lstStyle/>
          <a:p>
            <a:pPr lvl="0"/>
            <a:r>
              <a:rPr lang="es-ES_tradnl" sz="2400" b="1" u="sng">
                <a:solidFill>
                  <a:schemeClr val="bg1"/>
                </a:solidFill>
              </a:rPr>
              <a:t>Resuelve </a:t>
            </a:r>
            <a:r>
              <a:rPr lang="es-ES_tradnl" sz="2400" b="1">
                <a:solidFill>
                  <a:schemeClr val="bg1"/>
                </a:solidFill>
              </a:rPr>
              <a:t>problemas de magnitudes físicas y de cinemática en un contexto cotidiano. </a:t>
            </a:r>
            <a:endParaRPr lang="es-CO" sz="2400"/>
          </a:p>
        </p:txBody>
      </p:sp>
      <mc:AlternateContent xmlns:mc="http://schemas.openxmlformats.org/markup-compatibility/2006" xmlns:a14="http://schemas.microsoft.com/office/drawing/2010/main">
        <mc:Choice Requires="a14">
          <p:sp>
            <p:nvSpPr>
              <p:cNvPr id="2" name="Rectángulo 1"/>
              <p:cNvSpPr/>
              <p:nvPr/>
            </p:nvSpPr>
            <p:spPr>
              <a:xfrm>
                <a:off x="1047468" y="1964145"/>
                <a:ext cx="9913581" cy="4670830"/>
              </a:xfrm>
              <a:prstGeom prst="rect">
                <a:avLst/>
              </a:prstGeom>
            </p:spPr>
            <p:txBody>
              <a:bodyPr wrap="square">
                <a:spAutoFit/>
              </a:bodyPr>
              <a:lstStyle/>
              <a:p>
                <a:pPr lvl="0" algn="just">
                  <a:spcAft>
                    <a:spcPts val="1000"/>
                  </a:spcAft>
                  <a:tabLst>
                    <a:tab pos="270510" algn="l"/>
                  </a:tabLst>
                </a:pPr>
                <a:r>
                  <a:rPr lang="es-CO" sz="2200">
                    <a:solidFill>
                      <a:schemeClr val="dk1"/>
                    </a:solidFill>
                  </a:rPr>
                  <a:t>La Ley de Gravitación Universal de Newton nos dice la magnitud de atracción entre dos masas separadas una distancia r está dada por: </a:t>
                </a:r>
              </a:p>
              <a:p>
                <a:pPr lvl="0" algn="just">
                  <a:spcAft>
                    <a:spcPts val="1000"/>
                  </a:spcAft>
                  <a:tabLst>
                    <a:tab pos="270510" algn="l"/>
                  </a:tabLst>
                </a:pPr>
                <a14:m>
                  <m:oMathPara xmlns:m="http://schemas.openxmlformats.org/officeDocument/2006/math">
                    <m:oMathParaPr>
                      <m:jc m:val="centerGroup"/>
                    </m:oMathParaPr>
                    <m:oMath xmlns:m="http://schemas.openxmlformats.org/officeDocument/2006/math">
                      <m:r>
                        <a:rPr lang="es-ES" sz="2200" b="0" i="1" smtClean="0">
                          <a:solidFill>
                            <a:schemeClr val="dk1"/>
                          </a:solidFill>
                          <a:latin typeface="Cambria Math" panose="02040503050406030204" pitchFamily="18" charset="0"/>
                        </a:rPr>
                        <m:t>𝐹</m:t>
                      </m:r>
                      <m:r>
                        <a:rPr lang="es-ES" sz="2200" b="0" i="1" smtClean="0">
                          <a:solidFill>
                            <a:schemeClr val="dk1"/>
                          </a:solidFill>
                          <a:latin typeface="Cambria Math" panose="02040503050406030204" pitchFamily="18" charset="0"/>
                        </a:rPr>
                        <m:t>=</m:t>
                      </m:r>
                      <m:f>
                        <m:fPr>
                          <m:ctrlPr>
                            <a:rPr lang="es-ES" sz="2200" b="0" i="1" smtClean="0">
                              <a:solidFill>
                                <a:schemeClr val="dk1"/>
                              </a:solidFill>
                              <a:latin typeface="Cambria Math" panose="02040503050406030204" pitchFamily="18" charset="0"/>
                            </a:rPr>
                          </m:ctrlPr>
                        </m:fPr>
                        <m:num>
                          <m:r>
                            <a:rPr lang="es-ES" sz="2200" b="0" i="1" smtClean="0">
                              <a:solidFill>
                                <a:schemeClr val="dk1"/>
                              </a:solidFill>
                              <a:latin typeface="Cambria Math" panose="02040503050406030204" pitchFamily="18" charset="0"/>
                            </a:rPr>
                            <m:t>𝐺</m:t>
                          </m:r>
                          <m:sSub>
                            <m:sSubPr>
                              <m:ctrlPr>
                                <a:rPr lang="es-ES" sz="2200" b="0" i="1" smtClean="0">
                                  <a:solidFill>
                                    <a:schemeClr val="dk1"/>
                                  </a:solidFill>
                                  <a:latin typeface="Cambria Math" panose="02040503050406030204" pitchFamily="18" charset="0"/>
                                </a:rPr>
                              </m:ctrlPr>
                            </m:sSubPr>
                            <m:e>
                              <m:r>
                                <a:rPr lang="es-ES" sz="2200" b="0" i="1" smtClean="0">
                                  <a:solidFill>
                                    <a:schemeClr val="dk1"/>
                                  </a:solidFill>
                                  <a:latin typeface="Cambria Math" panose="02040503050406030204" pitchFamily="18" charset="0"/>
                                </a:rPr>
                                <m:t>𝑚</m:t>
                              </m:r>
                            </m:e>
                            <m:sub>
                              <m:r>
                                <a:rPr lang="es-ES" sz="2200" b="0" i="1" smtClean="0">
                                  <a:solidFill>
                                    <a:schemeClr val="dk1"/>
                                  </a:solidFill>
                                  <a:latin typeface="Cambria Math" panose="02040503050406030204" pitchFamily="18" charset="0"/>
                                </a:rPr>
                                <m:t>1</m:t>
                              </m:r>
                            </m:sub>
                          </m:sSub>
                          <m:sSub>
                            <m:sSubPr>
                              <m:ctrlPr>
                                <a:rPr lang="es-ES" sz="2200" b="0" i="1" smtClean="0">
                                  <a:solidFill>
                                    <a:schemeClr val="dk1"/>
                                  </a:solidFill>
                                  <a:latin typeface="Cambria Math" panose="02040503050406030204" pitchFamily="18" charset="0"/>
                                </a:rPr>
                              </m:ctrlPr>
                            </m:sSubPr>
                            <m:e>
                              <m:r>
                                <a:rPr lang="es-ES" sz="2200" b="0" i="1" smtClean="0">
                                  <a:solidFill>
                                    <a:schemeClr val="dk1"/>
                                  </a:solidFill>
                                  <a:latin typeface="Cambria Math" panose="02040503050406030204" pitchFamily="18" charset="0"/>
                                </a:rPr>
                                <m:t>𝑚</m:t>
                              </m:r>
                            </m:e>
                            <m:sub>
                              <m:r>
                                <a:rPr lang="es-ES" sz="2200" b="0" i="1" smtClean="0">
                                  <a:solidFill>
                                    <a:schemeClr val="dk1"/>
                                  </a:solidFill>
                                  <a:latin typeface="Cambria Math" panose="02040503050406030204" pitchFamily="18" charset="0"/>
                                </a:rPr>
                                <m:t>2</m:t>
                              </m:r>
                            </m:sub>
                          </m:sSub>
                        </m:num>
                        <m:den>
                          <m:sSup>
                            <m:sSupPr>
                              <m:ctrlPr>
                                <a:rPr lang="es-ES" sz="2200" b="0" i="1" smtClean="0">
                                  <a:solidFill>
                                    <a:schemeClr val="dk1"/>
                                  </a:solidFill>
                                  <a:latin typeface="Cambria Math" panose="02040503050406030204" pitchFamily="18" charset="0"/>
                                </a:rPr>
                              </m:ctrlPr>
                            </m:sSupPr>
                            <m:e>
                              <m:r>
                                <a:rPr lang="es-ES" sz="2200" b="0" i="1" smtClean="0">
                                  <a:solidFill>
                                    <a:schemeClr val="dk1"/>
                                  </a:solidFill>
                                  <a:latin typeface="Cambria Math" panose="02040503050406030204" pitchFamily="18" charset="0"/>
                                </a:rPr>
                                <m:t>𝑟</m:t>
                              </m:r>
                            </m:e>
                            <m:sup>
                              <m:r>
                                <a:rPr lang="es-ES" sz="2200" b="0" i="1" smtClean="0">
                                  <a:solidFill>
                                    <a:schemeClr val="dk1"/>
                                  </a:solidFill>
                                  <a:latin typeface="Cambria Math" panose="02040503050406030204" pitchFamily="18" charset="0"/>
                                </a:rPr>
                                <m:t>2</m:t>
                              </m:r>
                            </m:sup>
                          </m:sSup>
                        </m:den>
                      </m:f>
                    </m:oMath>
                  </m:oMathPara>
                </a14:m>
                <a:endParaRPr lang="es-CO" sz="2200">
                  <a:solidFill>
                    <a:schemeClr val="dk1"/>
                  </a:solidFill>
                </a:endParaRPr>
              </a:p>
              <a:p>
                <a:pPr lvl="0" algn="just">
                  <a:spcAft>
                    <a:spcPts val="1000"/>
                  </a:spcAft>
                  <a:tabLst>
                    <a:tab pos="270510" algn="l"/>
                  </a:tabLst>
                </a:pPr>
                <a:r>
                  <a:rPr lang="es-CO" sz="2200">
                    <a:solidFill>
                      <a:schemeClr val="dk1"/>
                    </a:solidFill>
                  </a:rPr>
                  <a:t>Al hacer el análisis dimensional a esta formula se encuentra que las dimensiones de la Constante de Gravitación </a:t>
                </a:r>
                <a14:m>
                  <m:oMath xmlns:m="http://schemas.openxmlformats.org/officeDocument/2006/math">
                    <m:r>
                      <a:rPr lang="es-ES" sz="2200" b="0" i="1" smtClean="0">
                        <a:solidFill>
                          <a:schemeClr val="dk1"/>
                        </a:solidFill>
                        <a:latin typeface="Cambria Math" panose="02040503050406030204" pitchFamily="18" charset="0"/>
                      </a:rPr>
                      <m:t>𝐺</m:t>
                    </m:r>
                  </m:oMath>
                </a14:m>
                <a:r>
                  <a:rPr lang="es-CO" sz="2200">
                    <a:solidFill>
                      <a:schemeClr val="dk1"/>
                    </a:solidFill>
                  </a:rPr>
                  <a:t> son:</a:t>
                </a:r>
              </a:p>
              <a:p>
                <a:pPr lvl="0" algn="just">
                  <a:spcAft>
                    <a:spcPts val="1000"/>
                  </a:spcAft>
                  <a:tabLst>
                    <a:tab pos="270510" algn="l"/>
                  </a:tabLst>
                </a:pPr>
                <a:endParaRPr lang="es-CO" sz="2200">
                  <a:solidFill>
                    <a:schemeClr val="dk1"/>
                  </a:solidFill>
                </a:endParaRPr>
              </a:p>
              <a:p>
                <a:pPr lvl="0" algn="just">
                  <a:spcAft>
                    <a:spcPts val="1000"/>
                  </a:spcAft>
                  <a:tabLst>
                    <a:tab pos="270510" algn="l"/>
                  </a:tabLst>
                </a:pPr>
                <a:r>
                  <a:rPr lang="es-CO" sz="2200">
                    <a:solidFill>
                      <a:schemeClr val="dk1"/>
                    </a:solidFill>
                  </a:rPr>
                  <a:t>a-    </a:t>
                </a:r>
                <a14:m>
                  <m:oMath xmlns:m="http://schemas.openxmlformats.org/officeDocument/2006/math">
                    <m:sSup>
                      <m:sSupPr>
                        <m:ctrlPr>
                          <a:rPr lang="es-CO" sz="2200" i="1" smtClean="0">
                            <a:solidFill>
                              <a:schemeClr val="dk1"/>
                            </a:solidFill>
                            <a:latin typeface="Cambria Math" panose="02040503050406030204" pitchFamily="18" charset="0"/>
                          </a:rPr>
                        </m:ctrlPr>
                      </m:sSupPr>
                      <m:e>
                        <m:r>
                          <a:rPr lang="es-ES" sz="2200" b="0" i="1" smtClean="0">
                            <a:solidFill>
                              <a:schemeClr val="dk1"/>
                            </a:solidFill>
                            <a:latin typeface="Cambria Math" panose="02040503050406030204" pitchFamily="18" charset="0"/>
                          </a:rPr>
                          <m:t>𝐿</m:t>
                        </m:r>
                      </m:e>
                      <m:sup>
                        <m:r>
                          <a:rPr lang="es-ES" sz="2200" b="0" i="1" smtClean="0">
                            <a:solidFill>
                              <a:schemeClr val="dk1"/>
                            </a:solidFill>
                            <a:latin typeface="Cambria Math" panose="02040503050406030204" pitchFamily="18" charset="0"/>
                          </a:rPr>
                          <m:t>3</m:t>
                        </m:r>
                      </m:sup>
                    </m:sSup>
                    <m:sSup>
                      <m:sSupPr>
                        <m:ctrlPr>
                          <a:rPr lang="es-CO" sz="2200" i="1" smtClean="0">
                            <a:solidFill>
                              <a:schemeClr val="dk1"/>
                            </a:solidFill>
                            <a:latin typeface="Cambria Math" panose="02040503050406030204" pitchFamily="18" charset="0"/>
                          </a:rPr>
                        </m:ctrlPr>
                      </m:sSupPr>
                      <m:e>
                        <m:r>
                          <a:rPr lang="es-ES" sz="2200" b="0" i="1" smtClean="0">
                            <a:solidFill>
                              <a:schemeClr val="dk1"/>
                            </a:solidFill>
                            <a:latin typeface="Cambria Math" panose="02040503050406030204" pitchFamily="18" charset="0"/>
                          </a:rPr>
                          <m:t>𝑀</m:t>
                        </m:r>
                      </m:e>
                      <m:sup>
                        <m:r>
                          <a:rPr lang="es-ES" sz="2200" b="0" i="1" smtClean="0">
                            <a:solidFill>
                              <a:schemeClr val="dk1"/>
                            </a:solidFill>
                            <a:latin typeface="Cambria Math" panose="02040503050406030204" pitchFamily="18" charset="0"/>
                          </a:rPr>
                          <m:t>−1</m:t>
                        </m:r>
                      </m:sup>
                    </m:sSup>
                    <m:sSup>
                      <m:sSupPr>
                        <m:ctrlPr>
                          <a:rPr lang="es-CO" sz="2200" i="1" smtClean="0">
                            <a:solidFill>
                              <a:schemeClr val="dk1"/>
                            </a:solidFill>
                            <a:latin typeface="Cambria Math" panose="02040503050406030204" pitchFamily="18" charset="0"/>
                          </a:rPr>
                        </m:ctrlPr>
                      </m:sSupPr>
                      <m:e>
                        <m:r>
                          <a:rPr lang="es-ES" sz="2200" b="0" i="1" smtClean="0">
                            <a:solidFill>
                              <a:schemeClr val="dk1"/>
                            </a:solidFill>
                            <a:latin typeface="Cambria Math" panose="02040503050406030204" pitchFamily="18" charset="0"/>
                          </a:rPr>
                          <m:t>𝑇</m:t>
                        </m:r>
                      </m:e>
                      <m:sup>
                        <m:r>
                          <a:rPr lang="es-ES" sz="2200" b="0" i="1" smtClean="0">
                            <a:solidFill>
                              <a:schemeClr val="dk1"/>
                            </a:solidFill>
                            <a:latin typeface="Cambria Math" panose="02040503050406030204" pitchFamily="18" charset="0"/>
                          </a:rPr>
                          <m:t>−2</m:t>
                        </m:r>
                      </m:sup>
                    </m:sSup>
                  </m:oMath>
                </a14:m>
                <a:endParaRPr lang="es-CO" sz="2200">
                  <a:solidFill>
                    <a:schemeClr val="dk1"/>
                  </a:solidFill>
                </a:endParaRPr>
              </a:p>
              <a:p>
                <a:pPr lvl="0" algn="just">
                  <a:spcAft>
                    <a:spcPts val="1000"/>
                  </a:spcAft>
                  <a:tabLst>
                    <a:tab pos="270510" algn="l"/>
                  </a:tabLst>
                </a:pPr>
                <a:r>
                  <a:rPr lang="es-CO" sz="2200">
                    <a:solidFill>
                      <a:schemeClr val="dk1"/>
                    </a:solidFill>
                  </a:rPr>
                  <a:t>b-    </a:t>
                </a:r>
                <a14:m>
                  <m:oMath xmlns:m="http://schemas.openxmlformats.org/officeDocument/2006/math">
                    <m:sSup>
                      <m:sSupPr>
                        <m:ctrlPr>
                          <a:rPr lang="es-CO" sz="2200" i="1">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𝐿</m:t>
                        </m:r>
                      </m:e>
                      <m:sup>
                        <m:r>
                          <a:rPr lang="es-ES" sz="2200" b="0" i="1" smtClean="0">
                            <a:solidFill>
                              <a:schemeClr val="dk1"/>
                            </a:solidFill>
                            <a:latin typeface="Cambria Math" panose="02040503050406030204" pitchFamily="18" charset="0"/>
                          </a:rPr>
                          <m:t>−</m:t>
                        </m:r>
                        <m:r>
                          <a:rPr lang="es-ES" sz="2200" i="1">
                            <a:solidFill>
                              <a:schemeClr val="dk1"/>
                            </a:solidFill>
                            <a:latin typeface="Cambria Math" panose="02040503050406030204" pitchFamily="18" charset="0"/>
                          </a:rPr>
                          <m:t>3</m:t>
                        </m:r>
                      </m:sup>
                    </m:sSup>
                    <m:sSup>
                      <m:sSupPr>
                        <m:ctrlPr>
                          <a:rPr lang="es-CO" sz="2200" i="1">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𝑀</m:t>
                        </m:r>
                      </m:e>
                      <m:sup>
                        <m:r>
                          <a:rPr lang="es-ES" sz="2200" i="1">
                            <a:solidFill>
                              <a:schemeClr val="dk1"/>
                            </a:solidFill>
                            <a:latin typeface="Cambria Math" panose="02040503050406030204" pitchFamily="18" charset="0"/>
                          </a:rPr>
                          <m:t>−1</m:t>
                        </m:r>
                      </m:sup>
                    </m:sSup>
                    <m:sSup>
                      <m:sSupPr>
                        <m:ctrlPr>
                          <a:rPr lang="es-CO" sz="2200" i="1">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𝑇</m:t>
                        </m:r>
                      </m:e>
                      <m:sup>
                        <m:r>
                          <a:rPr lang="es-ES" sz="2200" i="1">
                            <a:solidFill>
                              <a:schemeClr val="dk1"/>
                            </a:solidFill>
                            <a:latin typeface="Cambria Math" panose="02040503050406030204" pitchFamily="18" charset="0"/>
                          </a:rPr>
                          <m:t>2</m:t>
                        </m:r>
                      </m:sup>
                    </m:sSup>
                  </m:oMath>
                </a14:m>
                <a:endParaRPr lang="es-CO" sz="2200">
                  <a:solidFill>
                    <a:schemeClr val="dk1"/>
                  </a:solidFill>
                </a:endParaRPr>
              </a:p>
              <a:p>
                <a:pPr lvl="0" algn="just">
                  <a:spcAft>
                    <a:spcPts val="1000"/>
                  </a:spcAft>
                  <a:tabLst>
                    <a:tab pos="270510" algn="l"/>
                  </a:tabLst>
                </a:pPr>
                <a:r>
                  <a:rPr lang="es-CO" sz="2200">
                    <a:solidFill>
                      <a:schemeClr val="dk1"/>
                    </a:solidFill>
                  </a:rPr>
                  <a:t>c-    </a:t>
                </a:r>
                <a14:m>
                  <m:oMath xmlns:m="http://schemas.openxmlformats.org/officeDocument/2006/math">
                    <m:sSup>
                      <m:sSupPr>
                        <m:ctrlPr>
                          <a:rPr lang="es-CO" sz="2200" i="1">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𝐿</m:t>
                        </m:r>
                      </m:e>
                      <m:sup>
                        <m:r>
                          <a:rPr lang="es-ES" sz="2200" i="1">
                            <a:solidFill>
                              <a:schemeClr val="dk1"/>
                            </a:solidFill>
                            <a:latin typeface="Cambria Math" panose="02040503050406030204" pitchFamily="18" charset="0"/>
                          </a:rPr>
                          <m:t>3</m:t>
                        </m:r>
                      </m:sup>
                    </m:sSup>
                    <m:r>
                      <a:rPr lang="es-ES" sz="2200" b="0" i="1" smtClean="0">
                        <a:solidFill>
                          <a:schemeClr val="dk1"/>
                        </a:solidFill>
                        <a:latin typeface="Cambria Math" panose="02040503050406030204" pitchFamily="18" charset="0"/>
                      </a:rPr>
                      <m:t>𝑀</m:t>
                    </m:r>
                    <m:sSup>
                      <m:sSupPr>
                        <m:ctrlPr>
                          <a:rPr lang="es-CO" sz="2200" i="1">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𝑇</m:t>
                        </m:r>
                      </m:e>
                      <m:sup>
                        <m:r>
                          <a:rPr lang="es-ES" sz="2200" i="1">
                            <a:solidFill>
                              <a:schemeClr val="dk1"/>
                            </a:solidFill>
                            <a:latin typeface="Cambria Math" panose="02040503050406030204" pitchFamily="18" charset="0"/>
                          </a:rPr>
                          <m:t>2</m:t>
                        </m:r>
                      </m:sup>
                    </m:sSup>
                  </m:oMath>
                </a14:m>
                <a:endParaRPr lang="es-CO" sz="2200">
                  <a:solidFill>
                    <a:schemeClr val="dk1"/>
                  </a:solidFill>
                </a:endParaRPr>
              </a:p>
              <a:p>
                <a:pPr lvl="0" algn="just">
                  <a:spcAft>
                    <a:spcPts val="1000"/>
                  </a:spcAft>
                  <a:tabLst>
                    <a:tab pos="270510" algn="l"/>
                  </a:tabLst>
                </a:pPr>
                <a:r>
                  <a:rPr lang="es-CO" sz="2200">
                    <a:solidFill>
                      <a:schemeClr val="dk1"/>
                    </a:solidFill>
                  </a:rPr>
                  <a:t>d-    </a:t>
                </a:r>
                <a14:m>
                  <m:oMath xmlns:m="http://schemas.openxmlformats.org/officeDocument/2006/math">
                    <m:sSup>
                      <m:sSupPr>
                        <m:ctrlPr>
                          <a:rPr lang="es-CO" sz="2200" i="1">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𝐿</m:t>
                        </m:r>
                      </m:e>
                      <m:sup>
                        <m:r>
                          <a:rPr lang="es-ES" sz="2200" i="1">
                            <a:solidFill>
                              <a:schemeClr val="dk1"/>
                            </a:solidFill>
                            <a:latin typeface="Cambria Math" panose="02040503050406030204" pitchFamily="18" charset="0"/>
                          </a:rPr>
                          <m:t>3</m:t>
                        </m:r>
                      </m:sup>
                    </m:sSup>
                    <m:sSup>
                      <m:sSupPr>
                        <m:ctrlPr>
                          <a:rPr lang="es-CO" sz="2200" i="1">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𝑀</m:t>
                        </m:r>
                      </m:e>
                      <m:sup>
                        <m:r>
                          <a:rPr lang="es-ES" sz="2200" i="1">
                            <a:solidFill>
                              <a:schemeClr val="dk1"/>
                            </a:solidFill>
                            <a:latin typeface="Cambria Math" panose="02040503050406030204" pitchFamily="18" charset="0"/>
                          </a:rPr>
                          <m:t>−</m:t>
                        </m:r>
                        <m:r>
                          <a:rPr lang="es-ES" sz="2200" b="0" i="1" smtClean="0">
                            <a:solidFill>
                              <a:schemeClr val="dk1"/>
                            </a:solidFill>
                            <a:latin typeface="Cambria Math" panose="02040503050406030204" pitchFamily="18" charset="0"/>
                          </a:rPr>
                          <m:t>1</m:t>
                        </m:r>
                      </m:sup>
                    </m:sSup>
                    <m:sSup>
                      <m:sSupPr>
                        <m:ctrlPr>
                          <a:rPr lang="es-CO" sz="2200" i="1" smtClean="0">
                            <a:solidFill>
                              <a:schemeClr val="dk1"/>
                            </a:solidFill>
                            <a:latin typeface="Cambria Math" panose="02040503050406030204" pitchFamily="18" charset="0"/>
                          </a:rPr>
                        </m:ctrlPr>
                      </m:sSupPr>
                      <m:e>
                        <m:r>
                          <a:rPr lang="es-ES" sz="2200" i="1">
                            <a:solidFill>
                              <a:schemeClr val="dk1"/>
                            </a:solidFill>
                            <a:latin typeface="Cambria Math" panose="02040503050406030204" pitchFamily="18" charset="0"/>
                          </a:rPr>
                          <m:t>𝑇</m:t>
                        </m:r>
                      </m:e>
                      <m:sup>
                        <m:r>
                          <a:rPr lang="es-ES" sz="2200" i="1">
                            <a:solidFill>
                              <a:schemeClr val="dk1"/>
                            </a:solidFill>
                            <a:latin typeface="Cambria Math" panose="02040503050406030204" pitchFamily="18" charset="0"/>
                          </a:rPr>
                          <m:t>−</m:t>
                        </m:r>
                        <m:r>
                          <a:rPr lang="es-ES" sz="2200" b="0" i="1" smtClean="0">
                            <a:solidFill>
                              <a:schemeClr val="dk1"/>
                            </a:solidFill>
                            <a:latin typeface="Cambria Math" panose="02040503050406030204" pitchFamily="18" charset="0"/>
                          </a:rPr>
                          <m:t>1</m:t>
                        </m:r>
                      </m:sup>
                    </m:sSup>
                  </m:oMath>
                </a14:m>
                <a:endParaRPr lang="es-CO" sz="2200">
                  <a:solidFill>
                    <a:schemeClr val="dk1"/>
                  </a:solidFill>
                </a:endParaRPr>
              </a:p>
            </p:txBody>
          </p:sp>
        </mc:Choice>
        <mc:Fallback xmlns="">
          <p:sp>
            <p:nvSpPr>
              <p:cNvPr id="2" name="Rectángulo 1"/>
              <p:cNvSpPr>
                <a:spLocks noRot="1" noChangeAspect="1" noMove="1" noResize="1" noEditPoints="1" noAdjustHandles="1" noChangeArrowheads="1" noChangeShapeType="1" noTextEdit="1"/>
              </p:cNvSpPr>
              <p:nvPr/>
            </p:nvSpPr>
            <p:spPr>
              <a:xfrm>
                <a:off x="1047468" y="1964145"/>
                <a:ext cx="9913581" cy="4670830"/>
              </a:xfrm>
              <a:prstGeom prst="rect">
                <a:avLst/>
              </a:prstGeom>
              <a:blipFill>
                <a:blip r:embed="rId2"/>
                <a:stretch>
                  <a:fillRect l="-800" t="-914" r="-800" b="-1828"/>
                </a:stretch>
              </a:blipFill>
            </p:spPr>
            <p:txBody>
              <a:bodyPr/>
              <a:lstStyle/>
              <a:p>
                <a:r>
                  <a:rPr lang="en-US">
                    <a:noFill/>
                  </a:rPr>
                  <a:t> </a:t>
                </a:r>
              </a:p>
            </p:txBody>
          </p:sp>
        </mc:Fallback>
      </mc:AlternateContent>
    </p:spTree>
    <p:extLst>
      <p:ext uri="{BB962C8B-B14F-4D97-AF65-F5344CB8AC3E}">
        <p14:creationId xmlns:p14="http://schemas.microsoft.com/office/powerpoint/2010/main" val="109145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1.2	Preguntas por competencias </a:t>
            </a:r>
          </a:p>
        </p:txBody>
      </p:sp>
      <p:sp>
        <p:nvSpPr>
          <p:cNvPr id="6" name="Rectángulo 5">
            <a:extLst>
              <a:ext uri="{FF2B5EF4-FFF2-40B4-BE49-F238E27FC236}">
                <a16:creationId xmlns:a16="http://schemas.microsoft.com/office/drawing/2014/main" id="{9773009B-0FA4-445E-8066-3F811C6FEE93}"/>
              </a:ext>
            </a:extLst>
          </p:cNvPr>
          <p:cNvSpPr/>
          <p:nvPr/>
        </p:nvSpPr>
        <p:spPr>
          <a:xfrm>
            <a:off x="322503" y="1221482"/>
            <a:ext cx="11546994" cy="830997"/>
          </a:xfrm>
          <a:prstGeom prst="rect">
            <a:avLst/>
          </a:prstGeom>
          <a:solidFill>
            <a:schemeClr val="accent1">
              <a:lumMod val="75000"/>
            </a:schemeClr>
          </a:solidFill>
        </p:spPr>
        <p:txBody>
          <a:bodyPr wrap="square">
            <a:spAutoFit/>
          </a:bodyPr>
          <a:lstStyle/>
          <a:p>
            <a:pPr lvl="0"/>
            <a:r>
              <a:rPr lang="es-ES" sz="2400" b="1" u="sng">
                <a:solidFill>
                  <a:schemeClr val="bg1"/>
                </a:solidFill>
              </a:rPr>
              <a:t>Identifica</a:t>
            </a:r>
            <a:r>
              <a:rPr lang="es-ES" sz="2400" b="1">
                <a:solidFill>
                  <a:schemeClr val="bg1"/>
                </a:solidFill>
              </a:rPr>
              <a:t> los conceptos fundamentales relacionados con las magnitudes físicas y la cinemática.</a:t>
            </a:r>
          </a:p>
        </p:txBody>
      </p:sp>
      <mc:AlternateContent xmlns:mc="http://schemas.openxmlformats.org/markup-compatibility/2006">
        <mc:Choice xmlns:a14="http://schemas.microsoft.com/office/drawing/2010/main" Requires="a14">
          <p:sp>
            <p:nvSpPr>
              <p:cNvPr id="2" name="Rectángulo 1"/>
              <p:cNvSpPr/>
              <p:nvPr/>
            </p:nvSpPr>
            <p:spPr>
              <a:xfrm>
                <a:off x="1383799" y="2458131"/>
                <a:ext cx="9913581" cy="3103414"/>
              </a:xfrm>
              <a:prstGeom prst="rect">
                <a:avLst/>
              </a:prstGeom>
            </p:spPr>
            <p:txBody>
              <a:bodyPr wrap="square">
                <a:spAutoFit/>
              </a:bodyPr>
              <a:lstStyle/>
              <a:p>
                <a:pPr lvl="0" algn="just">
                  <a:spcAft>
                    <a:spcPts val="1000"/>
                  </a:spcAft>
                  <a:tabLst>
                    <a:tab pos="270510" algn="l"/>
                  </a:tabLst>
                </a:pPr>
                <a:r>
                  <a:rPr lang="es-ES" sz="2200" dirty="0">
                    <a:solidFill>
                      <a:schemeClr val="dk1"/>
                    </a:solidFill>
                  </a:rPr>
                  <a:t>Si </a:t>
                </a:r>
                <a14:m>
                  <m:oMath xmlns:m="http://schemas.openxmlformats.org/officeDocument/2006/math">
                    <m:r>
                      <a:rPr lang="es-ES" sz="2200" b="0" i="1" smtClean="0">
                        <a:solidFill>
                          <a:schemeClr val="dk1"/>
                        </a:solidFill>
                        <a:latin typeface="Cambria Math" panose="02040503050406030204" pitchFamily="18" charset="0"/>
                      </a:rPr>
                      <m:t>𝐴</m:t>
                    </m:r>
                  </m:oMath>
                </a14:m>
                <a:r>
                  <a:rPr lang="es-CO" sz="2200" dirty="0">
                    <a:solidFill>
                      <a:schemeClr val="dk1"/>
                    </a:solidFill>
                  </a:rPr>
                  <a:t> y </a:t>
                </a:r>
                <a14:m>
                  <m:oMath xmlns:m="http://schemas.openxmlformats.org/officeDocument/2006/math">
                    <m:r>
                      <a:rPr lang="es-ES" sz="2200" b="0" i="1" smtClean="0">
                        <a:solidFill>
                          <a:schemeClr val="dk1"/>
                        </a:solidFill>
                        <a:latin typeface="Cambria Math" panose="02040503050406030204" pitchFamily="18" charset="0"/>
                      </a:rPr>
                      <m:t>𝐵</m:t>
                    </m:r>
                  </m:oMath>
                </a14:m>
                <a:r>
                  <a:rPr lang="es-CO" sz="2200" dirty="0">
                    <a:solidFill>
                      <a:schemeClr val="dk1"/>
                    </a:solidFill>
                  </a:rPr>
                  <a:t> son dos cantidades físicas con dimensiones iguales, entonces las operaciones posibles que podrían hacerse con ellas son:</a:t>
                </a:r>
              </a:p>
              <a:p>
                <a:pPr lvl="0" algn="just">
                  <a:spcAft>
                    <a:spcPts val="1000"/>
                  </a:spcAft>
                  <a:tabLst>
                    <a:tab pos="270510" algn="l"/>
                  </a:tabLst>
                </a:pPr>
                <a:endParaRPr lang="es-CO" sz="2200" dirty="0">
                  <a:solidFill>
                    <a:schemeClr val="dk1"/>
                  </a:solidFill>
                </a:endParaRPr>
              </a:p>
              <a:p>
                <a:pPr lvl="0" algn="just">
                  <a:spcAft>
                    <a:spcPts val="1000"/>
                  </a:spcAft>
                  <a:tabLst>
                    <a:tab pos="270510" algn="l"/>
                  </a:tabLst>
                </a:pPr>
                <a:r>
                  <a:rPr lang="es-CO" sz="2200" dirty="0">
                    <a:solidFill>
                      <a:schemeClr val="dk1"/>
                    </a:solidFill>
                  </a:rPr>
                  <a:t>a-   </a:t>
                </a:r>
                <a14:m>
                  <m:oMath xmlns:m="http://schemas.openxmlformats.org/officeDocument/2006/math">
                    <m:r>
                      <a:rPr lang="es-ES" sz="2200" i="1" smtClean="0">
                        <a:solidFill>
                          <a:schemeClr val="dk1"/>
                        </a:solidFill>
                        <a:latin typeface="Cambria Math" panose="02040503050406030204" pitchFamily="18" charset="0"/>
                      </a:rPr>
                      <m:t>𝐴</m:t>
                    </m:r>
                    <m:r>
                      <a:rPr lang="es-ES" sz="2200" b="0" i="1" smtClean="0">
                        <a:solidFill>
                          <a:schemeClr val="dk1"/>
                        </a:solidFill>
                        <a:latin typeface="Cambria Math" panose="02040503050406030204" pitchFamily="18" charset="0"/>
                      </a:rPr>
                      <m:t>+</m:t>
                    </m:r>
                    <m:r>
                      <a:rPr lang="es-ES" sz="2200" b="0" i="1" smtClean="0">
                        <a:solidFill>
                          <a:schemeClr val="dk1"/>
                        </a:solidFill>
                        <a:latin typeface="Cambria Math" panose="02040503050406030204" pitchFamily="18" charset="0"/>
                      </a:rPr>
                      <m:t>𝐵</m:t>
                    </m:r>
                    <m:r>
                      <a:rPr lang="es-ES" sz="2200" b="0" i="1" smtClean="0">
                        <a:solidFill>
                          <a:schemeClr val="dk1"/>
                        </a:solidFill>
                        <a:latin typeface="Cambria Math" panose="02040503050406030204" pitchFamily="18" charset="0"/>
                      </a:rPr>
                      <m:t>,    </m:t>
                    </m:r>
                    <m:r>
                      <a:rPr lang="es-ES" sz="2200" b="0" i="1" smtClean="0">
                        <a:solidFill>
                          <a:schemeClr val="dk1"/>
                        </a:solidFill>
                        <a:latin typeface="Cambria Math" panose="02040503050406030204" pitchFamily="18" charset="0"/>
                      </a:rPr>
                      <m:t>𝐴</m:t>
                    </m:r>
                    <m:r>
                      <a:rPr lang="es-ES" sz="2200" b="0" i="1" smtClean="0">
                        <a:solidFill>
                          <a:schemeClr val="dk1"/>
                        </a:solidFill>
                        <a:latin typeface="Cambria Math" panose="02040503050406030204" pitchFamily="18" charset="0"/>
                      </a:rPr>
                      <m:t>−</m:t>
                    </m:r>
                    <m:r>
                      <a:rPr lang="es-ES" sz="2200" b="0" i="1" smtClean="0">
                        <a:solidFill>
                          <a:schemeClr val="dk1"/>
                        </a:solidFill>
                        <a:latin typeface="Cambria Math" panose="02040503050406030204" pitchFamily="18" charset="0"/>
                      </a:rPr>
                      <m:t>𝐵</m:t>
                    </m:r>
                  </m:oMath>
                </a14:m>
                <a:endParaRPr lang="es-CO" sz="2200" dirty="0">
                  <a:solidFill>
                    <a:schemeClr val="dk1"/>
                  </a:solidFill>
                </a:endParaRPr>
              </a:p>
              <a:p>
                <a:pPr lvl="0" algn="just">
                  <a:spcAft>
                    <a:spcPts val="1000"/>
                  </a:spcAft>
                  <a:tabLst>
                    <a:tab pos="270510" algn="l"/>
                  </a:tabLst>
                </a:pPr>
                <a:r>
                  <a:rPr lang="es-CO" sz="2200" dirty="0">
                    <a:solidFill>
                      <a:schemeClr val="dk1"/>
                    </a:solidFill>
                  </a:rPr>
                  <a:t>b-   </a:t>
                </a:r>
                <a14:m>
                  <m:oMath xmlns:m="http://schemas.openxmlformats.org/officeDocument/2006/math">
                    <m:f>
                      <m:fPr>
                        <m:type m:val="lin"/>
                        <m:ctrlPr>
                          <a:rPr lang="es-ES" sz="2200" b="0" i="1" smtClean="0">
                            <a:solidFill>
                              <a:schemeClr val="dk1"/>
                            </a:solidFill>
                            <a:latin typeface="Cambria Math" panose="02040503050406030204" pitchFamily="18" charset="0"/>
                          </a:rPr>
                        </m:ctrlPr>
                      </m:fPr>
                      <m:num>
                        <m:r>
                          <a:rPr lang="es-ES" sz="2200" b="0" i="1" smtClean="0">
                            <a:solidFill>
                              <a:schemeClr val="dk1"/>
                            </a:solidFill>
                            <a:latin typeface="Cambria Math" panose="02040503050406030204" pitchFamily="18" charset="0"/>
                          </a:rPr>
                          <m:t>𝐴</m:t>
                        </m:r>
                      </m:num>
                      <m:den>
                        <m:r>
                          <a:rPr lang="es-ES" sz="2200" b="0" i="1" smtClean="0">
                            <a:solidFill>
                              <a:schemeClr val="dk1"/>
                            </a:solidFill>
                            <a:latin typeface="Cambria Math" panose="02040503050406030204" pitchFamily="18" charset="0"/>
                          </a:rPr>
                          <m:t>𝐵</m:t>
                        </m:r>
                      </m:den>
                    </m:f>
                    <m:r>
                      <a:rPr lang="es-ES" sz="2200" b="0" i="1" smtClean="0">
                        <a:solidFill>
                          <a:schemeClr val="dk1"/>
                        </a:solidFill>
                        <a:latin typeface="Cambria Math" panose="02040503050406030204" pitchFamily="18" charset="0"/>
                      </a:rPr>
                      <m:t>,   </m:t>
                    </m:r>
                    <m:r>
                      <a:rPr lang="es-ES" sz="2200" b="0" i="1" smtClean="0">
                        <a:solidFill>
                          <a:schemeClr val="dk1"/>
                        </a:solidFill>
                        <a:latin typeface="Cambria Math" panose="02040503050406030204" pitchFamily="18" charset="0"/>
                      </a:rPr>
                      <m:t>𝐴</m:t>
                    </m:r>
                    <m:r>
                      <a:rPr lang="es-ES" sz="2200" b="0" i="1" smtClean="0">
                        <a:solidFill>
                          <a:schemeClr val="dk1"/>
                        </a:solidFill>
                        <a:latin typeface="Cambria Math" panose="02040503050406030204" pitchFamily="18" charset="0"/>
                        <a:ea typeface="Cambria Math" panose="02040503050406030204" pitchFamily="18" charset="0"/>
                      </a:rPr>
                      <m:t>∙</m:t>
                    </m:r>
                    <m:r>
                      <a:rPr lang="es-ES" sz="2200" b="0" i="1" smtClean="0">
                        <a:solidFill>
                          <a:schemeClr val="dk1"/>
                        </a:solidFill>
                        <a:latin typeface="Cambria Math" panose="02040503050406030204" pitchFamily="18" charset="0"/>
                        <a:ea typeface="Cambria Math" panose="02040503050406030204" pitchFamily="18" charset="0"/>
                      </a:rPr>
                      <m:t>𝐵</m:t>
                    </m:r>
                  </m:oMath>
                </a14:m>
                <a:endParaRPr lang="es-CO" sz="2200" dirty="0">
                  <a:solidFill>
                    <a:schemeClr val="dk1"/>
                  </a:solidFill>
                </a:endParaRPr>
              </a:p>
              <a:p>
                <a:pPr lvl="0" algn="just">
                  <a:spcAft>
                    <a:spcPts val="1000"/>
                  </a:spcAft>
                  <a:tabLst>
                    <a:tab pos="270510" algn="l"/>
                  </a:tabLst>
                </a:pPr>
                <a:r>
                  <a:rPr lang="es-CO" sz="2200" dirty="0">
                    <a:solidFill>
                      <a:schemeClr val="dk1"/>
                    </a:solidFill>
                  </a:rPr>
                  <a:t>c-    </a:t>
                </a:r>
                <a14:m>
                  <m:oMath xmlns:m="http://schemas.openxmlformats.org/officeDocument/2006/math">
                    <m:r>
                      <a:rPr lang="es-ES" sz="2200" i="1" smtClean="0">
                        <a:solidFill>
                          <a:schemeClr val="dk1"/>
                        </a:solidFill>
                        <a:latin typeface="Cambria Math" panose="02040503050406030204" pitchFamily="18" charset="0"/>
                      </a:rPr>
                      <m:t>𝐴</m:t>
                    </m:r>
                    <m:r>
                      <a:rPr lang="es-ES" sz="2200" b="0" i="1" smtClean="0">
                        <a:solidFill>
                          <a:schemeClr val="dk1"/>
                        </a:solidFill>
                        <a:latin typeface="Cambria Math" panose="02040503050406030204" pitchFamily="18" charset="0"/>
                      </a:rPr>
                      <m:t>+</m:t>
                    </m:r>
                    <m:r>
                      <a:rPr lang="es-ES" sz="2200" b="0" i="1" smtClean="0">
                        <a:solidFill>
                          <a:schemeClr val="dk1"/>
                        </a:solidFill>
                        <a:latin typeface="Cambria Math" panose="02040503050406030204" pitchFamily="18" charset="0"/>
                      </a:rPr>
                      <m:t>𝐵</m:t>
                    </m:r>
                    <m:r>
                      <a:rPr lang="es-ES" sz="2200" b="0" i="1" smtClean="0">
                        <a:solidFill>
                          <a:schemeClr val="dk1"/>
                        </a:solidFill>
                        <a:latin typeface="Cambria Math" panose="02040503050406030204" pitchFamily="18" charset="0"/>
                      </a:rPr>
                      <m:t>,    </m:t>
                    </m:r>
                    <m:r>
                      <a:rPr lang="es-ES" sz="2200" b="0" i="1" smtClean="0">
                        <a:solidFill>
                          <a:schemeClr val="dk1"/>
                        </a:solidFill>
                        <a:latin typeface="Cambria Math" panose="02040503050406030204" pitchFamily="18" charset="0"/>
                      </a:rPr>
                      <m:t>𝐴</m:t>
                    </m:r>
                    <m:r>
                      <a:rPr lang="es-ES" sz="2200" b="0" i="1" smtClean="0">
                        <a:solidFill>
                          <a:schemeClr val="dk1"/>
                        </a:solidFill>
                        <a:latin typeface="Cambria Math" panose="02040503050406030204" pitchFamily="18" charset="0"/>
                        <a:ea typeface="Cambria Math" panose="02040503050406030204" pitchFamily="18" charset="0"/>
                      </a:rPr>
                      <m:t>∙</m:t>
                    </m:r>
                    <m:r>
                      <a:rPr lang="es-ES" sz="2200" b="0" i="1" smtClean="0">
                        <a:solidFill>
                          <a:schemeClr val="dk1"/>
                        </a:solidFill>
                        <a:latin typeface="Cambria Math" panose="02040503050406030204" pitchFamily="18" charset="0"/>
                        <a:ea typeface="Cambria Math" panose="02040503050406030204" pitchFamily="18" charset="0"/>
                      </a:rPr>
                      <m:t>𝐵</m:t>
                    </m:r>
                  </m:oMath>
                </a14:m>
                <a:endParaRPr lang="es-CO" sz="2200" dirty="0">
                  <a:solidFill>
                    <a:schemeClr val="dk1"/>
                  </a:solidFill>
                </a:endParaRPr>
              </a:p>
              <a:p>
                <a:pPr lvl="0" algn="just">
                  <a:spcAft>
                    <a:spcPts val="1000"/>
                  </a:spcAft>
                  <a:tabLst>
                    <a:tab pos="270510" algn="l"/>
                  </a:tabLst>
                </a:pPr>
                <a:r>
                  <a:rPr lang="es-CO" sz="2200" dirty="0">
                    <a:solidFill>
                      <a:schemeClr val="dk1"/>
                    </a:solidFill>
                  </a:rPr>
                  <a:t>d-    </a:t>
                </a:r>
                <a14:m>
                  <m:oMath xmlns:m="http://schemas.openxmlformats.org/officeDocument/2006/math">
                    <m:r>
                      <a:rPr lang="es-ES" sz="2200" b="0" i="1" smtClean="0">
                        <a:solidFill>
                          <a:schemeClr val="dk1"/>
                        </a:solidFill>
                        <a:latin typeface="Cambria Math" panose="02040503050406030204" pitchFamily="18" charset="0"/>
                      </a:rPr>
                      <m:t>𝐴</m:t>
                    </m:r>
                    <m:r>
                      <a:rPr lang="es-ES" sz="2200" b="0" i="1" smtClean="0">
                        <a:solidFill>
                          <a:schemeClr val="dk1"/>
                        </a:solidFill>
                        <a:latin typeface="Cambria Math" panose="02040503050406030204" pitchFamily="18" charset="0"/>
                      </a:rPr>
                      <m:t>−</m:t>
                    </m:r>
                    <m:r>
                      <a:rPr lang="es-ES" sz="2200" b="0" i="1" smtClean="0">
                        <a:solidFill>
                          <a:schemeClr val="dk1"/>
                        </a:solidFill>
                        <a:latin typeface="Cambria Math" panose="02040503050406030204" pitchFamily="18" charset="0"/>
                      </a:rPr>
                      <m:t>𝐵</m:t>
                    </m:r>
                    <m:r>
                      <a:rPr lang="es-ES" sz="2200" b="0" i="1" smtClean="0">
                        <a:solidFill>
                          <a:schemeClr val="dk1"/>
                        </a:solidFill>
                        <a:latin typeface="Cambria Math" panose="02040503050406030204" pitchFamily="18" charset="0"/>
                      </a:rPr>
                      <m:t>,    </m:t>
                    </m:r>
                    <m:r>
                      <a:rPr lang="es-ES" sz="2200" b="0" i="1" smtClean="0">
                        <a:solidFill>
                          <a:schemeClr val="dk1"/>
                        </a:solidFill>
                        <a:latin typeface="Cambria Math" panose="02040503050406030204" pitchFamily="18" charset="0"/>
                      </a:rPr>
                      <m:t>𝐴</m:t>
                    </m:r>
                    <m:r>
                      <a:rPr lang="es-ES" sz="2200" b="0" i="1" smtClean="0">
                        <a:solidFill>
                          <a:schemeClr val="dk1"/>
                        </a:solidFill>
                        <a:latin typeface="Cambria Math" panose="02040503050406030204" pitchFamily="18" charset="0"/>
                      </a:rPr>
                      <m:t>/</m:t>
                    </m:r>
                    <m:r>
                      <a:rPr lang="es-ES" sz="2200" b="0" i="1" smtClean="0">
                        <a:solidFill>
                          <a:schemeClr val="dk1"/>
                        </a:solidFill>
                        <a:latin typeface="Cambria Math" panose="02040503050406030204" pitchFamily="18" charset="0"/>
                      </a:rPr>
                      <m:t>𝐵</m:t>
                    </m:r>
                  </m:oMath>
                </a14:m>
                <a:endParaRPr lang="es-CO" sz="2200" dirty="0">
                  <a:solidFill>
                    <a:schemeClr val="dk1"/>
                  </a:solidFill>
                </a:endParaRPr>
              </a:p>
            </p:txBody>
          </p:sp>
        </mc:Choice>
        <mc:Fallback>
          <p:sp>
            <p:nvSpPr>
              <p:cNvPr id="2" name="Rectángulo 1"/>
              <p:cNvSpPr>
                <a:spLocks noRot="1" noChangeAspect="1" noMove="1" noResize="1" noEditPoints="1" noAdjustHandles="1" noChangeArrowheads="1" noChangeShapeType="1" noTextEdit="1"/>
              </p:cNvSpPr>
              <p:nvPr/>
            </p:nvSpPr>
            <p:spPr>
              <a:xfrm>
                <a:off x="1383799" y="2458131"/>
                <a:ext cx="9913581" cy="3103414"/>
              </a:xfrm>
              <a:prstGeom prst="rect">
                <a:avLst/>
              </a:prstGeom>
              <a:blipFill>
                <a:blip r:embed="rId2"/>
                <a:stretch>
                  <a:fillRect l="-800" t="-1375" r="-800" b="-3143"/>
                </a:stretch>
              </a:blipFill>
            </p:spPr>
            <p:txBody>
              <a:bodyPr/>
              <a:lstStyle/>
              <a:p>
                <a:r>
                  <a:rPr lang="es-CO">
                    <a:noFill/>
                  </a:rPr>
                  <a:t> </a:t>
                </a:r>
              </a:p>
            </p:txBody>
          </p:sp>
        </mc:Fallback>
      </mc:AlternateContent>
    </p:spTree>
    <p:extLst>
      <p:ext uri="{BB962C8B-B14F-4D97-AF65-F5344CB8AC3E}">
        <p14:creationId xmlns:p14="http://schemas.microsoft.com/office/powerpoint/2010/main" val="211792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1.3	Preguntas por competencias </a:t>
            </a:r>
          </a:p>
        </p:txBody>
      </p:sp>
      <mc:AlternateContent xmlns:mc="http://schemas.openxmlformats.org/markup-compatibility/2006">
        <mc:Choice xmlns:a14="http://schemas.microsoft.com/office/drawing/2010/main" Requires="a14">
          <p:sp>
            <p:nvSpPr>
              <p:cNvPr id="2" name="Rectángulo 1"/>
              <p:cNvSpPr/>
              <p:nvPr/>
            </p:nvSpPr>
            <p:spPr>
              <a:xfrm>
                <a:off x="935422" y="2261275"/>
                <a:ext cx="10761352" cy="4375557"/>
              </a:xfrm>
              <a:prstGeom prst="rect">
                <a:avLst/>
              </a:prstGeom>
            </p:spPr>
            <p:txBody>
              <a:bodyPr wrap="square">
                <a:spAutoFit/>
              </a:bodyPr>
              <a:lstStyle/>
              <a:p>
                <a:pPr lvl="0" algn="just">
                  <a:spcAft>
                    <a:spcPts val="1000"/>
                  </a:spcAft>
                  <a:tabLst>
                    <a:tab pos="270510" algn="l"/>
                  </a:tabLst>
                </a:pPr>
                <a:r>
                  <a:rPr lang="es-ES" sz="2200" dirty="0">
                    <a:solidFill>
                      <a:schemeClr val="dk1"/>
                    </a:solidFill>
                  </a:rPr>
                  <a:t>Un estudiante encuentra que en el movimiento circular uniforme la aceleración se relaciona con la rapidez y el radio por medio de la expresión:</a:t>
                </a:r>
              </a:p>
              <a:p>
                <a:pPr lvl="0" algn="just">
                  <a:spcAft>
                    <a:spcPts val="1000"/>
                  </a:spcAft>
                  <a:tabLst>
                    <a:tab pos="270510" algn="l"/>
                  </a:tabLst>
                </a:pPr>
                <a14:m>
                  <m:oMathPara xmlns:m="http://schemas.openxmlformats.org/officeDocument/2006/math">
                    <m:oMathParaPr>
                      <m:jc m:val="centerGroup"/>
                    </m:oMathParaPr>
                    <m:oMath xmlns:m="http://schemas.openxmlformats.org/officeDocument/2006/math">
                      <m:r>
                        <a:rPr lang="es-ES" sz="2200" b="0" i="1" smtClean="0">
                          <a:solidFill>
                            <a:schemeClr val="dk1"/>
                          </a:solidFill>
                          <a:latin typeface="Cambria Math" panose="02040503050406030204" pitchFamily="18" charset="0"/>
                        </a:rPr>
                        <m:t>𝑎</m:t>
                      </m:r>
                      <m:r>
                        <a:rPr lang="es-ES" sz="2200" b="0" i="1" smtClean="0">
                          <a:solidFill>
                            <a:schemeClr val="dk1"/>
                          </a:solidFill>
                          <a:latin typeface="Cambria Math" panose="02040503050406030204" pitchFamily="18" charset="0"/>
                        </a:rPr>
                        <m:t>=</m:t>
                      </m:r>
                      <m:sSup>
                        <m:sSupPr>
                          <m:ctrlPr>
                            <a:rPr lang="es-ES" sz="2200" b="0" i="1" smtClean="0">
                              <a:solidFill>
                                <a:schemeClr val="dk1"/>
                              </a:solidFill>
                              <a:latin typeface="Cambria Math" panose="02040503050406030204" pitchFamily="18" charset="0"/>
                            </a:rPr>
                          </m:ctrlPr>
                        </m:sSupPr>
                        <m:e>
                          <m:r>
                            <a:rPr lang="es-ES" sz="2200" b="0" i="1" smtClean="0">
                              <a:solidFill>
                                <a:schemeClr val="dk1"/>
                              </a:solidFill>
                              <a:latin typeface="Cambria Math" panose="02040503050406030204" pitchFamily="18" charset="0"/>
                            </a:rPr>
                            <m:t>𝑣</m:t>
                          </m:r>
                        </m:e>
                        <m:sup>
                          <m:r>
                            <a:rPr lang="es-ES" sz="2200" b="0" i="1" smtClean="0">
                              <a:solidFill>
                                <a:schemeClr val="dk1"/>
                              </a:solidFill>
                              <a:latin typeface="Cambria Math" panose="02040503050406030204" pitchFamily="18" charset="0"/>
                            </a:rPr>
                            <m:t>𝑚</m:t>
                          </m:r>
                        </m:sup>
                      </m:sSup>
                      <m:sSup>
                        <m:sSupPr>
                          <m:ctrlPr>
                            <a:rPr lang="es-ES" sz="2200" b="0" i="1" smtClean="0">
                              <a:solidFill>
                                <a:schemeClr val="dk1"/>
                              </a:solidFill>
                              <a:latin typeface="Cambria Math" panose="02040503050406030204" pitchFamily="18" charset="0"/>
                            </a:rPr>
                          </m:ctrlPr>
                        </m:sSupPr>
                        <m:e>
                          <m:r>
                            <a:rPr lang="es-ES" sz="2200" b="0" i="1" smtClean="0">
                              <a:solidFill>
                                <a:schemeClr val="dk1"/>
                              </a:solidFill>
                              <a:latin typeface="Cambria Math" panose="02040503050406030204" pitchFamily="18" charset="0"/>
                            </a:rPr>
                            <m:t>𝑟</m:t>
                          </m:r>
                        </m:e>
                        <m:sup>
                          <m:r>
                            <a:rPr lang="es-ES" sz="2200" b="0" i="1" smtClean="0">
                              <a:solidFill>
                                <a:schemeClr val="dk1"/>
                              </a:solidFill>
                              <a:latin typeface="Cambria Math" panose="02040503050406030204" pitchFamily="18" charset="0"/>
                            </a:rPr>
                            <m:t>𝑛</m:t>
                          </m:r>
                        </m:sup>
                      </m:sSup>
                    </m:oMath>
                  </m:oMathPara>
                </a14:m>
                <a:endParaRPr lang="es-CO" sz="2200" dirty="0">
                  <a:solidFill>
                    <a:schemeClr val="dk1"/>
                  </a:solidFill>
                </a:endParaRPr>
              </a:p>
              <a:p>
                <a:pPr lvl="0" algn="just">
                  <a:spcAft>
                    <a:spcPts val="1000"/>
                  </a:spcAft>
                  <a:tabLst>
                    <a:tab pos="270510" algn="l"/>
                  </a:tabLst>
                </a:pPr>
                <a:r>
                  <a:rPr lang="es-CO" sz="2200" dirty="0">
                    <a:solidFill>
                      <a:schemeClr val="dk1"/>
                    </a:solidFill>
                  </a:rPr>
                  <a:t>Para que esta ecuación sea dimensionalmente correcta los valores de las potencias deben ser: (Sugerencia: Revisar el texto guía páginas 8 y 9)</a:t>
                </a:r>
              </a:p>
              <a:p>
                <a:pPr lvl="0" algn="just">
                  <a:spcAft>
                    <a:spcPts val="1000"/>
                  </a:spcAft>
                  <a:tabLst>
                    <a:tab pos="270510" algn="l"/>
                  </a:tabLst>
                </a:pPr>
                <a:endParaRPr lang="es-CO" sz="2200" dirty="0">
                  <a:solidFill>
                    <a:schemeClr val="dk1"/>
                  </a:solidFill>
                </a:endParaRPr>
              </a:p>
              <a:p>
                <a:pPr algn="just">
                  <a:spcAft>
                    <a:spcPts val="1000"/>
                  </a:spcAft>
                  <a:tabLst>
                    <a:tab pos="270510" algn="l"/>
                  </a:tabLst>
                </a:pPr>
                <a:r>
                  <a:rPr lang="es-CO" sz="2200" dirty="0">
                    <a:solidFill>
                      <a:schemeClr val="dk1"/>
                    </a:solidFill>
                  </a:rPr>
                  <a:t>a-    </a:t>
                </a:r>
                <a14:m>
                  <m:oMath xmlns:m="http://schemas.openxmlformats.org/officeDocument/2006/math">
                    <m:r>
                      <a:rPr lang="es-ES" sz="2200" i="1">
                        <a:solidFill>
                          <a:schemeClr val="dk1"/>
                        </a:solidFill>
                        <a:latin typeface="Cambria Math" panose="02040503050406030204" pitchFamily="18" charset="0"/>
                      </a:rPr>
                      <m:t>𝑛</m:t>
                    </m:r>
                    <m:r>
                      <a:rPr lang="es-ES" sz="2200" i="1">
                        <a:solidFill>
                          <a:schemeClr val="dk1"/>
                        </a:solidFill>
                        <a:latin typeface="Cambria Math" panose="02040503050406030204" pitchFamily="18" charset="0"/>
                      </a:rPr>
                      <m:t>=−2,  </m:t>
                    </m:r>
                    <m:r>
                      <a:rPr lang="es-ES" sz="2200" i="1">
                        <a:solidFill>
                          <a:schemeClr val="dk1"/>
                        </a:solidFill>
                        <a:latin typeface="Cambria Math" panose="02040503050406030204" pitchFamily="18" charset="0"/>
                      </a:rPr>
                      <m:t>𝑚</m:t>
                    </m:r>
                    <m:r>
                      <a:rPr lang="es-ES" sz="2200" i="1">
                        <a:solidFill>
                          <a:schemeClr val="dk1"/>
                        </a:solidFill>
                        <a:latin typeface="Cambria Math" panose="02040503050406030204" pitchFamily="18" charset="0"/>
                      </a:rPr>
                      <m:t>=1</m:t>
                    </m:r>
                  </m:oMath>
                </a14:m>
                <a:endParaRPr lang="es-CO" sz="2200" i="1" dirty="0">
                  <a:solidFill>
                    <a:schemeClr val="dk1"/>
                  </a:solidFill>
                </a:endParaRPr>
              </a:p>
              <a:p>
                <a:pPr algn="just">
                  <a:spcAft>
                    <a:spcPts val="1000"/>
                  </a:spcAft>
                  <a:tabLst>
                    <a:tab pos="270510" algn="l"/>
                  </a:tabLst>
                </a:pPr>
                <a:r>
                  <a:rPr lang="es-CO" sz="2200" dirty="0">
                    <a:solidFill>
                      <a:schemeClr val="dk1"/>
                    </a:solidFill>
                  </a:rPr>
                  <a:t>b-   </a:t>
                </a:r>
                <a14:m>
                  <m:oMath xmlns:m="http://schemas.openxmlformats.org/officeDocument/2006/math">
                    <m:r>
                      <a:rPr lang="es-ES" sz="2200" i="1">
                        <a:solidFill>
                          <a:schemeClr val="dk1"/>
                        </a:solidFill>
                        <a:latin typeface="Cambria Math" panose="02040503050406030204" pitchFamily="18" charset="0"/>
                      </a:rPr>
                      <m:t>𝑛</m:t>
                    </m:r>
                    <m:r>
                      <a:rPr lang="es-ES" sz="2200" i="1">
                        <a:solidFill>
                          <a:schemeClr val="dk1"/>
                        </a:solidFill>
                        <a:latin typeface="Cambria Math" panose="02040503050406030204" pitchFamily="18" charset="0"/>
                      </a:rPr>
                      <m:t>=−1, </m:t>
                    </m:r>
                    <m:r>
                      <a:rPr lang="es-ES" sz="2200" i="1">
                        <a:solidFill>
                          <a:schemeClr val="dk1"/>
                        </a:solidFill>
                        <a:latin typeface="Cambria Math" panose="02040503050406030204" pitchFamily="18" charset="0"/>
                      </a:rPr>
                      <m:t>  </m:t>
                    </m:r>
                    <m:r>
                      <a:rPr lang="es-ES" sz="2200" i="1">
                        <a:solidFill>
                          <a:schemeClr val="dk1"/>
                        </a:solidFill>
                        <a:latin typeface="Cambria Math" panose="02040503050406030204" pitchFamily="18" charset="0"/>
                      </a:rPr>
                      <m:t>𝑚</m:t>
                    </m:r>
                    <m:r>
                      <a:rPr lang="es-ES" sz="2200" i="1">
                        <a:solidFill>
                          <a:schemeClr val="dk1"/>
                        </a:solidFill>
                        <a:latin typeface="Cambria Math" panose="02040503050406030204" pitchFamily="18" charset="0"/>
                      </a:rPr>
                      <m:t>=</m:t>
                    </m:r>
                    <m:r>
                      <a:rPr lang="es-ES" sz="2200" b="0" i="0" smtClean="0">
                        <a:solidFill>
                          <a:schemeClr val="dk1"/>
                        </a:solidFill>
                        <a:latin typeface="Cambria Math" panose="02040503050406030204" pitchFamily="18" charset="0"/>
                      </a:rPr>
                      <m:t>2</m:t>
                    </m:r>
                  </m:oMath>
                </a14:m>
                <a:endParaRPr lang="es-CO" sz="2200" dirty="0">
                  <a:solidFill>
                    <a:schemeClr val="dk1"/>
                  </a:solidFill>
                </a:endParaRPr>
              </a:p>
              <a:p>
                <a:pPr algn="just">
                  <a:spcAft>
                    <a:spcPts val="1000"/>
                  </a:spcAft>
                  <a:tabLst>
                    <a:tab pos="270510" algn="l"/>
                  </a:tabLst>
                </a:pPr>
                <a:r>
                  <a:rPr lang="es-CO" sz="2200" dirty="0">
                    <a:solidFill>
                      <a:schemeClr val="dk1"/>
                    </a:solidFill>
                  </a:rPr>
                  <a:t>c-    </a:t>
                </a:r>
                <a14:m>
                  <m:oMath xmlns:m="http://schemas.openxmlformats.org/officeDocument/2006/math">
                    <m:r>
                      <a:rPr lang="es-ES" sz="2200" i="1">
                        <a:solidFill>
                          <a:schemeClr val="dk1"/>
                        </a:solidFill>
                        <a:latin typeface="Cambria Math" panose="02040503050406030204" pitchFamily="18" charset="0"/>
                      </a:rPr>
                      <m:t>𝑛</m:t>
                    </m:r>
                    <m:r>
                      <a:rPr lang="es-ES" sz="2200" i="1">
                        <a:solidFill>
                          <a:schemeClr val="dk1"/>
                        </a:solidFill>
                        <a:latin typeface="Cambria Math" panose="02040503050406030204" pitchFamily="18" charset="0"/>
                      </a:rPr>
                      <m:t>=2,   </m:t>
                    </m:r>
                    <m:r>
                      <a:rPr lang="es-ES" sz="2200" i="1">
                        <a:solidFill>
                          <a:schemeClr val="dk1"/>
                        </a:solidFill>
                        <a:latin typeface="Cambria Math" panose="02040503050406030204" pitchFamily="18" charset="0"/>
                      </a:rPr>
                      <m:t>𝑚</m:t>
                    </m:r>
                    <m:r>
                      <a:rPr lang="es-ES" sz="2200" i="1">
                        <a:solidFill>
                          <a:schemeClr val="dk1"/>
                        </a:solidFill>
                        <a:latin typeface="Cambria Math" panose="02040503050406030204" pitchFamily="18" charset="0"/>
                      </a:rPr>
                      <m:t>=−2</m:t>
                    </m:r>
                  </m:oMath>
                </a14:m>
                <a:endParaRPr lang="es-CO" sz="2200" dirty="0">
                  <a:solidFill>
                    <a:schemeClr val="dk1"/>
                  </a:solidFill>
                </a:endParaRPr>
              </a:p>
              <a:p>
                <a:pPr lvl="0" algn="just">
                  <a:spcAft>
                    <a:spcPts val="1000"/>
                  </a:spcAft>
                  <a:tabLst>
                    <a:tab pos="270510" algn="l"/>
                  </a:tabLst>
                </a:pPr>
                <a:r>
                  <a:rPr lang="es-CO" sz="2200" dirty="0">
                    <a:solidFill>
                      <a:schemeClr val="dk1"/>
                    </a:solidFill>
                  </a:rPr>
                  <a:t>d-    </a:t>
                </a:r>
                <a14:m>
                  <m:oMath xmlns:m="http://schemas.openxmlformats.org/officeDocument/2006/math">
                    <m:r>
                      <a:rPr lang="es-ES" sz="2200" b="0" i="1" smtClean="0">
                        <a:solidFill>
                          <a:schemeClr val="dk1"/>
                        </a:solidFill>
                        <a:latin typeface="Cambria Math" panose="02040503050406030204" pitchFamily="18" charset="0"/>
                      </a:rPr>
                      <m:t>𝑛</m:t>
                    </m:r>
                    <m:r>
                      <a:rPr lang="es-ES" sz="2200" b="0" i="1" smtClean="0">
                        <a:solidFill>
                          <a:schemeClr val="dk1"/>
                        </a:solidFill>
                        <a:latin typeface="Cambria Math" panose="02040503050406030204" pitchFamily="18" charset="0"/>
                      </a:rPr>
                      <m:t>=2,   </m:t>
                    </m:r>
                    <m:r>
                      <a:rPr lang="es-ES" sz="2200" b="0" i="1" smtClean="0">
                        <a:solidFill>
                          <a:schemeClr val="dk1"/>
                        </a:solidFill>
                        <a:latin typeface="Cambria Math" panose="02040503050406030204" pitchFamily="18" charset="0"/>
                      </a:rPr>
                      <m:t>𝑚</m:t>
                    </m:r>
                    <m:r>
                      <a:rPr lang="es-ES" sz="2200" b="0" i="1" smtClean="0">
                        <a:solidFill>
                          <a:schemeClr val="dk1"/>
                        </a:solidFill>
                        <a:latin typeface="Cambria Math" panose="02040503050406030204" pitchFamily="18" charset="0"/>
                      </a:rPr>
                      <m:t>=−1</m:t>
                    </m:r>
                  </m:oMath>
                </a14:m>
                <a:endParaRPr lang="es-CO" sz="2200" i="1" dirty="0">
                  <a:solidFill>
                    <a:schemeClr val="dk1"/>
                  </a:solidFill>
                </a:endParaRPr>
              </a:p>
            </p:txBody>
          </p:sp>
        </mc:Choice>
        <mc:Fallback>
          <p:sp>
            <p:nvSpPr>
              <p:cNvPr id="2" name="Rectángulo 1"/>
              <p:cNvSpPr>
                <a:spLocks noRot="1" noChangeAspect="1" noMove="1" noResize="1" noEditPoints="1" noAdjustHandles="1" noChangeArrowheads="1" noChangeShapeType="1" noTextEdit="1"/>
              </p:cNvSpPr>
              <p:nvPr/>
            </p:nvSpPr>
            <p:spPr>
              <a:xfrm>
                <a:off x="935422" y="2261275"/>
                <a:ext cx="10761352" cy="4375557"/>
              </a:xfrm>
              <a:prstGeom prst="rect">
                <a:avLst/>
              </a:prstGeom>
              <a:blipFill>
                <a:blip r:embed="rId2"/>
                <a:stretch>
                  <a:fillRect l="-736" t="-975" r="-680" b="-1811"/>
                </a:stretch>
              </a:blipFill>
            </p:spPr>
            <p:txBody>
              <a:bodyPr/>
              <a:lstStyle/>
              <a:p>
                <a:r>
                  <a:rPr lang="es-CO">
                    <a:noFill/>
                  </a:rPr>
                  <a:t> </a:t>
                </a:r>
              </a:p>
            </p:txBody>
          </p:sp>
        </mc:Fallback>
      </mc:AlternateContent>
      <p:sp>
        <p:nvSpPr>
          <p:cNvPr id="7" name="Rectángulo 6">
            <a:extLst>
              <a:ext uri="{FF2B5EF4-FFF2-40B4-BE49-F238E27FC236}">
                <a16:creationId xmlns:a16="http://schemas.microsoft.com/office/drawing/2014/main" id="{9773009B-0FA4-445E-8066-3F811C6FEE93}"/>
              </a:ext>
            </a:extLst>
          </p:cNvPr>
          <p:cNvSpPr/>
          <p:nvPr/>
        </p:nvSpPr>
        <p:spPr>
          <a:xfrm>
            <a:off x="529390" y="1239039"/>
            <a:ext cx="10949739" cy="461665"/>
          </a:xfrm>
          <a:prstGeom prst="rect">
            <a:avLst/>
          </a:prstGeom>
          <a:solidFill>
            <a:schemeClr val="accent1">
              <a:lumMod val="75000"/>
            </a:schemeClr>
          </a:solidFill>
        </p:spPr>
        <p:txBody>
          <a:bodyPr wrap="square">
            <a:spAutoFit/>
          </a:bodyPr>
          <a:lstStyle/>
          <a:p>
            <a:pPr lvl="0"/>
            <a:r>
              <a:rPr lang="es-ES_tradnl" sz="2400" b="1" u="sng">
                <a:solidFill>
                  <a:schemeClr val="bg1"/>
                </a:solidFill>
              </a:rPr>
              <a:t>Resuelve </a:t>
            </a:r>
            <a:r>
              <a:rPr lang="es-ES_tradnl" sz="2400" b="1">
                <a:solidFill>
                  <a:schemeClr val="bg1"/>
                </a:solidFill>
              </a:rPr>
              <a:t>problemas de magnitudes físicas y de cinemática en un contexto cotidiano. </a:t>
            </a:r>
            <a:endParaRPr lang="es-CO" sz="2400"/>
          </a:p>
        </p:txBody>
      </p:sp>
    </p:spTree>
    <p:extLst>
      <p:ext uri="{BB962C8B-B14F-4D97-AF65-F5344CB8AC3E}">
        <p14:creationId xmlns:p14="http://schemas.microsoft.com/office/powerpoint/2010/main" val="251467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1.4	Preguntas por competencias </a:t>
            </a:r>
          </a:p>
        </p:txBody>
      </p:sp>
      <p:sp>
        <p:nvSpPr>
          <p:cNvPr id="3" name="Rectángulo 2"/>
          <p:cNvSpPr/>
          <p:nvPr/>
        </p:nvSpPr>
        <p:spPr>
          <a:xfrm>
            <a:off x="873459" y="2476361"/>
            <a:ext cx="10445081" cy="3847207"/>
          </a:xfrm>
          <a:prstGeom prst="rect">
            <a:avLst/>
          </a:prstGeom>
          <a:ln>
            <a:noFill/>
          </a:ln>
        </p:spPr>
        <p:style>
          <a:lnRef idx="2">
            <a:schemeClr val="dk1"/>
          </a:lnRef>
          <a:fillRef idx="1">
            <a:schemeClr val="lt1"/>
          </a:fillRef>
          <a:effectRef idx="0">
            <a:schemeClr val="dk1"/>
          </a:effectRef>
          <a:fontRef idx="minor">
            <a:schemeClr val="dk1"/>
          </a:fontRef>
        </p:style>
        <p:txBody>
          <a:bodyPr wrap="square" anchor="t">
            <a:spAutoFit/>
          </a:bodyPr>
          <a:lstStyle/>
          <a:p>
            <a:pPr algn="just"/>
            <a:r>
              <a:rPr lang="es-ES" sz="2000"/>
              <a:t>La receta para cocinar un pastel dice: “Bata algunos huevos, agregue un poquito de azúcar, algo de mantequilla y una buena cantidad de harina y hornéelo un  rato en un horno bastante caliente.</a:t>
            </a:r>
            <a:r>
              <a:rPr lang="es-CO" sz="2000"/>
              <a:t> Usted no podría </a:t>
            </a:r>
            <a:r>
              <a:rPr lang="es-ES" sz="2000"/>
              <a:t>seguir la receta puesto que no conoce las cantidades exactas de los ingredientes, sin embargo, puede identificar algunas magnitudes físicas. Las magnitudes fundamentales son:</a:t>
            </a:r>
          </a:p>
          <a:p>
            <a:pPr lvl="0" algn="just"/>
            <a:endParaRPr lang="es-CO" sz="2000"/>
          </a:p>
          <a:p>
            <a:pPr lvl="0">
              <a:lnSpc>
                <a:spcPct val="150000"/>
              </a:lnSpc>
            </a:pPr>
            <a:r>
              <a:rPr lang="es-ES" sz="2000"/>
              <a:t>a-   Masa del pastel y cantidad de huevos</a:t>
            </a:r>
            <a:endParaRPr lang="es-CO" sz="2000"/>
          </a:p>
          <a:p>
            <a:pPr lvl="0">
              <a:lnSpc>
                <a:spcPct val="150000"/>
              </a:lnSpc>
            </a:pPr>
            <a:r>
              <a:rPr lang="es-ES" sz="2000"/>
              <a:t>b-   Cantidad de huevos y temperatura del horno</a:t>
            </a:r>
            <a:endParaRPr lang="es-CO" sz="2000"/>
          </a:p>
          <a:p>
            <a:pPr lvl="0">
              <a:lnSpc>
                <a:spcPct val="150000"/>
              </a:lnSpc>
            </a:pPr>
            <a:r>
              <a:rPr lang="es-ES" sz="2000"/>
              <a:t>c-   Tiempo de cocción y volumen del pastel</a:t>
            </a:r>
            <a:endParaRPr lang="es-CO" sz="2000"/>
          </a:p>
          <a:p>
            <a:pPr lvl="0">
              <a:lnSpc>
                <a:spcPct val="150000"/>
              </a:lnSpc>
            </a:pPr>
            <a:r>
              <a:rPr lang="es-ES" sz="2000"/>
              <a:t>d-   Temperatura del horno y masa del pastel</a:t>
            </a:r>
            <a:endParaRPr lang="es-CO" sz="2000"/>
          </a:p>
          <a:p>
            <a:endParaRPr lang="es-CO" sz="2400"/>
          </a:p>
        </p:txBody>
      </p:sp>
      <p:sp>
        <p:nvSpPr>
          <p:cNvPr id="6" name="Rectángulo 5">
            <a:extLst>
              <a:ext uri="{FF2B5EF4-FFF2-40B4-BE49-F238E27FC236}">
                <a16:creationId xmlns:a16="http://schemas.microsoft.com/office/drawing/2014/main" id="{9773009B-0FA4-445E-8066-3F811C6FEE93}"/>
              </a:ext>
            </a:extLst>
          </p:cNvPr>
          <p:cNvSpPr/>
          <p:nvPr/>
        </p:nvSpPr>
        <p:spPr>
          <a:xfrm>
            <a:off x="529390" y="1239039"/>
            <a:ext cx="10949739" cy="830997"/>
          </a:xfrm>
          <a:prstGeom prst="rect">
            <a:avLst/>
          </a:prstGeom>
          <a:solidFill>
            <a:schemeClr val="accent1">
              <a:lumMod val="75000"/>
            </a:schemeClr>
          </a:solidFill>
        </p:spPr>
        <p:txBody>
          <a:bodyPr wrap="square">
            <a:spAutoFit/>
          </a:bodyPr>
          <a:lstStyle/>
          <a:p>
            <a:pPr algn="just"/>
            <a:r>
              <a:rPr lang="es-ES_tradnl" sz="2400" b="1" u="sng">
                <a:solidFill>
                  <a:schemeClr val="bg1"/>
                </a:solidFill>
              </a:rPr>
              <a:t>Identifica</a:t>
            </a:r>
            <a:r>
              <a:rPr lang="es-ES_tradnl" sz="2400" b="1">
                <a:solidFill>
                  <a:schemeClr val="bg1"/>
                </a:solidFill>
              </a:rPr>
              <a:t> los conceptos fundamentales relacionados con las magnitudes físicas y la cinemática</a:t>
            </a:r>
            <a:endParaRPr lang="es-CO" sz="2400" b="1">
              <a:solidFill>
                <a:schemeClr val="bg1"/>
              </a:solidFill>
              <a:effectLst>
                <a:outerShdw blurRad="38100" dist="38100" dir="2700000" algn="tl">
                  <a:srgbClr val="000000">
                    <a:alpha val="43137"/>
                  </a:srgbClr>
                </a:outerShdw>
              </a:effectLst>
            </a:endParaRPr>
          </a:p>
        </p:txBody>
      </p:sp>
      <p:sp>
        <p:nvSpPr>
          <p:cNvPr id="7" name="Rectángulo 6">
            <a:extLst>
              <a:ext uri="{FF2B5EF4-FFF2-40B4-BE49-F238E27FC236}">
                <a16:creationId xmlns:a16="http://schemas.microsoft.com/office/drawing/2014/main" id="{6E57D3CF-A1D7-4D7F-9762-657A54950992}"/>
              </a:ext>
            </a:extLst>
          </p:cNvPr>
          <p:cNvSpPr/>
          <p:nvPr/>
        </p:nvSpPr>
        <p:spPr>
          <a:xfrm>
            <a:off x="4066673" y="6018944"/>
            <a:ext cx="3189736" cy="461665"/>
          </a:xfrm>
          <a:prstGeom prst="rect">
            <a:avLst/>
          </a:prstGeom>
        </p:spPr>
        <p:txBody>
          <a:bodyPr wrap="square">
            <a:spAutoFit/>
          </a:bodyPr>
          <a:lstStyle/>
          <a:p>
            <a:pPr algn="just"/>
            <a:r>
              <a:rPr lang="es-CO" sz="2400" b="1" i="1">
                <a:solidFill>
                  <a:schemeClr val="bg1"/>
                </a:solidFill>
                <a:cs typeface="Times New Roman" panose="02020603050405020304" pitchFamily="18" charset="0"/>
              </a:rPr>
              <a:t>Respuesta:___</a:t>
            </a:r>
            <a:r>
              <a:rPr lang="es-CO" sz="2400" b="1" i="1" u="sng">
                <a:solidFill>
                  <a:schemeClr val="bg1"/>
                </a:solidFill>
                <a:cs typeface="Times New Roman" panose="02020603050405020304" pitchFamily="18" charset="0"/>
              </a:rPr>
              <a:t>_</a:t>
            </a:r>
            <a:r>
              <a:rPr lang="es-CO" sz="2400" b="1" u="sng">
                <a:solidFill>
                  <a:schemeClr val="bg1"/>
                </a:solidFill>
                <a:cs typeface="Times New Roman" panose="02020603050405020304" pitchFamily="18" charset="0"/>
              </a:rPr>
              <a:t>(d)</a:t>
            </a:r>
            <a:r>
              <a:rPr lang="es-CO" sz="2400" b="1" i="1">
                <a:solidFill>
                  <a:schemeClr val="bg1"/>
                </a:solidFill>
                <a:cs typeface="Times New Roman" panose="02020603050405020304" pitchFamily="18" charset="0"/>
              </a:rPr>
              <a:t>____</a:t>
            </a:r>
            <a:endParaRPr lang="es-CO" sz="2400" b="1">
              <a:solidFill>
                <a:schemeClr val="bg1"/>
              </a:solidFill>
              <a:cs typeface="Times New Roman" panose="02020603050405020304" pitchFamily="18" charset="0"/>
            </a:endParaRPr>
          </a:p>
        </p:txBody>
      </p:sp>
    </p:spTree>
    <p:extLst>
      <p:ext uri="{BB962C8B-B14F-4D97-AF65-F5344CB8AC3E}">
        <p14:creationId xmlns:p14="http://schemas.microsoft.com/office/powerpoint/2010/main" val="54018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1.5	Preguntas por competencias </a:t>
            </a:r>
          </a:p>
        </p:txBody>
      </p:sp>
      <p:sp>
        <p:nvSpPr>
          <p:cNvPr id="2" name="Rectángulo 1"/>
          <p:cNvSpPr/>
          <p:nvPr/>
        </p:nvSpPr>
        <p:spPr>
          <a:xfrm>
            <a:off x="935422" y="2261275"/>
            <a:ext cx="10761352" cy="3570208"/>
          </a:xfrm>
          <a:prstGeom prst="rect">
            <a:avLst/>
          </a:prstGeom>
        </p:spPr>
        <p:txBody>
          <a:bodyPr wrap="square">
            <a:spAutoFit/>
          </a:bodyPr>
          <a:lstStyle/>
          <a:p>
            <a:pPr lvl="0" algn="just">
              <a:spcAft>
                <a:spcPts val="1000"/>
              </a:spcAft>
              <a:tabLst>
                <a:tab pos="270510" algn="l"/>
              </a:tabLst>
            </a:pPr>
            <a:r>
              <a:rPr lang="es-ES" sz="2200" dirty="0">
                <a:solidFill>
                  <a:schemeClr val="dk1"/>
                </a:solidFill>
              </a:rPr>
              <a:t>Dos vehículos A y B se desplazan por una carrera con rapidez constante de 34.2 m/s y             190 km/h respectivamente.</a:t>
            </a:r>
          </a:p>
          <a:p>
            <a:pPr lvl="0" algn="just">
              <a:spcAft>
                <a:spcPts val="1000"/>
              </a:spcAft>
              <a:tabLst>
                <a:tab pos="270510" algn="l"/>
              </a:tabLst>
            </a:pPr>
            <a:r>
              <a:rPr lang="es-ES" sz="2200" dirty="0">
                <a:solidFill>
                  <a:schemeClr val="dk1"/>
                </a:solidFill>
              </a:rPr>
              <a:t>Al comparar las rapideces de ambos vehículos se encuentra que:</a:t>
            </a:r>
          </a:p>
          <a:p>
            <a:pPr lvl="0" algn="just">
              <a:spcAft>
                <a:spcPts val="1000"/>
              </a:spcAft>
              <a:tabLst>
                <a:tab pos="270510" algn="l"/>
              </a:tabLst>
            </a:pPr>
            <a:endParaRPr lang="es-CO" sz="2200" dirty="0">
              <a:solidFill>
                <a:schemeClr val="dk1"/>
              </a:solidFill>
            </a:endParaRPr>
          </a:p>
          <a:p>
            <a:pPr algn="just">
              <a:spcAft>
                <a:spcPts val="1000"/>
              </a:spcAft>
              <a:tabLst>
                <a:tab pos="270510" algn="l"/>
              </a:tabLst>
            </a:pPr>
            <a:r>
              <a:rPr lang="es-CO" sz="2200" dirty="0">
                <a:solidFill>
                  <a:schemeClr val="dk1"/>
                </a:solidFill>
              </a:rPr>
              <a:t>a-    A viaja más rápido que B</a:t>
            </a:r>
          </a:p>
          <a:p>
            <a:pPr algn="just">
              <a:spcAft>
                <a:spcPts val="1000"/>
              </a:spcAft>
              <a:tabLst>
                <a:tab pos="270510" algn="l"/>
              </a:tabLst>
            </a:pPr>
            <a:r>
              <a:rPr lang="es-CO" sz="2200" dirty="0">
                <a:solidFill>
                  <a:schemeClr val="dk1"/>
                </a:solidFill>
              </a:rPr>
              <a:t>b-    B viaja más rápido que A</a:t>
            </a:r>
          </a:p>
          <a:p>
            <a:pPr algn="just">
              <a:spcAft>
                <a:spcPts val="1000"/>
              </a:spcAft>
              <a:tabLst>
                <a:tab pos="270510" algn="l"/>
              </a:tabLst>
            </a:pPr>
            <a:r>
              <a:rPr lang="es-CO" sz="2200" dirty="0">
                <a:solidFill>
                  <a:schemeClr val="dk1"/>
                </a:solidFill>
              </a:rPr>
              <a:t>c-    A y B viajan a la misma rapidez</a:t>
            </a:r>
          </a:p>
          <a:p>
            <a:pPr algn="just">
              <a:spcAft>
                <a:spcPts val="1000"/>
              </a:spcAft>
              <a:tabLst>
                <a:tab pos="270510" algn="l"/>
              </a:tabLst>
            </a:pPr>
            <a:r>
              <a:rPr lang="es-CO" sz="2200" dirty="0">
                <a:solidFill>
                  <a:schemeClr val="dk1"/>
                </a:solidFill>
              </a:rPr>
              <a:t>d-   A tiene mayor aceleración que B</a:t>
            </a:r>
          </a:p>
        </p:txBody>
      </p:sp>
      <p:sp>
        <p:nvSpPr>
          <p:cNvPr id="7" name="Rectángulo 6">
            <a:extLst>
              <a:ext uri="{FF2B5EF4-FFF2-40B4-BE49-F238E27FC236}">
                <a16:creationId xmlns:a16="http://schemas.microsoft.com/office/drawing/2014/main" id="{9773009B-0FA4-445E-8066-3F811C6FEE93}"/>
              </a:ext>
            </a:extLst>
          </p:cNvPr>
          <p:cNvSpPr/>
          <p:nvPr/>
        </p:nvSpPr>
        <p:spPr>
          <a:xfrm>
            <a:off x="529390" y="1239039"/>
            <a:ext cx="10949739" cy="461665"/>
          </a:xfrm>
          <a:prstGeom prst="rect">
            <a:avLst/>
          </a:prstGeom>
          <a:solidFill>
            <a:schemeClr val="accent1">
              <a:lumMod val="75000"/>
            </a:schemeClr>
          </a:solidFill>
        </p:spPr>
        <p:txBody>
          <a:bodyPr wrap="square">
            <a:spAutoFit/>
          </a:bodyPr>
          <a:lstStyle/>
          <a:p>
            <a:pPr lvl="0"/>
            <a:r>
              <a:rPr lang="es-ES_tradnl" sz="2400" b="1" u="sng">
                <a:solidFill>
                  <a:schemeClr val="bg1"/>
                </a:solidFill>
              </a:rPr>
              <a:t>Resuelve </a:t>
            </a:r>
            <a:r>
              <a:rPr lang="es-ES_tradnl" sz="2400" b="1">
                <a:solidFill>
                  <a:schemeClr val="bg1"/>
                </a:solidFill>
              </a:rPr>
              <a:t>problemas de magnitudes físicas y de cinemática en un contexto cotidiano. </a:t>
            </a:r>
            <a:endParaRPr lang="es-CO" sz="2400"/>
          </a:p>
        </p:txBody>
      </p:sp>
    </p:spTree>
    <p:extLst>
      <p:ext uri="{BB962C8B-B14F-4D97-AF65-F5344CB8AC3E}">
        <p14:creationId xmlns:p14="http://schemas.microsoft.com/office/powerpoint/2010/main" val="276089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1.6	Preguntas por competencias </a:t>
            </a:r>
          </a:p>
        </p:txBody>
      </p:sp>
      <mc:AlternateContent xmlns:mc="http://schemas.openxmlformats.org/markup-compatibility/2006">
        <mc:Choice xmlns:a14="http://schemas.microsoft.com/office/drawing/2010/main" Requires="a14">
          <p:sp>
            <p:nvSpPr>
              <p:cNvPr id="2" name="Rectángulo 1"/>
              <p:cNvSpPr/>
              <p:nvPr/>
            </p:nvSpPr>
            <p:spPr>
              <a:xfrm>
                <a:off x="623583" y="2032285"/>
                <a:ext cx="10761352" cy="4375557"/>
              </a:xfrm>
              <a:prstGeom prst="rect">
                <a:avLst/>
              </a:prstGeom>
            </p:spPr>
            <p:txBody>
              <a:bodyPr wrap="square">
                <a:spAutoFit/>
              </a:bodyPr>
              <a:lstStyle/>
              <a:p>
                <a:pPr lvl="0" algn="just">
                  <a:spcAft>
                    <a:spcPts val="1000"/>
                  </a:spcAft>
                  <a:tabLst>
                    <a:tab pos="270510" algn="l"/>
                  </a:tabLst>
                </a:pPr>
                <a:r>
                  <a:rPr lang="es-CO" sz="2200" dirty="0"/>
                  <a:t>La aceleración de la gravedad cerca de la superficie lunar tiene un valor equivalente a un cuarto del valor de aceleración de la gravedad cerca de la superficie terrestre.</a:t>
                </a:r>
              </a:p>
              <a:p>
                <a:pPr lvl="0" algn="just">
                  <a:spcAft>
                    <a:spcPts val="1000"/>
                  </a:spcAft>
                  <a:tabLst>
                    <a:tab pos="270510" algn="l"/>
                  </a:tabLst>
                </a:pPr>
                <a:endParaRPr lang="es-CO" sz="2200" dirty="0">
                  <a:solidFill>
                    <a:schemeClr val="dk1"/>
                  </a:solidFill>
                </a:endParaRPr>
              </a:p>
              <a:p>
                <a:pPr lvl="0" algn="just">
                  <a:spcAft>
                    <a:spcPts val="1000"/>
                  </a:spcAft>
                  <a:tabLst>
                    <a:tab pos="270510" algn="l"/>
                  </a:tabLst>
                </a:pPr>
                <a:r>
                  <a:rPr lang="es-CO" sz="2200" dirty="0">
                    <a:solidFill>
                      <a:schemeClr val="dk1"/>
                    </a:solidFill>
                  </a:rPr>
                  <a:t>Al calcular el valor de la aceleración de la gravedad cerca de superficie lunar en </a:t>
                </a:r>
                <a14:m>
                  <m:oMath xmlns:m="http://schemas.openxmlformats.org/officeDocument/2006/math">
                    <m:r>
                      <a:rPr lang="es-ES" sz="2200" b="0" i="1" smtClean="0">
                        <a:solidFill>
                          <a:schemeClr val="dk1"/>
                        </a:solidFill>
                        <a:latin typeface="Cambria Math" panose="02040503050406030204" pitchFamily="18" charset="0"/>
                      </a:rPr>
                      <m:t>𝑘𝑚</m:t>
                    </m:r>
                    <m:r>
                      <a:rPr lang="es-ES" sz="2200" b="0" i="1" smtClean="0">
                        <a:solidFill>
                          <a:schemeClr val="dk1"/>
                        </a:solidFill>
                        <a:latin typeface="Cambria Math" panose="02040503050406030204" pitchFamily="18" charset="0"/>
                      </a:rPr>
                      <m:t>/</m:t>
                    </m:r>
                    <m:sSup>
                      <m:sSupPr>
                        <m:ctrlPr>
                          <a:rPr lang="es-ES" sz="2200" b="0" i="1" smtClean="0">
                            <a:solidFill>
                              <a:schemeClr val="dk1"/>
                            </a:solidFill>
                            <a:latin typeface="Cambria Math" panose="02040503050406030204" pitchFamily="18" charset="0"/>
                          </a:rPr>
                        </m:ctrlPr>
                      </m:sSupPr>
                      <m:e>
                        <m:r>
                          <a:rPr lang="es-ES" sz="2200" b="0" i="1" smtClean="0">
                            <a:solidFill>
                              <a:schemeClr val="dk1"/>
                            </a:solidFill>
                            <a:latin typeface="Cambria Math" panose="02040503050406030204" pitchFamily="18" charset="0"/>
                          </a:rPr>
                          <m:t>h</m:t>
                        </m:r>
                      </m:e>
                      <m:sup>
                        <m:r>
                          <a:rPr lang="es-ES" sz="2200" b="0" i="1" smtClean="0">
                            <a:solidFill>
                              <a:schemeClr val="dk1"/>
                            </a:solidFill>
                            <a:latin typeface="Cambria Math" panose="02040503050406030204" pitchFamily="18" charset="0"/>
                          </a:rPr>
                          <m:t>2</m:t>
                        </m:r>
                      </m:sup>
                    </m:sSup>
                  </m:oMath>
                </a14:m>
                <a:r>
                  <a:rPr lang="es-CO" sz="2200" dirty="0">
                    <a:solidFill>
                      <a:schemeClr val="dk1"/>
                    </a:solidFill>
                  </a:rPr>
                  <a:t> se obtiene que es:</a:t>
                </a:r>
                <a:endParaRPr lang="es-ES" sz="2200" dirty="0">
                  <a:solidFill>
                    <a:schemeClr val="dk1"/>
                  </a:solidFill>
                </a:endParaRPr>
              </a:p>
              <a:p>
                <a:pPr lvl="0" algn="just">
                  <a:spcAft>
                    <a:spcPts val="1000"/>
                  </a:spcAft>
                  <a:tabLst>
                    <a:tab pos="270510" algn="l"/>
                  </a:tabLst>
                </a:pPr>
                <a:endParaRPr lang="es-CO" sz="2200" dirty="0">
                  <a:solidFill>
                    <a:schemeClr val="dk1"/>
                  </a:solidFill>
                </a:endParaRPr>
              </a:p>
              <a:p>
                <a:pPr algn="just">
                  <a:spcAft>
                    <a:spcPts val="1000"/>
                  </a:spcAft>
                  <a:tabLst>
                    <a:tab pos="270510" algn="l"/>
                  </a:tabLst>
                </a:pPr>
                <a:r>
                  <a:rPr lang="es-CO" sz="2200" dirty="0">
                    <a:solidFill>
                      <a:schemeClr val="dk1"/>
                    </a:solidFill>
                  </a:rPr>
                  <a:t>a-    </a:t>
                </a:r>
                <a14:m>
                  <m:oMath xmlns:m="http://schemas.openxmlformats.org/officeDocument/2006/math">
                    <m:r>
                      <a:rPr lang="es-ES" sz="2200" b="0" i="0" dirty="0" smtClean="0">
                        <a:solidFill>
                          <a:schemeClr val="dk1"/>
                        </a:solidFill>
                        <a:latin typeface="Cambria Math" panose="02040503050406030204" pitchFamily="18" charset="0"/>
                      </a:rPr>
                      <m:t>8.</m:t>
                    </m:r>
                    <m:r>
                      <a:rPr lang="es-CO" sz="2200" i="1" dirty="0" smtClean="0">
                        <a:solidFill>
                          <a:schemeClr val="dk1"/>
                        </a:solidFill>
                        <a:latin typeface="Cambria Math" panose="02040503050406030204" pitchFamily="18" charset="0"/>
                      </a:rPr>
                      <m:t>8</m:t>
                    </m:r>
                    <m:r>
                      <a:rPr lang="es-ES" sz="2200" b="0" i="1" dirty="0" smtClean="0">
                        <a:solidFill>
                          <a:schemeClr val="dk1"/>
                        </a:solidFill>
                        <a:latin typeface="Cambria Math" panose="02040503050406030204" pitchFamily="18" charset="0"/>
                      </a:rPr>
                      <m:t>2</m:t>
                    </m:r>
                    <m:r>
                      <a:rPr lang="es-ES" sz="2200" b="0" i="1" dirty="0" smtClean="0">
                        <a:solidFill>
                          <a:schemeClr val="dk1"/>
                        </a:solidFill>
                        <a:latin typeface="Cambria Math" panose="02040503050406030204" pitchFamily="18" charset="0"/>
                      </a:rPr>
                      <m:t> </m:t>
                    </m:r>
                    <m:r>
                      <a:rPr lang="es-CO" sz="2200" i="1" dirty="0" smtClean="0">
                        <a:solidFill>
                          <a:schemeClr val="dk1"/>
                        </a:solidFill>
                        <a:latin typeface="Cambria Math" panose="02040503050406030204" pitchFamily="18" charset="0"/>
                      </a:rPr>
                      <m:t> </m:t>
                    </m:r>
                  </m:oMath>
                </a14:m>
                <a:endParaRPr lang="es-CO" sz="2200" dirty="0">
                  <a:solidFill>
                    <a:schemeClr val="dk1"/>
                  </a:solidFill>
                </a:endParaRPr>
              </a:p>
              <a:p>
                <a:pPr algn="just">
                  <a:spcAft>
                    <a:spcPts val="1000"/>
                  </a:spcAft>
                  <a:tabLst>
                    <a:tab pos="270510" algn="l"/>
                  </a:tabLst>
                </a:pPr>
                <a:r>
                  <a:rPr lang="es-CO" sz="2200" dirty="0">
                    <a:solidFill>
                      <a:schemeClr val="dk1"/>
                    </a:solidFill>
                  </a:rPr>
                  <a:t>b-    </a:t>
                </a:r>
                <a14:m>
                  <m:oMath xmlns:m="http://schemas.openxmlformats.org/officeDocument/2006/math">
                    <m:r>
                      <a:rPr lang="es-ES" sz="2200" b="0" i="1" dirty="0" smtClean="0">
                        <a:solidFill>
                          <a:schemeClr val="dk1"/>
                        </a:solidFill>
                        <a:latin typeface="Cambria Math" panose="02040503050406030204" pitchFamily="18" charset="0"/>
                      </a:rPr>
                      <m:t>31 752</m:t>
                    </m:r>
                  </m:oMath>
                </a14:m>
                <a:endParaRPr lang="es-CO" sz="2200" dirty="0">
                  <a:solidFill>
                    <a:schemeClr val="dk1"/>
                  </a:solidFill>
                </a:endParaRPr>
              </a:p>
              <a:p>
                <a:pPr algn="just">
                  <a:spcAft>
                    <a:spcPts val="1000"/>
                  </a:spcAft>
                  <a:tabLst>
                    <a:tab pos="270510" algn="l"/>
                  </a:tabLst>
                </a:pPr>
                <a:r>
                  <a:rPr lang="es-CO" sz="2200" dirty="0">
                    <a:solidFill>
                      <a:schemeClr val="dk1"/>
                    </a:solidFill>
                  </a:rPr>
                  <a:t>c-    </a:t>
                </a:r>
                <a14:m>
                  <m:oMath xmlns:m="http://schemas.openxmlformats.org/officeDocument/2006/math">
                    <m:r>
                      <a:rPr lang="es-ES" sz="2200" b="0" i="1" smtClean="0">
                        <a:solidFill>
                          <a:schemeClr val="dk1"/>
                        </a:solidFill>
                        <a:latin typeface="Cambria Math" panose="02040503050406030204" pitchFamily="18" charset="0"/>
                      </a:rPr>
                      <m:t>5.86</m:t>
                    </m:r>
                  </m:oMath>
                </a14:m>
                <a:endParaRPr lang="es-CO" sz="2200" dirty="0">
                  <a:solidFill>
                    <a:schemeClr val="dk1"/>
                  </a:solidFill>
                </a:endParaRPr>
              </a:p>
              <a:p>
                <a:pPr algn="just">
                  <a:spcAft>
                    <a:spcPts val="1000"/>
                  </a:spcAft>
                  <a:tabLst>
                    <a:tab pos="270510" algn="l"/>
                  </a:tabLst>
                </a:pPr>
                <a:r>
                  <a:rPr lang="es-CO" sz="2200" dirty="0">
                    <a:solidFill>
                      <a:schemeClr val="dk1"/>
                    </a:solidFill>
                  </a:rPr>
                  <a:t>d-    </a:t>
                </a:r>
                <a14:m>
                  <m:oMath xmlns:m="http://schemas.openxmlformats.org/officeDocument/2006/math">
                    <m:r>
                      <a:rPr lang="es-ES" sz="2200" b="0" i="1" dirty="0" smtClean="0">
                        <a:solidFill>
                          <a:schemeClr val="dk1"/>
                        </a:solidFill>
                        <a:latin typeface="Cambria Math" panose="02040503050406030204" pitchFamily="18" charset="0"/>
                      </a:rPr>
                      <m:t>2.54</m:t>
                    </m:r>
                  </m:oMath>
                </a14:m>
                <a:endParaRPr lang="es-CO" sz="2200" dirty="0">
                  <a:solidFill>
                    <a:schemeClr val="dk1"/>
                  </a:solidFill>
                </a:endParaRPr>
              </a:p>
            </p:txBody>
          </p:sp>
        </mc:Choice>
        <mc:Fallback>
          <p:sp>
            <p:nvSpPr>
              <p:cNvPr id="2" name="Rectángulo 1"/>
              <p:cNvSpPr>
                <a:spLocks noRot="1" noChangeAspect="1" noMove="1" noResize="1" noEditPoints="1" noAdjustHandles="1" noChangeArrowheads="1" noChangeShapeType="1" noTextEdit="1"/>
              </p:cNvSpPr>
              <p:nvPr/>
            </p:nvSpPr>
            <p:spPr>
              <a:xfrm>
                <a:off x="623583" y="2032285"/>
                <a:ext cx="10761352" cy="4375557"/>
              </a:xfrm>
              <a:prstGeom prst="rect">
                <a:avLst/>
              </a:prstGeom>
              <a:blipFill>
                <a:blip r:embed="rId2"/>
                <a:stretch>
                  <a:fillRect l="-736" t="-836" r="-680" b="-1950"/>
                </a:stretch>
              </a:blipFill>
            </p:spPr>
            <p:txBody>
              <a:bodyPr/>
              <a:lstStyle/>
              <a:p>
                <a:r>
                  <a:rPr lang="es-CO">
                    <a:noFill/>
                  </a:rPr>
                  <a:t> </a:t>
                </a:r>
              </a:p>
            </p:txBody>
          </p:sp>
        </mc:Fallback>
      </mc:AlternateContent>
      <p:sp>
        <p:nvSpPr>
          <p:cNvPr id="7" name="Rectángulo 6">
            <a:extLst>
              <a:ext uri="{FF2B5EF4-FFF2-40B4-BE49-F238E27FC236}">
                <a16:creationId xmlns:a16="http://schemas.microsoft.com/office/drawing/2014/main" id="{9773009B-0FA4-445E-8066-3F811C6FEE93}"/>
              </a:ext>
            </a:extLst>
          </p:cNvPr>
          <p:cNvSpPr/>
          <p:nvPr/>
        </p:nvSpPr>
        <p:spPr>
          <a:xfrm>
            <a:off x="529390" y="1239039"/>
            <a:ext cx="10949739" cy="461665"/>
          </a:xfrm>
          <a:prstGeom prst="rect">
            <a:avLst/>
          </a:prstGeom>
          <a:solidFill>
            <a:schemeClr val="accent1">
              <a:lumMod val="75000"/>
            </a:schemeClr>
          </a:solidFill>
        </p:spPr>
        <p:txBody>
          <a:bodyPr wrap="square">
            <a:spAutoFit/>
          </a:bodyPr>
          <a:lstStyle/>
          <a:p>
            <a:pPr lvl="0"/>
            <a:r>
              <a:rPr lang="es-ES_tradnl" sz="2400" b="1" u="sng">
                <a:solidFill>
                  <a:schemeClr val="bg1"/>
                </a:solidFill>
              </a:rPr>
              <a:t>Resuelve </a:t>
            </a:r>
            <a:r>
              <a:rPr lang="es-ES_tradnl" sz="2400" b="1">
                <a:solidFill>
                  <a:schemeClr val="bg1"/>
                </a:solidFill>
              </a:rPr>
              <a:t>problemas de magnitudes físicas y de cinemática en un contexto cotidiano. </a:t>
            </a:r>
            <a:endParaRPr lang="es-CO" sz="2400"/>
          </a:p>
        </p:txBody>
      </p:sp>
    </p:spTree>
    <p:extLst>
      <p:ext uri="{BB962C8B-B14F-4D97-AF65-F5344CB8AC3E}">
        <p14:creationId xmlns:p14="http://schemas.microsoft.com/office/powerpoint/2010/main" val="348654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1.7	Preguntas por competencias </a:t>
            </a:r>
          </a:p>
        </p:txBody>
      </p:sp>
      <mc:AlternateContent xmlns:mc="http://schemas.openxmlformats.org/markup-compatibility/2006" xmlns:a14="http://schemas.microsoft.com/office/drawing/2010/main">
        <mc:Choice Requires="a14">
          <p:sp>
            <p:nvSpPr>
              <p:cNvPr id="2" name="Rectángulo 1"/>
              <p:cNvSpPr/>
              <p:nvPr/>
            </p:nvSpPr>
            <p:spPr>
              <a:xfrm>
                <a:off x="623583" y="2032285"/>
                <a:ext cx="10761352" cy="4118756"/>
              </a:xfrm>
              <a:prstGeom prst="rect">
                <a:avLst/>
              </a:prstGeom>
            </p:spPr>
            <p:txBody>
              <a:bodyPr wrap="square">
                <a:spAutoFit/>
              </a:bodyPr>
              <a:lstStyle/>
              <a:p>
                <a:pPr lvl="0" algn="just">
                  <a:spcAft>
                    <a:spcPts val="1000"/>
                  </a:spcAft>
                  <a:tabLst>
                    <a:tab pos="270510" algn="l"/>
                  </a:tabLst>
                </a:pPr>
                <a:r>
                  <a:rPr lang="es-CO" sz="2200" dirty="0"/>
                  <a:t>Suponga que llenar un tanque de gasolina de 30.0 galones tarde 7.0 minutos. </a:t>
                </a:r>
              </a:p>
              <a:p>
                <a:pPr lvl="0" algn="just">
                  <a:spcAft>
                    <a:spcPts val="1000"/>
                  </a:spcAft>
                  <a:tabLst>
                    <a:tab pos="270510" algn="l"/>
                  </a:tabLst>
                </a:pPr>
                <a:endParaRPr lang="es-CO" sz="2200" dirty="0"/>
              </a:p>
              <a:p>
                <a:pPr lvl="0" algn="just">
                  <a:spcAft>
                    <a:spcPts val="1000"/>
                  </a:spcAft>
                  <a:tabLst>
                    <a:tab pos="270510" algn="l"/>
                  </a:tabLst>
                </a:pPr>
                <a:r>
                  <a:rPr lang="es-CO" sz="2200" dirty="0"/>
                  <a:t>Al calcular la rapidez a la cual se llena el tanque en metros cúbicos por segundos </a:t>
                </a:r>
                <a14:m>
                  <m:oMath xmlns:m="http://schemas.openxmlformats.org/officeDocument/2006/math">
                    <m:d>
                      <m:dPr>
                        <m:ctrlPr>
                          <a:rPr lang="es-CO" sz="2200" i="1" smtClean="0">
                            <a:latin typeface="Cambria Math" panose="02040503050406030204" pitchFamily="18" charset="0"/>
                          </a:rPr>
                        </m:ctrlPr>
                      </m:dPr>
                      <m:e>
                        <m:f>
                          <m:fPr>
                            <m:type m:val="lin"/>
                            <m:ctrlPr>
                              <a:rPr lang="es-CO" sz="2200" i="1">
                                <a:latin typeface="Cambria Math" panose="02040503050406030204" pitchFamily="18" charset="0"/>
                              </a:rPr>
                            </m:ctrlPr>
                          </m:fPr>
                          <m:num>
                            <m:sSup>
                              <m:sSupPr>
                                <m:ctrlPr>
                                  <a:rPr lang="es-CO" sz="2200" i="1">
                                    <a:latin typeface="Cambria Math" panose="02040503050406030204" pitchFamily="18" charset="0"/>
                                  </a:rPr>
                                </m:ctrlPr>
                              </m:sSupPr>
                              <m:e>
                                <m:r>
                                  <a:rPr lang="es-CO" sz="2200" i="1">
                                    <a:latin typeface="Cambria Math" panose="02040503050406030204" pitchFamily="18" charset="0"/>
                                  </a:rPr>
                                  <m:t>𝑚</m:t>
                                </m:r>
                              </m:e>
                              <m:sup>
                                <m:r>
                                  <a:rPr lang="es-CO" sz="2200" i="1">
                                    <a:latin typeface="Cambria Math" panose="02040503050406030204" pitchFamily="18" charset="0"/>
                                  </a:rPr>
                                  <m:t>3</m:t>
                                </m:r>
                              </m:sup>
                            </m:sSup>
                          </m:num>
                          <m:den>
                            <m:r>
                              <a:rPr lang="es-CO" sz="2200" i="1">
                                <a:latin typeface="Cambria Math" panose="02040503050406030204" pitchFamily="18" charset="0"/>
                              </a:rPr>
                              <m:t>𝑠</m:t>
                            </m:r>
                          </m:den>
                        </m:f>
                      </m:e>
                    </m:d>
                  </m:oMath>
                </a14:m>
                <a:r>
                  <a:rPr lang="es-CO" sz="2200" dirty="0"/>
                  <a:t> se encuentra un valor de: (Sugerencia: Revise la tabla de conversión de unidades)</a:t>
                </a:r>
              </a:p>
              <a:p>
                <a:pPr lvl="0" algn="just">
                  <a:spcAft>
                    <a:spcPts val="1000"/>
                  </a:spcAft>
                  <a:tabLst>
                    <a:tab pos="270510" algn="l"/>
                  </a:tabLst>
                </a:pPr>
                <a:endParaRPr lang="es-CO" sz="2200" dirty="0">
                  <a:solidFill>
                    <a:schemeClr val="dk1"/>
                  </a:solidFill>
                </a:endParaRPr>
              </a:p>
              <a:p>
                <a:pPr algn="just">
                  <a:spcAft>
                    <a:spcPts val="1000"/>
                  </a:spcAft>
                  <a:tabLst>
                    <a:tab pos="270510" algn="l"/>
                  </a:tabLst>
                </a:pPr>
                <a:r>
                  <a:rPr lang="es-CO" sz="2200" dirty="0">
                    <a:solidFill>
                      <a:schemeClr val="dk1"/>
                    </a:solidFill>
                  </a:rPr>
                  <a:t>a-    </a:t>
                </a:r>
                <a14:m>
                  <m:oMath xmlns:m="http://schemas.openxmlformats.org/officeDocument/2006/math">
                    <m:r>
                      <a:rPr lang="es-ES" sz="2200" i="1" dirty="0" smtClean="0">
                        <a:solidFill>
                          <a:schemeClr val="dk1"/>
                        </a:solidFill>
                        <a:latin typeface="Cambria Math" panose="02040503050406030204" pitchFamily="18" charset="0"/>
                      </a:rPr>
                      <m:t>1</m:t>
                    </m:r>
                    <m:r>
                      <a:rPr lang="es-ES" sz="2200" b="0" i="1" dirty="0" smtClean="0">
                        <a:solidFill>
                          <a:schemeClr val="dk1"/>
                        </a:solidFill>
                        <a:latin typeface="Cambria Math" panose="02040503050406030204" pitchFamily="18" charset="0"/>
                      </a:rPr>
                      <m:t>.0</m:t>
                    </m:r>
                    <m:r>
                      <a:rPr lang="es-CO" sz="2200" i="1" dirty="0">
                        <a:solidFill>
                          <a:schemeClr val="dk1"/>
                        </a:solidFill>
                        <a:latin typeface="Cambria Math" panose="02040503050406030204" pitchFamily="18" charset="0"/>
                        <a:ea typeface="Cambria Math" panose="02040503050406030204" pitchFamily="18" charset="0"/>
                      </a:rPr>
                      <m:t>×</m:t>
                    </m:r>
                    <m:sSup>
                      <m:sSupPr>
                        <m:ctrlPr>
                          <a:rPr lang="es-ES" sz="2200" i="1" dirty="0">
                            <a:solidFill>
                              <a:schemeClr val="dk1"/>
                            </a:solidFill>
                            <a:latin typeface="Cambria Math" panose="02040503050406030204" pitchFamily="18" charset="0"/>
                          </a:rPr>
                        </m:ctrlPr>
                      </m:sSupPr>
                      <m:e>
                        <m:r>
                          <a:rPr lang="es-ES" sz="2200" i="1" dirty="0">
                            <a:solidFill>
                              <a:schemeClr val="dk1"/>
                            </a:solidFill>
                            <a:latin typeface="Cambria Math" panose="02040503050406030204" pitchFamily="18" charset="0"/>
                          </a:rPr>
                          <m:t>10</m:t>
                        </m:r>
                      </m:e>
                      <m:sup>
                        <m:r>
                          <a:rPr lang="es-ES" sz="2200" i="1" dirty="0">
                            <a:solidFill>
                              <a:schemeClr val="dk1"/>
                            </a:solidFill>
                            <a:latin typeface="Cambria Math" panose="02040503050406030204" pitchFamily="18" charset="0"/>
                          </a:rPr>
                          <m:t>6</m:t>
                        </m:r>
                      </m:sup>
                    </m:sSup>
                  </m:oMath>
                </a14:m>
                <a:endParaRPr lang="es-CO" sz="2200" dirty="0">
                  <a:solidFill>
                    <a:schemeClr val="dk1"/>
                  </a:solidFill>
                </a:endParaRPr>
              </a:p>
              <a:p>
                <a:pPr algn="just">
                  <a:spcAft>
                    <a:spcPts val="1000"/>
                  </a:spcAft>
                  <a:tabLst>
                    <a:tab pos="270510" algn="l"/>
                  </a:tabLst>
                </a:pPr>
                <a:r>
                  <a:rPr lang="es-CO" sz="2200" dirty="0">
                    <a:solidFill>
                      <a:schemeClr val="dk1"/>
                    </a:solidFill>
                  </a:rPr>
                  <a:t>b-    </a:t>
                </a:r>
                <a14:m>
                  <m:oMath xmlns:m="http://schemas.openxmlformats.org/officeDocument/2006/math">
                    <m:r>
                      <a:rPr lang="es-ES" sz="2200" b="0" i="1" smtClean="0">
                        <a:solidFill>
                          <a:schemeClr val="dk1"/>
                        </a:solidFill>
                        <a:latin typeface="Cambria Math" panose="02040503050406030204" pitchFamily="18" charset="0"/>
                      </a:rPr>
                      <m:t>2.7</m:t>
                    </m:r>
                    <m:r>
                      <a:rPr lang="es-ES" sz="2200" b="0" i="1" smtClean="0">
                        <a:solidFill>
                          <a:schemeClr val="dk1"/>
                        </a:solidFill>
                        <a:latin typeface="Cambria Math" panose="02040503050406030204" pitchFamily="18" charset="0"/>
                        <a:ea typeface="Cambria Math" panose="02040503050406030204" pitchFamily="18" charset="0"/>
                      </a:rPr>
                      <m:t>×</m:t>
                    </m:r>
                    <m:sSup>
                      <m:sSupPr>
                        <m:ctrlPr>
                          <a:rPr lang="es-ES" sz="2200" b="0" i="1" smtClean="0">
                            <a:solidFill>
                              <a:schemeClr val="dk1"/>
                            </a:solidFill>
                            <a:latin typeface="Cambria Math" panose="02040503050406030204" pitchFamily="18" charset="0"/>
                            <a:ea typeface="Cambria Math" panose="02040503050406030204" pitchFamily="18" charset="0"/>
                          </a:rPr>
                        </m:ctrlPr>
                      </m:sSupPr>
                      <m:e>
                        <m:r>
                          <a:rPr lang="es-ES" sz="2200" b="0" i="1" smtClean="0">
                            <a:solidFill>
                              <a:schemeClr val="dk1"/>
                            </a:solidFill>
                            <a:latin typeface="Cambria Math" panose="02040503050406030204" pitchFamily="18" charset="0"/>
                            <a:ea typeface="Cambria Math" panose="02040503050406030204" pitchFamily="18" charset="0"/>
                          </a:rPr>
                          <m:t>10</m:t>
                        </m:r>
                      </m:e>
                      <m:sup>
                        <m:r>
                          <a:rPr lang="es-ES" sz="2200" b="0" i="1" smtClean="0">
                            <a:solidFill>
                              <a:schemeClr val="dk1"/>
                            </a:solidFill>
                            <a:latin typeface="Cambria Math" panose="02040503050406030204" pitchFamily="18" charset="0"/>
                            <a:ea typeface="Cambria Math" panose="02040503050406030204" pitchFamily="18" charset="0"/>
                          </a:rPr>
                          <m:t>−4</m:t>
                        </m:r>
                      </m:sup>
                    </m:sSup>
                  </m:oMath>
                </a14:m>
                <a:endParaRPr lang="es-CO" sz="2200" dirty="0">
                  <a:solidFill>
                    <a:schemeClr val="dk1"/>
                  </a:solidFill>
                </a:endParaRPr>
              </a:p>
              <a:p>
                <a:pPr algn="just">
                  <a:spcAft>
                    <a:spcPts val="1000"/>
                  </a:spcAft>
                  <a:tabLst>
                    <a:tab pos="270510" algn="l"/>
                  </a:tabLst>
                </a:pPr>
                <a:r>
                  <a:rPr lang="es-CO" sz="2200" dirty="0">
                    <a:solidFill>
                      <a:schemeClr val="dk1"/>
                    </a:solidFill>
                  </a:rPr>
                  <a:t>c-    </a:t>
                </a:r>
                <a14:m>
                  <m:oMath xmlns:m="http://schemas.openxmlformats.org/officeDocument/2006/math">
                    <m:r>
                      <a:rPr lang="es-CO" sz="2200" i="1" dirty="0" smtClean="0">
                        <a:solidFill>
                          <a:schemeClr val="dk1"/>
                        </a:solidFill>
                        <a:latin typeface="Cambria Math" panose="02040503050406030204" pitchFamily="18" charset="0"/>
                      </a:rPr>
                      <m:t>1</m:t>
                    </m:r>
                    <m:r>
                      <a:rPr lang="es-ES" sz="2200" b="0" i="1" dirty="0" smtClean="0">
                        <a:solidFill>
                          <a:schemeClr val="dk1"/>
                        </a:solidFill>
                        <a:latin typeface="Cambria Math" panose="02040503050406030204" pitchFamily="18" charset="0"/>
                      </a:rPr>
                      <m:t>.0</m:t>
                    </m:r>
                    <m:r>
                      <a:rPr lang="es-CO" sz="2200" i="1" dirty="0" smtClean="0">
                        <a:solidFill>
                          <a:schemeClr val="dk1"/>
                        </a:solidFill>
                        <a:latin typeface="Cambria Math" panose="02040503050406030204" pitchFamily="18" charset="0"/>
                        <a:ea typeface="Cambria Math" panose="02040503050406030204" pitchFamily="18" charset="0"/>
                      </a:rPr>
                      <m:t>×</m:t>
                    </m:r>
                    <m:sSup>
                      <m:sSupPr>
                        <m:ctrlPr>
                          <a:rPr lang="es-ES" sz="2200" b="0" i="1" dirty="0" smtClean="0">
                            <a:solidFill>
                              <a:schemeClr val="dk1"/>
                            </a:solidFill>
                            <a:latin typeface="Cambria Math" panose="02040503050406030204" pitchFamily="18" charset="0"/>
                          </a:rPr>
                        </m:ctrlPr>
                      </m:sSupPr>
                      <m:e>
                        <m:r>
                          <a:rPr lang="es-ES" sz="2200" b="0" i="1" dirty="0" smtClean="0">
                            <a:solidFill>
                              <a:schemeClr val="dk1"/>
                            </a:solidFill>
                            <a:latin typeface="Cambria Math" panose="02040503050406030204" pitchFamily="18" charset="0"/>
                          </a:rPr>
                          <m:t>10</m:t>
                        </m:r>
                      </m:e>
                      <m:sup>
                        <m:r>
                          <a:rPr lang="es-ES" sz="2200" b="0" i="1" dirty="0" smtClean="0">
                            <a:solidFill>
                              <a:schemeClr val="dk1"/>
                            </a:solidFill>
                            <a:latin typeface="Cambria Math" panose="02040503050406030204" pitchFamily="18" charset="0"/>
                          </a:rPr>
                          <m:t>−6</m:t>
                        </m:r>
                      </m:sup>
                    </m:sSup>
                  </m:oMath>
                </a14:m>
                <a:endParaRPr lang="es-CO" sz="2200" dirty="0">
                  <a:solidFill>
                    <a:schemeClr val="dk1"/>
                  </a:solidFill>
                </a:endParaRPr>
              </a:p>
              <a:p>
                <a:pPr algn="just">
                  <a:spcAft>
                    <a:spcPts val="1000"/>
                  </a:spcAft>
                  <a:tabLst>
                    <a:tab pos="270510" algn="l"/>
                  </a:tabLst>
                </a:pPr>
                <a:r>
                  <a:rPr lang="es-CO" sz="2200" dirty="0">
                    <a:solidFill>
                      <a:schemeClr val="dk1"/>
                    </a:solidFill>
                  </a:rPr>
                  <a:t>d-    </a:t>
                </a:r>
                <a14:m>
                  <m:oMath xmlns:m="http://schemas.openxmlformats.org/officeDocument/2006/math">
                    <m:r>
                      <a:rPr lang="es-CO" sz="2200" i="1" dirty="0" smtClean="0">
                        <a:solidFill>
                          <a:schemeClr val="dk1"/>
                        </a:solidFill>
                        <a:latin typeface="Cambria Math" panose="02040503050406030204" pitchFamily="18" charset="0"/>
                      </a:rPr>
                      <m:t>1.</m:t>
                    </m:r>
                    <m:r>
                      <a:rPr lang="es-ES" sz="2200" b="0" i="1" dirty="0" smtClean="0">
                        <a:solidFill>
                          <a:schemeClr val="dk1"/>
                        </a:solidFill>
                        <a:latin typeface="Cambria Math" panose="02040503050406030204" pitchFamily="18" charset="0"/>
                      </a:rPr>
                      <m:t>0</m:t>
                    </m:r>
                    <m:r>
                      <a:rPr lang="es-CO" sz="2200" i="1" dirty="0" smtClean="0">
                        <a:solidFill>
                          <a:schemeClr val="dk1"/>
                        </a:solidFill>
                        <a:latin typeface="Cambria Math" panose="02040503050406030204" pitchFamily="18" charset="0"/>
                      </a:rPr>
                      <m:t>6</m:t>
                    </m:r>
                    <m:r>
                      <a:rPr lang="es-CO" sz="2200" i="1" dirty="0" smtClean="0">
                        <a:solidFill>
                          <a:schemeClr val="dk1"/>
                        </a:solidFill>
                        <a:latin typeface="Cambria Math" panose="02040503050406030204" pitchFamily="18" charset="0"/>
                        <a:ea typeface="Cambria Math" panose="02040503050406030204" pitchFamily="18" charset="0"/>
                      </a:rPr>
                      <m:t>×</m:t>
                    </m:r>
                    <m:sSup>
                      <m:sSupPr>
                        <m:ctrlPr>
                          <a:rPr lang="es-ES" sz="2200" i="1" dirty="0">
                            <a:solidFill>
                              <a:schemeClr val="dk1"/>
                            </a:solidFill>
                            <a:latin typeface="Cambria Math" panose="02040503050406030204" pitchFamily="18" charset="0"/>
                          </a:rPr>
                        </m:ctrlPr>
                      </m:sSupPr>
                      <m:e>
                        <m:r>
                          <a:rPr lang="es-ES" sz="2200" i="1" dirty="0">
                            <a:solidFill>
                              <a:schemeClr val="dk1"/>
                            </a:solidFill>
                            <a:latin typeface="Cambria Math" panose="02040503050406030204" pitchFamily="18" charset="0"/>
                          </a:rPr>
                          <m:t>10</m:t>
                        </m:r>
                      </m:e>
                      <m:sup>
                        <m:r>
                          <a:rPr lang="es-ES" sz="2200" i="1" dirty="0">
                            <a:solidFill>
                              <a:schemeClr val="dk1"/>
                            </a:solidFill>
                            <a:latin typeface="Cambria Math" panose="02040503050406030204" pitchFamily="18" charset="0"/>
                          </a:rPr>
                          <m:t>−</m:t>
                        </m:r>
                        <m:r>
                          <a:rPr lang="es-ES" sz="2200" b="0" i="1" dirty="0" smtClean="0">
                            <a:solidFill>
                              <a:schemeClr val="dk1"/>
                            </a:solidFill>
                            <a:latin typeface="Cambria Math" panose="02040503050406030204" pitchFamily="18" charset="0"/>
                          </a:rPr>
                          <m:t>2</m:t>
                        </m:r>
                      </m:sup>
                    </m:sSup>
                  </m:oMath>
                </a14:m>
                <a:endParaRPr lang="es-CO" sz="2200" dirty="0">
                  <a:solidFill>
                    <a:schemeClr val="dk1"/>
                  </a:solidFill>
                </a:endParaRPr>
              </a:p>
            </p:txBody>
          </p:sp>
        </mc:Choice>
        <mc:Fallback xmlns="">
          <p:sp>
            <p:nvSpPr>
              <p:cNvPr id="2" name="Rectángulo 1"/>
              <p:cNvSpPr>
                <a:spLocks noRot="1" noChangeAspect="1" noMove="1" noResize="1" noEditPoints="1" noAdjustHandles="1" noChangeArrowheads="1" noChangeShapeType="1" noTextEdit="1"/>
              </p:cNvSpPr>
              <p:nvPr/>
            </p:nvSpPr>
            <p:spPr>
              <a:xfrm>
                <a:off x="623583" y="2032285"/>
                <a:ext cx="10761352" cy="4118756"/>
              </a:xfrm>
              <a:prstGeom prst="rect">
                <a:avLst/>
              </a:prstGeom>
              <a:blipFill>
                <a:blip r:embed="rId2"/>
                <a:stretch>
                  <a:fillRect l="-736" t="-888" r="-2039" b="-148"/>
                </a:stretch>
              </a:blipFill>
            </p:spPr>
            <p:txBody>
              <a:bodyPr/>
              <a:lstStyle/>
              <a:p>
                <a:r>
                  <a:rPr lang="es-CO">
                    <a:noFill/>
                  </a:rPr>
                  <a:t> </a:t>
                </a:r>
              </a:p>
            </p:txBody>
          </p:sp>
        </mc:Fallback>
      </mc:AlternateContent>
      <p:sp>
        <p:nvSpPr>
          <p:cNvPr id="7" name="Rectángulo 6">
            <a:extLst>
              <a:ext uri="{FF2B5EF4-FFF2-40B4-BE49-F238E27FC236}">
                <a16:creationId xmlns:a16="http://schemas.microsoft.com/office/drawing/2014/main" id="{9773009B-0FA4-445E-8066-3F811C6FEE93}"/>
              </a:ext>
            </a:extLst>
          </p:cNvPr>
          <p:cNvSpPr/>
          <p:nvPr/>
        </p:nvSpPr>
        <p:spPr>
          <a:xfrm>
            <a:off x="529390" y="1239039"/>
            <a:ext cx="10949739" cy="461665"/>
          </a:xfrm>
          <a:prstGeom prst="rect">
            <a:avLst/>
          </a:prstGeom>
          <a:solidFill>
            <a:schemeClr val="accent1">
              <a:lumMod val="75000"/>
            </a:schemeClr>
          </a:solidFill>
        </p:spPr>
        <p:txBody>
          <a:bodyPr wrap="square">
            <a:spAutoFit/>
          </a:bodyPr>
          <a:lstStyle/>
          <a:p>
            <a:pPr lvl="0"/>
            <a:r>
              <a:rPr lang="es-ES_tradnl" sz="2400" b="1" u="sng">
                <a:solidFill>
                  <a:schemeClr val="bg1"/>
                </a:solidFill>
              </a:rPr>
              <a:t>Resuelve </a:t>
            </a:r>
            <a:r>
              <a:rPr lang="es-ES_tradnl" sz="2400" b="1">
                <a:solidFill>
                  <a:schemeClr val="bg1"/>
                </a:solidFill>
              </a:rPr>
              <a:t>problemas de magnitudes físicas y de cinemática en un contexto cotidiano. </a:t>
            </a:r>
            <a:endParaRPr lang="es-CO" sz="2400"/>
          </a:p>
        </p:txBody>
      </p:sp>
    </p:spTree>
    <p:extLst>
      <p:ext uri="{BB962C8B-B14F-4D97-AF65-F5344CB8AC3E}">
        <p14:creationId xmlns:p14="http://schemas.microsoft.com/office/powerpoint/2010/main" val="254042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EEB12A-CF8D-41EF-A1AE-B51E2E2B7586}"/>
              </a:ext>
            </a:extLst>
          </p:cNvPr>
          <p:cNvSpPr txBox="1"/>
          <p:nvPr/>
        </p:nvSpPr>
        <p:spPr>
          <a:xfrm>
            <a:off x="0" y="304800"/>
            <a:ext cx="12192000" cy="707886"/>
          </a:xfrm>
          <a:prstGeom prst="rect">
            <a:avLst/>
          </a:prstGeom>
          <a:gradFill>
            <a:gsLst>
              <a:gs pos="51000">
                <a:srgbClr val="C00000"/>
              </a:gs>
              <a:gs pos="100000">
                <a:schemeClr val="accent1">
                  <a:lumMod val="95000"/>
                  <a:lumOff val="5000"/>
                </a:schemeClr>
              </a:gs>
              <a:gs pos="100000">
                <a:schemeClr val="accent1">
                  <a:lumMod val="60000"/>
                </a:schemeClr>
              </a:gs>
            </a:gsLst>
            <a:path path="circle">
              <a:fillToRect l="50000" t="130000" r="50000" b="-30000"/>
            </a:path>
          </a:gradFill>
        </p:spPr>
        <p:txBody>
          <a:bodyPr wrap="square" rtlCol="0">
            <a:spAutoFit/>
          </a:bodyPr>
          <a:lstStyle>
            <a:defPPr>
              <a:defRPr lang="es-CO"/>
            </a:defPPr>
            <a:lvl1pPr>
              <a:defRPr sz="4000" b="1">
                <a:solidFill>
                  <a:schemeClr val="bg1"/>
                </a:solidFill>
                <a:effectLst>
                  <a:outerShdw blurRad="38100" dist="38100" dir="2700000" algn="tl">
                    <a:srgbClr val="000000">
                      <a:alpha val="43137"/>
                    </a:srgbClr>
                  </a:outerShdw>
                </a:effectLst>
              </a:defRPr>
            </a:lvl1pPr>
          </a:lstStyle>
          <a:p>
            <a:r>
              <a:rPr lang="es-CO"/>
              <a:t>   Ejercicio 1.8	Preguntas por competencias </a:t>
            </a:r>
          </a:p>
        </p:txBody>
      </p:sp>
      <p:sp>
        <p:nvSpPr>
          <p:cNvPr id="6" name="Rectángulo 5">
            <a:extLst>
              <a:ext uri="{FF2B5EF4-FFF2-40B4-BE49-F238E27FC236}">
                <a16:creationId xmlns:a16="http://schemas.microsoft.com/office/drawing/2014/main" id="{9773009B-0FA4-445E-8066-3F811C6FEE93}"/>
              </a:ext>
            </a:extLst>
          </p:cNvPr>
          <p:cNvSpPr/>
          <p:nvPr/>
        </p:nvSpPr>
        <p:spPr>
          <a:xfrm>
            <a:off x="529390" y="1239039"/>
            <a:ext cx="10949739" cy="461665"/>
          </a:xfrm>
          <a:prstGeom prst="rect">
            <a:avLst/>
          </a:prstGeom>
          <a:solidFill>
            <a:schemeClr val="accent1">
              <a:lumMod val="75000"/>
            </a:schemeClr>
          </a:solidFill>
        </p:spPr>
        <p:txBody>
          <a:bodyPr wrap="square">
            <a:spAutoFit/>
          </a:bodyPr>
          <a:lstStyle/>
          <a:p>
            <a:r>
              <a:rPr lang="es-ES_tradnl" sz="2400" b="1" u="sng">
                <a:solidFill>
                  <a:schemeClr val="bg1"/>
                </a:solidFill>
              </a:rPr>
              <a:t>Explica</a:t>
            </a:r>
            <a:r>
              <a:rPr lang="es-ES_tradnl" sz="2400" b="1">
                <a:solidFill>
                  <a:schemeClr val="bg1"/>
                </a:solidFill>
              </a:rPr>
              <a:t> los conceptos de las magnitudes físicas y ecuaciones cinemáticas</a:t>
            </a:r>
            <a:r>
              <a:rPr lang="es-ES_tradnl" sz="2400" b="1"/>
              <a:t>.</a:t>
            </a:r>
            <a:endParaRPr lang="es-CO" sz="2400"/>
          </a:p>
        </p:txBody>
      </p:sp>
      <p:sp>
        <p:nvSpPr>
          <p:cNvPr id="2" name="Rectángulo 1"/>
          <p:cNvSpPr/>
          <p:nvPr/>
        </p:nvSpPr>
        <p:spPr>
          <a:xfrm>
            <a:off x="780836" y="1964145"/>
            <a:ext cx="10180213" cy="4656531"/>
          </a:xfrm>
          <a:prstGeom prst="rect">
            <a:avLst/>
          </a:prstGeom>
        </p:spPr>
        <p:txBody>
          <a:bodyPr wrap="square">
            <a:spAutoFit/>
          </a:bodyPr>
          <a:lstStyle/>
          <a:p>
            <a:pPr lvl="0" algn="just">
              <a:spcAft>
                <a:spcPts val="1000"/>
              </a:spcAft>
              <a:tabLst>
                <a:tab pos="270510" algn="l"/>
              </a:tabLst>
            </a:pPr>
            <a:r>
              <a:rPr lang="es-CO" sz="2200" dirty="0">
                <a:solidFill>
                  <a:schemeClr val="dk1"/>
                </a:solidFill>
              </a:rPr>
              <a:t>Los relojes en pruebas mundiales y olímpicas de atletismo se toman con aproximación solo de hasta la segunda cifra decimal en segundos.</a:t>
            </a:r>
          </a:p>
          <a:p>
            <a:pPr lvl="0" algn="just">
              <a:spcAft>
                <a:spcPts val="1000"/>
              </a:spcAft>
              <a:tabLst>
                <a:tab pos="270510" algn="l"/>
              </a:tabLst>
            </a:pPr>
            <a:r>
              <a:rPr lang="es-CO" sz="2200" dirty="0">
                <a:solidFill>
                  <a:schemeClr val="dk1"/>
                </a:solidFill>
              </a:rPr>
              <a:t>Una prueba atlética tiene un récord mundial de 10.49 segundos y un récord olímpico de 10.50 segundos. ¿Es posible que un atleta registre un tiempo, en el mismo tipo de prueba, que rompa el récord olímpico, pero que no rompa ni iguale el récord mundial? </a:t>
            </a:r>
          </a:p>
          <a:p>
            <a:pPr marL="452438" lvl="0" indent="-452438" algn="just"/>
            <a:r>
              <a:rPr lang="es-CO" sz="2200" dirty="0">
                <a:solidFill>
                  <a:schemeClr val="dk1"/>
                </a:solidFill>
              </a:rPr>
              <a:t>a-   Sí, porque puede registrar, por ejemplo, un tiempo de 10,497 segundos, que está      entre los dos tiempos récord. </a:t>
            </a:r>
          </a:p>
          <a:p>
            <a:pPr lvl="0" algn="just">
              <a:lnSpc>
                <a:spcPct val="150000"/>
              </a:lnSpc>
              <a:spcAft>
                <a:spcPts val="1000"/>
              </a:spcAft>
              <a:tabLst>
                <a:tab pos="270510" algn="l"/>
              </a:tabLst>
            </a:pPr>
            <a:r>
              <a:rPr lang="es-CO" sz="2200" dirty="0">
                <a:solidFill>
                  <a:schemeClr val="dk1"/>
                </a:solidFill>
              </a:rPr>
              <a:t>b-   Sí, porque puede registrar un tiempo menor que 10,4 y marcaría un nuevo récord. </a:t>
            </a:r>
          </a:p>
          <a:p>
            <a:pPr lvl="0" algn="just"/>
            <a:r>
              <a:rPr lang="es-CO" sz="2200" dirty="0">
                <a:solidFill>
                  <a:schemeClr val="dk1"/>
                </a:solidFill>
              </a:rPr>
              <a:t>c-   No, porque no existe un registro posible entre los dos tiempos récord.</a:t>
            </a:r>
          </a:p>
          <a:p>
            <a:pPr marL="355600" lvl="0" indent="-355600" algn="just">
              <a:lnSpc>
                <a:spcPct val="150000"/>
              </a:lnSpc>
              <a:spcAft>
                <a:spcPts val="1000"/>
              </a:spcAft>
              <a:tabLst>
                <a:tab pos="270510" algn="l"/>
              </a:tabLst>
            </a:pPr>
            <a:r>
              <a:rPr lang="es-CO" sz="2200" dirty="0">
                <a:solidFill>
                  <a:schemeClr val="dk1"/>
                </a:solidFill>
              </a:rPr>
              <a:t>d-  No, porque cualquier registro menor que el récord olímpico va a ser menor que el récord mundial.</a:t>
            </a:r>
          </a:p>
        </p:txBody>
      </p:sp>
    </p:spTree>
    <p:extLst>
      <p:ext uri="{BB962C8B-B14F-4D97-AF65-F5344CB8AC3E}">
        <p14:creationId xmlns:p14="http://schemas.microsoft.com/office/powerpoint/2010/main" val="29508274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7317C1C7FED9741B6075EB71200C441" ma:contentTypeVersion="1" ma:contentTypeDescription="Crear nuevo documento." ma:contentTypeScope="" ma:versionID="a02bfbf6ee0e9876384620bcde0d39f3">
  <xsd:schema xmlns:xsd="http://www.w3.org/2001/XMLSchema" xmlns:xs="http://www.w3.org/2001/XMLSchema" xmlns:p="http://schemas.microsoft.com/office/2006/metadata/properties" xmlns:ns2="5e7ec2ae-6484-4f6c-884a-c0ec40ae9266" targetNamespace="http://schemas.microsoft.com/office/2006/metadata/properties" ma:root="true" ma:fieldsID="595e8298645e4100cfebeaa4ace415c7" ns2:_="">
    <xsd:import namespace="5e7ec2ae-6484-4f6c-884a-c0ec40ae9266"/>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7ec2ae-6484-4f6c-884a-c0ec40ae926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5e7ec2ae-6484-4f6c-884a-c0ec40ae926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1BD092-512F-4DCD-A131-5A13D5F93C1C}"/>
</file>

<file path=customXml/itemProps2.xml><?xml version="1.0" encoding="utf-8"?>
<ds:datastoreItem xmlns:ds="http://schemas.openxmlformats.org/officeDocument/2006/customXml" ds:itemID="{10107A54-2E02-4E45-BB69-D9A8D541EAE9}">
  <ds:schemaRef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purl.org/dc/terms/"/>
    <ds:schemaRef ds:uri="http://schemas.microsoft.com/office/infopath/2007/PartnerControls"/>
    <ds:schemaRef ds:uri="6e78ed8c-962e-47fc-b815-e07e5261cc11"/>
    <ds:schemaRef ds:uri="http://schemas.microsoft.com/office/2006/metadata/properties"/>
  </ds:schemaRefs>
</ds:datastoreItem>
</file>

<file path=customXml/itemProps3.xml><?xml version="1.0" encoding="utf-8"?>
<ds:datastoreItem xmlns:ds="http://schemas.openxmlformats.org/officeDocument/2006/customXml" ds:itemID="{413F3987-4E74-461D-9829-2DA0C87A0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234</TotalTime>
  <Words>1208</Words>
  <Application>Microsoft Office PowerPoint</Application>
  <PresentationFormat>Panorámica</PresentationFormat>
  <Paragraphs>150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Viloria</dc:creator>
  <cp:lastModifiedBy>Juan Pablo Viloria</cp:lastModifiedBy>
  <cp:revision>18</cp:revision>
  <dcterms:created xsi:type="dcterms:W3CDTF">2021-02-15T13:32:45Z</dcterms:created>
  <dcterms:modified xsi:type="dcterms:W3CDTF">2023-08-02T00:27:51Z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0x010100F2A80CBC40A803429CC98D4B5128CA3A</vt:lpwstr>
  </property>
</Properties>
</file>