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notesMasterIdLst>
    <p:notesMasterId r:id="rId39"/>
  </p:notesMasterIdLst>
  <p:sldIdLst>
    <p:sldId id="607" r:id="rId2"/>
    <p:sldId id="672" r:id="rId3"/>
    <p:sldId id="513" r:id="rId4"/>
    <p:sldId id="684" r:id="rId5"/>
    <p:sldId id="685" r:id="rId6"/>
    <p:sldId id="687" r:id="rId7"/>
    <p:sldId id="688" r:id="rId8"/>
    <p:sldId id="689" r:id="rId9"/>
    <p:sldId id="691" r:id="rId10"/>
    <p:sldId id="690" r:id="rId11"/>
    <p:sldId id="692" r:id="rId12"/>
    <p:sldId id="693" r:id="rId13"/>
    <p:sldId id="694" r:id="rId14"/>
    <p:sldId id="700" r:id="rId15"/>
    <p:sldId id="696" r:id="rId16"/>
    <p:sldId id="697" r:id="rId17"/>
    <p:sldId id="701" r:id="rId18"/>
    <p:sldId id="698" r:id="rId19"/>
    <p:sldId id="702" r:id="rId20"/>
    <p:sldId id="699" r:id="rId21"/>
    <p:sldId id="703" r:id="rId22"/>
    <p:sldId id="704" r:id="rId23"/>
    <p:sldId id="705" r:id="rId24"/>
    <p:sldId id="706" r:id="rId25"/>
    <p:sldId id="707" r:id="rId26"/>
    <p:sldId id="708" r:id="rId27"/>
    <p:sldId id="709" r:id="rId28"/>
    <p:sldId id="710" r:id="rId29"/>
    <p:sldId id="711" r:id="rId30"/>
    <p:sldId id="712" r:id="rId31"/>
    <p:sldId id="713" r:id="rId32"/>
    <p:sldId id="714" r:id="rId33"/>
    <p:sldId id="715" r:id="rId34"/>
    <p:sldId id="716" r:id="rId35"/>
    <p:sldId id="719" r:id="rId36"/>
    <p:sldId id="720" r:id="rId37"/>
    <p:sldId id="721" r:id="rId38"/>
  </p:sldIdLst>
  <p:sldSz cx="9906000" cy="6858000" type="A4"/>
  <p:notesSz cx="6888163" cy="100203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3117">
          <p15:clr>
            <a:srgbClr val="A4A3A4"/>
          </p15:clr>
        </p15:guide>
        <p15:guide id="3" orient="horz" pos="1933">
          <p15:clr>
            <a:srgbClr val="A4A3A4"/>
          </p15:clr>
        </p15:guide>
        <p15:guide id="4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77">
          <p15:clr>
            <a:srgbClr val="A4A3A4"/>
          </p15:clr>
        </p15:guide>
        <p15:guide id="2" pos="315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733" initials="7" lastIdx="1" clrIdx="0">
    <p:extLst>
      <p:ext uri="{19B8F6BF-5375-455C-9EA6-DF929625EA0E}">
        <p15:presenceInfo xmlns:p15="http://schemas.microsoft.com/office/powerpoint/2012/main" userId="S::bl733@avanac.me::d1a8106e-404b-41b1-bd35-a5a5b030c5d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A65"/>
    <a:srgbClr val="000000"/>
    <a:srgbClr val="FFC000"/>
    <a:srgbClr val="385D8A"/>
    <a:srgbClr val="4B6C95"/>
    <a:srgbClr val="BFBAB6"/>
    <a:srgbClr val="BDB5B2"/>
    <a:srgbClr val="FFFFFF"/>
    <a:srgbClr val="5F5F5F"/>
    <a:srgbClr val="5C2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71248" autoAdjust="0"/>
  </p:normalViewPr>
  <p:slideViewPr>
    <p:cSldViewPr snapToObjects="1">
      <p:cViewPr varScale="1">
        <p:scale>
          <a:sx n="114" d="100"/>
          <a:sy n="114" d="100"/>
        </p:scale>
        <p:origin x="1176" y="84"/>
      </p:cViewPr>
      <p:guideLst>
        <p:guide orient="horz" pos="2157"/>
        <p:guide pos="3117"/>
        <p:guide orient="horz" pos="1933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Objects="1">
      <p:cViewPr varScale="1">
        <p:scale>
          <a:sx n="61" d="100"/>
          <a:sy n="61" d="100"/>
        </p:scale>
        <p:origin x="-1218" y="-84"/>
      </p:cViewPr>
      <p:guideLst>
        <p:guide orient="horz" pos="2177"/>
        <p:guide pos="315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12T11:24:09.199" idx="1">
    <p:pos x="5134" y="2069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978" cy="501255"/>
          </a:xfrm>
          <a:prstGeom prst="rect">
            <a:avLst/>
          </a:prstGeom>
        </p:spPr>
        <p:txBody>
          <a:bodyPr vert="horz" lIns="96603" tIns="48302" rIns="96603" bIns="48302" rtlCol="0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1899" y="0"/>
            <a:ext cx="2984978" cy="501255"/>
          </a:xfrm>
          <a:prstGeom prst="rect">
            <a:avLst/>
          </a:prstGeom>
        </p:spPr>
        <p:txBody>
          <a:bodyPr vert="horz" lIns="96603" tIns="48302" rIns="96603" bIns="48302" rtlCol="0"/>
          <a:lstStyle>
            <a:lvl1pPr algn="r">
              <a:defRPr sz="1300"/>
            </a:lvl1pPr>
          </a:lstStyle>
          <a:p>
            <a:fld id="{F25F4E48-68E1-4BB1-9CA5-6A6E30F3E36D}" type="datetimeFigureOut">
              <a:rPr lang="ko-KR" altLang="en-US" smtClean="0"/>
              <a:t>2020-08-12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03" tIns="48302" rIns="96603" bIns="48302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9138" y="4759363"/>
            <a:ext cx="5510530" cy="4509375"/>
          </a:xfrm>
          <a:prstGeom prst="rect">
            <a:avLst/>
          </a:prstGeom>
        </p:spPr>
        <p:txBody>
          <a:bodyPr vert="horz" lIns="96603" tIns="48302" rIns="96603" bIns="4830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517442"/>
            <a:ext cx="2984978" cy="501255"/>
          </a:xfrm>
          <a:prstGeom prst="rect">
            <a:avLst/>
          </a:prstGeom>
        </p:spPr>
        <p:txBody>
          <a:bodyPr vert="horz" lIns="96603" tIns="48302" rIns="96603" bIns="48302" rtlCol="0" anchor="b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1899" y="9517442"/>
            <a:ext cx="2984978" cy="501255"/>
          </a:xfrm>
          <a:prstGeom prst="rect">
            <a:avLst/>
          </a:prstGeom>
        </p:spPr>
        <p:txBody>
          <a:bodyPr vert="horz" lIns="96603" tIns="48302" rIns="96603" bIns="48302" rtlCol="0" anchor="b"/>
          <a:lstStyle>
            <a:lvl1pPr algn="r">
              <a:defRPr sz="1300"/>
            </a:lvl1pPr>
          </a:lstStyle>
          <a:p>
            <a:fld id="{6C5A4F86-C80D-4A48-8852-DE65FD957FC8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8" name="그림 7" descr="C:/Users/wegokorea/AppData/Roaming/PolarisOffice/ETemp/8668_9018624/fImage229324454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926" y="4092731"/>
            <a:ext cx="696216" cy="2038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24895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A4F86-C80D-4A48-8852-DE65FD957FC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393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6168BE-E290-497C-A019-EDC42A3DF16F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5084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6168BE-E290-497C-A019-EDC42A3DF16F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7756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6168BE-E290-497C-A019-EDC42A3DF16F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810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6168BE-E290-497C-A019-EDC42A3DF16F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6028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6168BE-E290-497C-A019-EDC42A3DF16F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6503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6168BE-E290-497C-A019-EDC42A3DF16F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2987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6168BE-E290-497C-A019-EDC42A3DF16F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7480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6168BE-E290-497C-A019-EDC42A3DF16F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2953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6168BE-E290-497C-A019-EDC42A3DF16F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8325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6168BE-E290-497C-A019-EDC42A3DF16F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322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30250" y="750888"/>
            <a:ext cx="5427663" cy="37576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9138" y="4758608"/>
            <a:ext cx="5511174" cy="4509302"/>
          </a:xfrm>
        </p:spPr>
        <p:txBody>
          <a:bodyPr vert="horz" wrap="square" lIns="96288" tIns="48144" rIns="96288" bIns="48144" numCol="1" anchor="t">
            <a:noAutofit/>
          </a:bodyPr>
          <a:lstStyle/>
          <a:p>
            <a:pPr algn="just" defTabSz="513537"/>
            <a:endParaRPr lang="ko-KR" altLang="en-US" dirty="0"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901898" y="9515935"/>
            <a:ext cx="2985621" cy="501817"/>
          </a:xfrm>
        </p:spPr>
        <p:txBody>
          <a:bodyPr/>
          <a:lstStyle/>
          <a:p>
            <a:fld id="{6C5A4F86-C80D-4A48-8852-DE65FD957FC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0777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6168BE-E290-497C-A019-EDC42A3DF16F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5844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6168BE-E290-497C-A019-EDC42A3DF16F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3921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6168BE-E290-497C-A019-EDC42A3DF16F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2953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6168BE-E290-497C-A019-EDC42A3DF16F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1837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6168BE-E290-497C-A019-EDC42A3DF16F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9643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6168BE-E290-497C-A019-EDC42A3DF16F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5741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6168BE-E290-497C-A019-EDC42A3DF16F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0683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A4F86-C80D-4A48-8852-DE65FD957FC8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7433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6168BE-E290-497C-A019-EDC42A3DF16F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5774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6168BE-E290-497C-A019-EDC42A3DF16F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90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A4F86-C80D-4A48-8852-DE65FD957FC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4557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6168BE-E290-497C-A019-EDC42A3DF16F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9203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6168BE-E290-497C-A019-EDC42A3DF16F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2014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6168BE-E290-497C-A019-EDC42A3DF16F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4151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6168BE-E290-497C-A019-EDC42A3DF16F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1460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6168BE-E290-497C-A019-EDC42A3DF16F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3574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6168BE-E290-497C-A019-EDC42A3DF16F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20486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6168BE-E290-497C-A019-EDC42A3DF16F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68442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6168BE-E290-497C-A019-EDC42A3DF16F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53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6168BE-E290-497C-A019-EDC42A3DF16F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691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6168BE-E290-497C-A019-EDC42A3DF16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776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6168BE-E290-497C-A019-EDC42A3DF16F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39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6168BE-E290-497C-A019-EDC42A3DF16F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203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6168BE-E290-497C-A019-EDC42A3DF16F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5265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A4F86-C80D-4A48-8852-DE65FD957FC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899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3D8D9-5728-4D43-9983-DFD0FBD3DF0F}" type="datetime1">
              <a:rPr lang="ko-KR" altLang="en-US" smtClean="0"/>
              <a:t>2020-08-12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4E17-EA00-48D7-9432-ACBDEAD517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48401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9A07-96C9-4463-912A-92108E562DA7}" type="datetime1">
              <a:rPr lang="ko-KR" altLang="en-US" smtClean="0"/>
              <a:t>2020-08-12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4E17-EA00-48D7-9432-ACBDEAD517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6865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13798-406A-415C-8482-195D8D9A9144}" type="datetime1">
              <a:rPr lang="ko-KR" altLang="en-US" smtClean="0"/>
              <a:t>2020-08-12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4E17-EA00-48D7-9432-ACBDEAD517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782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CDB04-83A0-4A9C-9960-D959D6C9E27A}" type="datetime1">
              <a:rPr lang="ko-KR" altLang="en-US" smtClean="0"/>
              <a:t>2020-08-12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4E17-EA00-48D7-9432-ACBDEAD517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37298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658F-EBD1-4966-ACD3-D9D902000DEE}" type="datetime1">
              <a:rPr lang="ko-KR" altLang="en-US" smtClean="0"/>
              <a:t>2020-08-12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4E17-EA00-48D7-9432-ACBDEAD517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81048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1775-51C0-4AB1-ADD2-C9DA530B6CC3}" type="datetime1">
              <a:rPr lang="ko-KR" altLang="en-US" smtClean="0"/>
              <a:t>2020-08-12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4E17-EA00-48D7-9432-ACBDEAD517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5419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98F89-0681-4CB9-903A-212059E987EA}" type="datetime1">
              <a:rPr lang="ko-KR" altLang="en-US" smtClean="0"/>
              <a:t>2020-08-12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4E17-EA00-48D7-9432-ACBDEAD517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82285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EB04B-F33E-4633-87BD-DC597C040EAF}" type="datetime1">
              <a:rPr lang="ko-KR" altLang="en-US" smtClean="0"/>
              <a:t>2020-08-12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4E17-EA00-48D7-9432-ACBDEAD517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0831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2035" cy="365760"/>
          </a:xfrm>
        </p:spPr>
        <p:txBody>
          <a:bodyPr/>
          <a:lstStyle/>
          <a:p>
            <a:fld id="{5650AD35-8262-4F9F-8C7D-E43C1C5CA4B5}" type="datetime1">
              <a:rPr lang="ko-KR" altLang="en-US" smtClean="0"/>
              <a:t>2020-08-12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7535" cy="36576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C4E17-EA00-48D7-9432-ACBDEAD517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4822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A28DC-EDB1-49D6-A6E6-564A50F9FDE8}" type="datetime1">
              <a:rPr lang="ko-KR" altLang="en-US" smtClean="0"/>
              <a:t>2020-08-12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4E17-EA00-48D7-9432-ACBDEAD517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4999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FDFDE-FAD9-40A2-BECA-C2EFE5603CCF}" type="datetime1">
              <a:rPr lang="ko-KR" altLang="en-US" smtClean="0"/>
              <a:t>2020-08-12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4E17-EA00-48D7-9432-ACBDEAD517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2495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 amt="6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955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6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D8089-537B-4E28-B07C-CAF4598823B2}" type="datetime1">
              <a:rPr lang="ko-KR" altLang="en-US" smtClean="0"/>
              <a:t>2020-08-12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C4E17-EA00-48D7-9432-ACBDEAD51795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-87630" y="6830695"/>
            <a:ext cx="10081260" cy="863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D:\wego\wego korea document\company logo\새로운 로고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368" y="6035017"/>
            <a:ext cx="1424360" cy="461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907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jpe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596515" y="2739730"/>
            <a:ext cx="8712969" cy="977299"/>
            <a:chOff x="501401" y="2783865"/>
            <a:chExt cx="8919074" cy="1048459"/>
          </a:xfrm>
        </p:grpSpPr>
        <p:sp>
          <p:nvSpPr>
            <p:cNvPr id="5" name="TextBox 4"/>
            <p:cNvSpPr txBox="1"/>
            <p:nvPr/>
          </p:nvSpPr>
          <p:spPr>
            <a:xfrm>
              <a:off x="501401" y="2783865"/>
              <a:ext cx="8919074" cy="693393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algn="ctr" eaLnBrk="0"/>
              <a:r>
                <a:rPr lang="en-US" altLang="ko-KR" sz="3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2020</a:t>
              </a:r>
              <a:r>
                <a:rPr lang="ko-KR" altLang="en-US" sz="3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자율주행 교육</a:t>
              </a:r>
              <a:endPara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" name="TextBox 5"/>
            <p:cNvSpPr txBox="1">
              <a:spLocks/>
            </p:cNvSpPr>
            <p:nvPr/>
          </p:nvSpPr>
          <p:spPr>
            <a:xfrm>
              <a:off x="4110355" y="3493770"/>
              <a:ext cx="5257165" cy="338554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600" b="0" strike="noStrike" cap="none" dirty="0" err="1">
                  <a:gradFill rotWithShape="1">
                    <a:gsLst>
                      <a:gs pos="100000">
                        <a:schemeClr val="bg1">
                          <a:lumMod val="50000"/>
                        </a:schemeClr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  <a:tileRect/>
                  </a:gradFill>
                  <a:latin typeface="맑은 고딕" charset="0"/>
                  <a:ea typeface="맑은 고딕" charset="0"/>
                </a:rPr>
                <a:t>WeGo</a:t>
              </a:r>
              <a:r>
                <a:rPr lang="en-US" altLang="ko-KR" sz="1600" b="0" strike="noStrike" cap="none" dirty="0">
                  <a:gradFill rotWithShape="1">
                    <a:gsLst>
                      <a:gs pos="100000">
                        <a:schemeClr val="bg1">
                          <a:lumMod val="50000"/>
                        </a:schemeClr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  <a:tileRect/>
                  </a:gradFill>
                  <a:latin typeface="맑은 고딕" charset="0"/>
                  <a:ea typeface="맑은 고딕" charset="0"/>
                </a:rPr>
                <a:t> </a:t>
              </a:r>
              <a:r>
                <a:rPr lang="ko-KR" altLang="en-US" sz="1600" b="0" strike="noStrike" cap="none" dirty="0">
                  <a:gradFill rotWithShape="1">
                    <a:gsLst>
                      <a:gs pos="100000">
                        <a:schemeClr val="bg1">
                          <a:lumMod val="50000"/>
                        </a:schemeClr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  <a:tileRect/>
                  </a:gradFill>
                  <a:latin typeface="맑은 고딕" charset="0"/>
                  <a:ea typeface="맑은 고딕" charset="0"/>
                </a:rPr>
                <a:t>위고 주식회사</a:t>
              </a:r>
            </a:p>
          </p:txBody>
        </p:sp>
        <p:cxnSp>
          <p:nvCxnSpPr>
            <p:cNvPr id="11" name="직선 연결선 10"/>
            <p:cNvCxnSpPr>
              <a:cxnSpLocks/>
            </p:cNvCxnSpPr>
            <p:nvPr/>
          </p:nvCxnSpPr>
          <p:spPr>
            <a:xfrm flipV="1">
              <a:off x="1791351" y="3493770"/>
              <a:ext cx="6412887" cy="3302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1467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F31617C-3373-49DB-BE7F-2B73240F32D2}" type="slidenum">
              <a:rPr lang="ko-KR" altLang="en-US" smtClean="0"/>
              <a:pPr/>
              <a:t>10</a:t>
            </a:fld>
            <a:endParaRPr lang="ko-KR" altLang="en-US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47FCB9D-4633-4705-9A5E-A94A5EC3A208}"/>
              </a:ext>
            </a:extLst>
          </p:cNvPr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1B824D49-ADC4-449E-9D02-5A02DCA01D1C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2BD83B0-3517-4E96-B000-D9C94354B8B8}"/>
                </a:ext>
              </a:extLst>
            </p:cNvPr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B8D6C121-7F7E-4EBA-BD36-8A0DE55CF3C1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AF66229-9C74-4722-893C-260852198014}"/>
              </a:ext>
            </a:extLst>
          </p:cNvPr>
          <p:cNvSpPr txBox="1">
            <a:spLocks/>
          </p:cNvSpPr>
          <p:nvPr/>
        </p:nvSpPr>
        <p:spPr>
          <a:xfrm>
            <a:off x="1630045" y="203775"/>
            <a:ext cx="1512081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en-US" altLang="ko-KR" sz="20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Perceptron</a:t>
            </a:r>
            <a:endParaRPr lang="ko-KR" altLang="en-US" sz="2000" b="1" strike="noStrike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0ACAB3-6638-48E1-86F9-9316DDF07747}"/>
              </a:ext>
            </a:extLst>
          </p:cNvPr>
          <p:cNvSpPr txBox="1"/>
          <p:nvPr/>
        </p:nvSpPr>
        <p:spPr>
          <a:xfrm>
            <a:off x="452500" y="897509"/>
            <a:ext cx="9001000" cy="463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AI, Machine Learning, Deep Learning</a:t>
            </a:r>
            <a:r>
              <a:rPr lang="ko-KR" altLang="en-US" dirty="0"/>
              <a:t>의 상관 관계</a:t>
            </a:r>
            <a:endParaRPr lang="en-US" altLang="ko-KR" dirty="0"/>
          </a:p>
        </p:txBody>
      </p:sp>
      <p:pic>
        <p:nvPicPr>
          <p:cNvPr id="9218" name="Picture 2" descr="Artificial Intelligence, Machine Learning, and Deep Learning: Same ...">
            <a:extLst>
              <a:ext uri="{FF2B5EF4-FFF2-40B4-BE49-F238E27FC236}">
                <a16:creationId xmlns:a16="http://schemas.microsoft.com/office/drawing/2014/main" id="{45ACCD84-EF8D-4457-B077-35FD4FE796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29" r="18876" b="9249"/>
          <a:stretch/>
        </p:blipFill>
        <p:spPr bwMode="auto">
          <a:xfrm>
            <a:off x="2504728" y="1846228"/>
            <a:ext cx="4896544" cy="4650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0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F31617C-3373-49DB-BE7F-2B73240F32D2}" type="slidenum">
              <a:rPr lang="ko-KR" altLang="en-US" smtClean="0"/>
              <a:pPr/>
              <a:t>11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C0ACAB3-6638-48E1-86F9-9316DDF07747}"/>
                  </a:ext>
                </a:extLst>
              </p:cNvPr>
              <p:cNvSpPr txBox="1"/>
              <p:nvPr/>
            </p:nvSpPr>
            <p:spPr>
              <a:xfrm>
                <a:off x="452500" y="897509"/>
                <a:ext cx="9001000" cy="21184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Perceptron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à"/>
                </a:pPr>
                <a:r>
                  <a:rPr lang="en-US" altLang="ko-KR" dirty="0">
                    <a:sym typeface="Wingdings" panose="05000000000000000000" pitchFamily="2" charset="2"/>
                  </a:rPr>
                  <a:t>1957</a:t>
                </a:r>
                <a:r>
                  <a:rPr lang="ko-KR" altLang="en-US" dirty="0">
                    <a:sym typeface="Wingdings" panose="05000000000000000000" pitchFamily="2" charset="2"/>
                  </a:rPr>
                  <a:t>년에 프랑크 </a:t>
                </a:r>
                <a:r>
                  <a:rPr lang="ko-KR" altLang="en-US" dirty="0" err="1">
                    <a:sym typeface="Wingdings" panose="05000000000000000000" pitchFamily="2" charset="2"/>
                  </a:rPr>
                  <a:t>로젠블라트가</a:t>
                </a:r>
                <a:r>
                  <a:rPr lang="ko-KR" altLang="en-US" dirty="0">
                    <a:sym typeface="Wingdings" panose="05000000000000000000" pitchFamily="2" charset="2"/>
                  </a:rPr>
                  <a:t> 제안한 초기 형태의 인공 신경망</a:t>
                </a:r>
                <a:endParaRPr lang="en-US" altLang="ko-KR" dirty="0">
                  <a:sym typeface="Wingdings" panose="05000000000000000000" pitchFamily="2" charset="2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à"/>
                </a:pPr>
                <a:r>
                  <a:rPr lang="ko-KR" altLang="en-US" dirty="0">
                    <a:sym typeface="Wingdings" panose="05000000000000000000" pitchFamily="2" charset="2"/>
                  </a:rPr>
                  <a:t>다수의 입력에서 하나의 결과를 내보내는 알고리즘</a:t>
                </a:r>
                <a:endParaRPr lang="en-US" altLang="ko-KR" dirty="0">
                  <a:sym typeface="Wingdings" panose="05000000000000000000" pitchFamily="2" charset="2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à"/>
                </a:pPr>
                <a:r>
                  <a:rPr lang="ko-KR" altLang="en-US" dirty="0">
                    <a:sym typeface="Wingdings" panose="05000000000000000000" pitchFamily="2" charset="2"/>
                  </a:rPr>
                  <a:t>실제 뇌를 구성하는 뉴런의 동작과 유사</a:t>
                </a:r>
                <a:endParaRPr lang="en-US" altLang="ko-KR" dirty="0">
                  <a:sym typeface="Wingdings" panose="05000000000000000000" pitchFamily="2" charset="2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à"/>
                </a:pPr>
                <a:r>
                  <a:rPr lang="ko-KR" altLang="en-US" dirty="0">
                    <a:sym typeface="Wingdings" panose="05000000000000000000" pitchFamily="2" charset="2"/>
                  </a:rPr>
                  <a:t>입력</a:t>
                </a:r>
                <a:r>
                  <a:rPr lang="en-US" altLang="ko-KR" dirty="0">
                    <a:sym typeface="Wingdings" panose="05000000000000000000" pitchFamily="2" charset="2"/>
                  </a:rPr>
                  <a:t>(</a:t>
                </a:r>
                <a:r>
                  <a:rPr lang="ko-KR" altLang="en-US" dirty="0">
                    <a:sym typeface="Wingdings" panose="05000000000000000000" pitchFamily="2" charset="2"/>
                  </a:rPr>
                  <a:t>가지돌기</a:t>
                </a:r>
                <a:r>
                  <a:rPr lang="en-US" altLang="ko-KR" dirty="0"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>
                    <a:sym typeface="Wingdings" panose="05000000000000000000" pitchFamily="2" charset="2"/>
                  </a:rPr>
                  <a:t>)</a:t>
                </a:r>
                <a:r>
                  <a:rPr lang="ko-KR" altLang="en-US" dirty="0">
                    <a:sym typeface="Wingdings" panose="05000000000000000000" pitchFamily="2" charset="2"/>
                  </a:rPr>
                  <a:t>이 일정 이상의 크기를 가지면 출력</a:t>
                </a:r>
                <a:r>
                  <a:rPr lang="en-US" altLang="ko-KR" dirty="0">
                    <a:sym typeface="Wingdings" panose="05000000000000000000" pitchFamily="2" charset="2"/>
                  </a:rPr>
                  <a:t>(</a:t>
                </a:r>
                <a:r>
                  <a:rPr lang="ko-KR" altLang="en-US" dirty="0" err="1">
                    <a:sym typeface="Wingdings" panose="05000000000000000000" pitchFamily="2" charset="2"/>
                  </a:rPr>
                  <a:t>축삭말단</a:t>
                </a:r>
                <a:r>
                  <a:rPr lang="en-US" altLang="ko-KR" dirty="0"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𝑦</m:t>
                    </m:r>
                  </m:oMath>
                </a14:m>
                <a:r>
                  <a:rPr lang="en-US" altLang="ko-KR" dirty="0">
                    <a:sym typeface="Wingdings" panose="05000000000000000000" pitchFamily="2" charset="2"/>
                  </a:rPr>
                  <a:t>)</a:t>
                </a:r>
                <a:endParaRPr lang="en-US" altLang="ko-KR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C0ACAB3-6638-48E1-86F9-9316DDF07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00" y="897509"/>
                <a:ext cx="9001000" cy="2118465"/>
              </a:xfrm>
              <a:prstGeom prst="rect">
                <a:avLst/>
              </a:prstGeom>
              <a:blipFill>
                <a:blip r:embed="rId3"/>
                <a:stretch>
                  <a:fillRect l="-406" b="-34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2" name="Picture 2">
            <a:extLst>
              <a:ext uri="{FF2B5EF4-FFF2-40B4-BE49-F238E27FC236}">
                <a16:creationId xmlns:a16="http://schemas.microsoft.com/office/drawing/2014/main" id="{F1CBDC02-FB3A-4566-96EE-DE3B8CEC8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3" y="3501008"/>
            <a:ext cx="5112568" cy="2204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BD9C3C34-1A3D-434F-B438-D6EDF0ACC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260" y="3429000"/>
            <a:ext cx="2517310" cy="2204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CD2B69B6-2A86-4A73-9166-762721F57E26}"/>
              </a:ext>
            </a:extLst>
          </p:cNvPr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2177DA4-9768-4807-979A-F888D9F3155D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012C00-217C-49A5-806B-C81AB706461F}"/>
                </a:ext>
              </a:extLst>
            </p:cNvPr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42A3714-ECFA-43E6-B4D5-1ACDEE21FAC6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9ED4C5A-5075-4B54-B400-2BC84CC713B8}"/>
              </a:ext>
            </a:extLst>
          </p:cNvPr>
          <p:cNvSpPr txBox="1">
            <a:spLocks/>
          </p:cNvSpPr>
          <p:nvPr/>
        </p:nvSpPr>
        <p:spPr>
          <a:xfrm>
            <a:off x="1630045" y="203775"/>
            <a:ext cx="1512081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en-US" altLang="ko-KR" sz="20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Perceptron</a:t>
            </a:r>
            <a:endParaRPr lang="ko-KR" altLang="en-US" sz="2000" b="1" strike="noStrike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65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F31617C-3373-49DB-BE7F-2B73240F32D2}" type="slidenum">
              <a:rPr lang="ko-KR" altLang="en-US" smtClean="0"/>
              <a:pPr/>
              <a:t>12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C0ACAB3-6638-48E1-86F9-9316DDF07747}"/>
                  </a:ext>
                </a:extLst>
              </p:cNvPr>
              <p:cNvSpPr txBox="1"/>
              <p:nvPr/>
            </p:nvSpPr>
            <p:spPr>
              <a:xfrm>
                <a:off x="452500" y="897509"/>
                <a:ext cx="9001000" cy="2118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Perceptron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à"/>
                </a:pPr>
                <a:r>
                  <a:rPr lang="ko-KR" altLang="en-US" dirty="0">
                    <a:sym typeface="Wingdings" panose="05000000000000000000" pitchFamily="2" charset="2"/>
                  </a:rPr>
                  <a:t>입력</a:t>
                </a:r>
                <a:r>
                  <a:rPr lang="en-US" altLang="ko-KR" dirty="0">
                    <a:sym typeface="Wingdings" panose="05000000000000000000" pitchFamily="2" charset="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과 가중치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, </a:t>
                </a:r>
                <a:r>
                  <a:rPr lang="ko-KR" altLang="en-US" dirty="0" err="1"/>
                  <a:t>임계값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dirty="0"/>
                  <a:t>), </a:t>
                </a:r>
                <a:r>
                  <a:rPr lang="ko-KR" altLang="en-US" dirty="0"/>
                  <a:t>그리고 출력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ko-KR" dirty="0"/>
                  <a:t>)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à"/>
                </a:pPr>
                <a:r>
                  <a:rPr lang="ko-KR" altLang="en-US" dirty="0"/>
                  <a:t>각각의 원을 뉴런 또는 노드로 지칭</a:t>
                </a:r>
                <a:endParaRPr lang="en-US" altLang="ko-KR" dirty="0"/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à"/>
                </a:pPr>
                <a:r>
                  <a:rPr lang="ko-KR" altLang="en-US" dirty="0"/>
                  <a:t>가중치의 경우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신호를 흐르거나 흐르지 않게 하므로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저항과 유사한 역할</a:t>
                </a:r>
                <a:endParaRPr lang="en-US" altLang="ko-KR" dirty="0"/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à"/>
                </a:pPr>
                <a:endParaRPr lang="en-US" altLang="ko-KR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C0ACAB3-6638-48E1-86F9-9316DDF07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00" y="897509"/>
                <a:ext cx="9001000" cy="2118978"/>
              </a:xfrm>
              <a:prstGeom prst="rect">
                <a:avLst/>
              </a:prstGeom>
              <a:blipFill>
                <a:blip r:embed="rId3"/>
                <a:stretch>
                  <a:fillRect l="-4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C6D80E9-54D8-4020-B92D-1634B152F2A6}"/>
                  </a:ext>
                </a:extLst>
              </p:cNvPr>
              <p:cNvSpPr txBox="1"/>
              <p:nvPr/>
            </p:nvSpPr>
            <p:spPr>
              <a:xfrm>
                <a:off x="4592960" y="4077072"/>
                <a:ext cx="4392488" cy="823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,  (</m:t>
                              </m:r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&amp;1,  (</m:t>
                              </m:r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C6D80E9-54D8-4020-B92D-1634B152F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960" y="4077072"/>
                <a:ext cx="4392488" cy="8238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266" name="Picture 2" descr="밑바닥부터 시작하는 딥러닝] 퍼셉트론이란? (What is perceptron?)">
            <a:extLst>
              <a:ext uri="{FF2B5EF4-FFF2-40B4-BE49-F238E27FC236}">
                <a16:creationId xmlns:a16="http://schemas.microsoft.com/office/drawing/2014/main" id="{0825EA87-8808-429D-8D22-F541E0C84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35" y="3388841"/>
            <a:ext cx="253365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00FCC30B-1C48-4922-95E7-94EC76C294E4}"/>
              </a:ext>
            </a:extLst>
          </p:cNvPr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FA89BB9-324C-4A8B-9A58-4EEF15C8EF66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FAB22CF-6E2C-4E54-9521-00555E86131D}"/>
                </a:ext>
              </a:extLst>
            </p:cNvPr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B4875B8-5FFD-4293-B59D-5A6A27412CB6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0189971-E5B2-44DC-8E7B-7DB51C5773DC}"/>
              </a:ext>
            </a:extLst>
          </p:cNvPr>
          <p:cNvSpPr txBox="1">
            <a:spLocks/>
          </p:cNvSpPr>
          <p:nvPr/>
        </p:nvSpPr>
        <p:spPr>
          <a:xfrm>
            <a:off x="1630045" y="203775"/>
            <a:ext cx="1512081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en-US" altLang="ko-KR" sz="20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Perceptron</a:t>
            </a:r>
            <a:endParaRPr lang="ko-KR" altLang="en-US" sz="2000" b="1" strike="noStrike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3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F31617C-3373-49DB-BE7F-2B73240F32D2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0ACAB3-6638-48E1-86F9-9316DDF07747}"/>
              </a:ext>
            </a:extLst>
          </p:cNvPr>
          <p:cNvSpPr txBox="1"/>
          <p:nvPr/>
        </p:nvSpPr>
        <p:spPr>
          <a:xfrm>
            <a:off x="452500" y="897509"/>
            <a:ext cx="9001000" cy="2118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AND Gate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dirty="0" err="1">
                <a:sym typeface="Wingdings" panose="05000000000000000000" pitchFamily="2" charset="2"/>
              </a:rPr>
              <a:t>퍼셉트론을</a:t>
            </a:r>
            <a:r>
              <a:rPr lang="ko-KR" altLang="en-US" dirty="0">
                <a:sym typeface="Wingdings" panose="05000000000000000000" pitchFamily="2" charset="2"/>
              </a:rPr>
              <a:t> 통해서 구현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dirty="0">
                <a:sym typeface="Wingdings" panose="05000000000000000000" pitchFamily="2" charset="2"/>
              </a:rPr>
              <a:t>가중치와 </a:t>
            </a:r>
            <a:r>
              <a:rPr lang="ko-KR" altLang="en-US" dirty="0" err="1">
                <a:sym typeface="Wingdings" panose="05000000000000000000" pitchFamily="2" charset="2"/>
              </a:rPr>
              <a:t>임계값을</a:t>
            </a:r>
            <a:r>
              <a:rPr lang="ko-KR" altLang="en-US" dirty="0">
                <a:sym typeface="Wingdings" panose="05000000000000000000" pitchFamily="2" charset="2"/>
              </a:rPr>
              <a:t> 조절하여 </a:t>
            </a:r>
            <a:r>
              <a:rPr lang="en-US" altLang="ko-KR" dirty="0">
                <a:sym typeface="Wingdings" panose="05000000000000000000" pitchFamily="2" charset="2"/>
              </a:rPr>
              <a:t>AND Gate </a:t>
            </a:r>
            <a:r>
              <a:rPr lang="ko-KR" altLang="en-US" dirty="0">
                <a:sym typeface="Wingdings" panose="05000000000000000000" pitchFamily="2" charset="2"/>
              </a:rPr>
              <a:t>구현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표 5">
                <a:extLst>
                  <a:ext uri="{FF2B5EF4-FFF2-40B4-BE49-F238E27FC236}">
                    <a16:creationId xmlns:a16="http://schemas.microsoft.com/office/drawing/2014/main" id="{4ED3F1CA-A7AF-465A-A1A2-73C00FE4A7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3823994"/>
                  </p:ext>
                </p:extLst>
              </p:nvPr>
            </p:nvGraphicFramePr>
            <p:xfrm>
              <a:off x="723209" y="3563537"/>
              <a:ext cx="3642441" cy="18542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14147">
                      <a:extLst>
                        <a:ext uri="{9D8B030D-6E8A-4147-A177-3AD203B41FA5}">
                          <a16:colId xmlns:a16="http://schemas.microsoft.com/office/drawing/2014/main" val="973396230"/>
                        </a:ext>
                      </a:extLst>
                    </a:gridCol>
                    <a:gridCol w="1214147">
                      <a:extLst>
                        <a:ext uri="{9D8B030D-6E8A-4147-A177-3AD203B41FA5}">
                          <a16:colId xmlns:a16="http://schemas.microsoft.com/office/drawing/2014/main" val="2995793596"/>
                        </a:ext>
                      </a:extLst>
                    </a:gridCol>
                    <a:gridCol w="1214147">
                      <a:extLst>
                        <a:ext uri="{9D8B030D-6E8A-4147-A177-3AD203B41FA5}">
                          <a16:colId xmlns:a16="http://schemas.microsoft.com/office/drawing/2014/main" val="22085959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mtClean="0"/>
                                    </m:ctrlPr>
                                  </m:sSubPr>
                                  <m:e>
                                    <m:r>
                                      <a:rPr lang="en-US" altLang="ko-KR" smtClean="0"/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mtClean="0"/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mtClean="0"/>
                                    </m:ctrlPr>
                                  </m:sSubPr>
                                  <m:e>
                                    <m:r>
                                      <a:rPr lang="en-US" altLang="ko-KR" smtClean="0"/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mtClean="0"/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mtClean="0"/>
                                  <m:t>𝒚</m:t>
                                </m:r>
                              </m:oMath>
                            </m:oMathPara>
                          </a14:m>
                          <a:endParaRPr lang="en-US" altLang="ko-KR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11117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57328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6113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81814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302939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표 5">
                <a:extLst>
                  <a:ext uri="{FF2B5EF4-FFF2-40B4-BE49-F238E27FC236}">
                    <a16:creationId xmlns:a16="http://schemas.microsoft.com/office/drawing/2014/main" id="{4ED3F1CA-A7AF-465A-A1A2-73C00FE4A7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3823994"/>
                  </p:ext>
                </p:extLst>
              </p:nvPr>
            </p:nvGraphicFramePr>
            <p:xfrm>
              <a:off x="723209" y="3563537"/>
              <a:ext cx="3642441" cy="18542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14147">
                      <a:extLst>
                        <a:ext uri="{9D8B030D-6E8A-4147-A177-3AD203B41FA5}">
                          <a16:colId xmlns:a16="http://schemas.microsoft.com/office/drawing/2014/main" val="973396230"/>
                        </a:ext>
                      </a:extLst>
                    </a:gridCol>
                    <a:gridCol w="1214147">
                      <a:extLst>
                        <a:ext uri="{9D8B030D-6E8A-4147-A177-3AD203B41FA5}">
                          <a16:colId xmlns:a16="http://schemas.microsoft.com/office/drawing/2014/main" val="2995793596"/>
                        </a:ext>
                      </a:extLst>
                    </a:gridCol>
                    <a:gridCol w="1214147">
                      <a:extLst>
                        <a:ext uri="{9D8B030D-6E8A-4147-A177-3AD203B41FA5}">
                          <a16:colId xmlns:a16="http://schemas.microsoft.com/office/drawing/2014/main" val="22085959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500" t="-1639" r="-201500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1005" t="-1639" r="-102513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639" r="-2000" b="-4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11117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57328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6113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81814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3029392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5" name="그룹 14">
            <a:extLst>
              <a:ext uri="{FF2B5EF4-FFF2-40B4-BE49-F238E27FC236}">
                <a16:creationId xmlns:a16="http://schemas.microsoft.com/office/drawing/2014/main" id="{AB395703-251C-48D1-A7E5-3664945CFA13}"/>
              </a:ext>
            </a:extLst>
          </p:cNvPr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106CD1E-5618-4C48-B3CD-F943210AFD18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59C8532-100E-4556-A182-0C5F058DBD19}"/>
                </a:ext>
              </a:extLst>
            </p:cNvPr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622FEC0-735E-4C66-89A6-1E98DF2542E7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464B007-DB48-4B52-9BC9-605037CA53A4}"/>
              </a:ext>
            </a:extLst>
          </p:cNvPr>
          <p:cNvSpPr txBox="1">
            <a:spLocks/>
          </p:cNvSpPr>
          <p:nvPr/>
        </p:nvSpPr>
        <p:spPr>
          <a:xfrm>
            <a:off x="1630045" y="203775"/>
            <a:ext cx="1512081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en-US" altLang="ko-KR" sz="20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Perceptron</a:t>
            </a:r>
            <a:endParaRPr lang="ko-KR" altLang="en-US" sz="2000" b="1" strike="noStrike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54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F31617C-3373-49DB-BE7F-2B73240F32D2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0ACAB3-6638-48E1-86F9-9316DDF07747}"/>
              </a:ext>
            </a:extLst>
          </p:cNvPr>
          <p:cNvSpPr txBox="1"/>
          <p:nvPr/>
        </p:nvSpPr>
        <p:spPr>
          <a:xfrm>
            <a:off x="452500" y="897509"/>
            <a:ext cx="9001000" cy="2118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AND Gate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dirty="0" err="1">
                <a:sym typeface="Wingdings" panose="05000000000000000000" pitchFamily="2" charset="2"/>
              </a:rPr>
              <a:t>퍼셉트론을</a:t>
            </a:r>
            <a:r>
              <a:rPr lang="ko-KR" altLang="en-US" dirty="0">
                <a:sym typeface="Wingdings" panose="05000000000000000000" pitchFamily="2" charset="2"/>
              </a:rPr>
              <a:t> 통해서 구현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dirty="0">
                <a:sym typeface="Wingdings" panose="05000000000000000000" pitchFamily="2" charset="2"/>
              </a:rPr>
              <a:t>가중치와 </a:t>
            </a:r>
            <a:r>
              <a:rPr lang="ko-KR" altLang="en-US" dirty="0" err="1">
                <a:sym typeface="Wingdings" panose="05000000000000000000" pitchFamily="2" charset="2"/>
              </a:rPr>
              <a:t>임계값을</a:t>
            </a:r>
            <a:r>
              <a:rPr lang="ko-KR" altLang="en-US" dirty="0">
                <a:sym typeface="Wingdings" panose="05000000000000000000" pitchFamily="2" charset="2"/>
              </a:rPr>
              <a:t> 조절하여 </a:t>
            </a:r>
            <a:r>
              <a:rPr lang="en-US" altLang="ko-KR" dirty="0">
                <a:sym typeface="Wingdings" panose="05000000000000000000" pitchFamily="2" charset="2"/>
              </a:rPr>
              <a:t>AND Gate </a:t>
            </a:r>
            <a:r>
              <a:rPr lang="ko-KR" altLang="en-US" dirty="0">
                <a:sym typeface="Wingdings" panose="05000000000000000000" pitchFamily="2" charset="2"/>
              </a:rPr>
              <a:t>구현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6EE612-5645-4392-AD9F-EE92457D29EF}"/>
              </a:ext>
            </a:extLst>
          </p:cNvPr>
          <p:cNvSpPr txBox="1"/>
          <p:nvPr/>
        </p:nvSpPr>
        <p:spPr>
          <a:xfrm>
            <a:off x="4960078" y="3474975"/>
            <a:ext cx="35283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def AND(x1, x2):</a:t>
            </a:r>
          </a:p>
          <a:p>
            <a:r>
              <a:rPr lang="en-US" altLang="ko-KR" dirty="0"/>
              <a:t>    w1, w2, theta = 0.5, 0.5, 0.7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tmp</a:t>
            </a:r>
            <a:r>
              <a:rPr lang="en-US" altLang="ko-KR" dirty="0"/>
              <a:t> = x1*w1 + x2*w2</a:t>
            </a:r>
          </a:p>
          <a:p>
            <a:r>
              <a:rPr lang="en-US" altLang="ko-KR" dirty="0"/>
              <a:t>    if </a:t>
            </a:r>
            <a:r>
              <a:rPr lang="en-US" altLang="ko-KR" dirty="0" err="1"/>
              <a:t>tmp</a:t>
            </a:r>
            <a:r>
              <a:rPr lang="en-US" altLang="ko-KR" dirty="0"/>
              <a:t> &lt;= theta:</a:t>
            </a:r>
          </a:p>
          <a:p>
            <a:r>
              <a:rPr lang="en-US" altLang="ko-KR" dirty="0"/>
              <a:t>        return 0</a:t>
            </a:r>
          </a:p>
          <a:p>
            <a:r>
              <a:rPr lang="en-US" altLang="ko-KR" dirty="0"/>
              <a:t>    else:</a:t>
            </a:r>
          </a:p>
          <a:p>
            <a:r>
              <a:rPr lang="en-US" altLang="ko-KR" dirty="0"/>
              <a:t>        return 1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표 5">
                <a:extLst>
                  <a:ext uri="{FF2B5EF4-FFF2-40B4-BE49-F238E27FC236}">
                    <a16:creationId xmlns:a16="http://schemas.microsoft.com/office/drawing/2014/main" id="{4ED3F1CA-A7AF-465A-A1A2-73C00FE4A78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3209" y="3563537"/>
              <a:ext cx="3642441" cy="18542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14147">
                      <a:extLst>
                        <a:ext uri="{9D8B030D-6E8A-4147-A177-3AD203B41FA5}">
                          <a16:colId xmlns:a16="http://schemas.microsoft.com/office/drawing/2014/main" val="973396230"/>
                        </a:ext>
                      </a:extLst>
                    </a:gridCol>
                    <a:gridCol w="1214147">
                      <a:extLst>
                        <a:ext uri="{9D8B030D-6E8A-4147-A177-3AD203B41FA5}">
                          <a16:colId xmlns:a16="http://schemas.microsoft.com/office/drawing/2014/main" val="2995793596"/>
                        </a:ext>
                      </a:extLst>
                    </a:gridCol>
                    <a:gridCol w="1214147">
                      <a:extLst>
                        <a:ext uri="{9D8B030D-6E8A-4147-A177-3AD203B41FA5}">
                          <a16:colId xmlns:a16="http://schemas.microsoft.com/office/drawing/2014/main" val="22085959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mtClean="0"/>
                                    </m:ctrlPr>
                                  </m:sSubPr>
                                  <m:e>
                                    <m:r>
                                      <a:rPr lang="en-US" altLang="ko-KR" smtClean="0"/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mtClean="0"/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mtClean="0"/>
                                    </m:ctrlPr>
                                  </m:sSubPr>
                                  <m:e>
                                    <m:r>
                                      <a:rPr lang="en-US" altLang="ko-KR" smtClean="0"/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mtClean="0"/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mtClean="0"/>
                                  <m:t>𝒚</m:t>
                                </m:r>
                              </m:oMath>
                            </m:oMathPara>
                          </a14:m>
                          <a:endParaRPr lang="en-US" altLang="ko-KR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11117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57328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6113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81814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302939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표 5">
                <a:extLst>
                  <a:ext uri="{FF2B5EF4-FFF2-40B4-BE49-F238E27FC236}">
                    <a16:creationId xmlns:a16="http://schemas.microsoft.com/office/drawing/2014/main" id="{4ED3F1CA-A7AF-465A-A1A2-73C00FE4A78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3209" y="3563537"/>
              <a:ext cx="3642441" cy="18542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14147">
                      <a:extLst>
                        <a:ext uri="{9D8B030D-6E8A-4147-A177-3AD203B41FA5}">
                          <a16:colId xmlns:a16="http://schemas.microsoft.com/office/drawing/2014/main" val="973396230"/>
                        </a:ext>
                      </a:extLst>
                    </a:gridCol>
                    <a:gridCol w="1214147">
                      <a:extLst>
                        <a:ext uri="{9D8B030D-6E8A-4147-A177-3AD203B41FA5}">
                          <a16:colId xmlns:a16="http://schemas.microsoft.com/office/drawing/2014/main" val="2995793596"/>
                        </a:ext>
                      </a:extLst>
                    </a:gridCol>
                    <a:gridCol w="1214147">
                      <a:extLst>
                        <a:ext uri="{9D8B030D-6E8A-4147-A177-3AD203B41FA5}">
                          <a16:colId xmlns:a16="http://schemas.microsoft.com/office/drawing/2014/main" val="22085959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500" t="-1639" r="-201500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1005" t="-1639" r="-102513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639" r="-2000" b="-4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11117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57328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6113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81814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3029392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1" name="그룹 10">
            <a:extLst>
              <a:ext uri="{FF2B5EF4-FFF2-40B4-BE49-F238E27FC236}">
                <a16:creationId xmlns:a16="http://schemas.microsoft.com/office/drawing/2014/main" id="{3A698F08-C175-4C60-BE37-4C28A134CA8F}"/>
              </a:ext>
            </a:extLst>
          </p:cNvPr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B7C5109-2ED6-40B3-AE0E-45A8614930BF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DE8FE26-50BA-4AE8-8AF7-EEB87A804948}"/>
                </a:ext>
              </a:extLst>
            </p:cNvPr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C943FF5-8257-44A3-9796-92804819901A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FDAF8B2-B790-4D5D-B943-6059293833B7}"/>
              </a:ext>
            </a:extLst>
          </p:cNvPr>
          <p:cNvSpPr txBox="1">
            <a:spLocks/>
          </p:cNvSpPr>
          <p:nvPr/>
        </p:nvSpPr>
        <p:spPr>
          <a:xfrm>
            <a:off x="1630045" y="203775"/>
            <a:ext cx="1512081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en-US" altLang="ko-KR" sz="20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Perceptron</a:t>
            </a:r>
            <a:endParaRPr lang="ko-KR" altLang="en-US" sz="2000" b="1" strike="noStrike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4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F31617C-3373-49DB-BE7F-2B73240F32D2}" type="slidenum">
              <a:rPr lang="ko-KR" altLang="en-US" smtClean="0"/>
              <a:pPr/>
              <a:t>15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C0ACAB3-6638-48E1-86F9-9316DDF07747}"/>
                  </a:ext>
                </a:extLst>
              </p:cNvPr>
              <p:cNvSpPr txBox="1"/>
              <p:nvPr/>
            </p:nvSpPr>
            <p:spPr>
              <a:xfrm>
                <a:off x="452500" y="897509"/>
                <a:ext cx="9001000" cy="1703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편향 </a:t>
                </a:r>
                <a:r>
                  <a:rPr lang="en-US" altLang="ko-KR" dirty="0"/>
                  <a:t>(bias)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à"/>
                </a:pPr>
                <a:r>
                  <a:rPr lang="ko-KR" altLang="en-US" dirty="0" err="1">
                    <a:sym typeface="Wingdings" panose="05000000000000000000" pitchFamily="2" charset="2"/>
                  </a:rPr>
                  <a:t>임계값에</a:t>
                </a:r>
                <a:r>
                  <a:rPr lang="ko-KR" altLang="en-US" dirty="0">
                    <a:sym typeface="Wingdings" panose="05000000000000000000" pitchFamily="2" charset="2"/>
                  </a:rPr>
                  <a:t> 해당하는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𝜃</m:t>
                    </m:r>
                  </m:oMath>
                </a14:m>
                <a:r>
                  <a:rPr lang="ko-KR" altLang="en-US" dirty="0">
                    <a:sym typeface="Wingdings" panose="05000000000000000000" pitchFamily="2" charset="2"/>
                  </a:rPr>
                  <a:t>를 </a:t>
                </a:r>
                <a:r>
                  <a:rPr lang="en-US" altLang="ko-KR" dirty="0">
                    <a:sym typeface="Wingdings" panose="05000000000000000000" pitchFamily="2" charset="2"/>
                  </a:rPr>
                  <a:t>–b</a:t>
                </a:r>
                <a:r>
                  <a:rPr lang="ko-KR" altLang="en-US" dirty="0">
                    <a:sym typeface="Wingdings" panose="05000000000000000000" pitchFamily="2" charset="2"/>
                  </a:rPr>
                  <a:t>로 치환하여</a:t>
                </a:r>
                <a:r>
                  <a:rPr lang="en-US" altLang="ko-KR" dirty="0">
                    <a:sym typeface="Wingdings" panose="05000000000000000000" pitchFamily="2" charset="2"/>
                  </a:rPr>
                  <a:t>, </a:t>
                </a:r>
                <a:r>
                  <a:rPr lang="ko-KR" altLang="en-US" dirty="0" err="1">
                    <a:sym typeface="Wingdings" panose="05000000000000000000" pitchFamily="2" charset="2"/>
                  </a:rPr>
                  <a:t>퍼셉트론을</a:t>
                </a:r>
                <a:r>
                  <a:rPr lang="ko-KR" altLang="en-US" dirty="0">
                    <a:sym typeface="Wingdings" panose="05000000000000000000" pitchFamily="2" charset="2"/>
                  </a:rPr>
                  <a:t> 다음과 같이 변환 가능</a:t>
                </a:r>
                <a:endParaRPr lang="en-US" altLang="ko-KR" dirty="0">
                  <a:sym typeface="Wingdings" panose="05000000000000000000" pitchFamily="2" charset="2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à"/>
                </a:pPr>
                <a:endParaRPr lang="en-US" altLang="ko-KR" dirty="0"/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à"/>
                </a:pPr>
                <a:endParaRPr lang="en-US" altLang="ko-KR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C0ACAB3-6638-48E1-86F9-9316DDF07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00" y="897509"/>
                <a:ext cx="9001000" cy="1703480"/>
              </a:xfrm>
              <a:prstGeom prst="rect">
                <a:avLst/>
              </a:prstGeom>
              <a:blipFill>
                <a:blip r:embed="rId3"/>
                <a:stretch>
                  <a:fillRect l="-4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DB86994-3CF0-4E10-B677-B66F051D6F50}"/>
                  </a:ext>
                </a:extLst>
              </p:cNvPr>
              <p:cNvSpPr txBox="1"/>
              <p:nvPr/>
            </p:nvSpPr>
            <p:spPr>
              <a:xfrm>
                <a:off x="393618" y="4068705"/>
                <a:ext cx="4392488" cy="823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,  (</m:t>
                              </m:r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&amp;1,  (</m:t>
                              </m:r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DB86994-3CF0-4E10-B677-B66F051D6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18" y="4068705"/>
                <a:ext cx="4392488" cy="8238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115B35A-A1BA-48FB-B766-F07B62A544E7}"/>
                  </a:ext>
                </a:extLst>
              </p:cNvPr>
              <p:cNvSpPr txBox="1"/>
              <p:nvPr/>
            </p:nvSpPr>
            <p:spPr>
              <a:xfrm>
                <a:off x="4807808" y="4068704"/>
                <a:ext cx="4824536" cy="823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,  (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≤0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&amp;1,  (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115B35A-A1BA-48FB-B766-F07B62A544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7808" y="4068704"/>
                <a:ext cx="4824536" cy="8238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그룹 12">
            <a:extLst>
              <a:ext uri="{FF2B5EF4-FFF2-40B4-BE49-F238E27FC236}">
                <a16:creationId xmlns:a16="http://schemas.microsoft.com/office/drawing/2014/main" id="{4B73ABFF-DC0C-45AB-8E81-02B76D24049B}"/>
              </a:ext>
            </a:extLst>
          </p:cNvPr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667A883-F106-43AD-B209-B44AD6F2D848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1FB1E7A-AFA1-4E30-9CBF-26EC3E09C6C9}"/>
                </a:ext>
              </a:extLst>
            </p:cNvPr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6CE6DB2-BEC0-4388-ADDC-0FBECEDFB43F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BEC837E-AB8B-43C2-B568-5465B689B8D3}"/>
              </a:ext>
            </a:extLst>
          </p:cNvPr>
          <p:cNvSpPr txBox="1">
            <a:spLocks/>
          </p:cNvSpPr>
          <p:nvPr/>
        </p:nvSpPr>
        <p:spPr>
          <a:xfrm>
            <a:off x="1630045" y="203775"/>
            <a:ext cx="1512081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en-US" altLang="ko-KR" sz="20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Perceptron</a:t>
            </a:r>
            <a:endParaRPr lang="ko-KR" altLang="en-US" sz="2000" b="1" strike="noStrike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151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F31617C-3373-49DB-BE7F-2B73240F32D2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0ACAB3-6638-48E1-86F9-9316DDF07747}"/>
              </a:ext>
            </a:extLst>
          </p:cNvPr>
          <p:cNvSpPr txBox="1"/>
          <p:nvPr/>
        </p:nvSpPr>
        <p:spPr>
          <a:xfrm>
            <a:off x="452500" y="897509"/>
            <a:ext cx="9001000" cy="2118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AND Gate (bias</a:t>
            </a:r>
            <a:r>
              <a:rPr lang="ko-KR" altLang="en-US" dirty="0"/>
              <a:t> 추가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dirty="0" err="1">
                <a:sym typeface="Wingdings" panose="05000000000000000000" pitchFamily="2" charset="2"/>
              </a:rPr>
              <a:t>퍼셉트론을</a:t>
            </a:r>
            <a:r>
              <a:rPr lang="ko-KR" altLang="en-US" dirty="0">
                <a:sym typeface="Wingdings" panose="05000000000000000000" pitchFamily="2" charset="2"/>
              </a:rPr>
              <a:t> 통해서 구현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dirty="0">
                <a:sym typeface="Wingdings" panose="05000000000000000000" pitchFamily="2" charset="2"/>
              </a:rPr>
              <a:t>가중치와 </a:t>
            </a:r>
            <a:r>
              <a:rPr lang="ko-KR" altLang="en-US" dirty="0" err="1">
                <a:sym typeface="Wingdings" panose="05000000000000000000" pitchFamily="2" charset="2"/>
              </a:rPr>
              <a:t>임계값을</a:t>
            </a:r>
            <a:r>
              <a:rPr lang="ko-KR" altLang="en-US" dirty="0">
                <a:sym typeface="Wingdings" panose="05000000000000000000" pitchFamily="2" charset="2"/>
              </a:rPr>
              <a:t> 조절하여 </a:t>
            </a:r>
            <a:r>
              <a:rPr lang="en-US" altLang="ko-KR" dirty="0">
                <a:sym typeface="Wingdings" panose="05000000000000000000" pitchFamily="2" charset="2"/>
              </a:rPr>
              <a:t>AND Gate </a:t>
            </a:r>
            <a:r>
              <a:rPr lang="ko-KR" altLang="en-US" dirty="0">
                <a:sym typeface="Wingdings" panose="05000000000000000000" pitchFamily="2" charset="2"/>
              </a:rPr>
              <a:t>구현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표 5">
                <a:extLst>
                  <a:ext uri="{FF2B5EF4-FFF2-40B4-BE49-F238E27FC236}">
                    <a16:creationId xmlns:a16="http://schemas.microsoft.com/office/drawing/2014/main" id="{634C16A0-ACF1-4643-A09C-478D9E5E2BB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4508289"/>
                  </p:ext>
                </p:extLst>
              </p:nvPr>
            </p:nvGraphicFramePr>
            <p:xfrm>
              <a:off x="723209" y="3563537"/>
              <a:ext cx="3642441" cy="18542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14147">
                      <a:extLst>
                        <a:ext uri="{9D8B030D-6E8A-4147-A177-3AD203B41FA5}">
                          <a16:colId xmlns:a16="http://schemas.microsoft.com/office/drawing/2014/main" val="973396230"/>
                        </a:ext>
                      </a:extLst>
                    </a:gridCol>
                    <a:gridCol w="1214147">
                      <a:extLst>
                        <a:ext uri="{9D8B030D-6E8A-4147-A177-3AD203B41FA5}">
                          <a16:colId xmlns:a16="http://schemas.microsoft.com/office/drawing/2014/main" val="2995793596"/>
                        </a:ext>
                      </a:extLst>
                    </a:gridCol>
                    <a:gridCol w="1214147">
                      <a:extLst>
                        <a:ext uri="{9D8B030D-6E8A-4147-A177-3AD203B41FA5}">
                          <a16:colId xmlns:a16="http://schemas.microsoft.com/office/drawing/2014/main" val="22085959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mtClean="0"/>
                                    </m:ctrlPr>
                                  </m:sSubPr>
                                  <m:e>
                                    <m:r>
                                      <a:rPr lang="en-US" altLang="ko-KR" smtClean="0"/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mtClean="0"/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mtClean="0"/>
                                    </m:ctrlPr>
                                  </m:sSubPr>
                                  <m:e>
                                    <m:r>
                                      <a:rPr lang="en-US" altLang="ko-KR" smtClean="0"/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mtClean="0"/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mtClean="0"/>
                                  <m:t>𝒚</m:t>
                                </m:r>
                              </m:oMath>
                            </m:oMathPara>
                          </a14:m>
                          <a:endParaRPr lang="en-US" altLang="ko-KR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11117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57328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6113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81814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302939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표 5">
                <a:extLst>
                  <a:ext uri="{FF2B5EF4-FFF2-40B4-BE49-F238E27FC236}">
                    <a16:creationId xmlns:a16="http://schemas.microsoft.com/office/drawing/2014/main" id="{634C16A0-ACF1-4643-A09C-478D9E5E2BB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4508289"/>
                  </p:ext>
                </p:extLst>
              </p:nvPr>
            </p:nvGraphicFramePr>
            <p:xfrm>
              <a:off x="723209" y="3563537"/>
              <a:ext cx="3642441" cy="18542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14147">
                      <a:extLst>
                        <a:ext uri="{9D8B030D-6E8A-4147-A177-3AD203B41FA5}">
                          <a16:colId xmlns:a16="http://schemas.microsoft.com/office/drawing/2014/main" val="973396230"/>
                        </a:ext>
                      </a:extLst>
                    </a:gridCol>
                    <a:gridCol w="1214147">
                      <a:extLst>
                        <a:ext uri="{9D8B030D-6E8A-4147-A177-3AD203B41FA5}">
                          <a16:colId xmlns:a16="http://schemas.microsoft.com/office/drawing/2014/main" val="2995793596"/>
                        </a:ext>
                      </a:extLst>
                    </a:gridCol>
                    <a:gridCol w="1214147">
                      <a:extLst>
                        <a:ext uri="{9D8B030D-6E8A-4147-A177-3AD203B41FA5}">
                          <a16:colId xmlns:a16="http://schemas.microsoft.com/office/drawing/2014/main" val="22085959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500" t="-1639" r="-201500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1005" t="-1639" r="-102513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639" r="-2000" b="-4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11117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57328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6113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81814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3029392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2" name="그룹 11">
            <a:extLst>
              <a:ext uri="{FF2B5EF4-FFF2-40B4-BE49-F238E27FC236}">
                <a16:creationId xmlns:a16="http://schemas.microsoft.com/office/drawing/2014/main" id="{8AC504A3-6053-4F5D-BE38-A2534ECBDDBB}"/>
              </a:ext>
            </a:extLst>
          </p:cNvPr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4DD3C56-2407-4C20-BA59-4E6279C55205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B9F1D15-3989-463F-AD9F-9E034431FA4E}"/>
                </a:ext>
              </a:extLst>
            </p:cNvPr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5E8F243-9C60-4B45-B727-5B2E5E62E5CC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D18A8D8-8FFA-4365-A884-1B230098250B}"/>
              </a:ext>
            </a:extLst>
          </p:cNvPr>
          <p:cNvSpPr txBox="1">
            <a:spLocks/>
          </p:cNvSpPr>
          <p:nvPr/>
        </p:nvSpPr>
        <p:spPr>
          <a:xfrm>
            <a:off x="1630045" y="203775"/>
            <a:ext cx="1512081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en-US" altLang="ko-KR" sz="20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Perceptron</a:t>
            </a:r>
            <a:endParaRPr lang="ko-KR" altLang="en-US" sz="2000" b="1" strike="noStrike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66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F31617C-3373-49DB-BE7F-2B73240F32D2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0ACAB3-6638-48E1-86F9-9316DDF07747}"/>
              </a:ext>
            </a:extLst>
          </p:cNvPr>
          <p:cNvSpPr txBox="1"/>
          <p:nvPr/>
        </p:nvSpPr>
        <p:spPr>
          <a:xfrm>
            <a:off x="452500" y="897509"/>
            <a:ext cx="9001000" cy="2118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AND Gate (bias</a:t>
            </a:r>
            <a:r>
              <a:rPr lang="ko-KR" altLang="en-US" dirty="0"/>
              <a:t> 추가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dirty="0" err="1">
                <a:sym typeface="Wingdings" panose="05000000000000000000" pitchFamily="2" charset="2"/>
              </a:rPr>
              <a:t>퍼셉트론을</a:t>
            </a:r>
            <a:r>
              <a:rPr lang="ko-KR" altLang="en-US" dirty="0">
                <a:sym typeface="Wingdings" panose="05000000000000000000" pitchFamily="2" charset="2"/>
              </a:rPr>
              <a:t> 통해서 구현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dirty="0">
                <a:sym typeface="Wingdings" panose="05000000000000000000" pitchFamily="2" charset="2"/>
              </a:rPr>
              <a:t>가중치와 </a:t>
            </a:r>
            <a:r>
              <a:rPr lang="ko-KR" altLang="en-US" dirty="0" err="1">
                <a:sym typeface="Wingdings" panose="05000000000000000000" pitchFamily="2" charset="2"/>
              </a:rPr>
              <a:t>임계값을</a:t>
            </a:r>
            <a:r>
              <a:rPr lang="ko-KR" altLang="en-US" dirty="0">
                <a:sym typeface="Wingdings" panose="05000000000000000000" pitchFamily="2" charset="2"/>
              </a:rPr>
              <a:t> 조절하여 </a:t>
            </a:r>
            <a:r>
              <a:rPr lang="en-US" altLang="ko-KR" dirty="0">
                <a:sym typeface="Wingdings" panose="05000000000000000000" pitchFamily="2" charset="2"/>
              </a:rPr>
              <a:t>AND Gate </a:t>
            </a:r>
            <a:r>
              <a:rPr lang="ko-KR" altLang="en-US" dirty="0">
                <a:sym typeface="Wingdings" panose="05000000000000000000" pitchFamily="2" charset="2"/>
              </a:rPr>
              <a:t>구현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6EE612-5645-4392-AD9F-EE92457D29EF}"/>
              </a:ext>
            </a:extLst>
          </p:cNvPr>
          <p:cNvSpPr txBox="1"/>
          <p:nvPr/>
        </p:nvSpPr>
        <p:spPr>
          <a:xfrm>
            <a:off x="5189717" y="3098169"/>
            <a:ext cx="35283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import</a:t>
            </a:r>
            <a:r>
              <a:rPr lang="ko-KR" altLang="en-US" dirty="0"/>
              <a:t> </a:t>
            </a:r>
            <a:r>
              <a:rPr lang="en-US" altLang="ko-KR" dirty="0" err="1"/>
              <a:t>numpy</a:t>
            </a:r>
            <a:endParaRPr lang="en-US" altLang="ko-KR" dirty="0"/>
          </a:p>
          <a:p>
            <a:r>
              <a:rPr lang="en-US" altLang="ko-KR" dirty="0"/>
              <a:t>def AND(x1, x2):</a:t>
            </a:r>
          </a:p>
          <a:p>
            <a:r>
              <a:rPr lang="en-US" altLang="ko-KR" dirty="0"/>
              <a:t>    x = </a:t>
            </a:r>
            <a:r>
              <a:rPr lang="en-US" altLang="ko-KR" dirty="0" err="1"/>
              <a:t>np.array</a:t>
            </a:r>
            <a:r>
              <a:rPr lang="en-US" altLang="ko-KR" dirty="0"/>
              <a:t>([x1, x2])</a:t>
            </a:r>
          </a:p>
          <a:p>
            <a:r>
              <a:rPr lang="en-US" altLang="ko-KR" dirty="0"/>
              <a:t>    w = </a:t>
            </a:r>
            <a:r>
              <a:rPr lang="en-US" altLang="ko-KR" dirty="0" err="1"/>
              <a:t>np.array</a:t>
            </a:r>
            <a:r>
              <a:rPr lang="en-US" altLang="ko-KR" dirty="0"/>
              <a:t>([0.5, 0.5])</a:t>
            </a:r>
          </a:p>
          <a:p>
            <a:r>
              <a:rPr lang="en-US" altLang="ko-KR" dirty="0"/>
              <a:t>    b = -0.7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tmp</a:t>
            </a:r>
            <a:r>
              <a:rPr lang="en-US" altLang="ko-KR" dirty="0"/>
              <a:t> = </a:t>
            </a:r>
            <a:r>
              <a:rPr lang="en-US" altLang="ko-KR" dirty="0" err="1"/>
              <a:t>np.sum</a:t>
            </a:r>
            <a:r>
              <a:rPr lang="en-US" altLang="ko-KR" dirty="0"/>
              <a:t>(w*x)+b</a:t>
            </a:r>
          </a:p>
          <a:p>
            <a:r>
              <a:rPr lang="en-US" altLang="ko-KR" dirty="0"/>
              <a:t>    if </a:t>
            </a:r>
            <a:r>
              <a:rPr lang="en-US" altLang="ko-KR" dirty="0" err="1"/>
              <a:t>tmp</a:t>
            </a:r>
            <a:r>
              <a:rPr lang="en-US" altLang="ko-KR" dirty="0"/>
              <a:t> &lt;= 0:</a:t>
            </a:r>
          </a:p>
          <a:p>
            <a:r>
              <a:rPr lang="en-US" altLang="ko-KR" dirty="0"/>
              <a:t>        return 0</a:t>
            </a:r>
          </a:p>
          <a:p>
            <a:r>
              <a:rPr lang="en-US" altLang="ko-KR" dirty="0"/>
              <a:t>    else:</a:t>
            </a:r>
          </a:p>
          <a:p>
            <a:r>
              <a:rPr lang="en-US" altLang="ko-KR" dirty="0"/>
              <a:t>        return 1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표 5">
                <a:extLst>
                  <a:ext uri="{FF2B5EF4-FFF2-40B4-BE49-F238E27FC236}">
                    <a16:creationId xmlns:a16="http://schemas.microsoft.com/office/drawing/2014/main" id="{634C16A0-ACF1-4643-A09C-478D9E5E2BB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3209" y="3563537"/>
              <a:ext cx="3642441" cy="18542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14147">
                      <a:extLst>
                        <a:ext uri="{9D8B030D-6E8A-4147-A177-3AD203B41FA5}">
                          <a16:colId xmlns:a16="http://schemas.microsoft.com/office/drawing/2014/main" val="973396230"/>
                        </a:ext>
                      </a:extLst>
                    </a:gridCol>
                    <a:gridCol w="1214147">
                      <a:extLst>
                        <a:ext uri="{9D8B030D-6E8A-4147-A177-3AD203B41FA5}">
                          <a16:colId xmlns:a16="http://schemas.microsoft.com/office/drawing/2014/main" val="2995793596"/>
                        </a:ext>
                      </a:extLst>
                    </a:gridCol>
                    <a:gridCol w="1214147">
                      <a:extLst>
                        <a:ext uri="{9D8B030D-6E8A-4147-A177-3AD203B41FA5}">
                          <a16:colId xmlns:a16="http://schemas.microsoft.com/office/drawing/2014/main" val="22085959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mtClean="0"/>
                                    </m:ctrlPr>
                                  </m:sSubPr>
                                  <m:e>
                                    <m:r>
                                      <a:rPr lang="en-US" altLang="ko-KR" smtClean="0"/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mtClean="0"/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mtClean="0"/>
                                    </m:ctrlPr>
                                  </m:sSubPr>
                                  <m:e>
                                    <m:r>
                                      <a:rPr lang="en-US" altLang="ko-KR" smtClean="0"/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mtClean="0"/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mtClean="0"/>
                                  <m:t>𝒚</m:t>
                                </m:r>
                              </m:oMath>
                            </m:oMathPara>
                          </a14:m>
                          <a:endParaRPr lang="en-US" altLang="ko-KR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11117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57328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6113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81814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302939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표 5">
                <a:extLst>
                  <a:ext uri="{FF2B5EF4-FFF2-40B4-BE49-F238E27FC236}">
                    <a16:creationId xmlns:a16="http://schemas.microsoft.com/office/drawing/2014/main" id="{634C16A0-ACF1-4643-A09C-478D9E5E2BB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3209" y="3563537"/>
              <a:ext cx="3642441" cy="18542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14147">
                      <a:extLst>
                        <a:ext uri="{9D8B030D-6E8A-4147-A177-3AD203B41FA5}">
                          <a16:colId xmlns:a16="http://schemas.microsoft.com/office/drawing/2014/main" val="973396230"/>
                        </a:ext>
                      </a:extLst>
                    </a:gridCol>
                    <a:gridCol w="1214147">
                      <a:extLst>
                        <a:ext uri="{9D8B030D-6E8A-4147-A177-3AD203B41FA5}">
                          <a16:colId xmlns:a16="http://schemas.microsoft.com/office/drawing/2014/main" val="2995793596"/>
                        </a:ext>
                      </a:extLst>
                    </a:gridCol>
                    <a:gridCol w="1214147">
                      <a:extLst>
                        <a:ext uri="{9D8B030D-6E8A-4147-A177-3AD203B41FA5}">
                          <a16:colId xmlns:a16="http://schemas.microsoft.com/office/drawing/2014/main" val="22085959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500" t="-1639" r="-201500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1005" t="-1639" r="-102513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639" r="-2000" b="-4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11117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57328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6113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81814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3029392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2" name="그룹 11">
            <a:extLst>
              <a:ext uri="{FF2B5EF4-FFF2-40B4-BE49-F238E27FC236}">
                <a16:creationId xmlns:a16="http://schemas.microsoft.com/office/drawing/2014/main" id="{6F2B1CE7-53E0-4EE3-9583-C7461E7C79DD}"/>
              </a:ext>
            </a:extLst>
          </p:cNvPr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99338CB-A440-4CBA-BF4B-CD63CC6EE623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E411FAC-DD1B-4A6C-9F83-1EA473053ABB}"/>
                </a:ext>
              </a:extLst>
            </p:cNvPr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1AA1424-A7E8-4CCD-8901-F018645DE6D8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2CF7C40-8594-47B9-85A9-901C6E0360FB}"/>
              </a:ext>
            </a:extLst>
          </p:cNvPr>
          <p:cNvSpPr txBox="1">
            <a:spLocks/>
          </p:cNvSpPr>
          <p:nvPr/>
        </p:nvSpPr>
        <p:spPr>
          <a:xfrm>
            <a:off x="1630045" y="203775"/>
            <a:ext cx="1512081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en-US" altLang="ko-KR" sz="20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Perceptron</a:t>
            </a:r>
            <a:endParaRPr lang="ko-KR" altLang="en-US" sz="2000" b="1" strike="noStrike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79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F31617C-3373-49DB-BE7F-2B73240F32D2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0ACAB3-6638-48E1-86F9-9316DDF07747}"/>
              </a:ext>
            </a:extLst>
          </p:cNvPr>
          <p:cNvSpPr txBox="1"/>
          <p:nvPr/>
        </p:nvSpPr>
        <p:spPr>
          <a:xfrm>
            <a:off x="452500" y="897509"/>
            <a:ext cx="9001000" cy="2118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NAND Gate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dirty="0">
                <a:sym typeface="Wingdings" panose="05000000000000000000" pitchFamily="2" charset="2"/>
              </a:rPr>
              <a:t>NAND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dirty="0">
                <a:sym typeface="Wingdings" panose="05000000000000000000" pitchFamily="2" charset="2"/>
              </a:rPr>
              <a:t>Not AND Gate</a:t>
            </a:r>
            <a:r>
              <a:rPr lang="ko-KR" altLang="en-US" dirty="0">
                <a:sym typeface="Wingdings" panose="05000000000000000000" pitchFamily="2" charset="2"/>
              </a:rPr>
              <a:t>이고</a:t>
            </a:r>
            <a:r>
              <a:rPr lang="en-US" altLang="ko-KR" dirty="0">
                <a:sym typeface="Wingdings" panose="05000000000000000000" pitchFamily="2" charset="2"/>
              </a:rPr>
              <a:t>, AND</a:t>
            </a:r>
            <a:r>
              <a:rPr lang="ko-KR" altLang="en-US" dirty="0">
                <a:sym typeface="Wingdings" panose="05000000000000000000" pitchFamily="2" charset="2"/>
              </a:rPr>
              <a:t>와 반대 </a:t>
            </a:r>
            <a:r>
              <a:rPr lang="ko-KR" altLang="en-US" dirty="0" err="1">
                <a:sym typeface="Wingdings" panose="05000000000000000000" pitchFamily="2" charset="2"/>
              </a:rPr>
              <a:t>출력값을</a:t>
            </a:r>
            <a:r>
              <a:rPr lang="ko-KR" altLang="en-US" dirty="0">
                <a:sym typeface="Wingdings" panose="05000000000000000000" pitchFamily="2" charset="2"/>
              </a:rPr>
              <a:t> 가진다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dirty="0">
                <a:sym typeface="Wingdings" panose="05000000000000000000" pitchFamily="2" charset="2"/>
              </a:rPr>
              <a:t>따라서 가중치와 편향의 부호를 반대로 해주면 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표 5">
                <a:extLst>
                  <a:ext uri="{FF2B5EF4-FFF2-40B4-BE49-F238E27FC236}">
                    <a16:creationId xmlns:a16="http://schemas.microsoft.com/office/drawing/2014/main" id="{79636337-E9AD-4697-B36C-93C16F60CA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7105902"/>
                  </p:ext>
                </p:extLst>
              </p:nvPr>
            </p:nvGraphicFramePr>
            <p:xfrm>
              <a:off x="723209" y="3563537"/>
              <a:ext cx="3642441" cy="18542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14147">
                      <a:extLst>
                        <a:ext uri="{9D8B030D-6E8A-4147-A177-3AD203B41FA5}">
                          <a16:colId xmlns:a16="http://schemas.microsoft.com/office/drawing/2014/main" val="973396230"/>
                        </a:ext>
                      </a:extLst>
                    </a:gridCol>
                    <a:gridCol w="1214147">
                      <a:extLst>
                        <a:ext uri="{9D8B030D-6E8A-4147-A177-3AD203B41FA5}">
                          <a16:colId xmlns:a16="http://schemas.microsoft.com/office/drawing/2014/main" val="2995793596"/>
                        </a:ext>
                      </a:extLst>
                    </a:gridCol>
                    <a:gridCol w="1214147">
                      <a:extLst>
                        <a:ext uri="{9D8B030D-6E8A-4147-A177-3AD203B41FA5}">
                          <a16:colId xmlns:a16="http://schemas.microsoft.com/office/drawing/2014/main" val="22085959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mtClean="0"/>
                                    </m:ctrlPr>
                                  </m:sSubPr>
                                  <m:e>
                                    <m:r>
                                      <a:rPr lang="en-US" altLang="ko-KR" smtClean="0"/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mtClean="0"/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mtClean="0"/>
                                    </m:ctrlPr>
                                  </m:sSubPr>
                                  <m:e>
                                    <m:r>
                                      <a:rPr lang="en-US" altLang="ko-KR" smtClean="0"/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mtClean="0"/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mtClean="0"/>
                                  <m:t>𝒚</m:t>
                                </m:r>
                              </m:oMath>
                            </m:oMathPara>
                          </a14:m>
                          <a:endParaRPr lang="en-US" altLang="ko-KR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11117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57328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6113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81814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302939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표 5">
                <a:extLst>
                  <a:ext uri="{FF2B5EF4-FFF2-40B4-BE49-F238E27FC236}">
                    <a16:creationId xmlns:a16="http://schemas.microsoft.com/office/drawing/2014/main" id="{79636337-E9AD-4697-B36C-93C16F60CA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7105902"/>
                  </p:ext>
                </p:extLst>
              </p:nvPr>
            </p:nvGraphicFramePr>
            <p:xfrm>
              <a:off x="723209" y="3563537"/>
              <a:ext cx="3642441" cy="18542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14147">
                      <a:extLst>
                        <a:ext uri="{9D8B030D-6E8A-4147-A177-3AD203B41FA5}">
                          <a16:colId xmlns:a16="http://schemas.microsoft.com/office/drawing/2014/main" val="973396230"/>
                        </a:ext>
                      </a:extLst>
                    </a:gridCol>
                    <a:gridCol w="1214147">
                      <a:extLst>
                        <a:ext uri="{9D8B030D-6E8A-4147-A177-3AD203B41FA5}">
                          <a16:colId xmlns:a16="http://schemas.microsoft.com/office/drawing/2014/main" val="2995793596"/>
                        </a:ext>
                      </a:extLst>
                    </a:gridCol>
                    <a:gridCol w="1214147">
                      <a:extLst>
                        <a:ext uri="{9D8B030D-6E8A-4147-A177-3AD203B41FA5}">
                          <a16:colId xmlns:a16="http://schemas.microsoft.com/office/drawing/2014/main" val="22085959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500" t="-1639" r="-201500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1005" t="-1639" r="-102513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639" r="-2000" b="-4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11117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57328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6113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81814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3029392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2" name="그룹 11">
            <a:extLst>
              <a:ext uri="{FF2B5EF4-FFF2-40B4-BE49-F238E27FC236}">
                <a16:creationId xmlns:a16="http://schemas.microsoft.com/office/drawing/2014/main" id="{2C7B4A69-8238-4306-9136-873EFEBA6E17}"/>
              </a:ext>
            </a:extLst>
          </p:cNvPr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9AED7EF-9507-474D-838F-6CEBAF9143DD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74CF5AD-5C7B-47AC-8064-1DD40080CB0B}"/>
                </a:ext>
              </a:extLst>
            </p:cNvPr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4D7EAA9-A95D-4D33-A6C6-328CAA34EBF0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5D1D733-9053-4EF9-A2C4-AB0F595D5B25}"/>
              </a:ext>
            </a:extLst>
          </p:cNvPr>
          <p:cNvSpPr txBox="1">
            <a:spLocks/>
          </p:cNvSpPr>
          <p:nvPr/>
        </p:nvSpPr>
        <p:spPr>
          <a:xfrm>
            <a:off x="1630045" y="203775"/>
            <a:ext cx="1512081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en-US" altLang="ko-KR" sz="20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Perceptron</a:t>
            </a:r>
            <a:endParaRPr lang="ko-KR" altLang="en-US" sz="2000" b="1" strike="noStrike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90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F31617C-3373-49DB-BE7F-2B73240F32D2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0ACAB3-6638-48E1-86F9-9316DDF07747}"/>
              </a:ext>
            </a:extLst>
          </p:cNvPr>
          <p:cNvSpPr txBox="1"/>
          <p:nvPr/>
        </p:nvSpPr>
        <p:spPr>
          <a:xfrm>
            <a:off x="452500" y="897509"/>
            <a:ext cx="9001000" cy="2118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NAND Gate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dirty="0">
                <a:sym typeface="Wingdings" panose="05000000000000000000" pitchFamily="2" charset="2"/>
              </a:rPr>
              <a:t>NAND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dirty="0">
                <a:sym typeface="Wingdings" panose="05000000000000000000" pitchFamily="2" charset="2"/>
              </a:rPr>
              <a:t>Not AND Gate</a:t>
            </a:r>
            <a:r>
              <a:rPr lang="ko-KR" altLang="en-US" dirty="0">
                <a:sym typeface="Wingdings" panose="05000000000000000000" pitchFamily="2" charset="2"/>
              </a:rPr>
              <a:t>이고</a:t>
            </a:r>
            <a:r>
              <a:rPr lang="en-US" altLang="ko-KR" dirty="0">
                <a:sym typeface="Wingdings" panose="05000000000000000000" pitchFamily="2" charset="2"/>
              </a:rPr>
              <a:t>, AND</a:t>
            </a:r>
            <a:r>
              <a:rPr lang="ko-KR" altLang="en-US" dirty="0">
                <a:sym typeface="Wingdings" panose="05000000000000000000" pitchFamily="2" charset="2"/>
              </a:rPr>
              <a:t>와 반대 </a:t>
            </a:r>
            <a:r>
              <a:rPr lang="ko-KR" altLang="en-US" dirty="0" err="1">
                <a:sym typeface="Wingdings" panose="05000000000000000000" pitchFamily="2" charset="2"/>
              </a:rPr>
              <a:t>출력값을</a:t>
            </a:r>
            <a:r>
              <a:rPr lang="ko-KR" altLang="en-US" dirty="0">
                <a:sym typeface="Wingdings" panose="05000000000000000000" pitchFamily="2" charset="2"/>
              </a:rPr>
              <a:t> 가진다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dirty="0">
                <a:sym typeface="Wingdings" panose="05000000000000000000" pitchFamily="2" charset="2"/>
              </a:rPr>
              <a:t>따라서 가중치와 편향의 부호를 반대로 해주면 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6EE612-5645-4392-AD9F-EE92457D29EF}"/>
              </a:ext>
            </a:extLst>
          </p:cNvPr>
          <p:cNvSpPr txBox="1"/>
          <p:nvPr/>
        </p:nvSpPr>
        <p:spPr>
          <a:xfrm>
            <a:off x="5189717" y="3098169"/>
            <a:ext cx="35283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import</a:t>
            </a:r>
            <a:r>
              <a:rPr lang="ko-KR" altLang="en-US" dirty="0"/>
              <a:t> </a:t>
            </a:r>
            <a:r>
              <a:rPr lang="en-US" altLang="ko-KR" dirty="0" err="1"/>
              <a:t>numpy</a:t>
            </a:r>
            <a:endParaRPr lang="en-US" altLang="ko-KR" dirty="0"/>
          </a:p>
          <a:p>
            <a:r>
              <a:rPr lang="en-US" altLang="ko-KR" dirty="0"/>
              <a:t>def NAND(x1, x2):</a:t>
            </a:r>
          </a:p>
          <a:p>
            <a:r>
              <a:rPr lang="en-US" altLang="ko-KR" dirty="0"/>
              <a:t>    x = </a:t>
            </a:r>
            <a:r>
              <a:rPr lang="en-US" altLang="ko-KR" dirty="0" err="1"/>
              <a:t>np.array</a:t>
            </a:r>
            <a:r>
              <a:rPr lang="en-US" altLang="ko-KR" dirty="0"/>
              <a:t>([x1, x2])</a:t>
            </a:r>
          </a:p>
          <a:p>
            <a:r>
              <a:rPr lang="en-US" altLang="ko-KR" dirty="0"/>
              <a:t>    w = </a:t>
            </a:r>
            <a:r>
              <a:rPr lang="en-US" altLang="ko-KR" dirty="0" err="1"/>
              <a:t>np.array</a:t>
            </a:r>
            <a:r>
              <a:rPr lang="en-US" altLang="ko-KR" dirty="0"/>
              <a:t>([-0.5, -0.5])</a:t>
            </a:r>
          </a:p>
          <a:p>
            <a:r>
              <a:rPr lang="en-US" altLang="ko-KR" dirty="0"/>
              <a:t>    b = 0.7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tmp</a:t>
            </a:r>
            <a:r>
              <a:rPr lang="en-US" altLang="ko-KR" dirty="0"/>
              <a:t> = </a:t>
            </a:r>
            <a:r>
              <a:rPr lang="en-US" altLang="ko-KR" dirty="0" err="1"/>
              <a:t>np.sum</a:t>
            </a:r>
            <a:r>
              <a:rPr lang="en-US" altLang="ko-KR" dirty="0"/>
              <a:t>(w*x)+b</a:t>
            </a:r>
          </a:p>
          <a:p>
            <a:r>
              <a:rPr lang="en-US" altLang="ko-KR" dirty="0"/>
              <a:t>    if </a:t>
            </a:r>
            <a:r>
              <a:rPr lang="en-US" altLang="ko-KR" dirty="0" err="1"/>
              <a:t>tmp</a:t>
            </a:r>
            <a:r>
              <a:rPr lang="en-US" altLang="ko-KR" dirty="0"/>
              <a:t> &lt;= 0:</a:t>
            </a:r>
          </a:p>
          <a:p>
            <a:r>
              <a:rPr lang="en-US" altLang="ko-KR" dirty="0"/>
              <a:t>        return 0</a:t>
            </a:r>
          </a:p>
          <a:p>
            <a:r>
              <a:rPr lang="en-US" altLang="ko-KR" dirty="0"/>
              <a:t>    else:</a:t>
            </a:r>
          </a:p>
          <a:p>
            <a:r>
              <a:rPr lang="en-US" altLang="ko-KR" dirty="0"/>
              <a:t>        return 1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표 5">
                <a:extLst>
                  <a:ext uri="{FF2B5EF4-FFF2-40B4-BE49-F238E27FC236}">
                    <a16:creationId xmlns:a16="http://schemas.microsoft.com/office/drawing/2014/main" id="{79636337-E9AD-4697-B36C-93C16F60CAC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3209" y="3563537"/>
              <a:ext cx="3642441" cy="18542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14147">
                      <a:extLst>
                        <a:ext uri="{9D8B030D-6E8A-4147-A177-3AD203B41FA5}">
                          <a16:colId xmlns:a16="http://schemas.microsoft.com/office/drawing/2014/main" val="973396230"/>
                        </a:ext>
                      </a:extLst>
                    </a:gridCol>
                    <a:gridCol w="1214147">
                      <a:extLst>
                        <a:ext uri="{9D8B030D-6E8A-4147-A177-3AD203B41FA5}">
                          <a16:colId xmlns:a16="http://schemas.microsoft.com/office/drawing/2014/main" val="2995793596"/>
                        </a:ext>
                      </a:extLst>
                    </a:gridCol>
                    <a:gridCol w="1214147">
                      <a:extLst>
                        <a:ext uri="{9D8B030D-6E8A-4147-A177-3AD203B41FA5}">
                          <a16:colId xmlns:a16="http://schemas.microsoft.com/office/drawing/2014/main" val="22085959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mtClean="0"/>
                                    </m:ctrlPr>
                                  </m:sSubPr>
                                  <m:e>
                                    <m:r>
                                      <a:rPr lang="en-US" altLang="ko-KR" smtClean="0"/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mtClean="0"/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mtClean="0"/>
                                    </m:ctrlPr>
                                  </m:sSubPr>
                                  <m:e>
                                    <m:r>
                                      <a:rPr lang="en-US" altLang="ko-KR" smtClean="0"/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mtClean="0"/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mtClean="0"/>
                                  <m:t>𝒚</m:t>
                                </m:r>
                              </m:oMath>
                            </m:oMathPara>
                          </a14:m>
                          <a:endParaRPr lang="en-US" altLang="ko-KR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11117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57328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6113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81814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302939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표 5">
                <a:extLst>
                  <a:ext uri="{FF2B5EF4-FFF2-40B4-BE49-F238E27FC236}">
                    <a16:creationId xmlns:a16="http://schemas.microsoft.com/office/drawing/2014/main" id="{79636337-E9AD-4697-B36C-93C16F60CAC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3209" y="3563537"/>
              <a:ext cx="3642441" cy="18542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14147">
                      <a:extLst>
                        <a:ext uri="{9D8B030D-6E8A-4147-A177-3AD203B41FA5}">
                          <a16:colId xmlns:a16="http://schemas.microsoft.com/office/drawing/2014/main" val="973396230"/>
                        </a:ext>
                      </a:extLst>
                    </a:gridCol>
                    <a:gridCol w="1214147">
                      <a:extLst>
                        <a:ext uri="{9D8B030D-6E8A-4147-A177-3AD203B41FA5}">
                          <a16:colId xmlns:a16="http://schemas.microsoft.com/office/drawing/2014/main" val="2995793596"/>
                        </a:ext>
                      </a:extLst>
                    </a:gridCol>
                    <a:gridCol w="1214147">
                      <a:extLst>
                        <a:ext uri="{9D8B030D-6E8A-4147-A177-3AD203B41FA5}">
                          <a16:colId xmlns:a16="http://schemas.microsoft.com/office/drawing/2014/main" val="22085959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500" t="-1639" r="-201500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1005" t="-1639" r="-102513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639" r="-2000" b="-4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11117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57328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6113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81814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3029392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2" name="그룹 11">
            <a:extLst>
              <a:ext uri="{FF2B5EF4-FFF2-40B4-BE49-F238E27FC236}">
                <a16:creationId xmlns:a16="http://schemas.microsoft.com/office/drawing/2014/main" id="{A26199E0-6942-4953-8F67-524FAFE0FDFB}"/>
              </a:ext>
            </a:extLst>
          </p:cNvPr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B5CA500-E100-48EF-8CEF-C39DBAC708BC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3AB6C08-06B3-4C88-B63F-0B3A67395B53}"/>
                </a:ext>
              </a:extLst>
            </p:cNvPr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D92047D-998A-40E1-8041-55B9531CF40B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800B6B1-57A4-4ABE-B796-3F03015971D7}"/>
              </a:ext>
            </a:extLst>
          </p:cNvPr>
          <p:cNvSpPr txBox="1">
            <a:spLocks/>
          </p:cNvSpPr>
          <p:nvPr/>
        </p:nvSpPr>
        <p:spPr>
          <a:xfrm>
            <a:off x="1630045" y="203775"/>
            <a:ext cx="1512081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en-US" altLang="ko-KR" sz="20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Perceptron</a:t>
            </a:r>
            <a:endParaRPr lang="ko-KR" altLang="en-US" sz="2000" b="1" strike="noStrike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63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24E3B59-957B-4E6F-813C-591F9EC552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74915" y="6496685"/>
            <a:ext cx="2312035" cy="365760"/>
          </a:xfrm>
        </p:spPr>
        <p:txBody>
          <a:bodyPr/>
          <a:lstStyle/>
          <a:p>
            <a:fld id="{516C4E17-EA00-48D7-9432-ACBDEAD51795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EDFD127-F933-42B6-9FC2-B86EAC2AC608}"/>
              </a:ext>
            </a:extLst>
          </p:cNvPr>
          <p:cNvSpPr>
            <a:spLocks/>
          </p:cNvSpPr>
          <p:nvPr/>
        </p:nvSpPr>
        <p:spPr>
          <a:xfrm>
            <a:off x="128464" y="332656"/>
            <a:ext cx="1567180" cy="400685"/>
          </a:xfrm>
          <a:prstGeom prst="rect">
            <a:avLst/>
          </a:prstGeom>
          <a:solidFill>
            <a:schemeClr val="tx2">
              <a:lumMod val="50000"/>
            </a:schemeClr>
          </a:solidFill>
          <a:ln w="0">
            <a:noFill/>
            <a:prstDash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latin typeface="Noto Sans Korean Regular" charset="0"/>
              <a:ea typeface="Noto Sans Korean Regular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88ACF2-6879-41C3-9B28-648E9DC75E35}"/>
              </a:ext>
            </a:extLst>
          </p:cNvPr>
          <p:cNvSpPr txBox="1">
            <a:spLocks/>
          </p:cNvSpPr>
          <p:nvPr/>
        </p:nvSpPr>
        <p:spPr>
          <a:xfrm>
            <a:off x="561654" y="332655"/>
            <a:ext cx="697627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algn="ctr" eaLnBrk="0"/>
            <a:r>
              <a:rPr lang="en-US" altLang="ko-KR" sz="2000" dirty="0">
                <a:gradFill rotWithShape="1"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  <a:tileRect/>
                </a:gradFill>
                <a:latin typeface="Noto Sans Korean Regular" charset="0"/>
                <a:ea typeface="Noto Sans Korean Regular" charset="0"/>
              </a:rPr>
              <a:t>목차</a:t>
            </a:r>
            <a:endParaRPr lang="ko-KR" altLang="en-US" sz="2000" dirty="0">
              <a:gradFill rotWithShape="1">
                <a:gsLst>
                  <a:gs pos="100000">
                    <a:schemeClr val="bg1"/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  <a:tileRect/>
              </a:gradFill>
              <a:latin typeface="Noto Sans Korean Regular" charset="0"/>
              <a:ea typeface="Noto Sans Korean Regular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2CCC4A0-08A7-410F-BAB6-0F0F2E768611}"/>
              </a:ext>
            </a:extLst>
          </p:cNvPr>
          <p:cNvCxnSpPr/>
          <p:nvPr/>
        </p:nvCxnSpPr>
        <p:spPr>
          <a:xfrm>
            <a:off x="1725490" y="532045"/>
            <a:ext cx="7101205" cy="1270"/>
          </a:xfrm>
          <a:prstGeom prst="line">
            <a:avLst/>
          </a:prstGeom>
          <a:ln w="19050" cap="flat" cmpd="sng">
            <a:solidFill>
              <a:schemeClr val="bg1">
                <a:lumMod val="6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상자 38">
            <a:extLst>
              <a:ext uri="{FF2B5EF4-FFF2-40B4-BE49-F238E27FC236}">
                <a16:creationId xmlns:a16="http://schemas.microsoft.com/office/drawing/2014/main" id="{C0E3F65C-DA2B-46B4-974F-6E4678193FF1}"/>
              </a:ext>
            </a:extLst>
          </p:cNvPr>
          <p:cNvSpPr txBox="1">
            <a:spLocks/>
          </p:cNvSpPr>
          <p:nvPr/>
        </p:nvSpPr>
        <p:spPr>
          <a:xfrm>
            <a:off x="751134" y="1059095"/>
            <a:ext cx="8403731" cy="168424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457200" indent="-457200" defTabSz="508000" eaLnBrk="0">
              <a:lnSpc>
                <a:spcPct val="150000"/>
              </a:lnSpc>
              <a:buAutoNum type="arabicPeriod"/>
            </a:pPr>
            <a:r>
              <a:rPr lang="en-US" altLang="zh-CN" sz="2400" b="1" dirty="0">
                <a:latin typeface="맑은 고딕" charset="0"/>
                <a:ea typeface="맑은 고딕" charset="0"/>
              </a:rPr>
              <a:t>Machine Learning</a:t>
            </a:r>
          </a:p>
          <a:p>
            <a:pPr marL="457200" indent="-457200" defTabSz="508000" eaLnBrk="0">
              <a:lnSpc>
                <a:spcPct val="150000"/>
              </a:lnSpc>
              <a:buAutoNum type="arabicPeriod"/>
            </a:pPr>
            <a:r>
              <a:rPr lang="en-US" altLang="zh-CN" sz="2400" b="1" dirty="0">
                <a:latin typeface="맑은 고딕" charset="0"/>
                <a:ea typeface="맑은 고딕" charset="0"/>
              </a:rPr>
              <a:t>Perceptron</a:t>
            </a:r>
          </a:p>
          <a:p>
            <a:pPr marL="457200" indent="-457200" defTabSz="508000" eaLnBrk="0">
              <a:lnSpc>
                <a:spcPct val="150000"/>
              </a:lnSpc>
              <a:buAutoNum type="arabicPeriod"/>
            </a:pPr>
            <a:r>
              <a:rPr lang="en-US" altLang="zh-CN" sz="2400" b="1" dirty="0">
                <a:latin typeface="맑은 고딕" charset="0"/>
                <a:ea typeface="맑은 고딕" charset="0"/>
              </a:rPr>
              <a:t>Neural Network</a:t>
            </a:r>
          </a:p>
        </p:txBody>
      </p:sp>
    </p:spTree>
    <p:extLst>
      <p:ext uri="{BB962C8B-B14F-4D97-AF65-F5344CB8AC3E}">
        <p14:creationId xmlns:p14="http://schemas.microsoft.com/office/powerpoint/2010/main" val="3442939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F31617C-3373-49DB-BE7F-2B73240F32D2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0ACAB3-6638-48E1-86F9-9316DDF07747}"/>
              </a:ext>
            </a:extLst>
          </p:cNvPr>
          <p:cNvSpPr txBox="1"/>
          <p:nvPr/>
        </p:nvSpPr>
        <p:spPr>
          <a:xfrm>
            <a:off x="452500" y="897509"/>
            <a:ext cx="9001000" cy="1703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OR Gate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dirty="0">
                <a:sym typeface="Wingdings" panose="05000000000000000000" pitchFamily="2" charset="2"/>
              </a:rPr>
              <a:t>OR Gate</a:t>
            </a:r>
            <a:r>
              <a:rPr lang="ko-KR" altLang="en-US" dirty="0">
                <a:sym typeface="Wingdings" panose="05000000000000000000" pitchFamily="2" charset="2"/>
              </a:rPr>
              <a:t>의 경우는 입력의 합의 형태로 나타난다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dirty="0">
                <a:sym typeface="Wingdings" panose="05000000000000000000" pitchFamily="2" charset="2"/>
              </a:rPr>
              <a:t>가중치와 </a:t>
            </a:r>
            <a:r>
              <a:rPr lang="ko-KR" altLang="en-US" dirty="0" err="1">
                <a:sym typeface="Wingdings" panose="05000000000000000000" pitchFamily="2" charset="2"/>
              </a:rPr>
              <a:t>임계값</a:t>
            </a:r>
            <a:r>
              <a:rPr lang="en-US" altLang="ko-KR" dirty="0">
                <a:sym typeface="Wingdings" panose="05000000000000000000" pitchFamily="2" charset="2"/>
              </a:rPr>
              <a:t>(b)</a:t>
            </a:r>
            <a:r>
              <a:rPr lang="ko-KR" altLang="en-US" dirty="0">
                <a:sym typeface="Wingdings" panose="05000000000000000000" pitchFamily="2" charset="2"/>
              </a:rPr>
              <a:t>를 조절하여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구현할 수 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표 5">
                <a:extLst>
                  <a:ext uri="{FF2B5EF4-FFF2-40B4-BE49-F238E27FC236}">
                    <a16:creationId xmlns:a16="http://schemas.microsoft.com/office/drawing/2014/main" id="{79636337-E9AD-4697-B36C-93C16F60CA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5041096"/>
                  </p:ext>
                </p:extLst>
              </p:nvPr>
            </p:nvGraphicFramePr>
            <p:xfrm>
              <a:off x="723209" y="3563537"/>
              <a:ext cx="3642441" cy="18542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14147">
                      <a:extLst>
                        <a:ext uri="{9D8B030D-6E8A-4147-A177-3AD203B41FA5}">
                          <a16:colId xmlns:a16="http://schemas.microsoft.com/office/drawing/2014/main" val="973396230"/>
                        </a:ext>
                      </a:extLst>
                    </a:gridCol>
                    <a:gridCol w="1214147">
                      <a:extLst>
                        <a:ext uri="{9D8B030D-6E8A-4147-A177-3AD203B41FA5}">
                          <a16:colId xmlns:a16="http://schemas.microsoft.com/office/drawing/2014/main" val="2995793596"/>
                        </a:ext>
                      </a:extLst>
                    </a:gridCol>
                    <a:gridCol w="1214147">
                      <a:extLst>
                        <a:ext uri="{9D8B030D-6E8A-4147-A177-3AD203B41FA5}">
                          <a16:colId xmlns:a16="http://schemas.microsoft.com/office/drawing/2014/main" val="22085959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mtClean="0"/>
                                    </m:ctrlPr>
                                  </m:sSubPr>
                                  <m:e>
                                    <m:r>
                                      <a:rPr lang="en-US" altLang="ko-KR" smtClean="0"/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mtClean="0"/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mtClean="0"/>
                                    </m:ctrlPr>
                                  </m:sSubPr>
                                  <m:e>
                                    <m:r>
                                      <a:rPr lang="en-US" altLang="ko-KR" smtClean="0"/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mtClean="0"/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mtClean="0"/>
                                  <m:t>𝒚</m:t>
                                </m:r>
                              </m:oMath>
                            </m:oMathPara>
                          </a14:m>
                          <a:endParaRPr lang="en-US" altLang="ko-KR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11117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57328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6113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81814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302939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표 5">
                <a:extLst>
                  <a:ext uri="{FF2B5EF4-FFF2-40B4-BE49-F238E27FC236}">
                    <a16:creationId xmlns:a16="http://schemas.microsoft.com/office/drawing/2014/main" id="{79636337-E9AD-4697-B36C-93C16F60CA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5041096"/>
                  </p:ext>
                </p:extLst>
              </p:nvPr>
            </p:nvGraphicFramePr>
            <p:xfrm>
              <a:off x="723209" y="3563537"/>
              <a:ext cx="3642441" cy="18542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14147">
                      <a:extLst>
                        <a:ext uri="{9D8B030D-6E8A-4147-A177-3AD203B41FA5}">
                          <a16:colId xmlns:a16="http://schemas.microsoft.com/office/drawing/2014/main" val="973396230"/>
                        </a:ext>
                      </a:extLst>
                    </a:gridCol>
                    <a:gridCol w="1214147">
                      <a:extLst>
                        <a:ext uri="{9D8B030D-6E8A-4147-A177-3AD203B41FA5}">
                          <a16:colId xmlns:a16="http://schemas.microsoft.com/office/drawing/2014/main" val="2995793596"/>
                        </a:ext>
                      </a:extLst>
                    </a:gridCol>
                    <a:gridCol w="1214147">
                      <a:extLst>
                        <a:ext uri="{9D8B030D-6E8A-4147-A177-3AD203B41FA5}">
                          <a16:colId xmlns:a16="http://schemas.microsoft.com/office/drawing/2014/main" val="22085959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500" t="-1639" r="-201500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1005" t="-1639" r="-102513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639" r="-2000" b="-4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11117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57328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6113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81814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3029392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2" name="그룹 11">
            <a:extLst>
              <a:ext uri="{FF2B5EF4-FFF2-40B4-BE49-F238E27FC236}">
                <a16:creationId xmlns:a16="http://schemas.microsoft.com/office/drawing/2014/main" id="{0E93F48F-335B-4EAD-8326-A9E3BCEDE7AB}"/>
              </a:ext>
            </a:extLst>
          </p:cNvPr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C476EF1-1D66-4519-A0C5-7F7C7B967970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BA8DA7E-B4B8-49E9-B924-49401C3C18E7}"/>
                </a:ext>
              </a:extLst>
            </p:cNvPr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88F5BAB-77E4-4937-96E1-2D6EAF86A623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D489249-78EB-4F6D-BAFE-D2022691F13E}"/>
              </a:ext>
            </a:extLst>
          </p:cNvPr>
          <p:cNvSpPr txBox="1">
            <a:spLocks/>
          </p:cNvSpPr>
          <p:nvPr/>
        </p:nvSpPr>
        <p:spPr>
          <a:xfrm>
            <a:off x="1630045" y="203775"/>
            <a:ext cx="1512081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en-US" altLang="ko-KR" sz="20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Perceptron</a:t>
            </a:r>
            <a:endParaRPr lang="ko-KR" altLang="en-US" sz="2000" b="1" strike="noStrike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F31617C-3373-49DB-BE7F-2B73240F32D2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0ACAB3-6638-48E1-86F9-9316DDF07747}"/>
              </a:ext>
            </a:extLst>
          </p:cNvPr>
          <p:cNvSpPr txBox="1"/>
          <p:nvPr/>
        </p:nvSpPr>
        <p:spPr>
          <a:xfrm>
            <a:off x="452500" y="897509"/>
            <a:ext cx="9001000" cy="1703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OR Gate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dirty="0">
                <a:sym typeface="Wingdings" panose="05000000000000000000" pitchFamily="2" charset="2"/>
              </a:rPr>
              <a:t>OR Gate</a:t>
            </a:r>
            <a:r>
              <a:rPr lang="ko-KR" altLang="en-US" dirty="0">
                <a:sym typeface="Wingdings" panose="05000000000000000000" pitchFamily="2" charset="2"/>
              </a:rPr>
              <a:t>의 경우는 입력의 합의 형태로 나타난다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dirty="0" err="1">
                <a:sym typeface="Wingdings" panose="05000000000000000000" pitchFamily="2" charset="2"/>
              </a:rPr>
              <a:t>임계값</a:t>
            </a:r>
            <a:r>
              <a:rPr lang="en-US" altLang="ko-KR" dirty="0">
                <a:sym typeface="Wingdings" panose="05000000000000000000" pitchFamily="2" charset="2"/>
              </a:rPr>
              <a:t>(b)</a:t>
            </a:r>
            <a:r>
              <a:rPr lang="ko-KR" altLang="en-US" dirty="0">
                <a:sym typeface="Wingdings" panose="05000000000000000000" pitchFamily="2" charset="2"/>
              </a:rPr>
              <a:t>을 조절하여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구현할 수 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6EE612-5645-4392-AD9F-EE92457D29EF}"/>
              </a:ext>
            </a:extLst>
          </p:cNvPr>
          <p:cNvSpPr txBox="1"/>
          <p:nvPr/>
        </p:nvSpPr>
        <p:spPr>
          <a:xfrm>
            <a:off x="5189717" y="3098169"/>
            <a:ext cx="35283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import</a:t>
            </a:r>
            <a:r>
              <a:rPr lang="ko-KR" altLang="en-US" dirty="0"/>
              <a:t> </a:t>
            </a:r>
            <a:r>
              <a:rPr lang="en-US" altLang="ko-KR" dirty="0" err="1"/>
              <a:t>numpy</a:t>
            </a:r>
            <a:endParaRPr lang="en-US" altLang="ko-KR" dirty="0"/>
          </a:p>
          <a:p>
            <a:r>
              <a:rPr lang="en-US" altLang="ko-KR" dirty="0"/>
              <a:t>def OR(x1, x2):</a:t>
            </a:r>
          </a:p>
          <a:p>
            <a:r>
              <a:rPr lang="en-US" altLang="ko-KR" dirty="0"/>
              <a:t>    x = </a:t>
            </a:r>
            <a:r>
              <a:rPr lang="en-US" altLang="ko-KR" dirty="0" err="1"/>
              <a:t>np.array</a:t>
            </a:r>
            <a:r>
              <a:rPr lang="en-US" altLang="ko-KR" dirty="0"/>
              <a:t>([x1, x2])</a:t>
            </a:r>
          </a:p>
          <a:p>
            <a:r>
              <a:rPr lang="en-US" altLang="ko-KR" dirty="0"/>
              <a:t>    w = </a:t>
            </a:r>
            <a:r>
              <a:rPr lang="en-US" altLang="ko-KR" dirty="0" err="1"/>
              <a:t>np.array</a:t>
            </a:r>
            <a:r>
              <a:rPr lang="en-US" altLang="ko-KR" dirty="0"/>
              <a:t>([0.5, 0.5])</a:t>
            </a:r>
          </a:p>
          <a:p>
            <a:r>
              <a:rPr lang="en-US" altLang="ko-KR" dirty="0"/>
              <a:t>    b = -0.2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tmp</a:t>
            </a:r>
            <a:r>
              <a:rPr lang="en-US" altLang="ko-KR" dirty="0"/>
              <a:t> = </a:t>
            </a:r>
            <a:r>
              <a:rPr lang="en-US" altLang="ko-KR" dirty="0" err="1"/>
              <a:t>np.sum</a:t>
            </a:r>
            <a:r>
              <a:rPr lang="en-US" altLang="ko-KR" dirty="0"/>
              <a:t>(w*x)+b</a:t>
            </a:r>
          </a:p>
          <a:p>
            <a:r>
              <a:rPr lang="en-US" altLang="ko-KR" dirty="0"/>
              <a:t>    if </a:t>
            </a:r>
            <a:r>
              <a:rPr lang="en-US" altLang="ko-KR" dirty="0" err="1"/>
              <a:t>tmp</a:t>
            </a:r>
            <a:r>
              <a:rPr lang="en-US" altLang="ko-KR" dirty="0"/>
              <a:t> &lt;= 0:</a:t>
            </a:r>
          </a:p>
          <a:p>
            <a:r>
              <a:rPr lang="en-US" altLang="ko-KR" dirty="0"/>
              <a:t>        return 0</a:t>
            </a:r>
          </a:p>
          <a:p>
            <a:r>
              <a:rPr lang="en-US" altLang="ko-KR" dirty="0"/>
              <a:t>    else:</a:t>
            </a:r>
          </a:p>
          <a:p>
            <a:r>
              <a:rPr lang="en-US" altLang="ko-KR" dirty="0"/>
              <a:t>        return 1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표 5">
                <a:extLst>
                  <a:ext uri="{FF2B5EF4-FFF2-40B4-BE49-F238E27FC236}">
                    <a16:creationId xmlns:a16="http://schemas.microsoft.com/office/drawing/2014/main" id="{79636337-E9AD-4697-B36C-93C16F60CAC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3209" y="3563537"/>
              <a:ext cx="3642441" cy="18542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14147">
                      <a:extLst>
                        <a:ext uri="{9D8B030D-6E8A-4147-A177-3AD203B41FA5}">
                          <a16:colId xmlns:a16="http://schemas.microsoft.com/office/drawing/2014/main" val="973396230"/>
                        </a:ext>
                      </a:extLst>
                    </a:gridCol>
                    <a:gridCol w="1214147">
                      <a:extLst>
                        <a:ext uri="{9D8B030D-6E8A-4147-A177-3AD203B41FA5}">
                          <a16:colId xmlns:a16="http://schemas.microsoft.com/office/drawing/2014/main" val="2995793596"/>
                        </a:ext>
                      </a:extLst>
                    </a:gridCol>
                    <a:gridCol w="1214147">
                      <a:extLst>
                        <a:ext uri="{9D8B030D-6E8A-4147-A177-3AD203B41FA5}">
                          <a16:colId xmlns:a16="http://schemas.microsoft.com/office/drawing/2014/main" val="22085959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mtClean="0"/>
                                    </m:ctrlPr>
                                  </m:sSubPr>
                                  <m:e>
                                    <m:r>
                                      <a:rPr lang="en-US" altLang="ko-KR" smtClean="0"/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mtClean="0"/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mtClean="0"/>
                                    </m:ctrlPr>
                                  </m:sSubPr>
                                  <m:e>
                                    <m:r>
                                      <a:rPr lang="en-US" altLang="ko-KR" smtClean="0"/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mtClean="0"/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mtClean="0"/>
                                  <m:t>𝒚</m:t>
                                </m:r>
                              </m:oMath>
                            </m:oMathPara>
                          </a14:m>
                          <a:endParaRPr lang="en-US" altLang="ko-KR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11117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57328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6113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81814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302939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표 5">
                <a:extLst>
                  <a:ext uri="{FF2B5EF4-FFF2-40B4-BE49-F238E27FC236}">
                    <a16:creationId xmlns:a16="http://schemas.microsoft.com/office/drawing/2014/main" id="{79636337-E9AD-4697-B36C-93C16F60CAC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3209" y="3563537"/>
              <a:ext cx="3642441" cy="18542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14147">
                      <a:extLst>
                        <a:ext uri="{9D8B030D-6E8A-4147-A177-3AD203B41FA5}">
                          <a16:colId xmlns:a16="http://schemas.microsoft.com/office/drawing/2014/main" val="973396230"/>
                        </a:ext>
                      </a:extLst>
                    </a:gridCol>
                    <a:gridCol w="1214147">
                      <a:extLst>
                        <a:ext uri="{9D8B030D-6E8A-4147-A177-3AD203B41FA5}">
                          <a16:colId xmlns:a16="http://schemas.microsoft.com/office/drawing/2014/main" val="2995793596"/>
                        </a:ext>
                      </a:extLst>
                    </a:gridCol>
                    <a:gridCol w="1214147">
                      <a:extLst>
                        <a:ext uri="{9D8B030D-6E8A-4147-A177-3AD203B41FA5}">
                          <a16:colId xmlns:a16="http://schemas.microsoft.com/office/drawing/2014/main" val="22085959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500" t="-1639" r="-201500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1005" t="-1639" r="-102513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639" r="-2000" b="-4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11117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57328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6113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81814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3029392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2" name="그룹 11">
            <a:extLst>
              <a:ext uri="{FF2B5EF4-FFF2-40B4-BE49-F238E27FC236}">
                <a16:creationId xmlns:a16="http://schemas.microsoft.com/office/drawing/2014/main" id="{ADEF35E6-8BFC-4656-B555-3FED61CC8754}"/>
              </a:ext>
            </a:extLst>
          </p:cNvPr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8554E03-641A-4A22-A08E-B06A50986570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CBFA2DB-C2F8-49A3-837C-987E7D6349DD}"/>
                </a:ext>
              </a:extLst>
            </p:cNvPr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079D687-2EE7-4793-9187-D76A8E21CE2D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C31CCE8-2A23-4F18-9D9A-9D61A4ECFA1D}"/>
              </a:ext>
            </a:extLst>
          </p:cNvPr>
          <p:cNvSpPr txBox="1">
            <a:spLocks/>
          </p:cNvSpPr>
          <p:nvPr/>
        </p:nvSpPr>
        <p:spPr>
          <a:xfrm>
            <a:off x="1630045" y="203775"/>
            <a:ext cx="1512081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en-US" altLang="ko-KR" sz="20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Perceptron</a:t>
            </a:r>
            <a:endParaRPr lang="ko-KR" altLang="en-US" sz="2000" b="1" strike="noStrike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58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F31617C-3373-49DB-BE7F-2B73240F32D2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0ACAB3-6638-48E1-86F9-9316DDF07747}"/>
              </a:ext>
            </a:extLst>
          </p:cNvPr>
          <p:cNvSpPr txBox="1"/>
          <p:nvPr/>
        </p:nvSpPr>
        <p:spPr>
          <a:xfrm>
            <a:off x="452500" y="897509"/>
            <a:ext cx="9001000" cy="1294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퍼셉트론의</a:t>
            </a:r>
            <a:r>
              <a:rPr lang="ko-KR" altLang="en-US" dirty="0"/>
              <a:t> 한계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dirty="0">
                <a:sym typeface="Wingdings" panose="05000000000000000000" pitchFamily="2" charset="2"/>
              </a:rPr>
              <a:t>XOR Gate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ko-KR" altLang="en-US" dirty="0" err="1">
                <a:sym typeface="Wingdings" panose="05000000000000000000" pitchFamily="2" charset="2"/>
              </a:rPr>
              <a:t>퍼셉트론을</a:t>
            </a:r>
            <a:r>
              <a:rPr lang="ko-KR" altLang="en-US" dirty="0">
                <a:sym typeface="Wingdings" panose="05000000000000000000" pitchFamily="2" charset="2"/>
              </a:rPr>
              <a:t> 이용하여 구현할 수 있을까</a:t>
            </a:r>
            <a:r>
              <a:rPr lang="en-US" altLang="ko-KR" dirty="0">
                <a:sym typeface="Wingdings" panose="05000000000000000000" pitchFamily="2" charset="2"/>
              </a:rPr>
              <a:t>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dirty="0">
                <a:sym typeface="Wingdings" panose="05000000000000000000" pitchFamily="2" charset="2"/>
              </a:rPr>
              <a:t>지금까지의 </a:t>
            </a:r>
            <a:r>
              <a:rPr lang="ko-KR" altLang="en-US" dirty="0" err="1">
                <a:sym typeface="Wingdings" panose="05000000000000000000" pitchFamily="2" charset="2"/>
              </a:rPr>
              <a:t>퍼셉트론을</a:t>
            </a:r>
            <a:r>
              <a:rPr lang="ko-KR" altLang="en-US" dirty="0">
                <a:sym typeface="Wingdings" panose="05000000000000000000" pitchFamily="2" charset="2"/>
              </a:rPr>
              <a:t> 이용해서는 </a:t>
            </a:r>
            <a:r>
              <a:rPr lang="en-US" altLang="ko-KR" dirty="0">
                <a:sym typeface="Wingdings" panose="05000000000000000000" pitchFamily="2" charset="2"/>
              </a:rPr>
              <a:t>XOR Gate</a:t>
            </a:r>
            <a:r>
              <a:rPr lang="ko-KR" altLang="en-US" dirty="0">
                <a:sym typeface="Wingdings" panose="05000000000000000000" pitchFamily="2" charset="2"/>
              </a:rPr>
              <a:t>를 구현할 수 없다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E94B278-05BB-44B5-8BFD-2A36A096CCDC}"/>
              </a:ext>
            </a:extLst>
          </p:cNvPr>
          <p:cNvGrpSpPr/>
          <p:nvPr/>
        </p:nvGrpSpPr>
        <p:grpSpPr>
          <a:xfrm>
            <a:off x="4953000" y="2362895"/>
            <a:ext cx="4372680" cy="3903955"/>
            <a:chOff x="580320" y="2630681"/>
            <a:chExt cx="4372680" cy="3903955"/>
          </a:xfrm>
        </p:grpSpPr>
        <p:pic>
          <p:nvPicPr>
            <p:cNvPr id="13314" name="Picture 2">
              <a:extLst>
                <a:ext uri="{FF2B5EF4-FFF2-40B4-BE49-F238E27FC236}">
                  <a16:creationId xmlns:a16="http://schemas.microsoft.com/office/drawing/2014/main" id="{B6889B96-CE04-4D19-AEEF-5A03A259BC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320" y="2630681"/>
              <a:ext cx="4372680" cy="34270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3A22524-CE43-4E05-A473-5E7FD8CD8BC3}"/>
                </a:ext>
              </a:extLst>
            </p:cNvPr>
            <p:cNvSpPr txBox="1"/>
            <p:nvPr/>
          </p:nvSpPr>
          <p:spPr>
            <a:xfrm>
              <a:off x="1573234" y="6165304"/>
              <a:ext cx="23868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OR Gate</a:t>
              </a:r>
              <a:endParaRPr lang="ko-KR" alt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표 5">
                <a:extLst>
                  <a:ext uri="{FF2B5EF4-FFF2-40B4-BE49-F238E27FC236}">
                    <a16:creationId xmlns:a16="http://schemas.microsoft.com/office/drawing/2014/main" id="{4CDF3331-16A3-4E35-8E2D-553D0941EE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4761328"/>
                  </p:ext>
                </p:extLst>
              </p:nvPr>
            </p:nvGraphicFramePr>
            <p:xfrm>
              <a:off x="723209" y="3563537"/>
              <a:ext cx="3642441" cy="18542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14147">
                      <a:extLst>
                        <a:ext uri="{9D8B030D-6E8A-4147-A177-3AD203B41FA5}">
                          <a16:colId xmlns:a16="http://schemas.microsoft.com/office/drawing/2014/main" val="973396230"/>
                        </a:ext>
                      </a:extLst>
                    </a:gridCol>
                    <a:gridCol w="1214147">
                      <a:extLst>
                        <a:ext uri="{9D8B030D-6E8A-4147-A177-3AD203B41FA5}">
                          <a16:colId xmlns:a16="http://schemas.microsoft.com/office/drawing/2014/main" val="2995793596"/>
                        </a:ext>
                      </a:extLst>
                    </a:gridCol>
                    <a:gridCol w="1214147">
                      <a:extLst>
                        <a:ext uri="{9D8B030D-6E8A-4147-A177-3AD203B41FA5}">
                          <a16:colId xmlns:a16="http://schemas.microsoft.com/office/drawing/2014/main" val="22085959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mtClean="0"/>
                                    </m:ctrlPr>
                                  </m:sSubPr>
                                  <m:e>
                                    <m:r>
                                      <a:rPr lang="en-US" altLang="ko-KR" smtClean="0"/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mtClean="0"/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mtClean="0"/>
                                    </m:ctrlPr>
                                  </m:sSubPr>
                                  <m:e>
                                    <m:r>
                                      <a:rPr lang="en-US" altLang="ko-KR" smtClean="0"/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mtClean="0"/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mtClean="0"/>
                                  <m:t>𝒚</m:t>
                                </m:r>
                              </m:oMath>
                            </m:oMathPara>
                          </a14:m>
                          <a:endParaRPr lang="en-US" altLang="ko-KR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11117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57328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6113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81814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302939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" name="표 5">
                <a:extLst>
                  <a:ext uri="{FF2B5EF4-FFF2-40B4-BE49-F238E27FC236}">
                    <a16:creationId xmlns:a16="http://schemas.microsoft.com/office/drawing/2014/main" id="{4CDF3331-16A3-4E35-8E2D-553D0941EE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4761328"/>
                  </p:ext>
                </p:extLst>
              </p:nvPr>
            </p:nvGraphicFramePr>
            <p:xfrm>
              <a:off x="723209" y="3563537"/>
              <a:ext cx="3642441" cy="18542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14147">
                      <a:extLst>
                        <a:ext uri="{9D8B030D-6E8A-4147-A177-3AD203B41FA5}">
                          <a16:colId xmlns:a16="http://schemas.microsoft.com/office/drawing/2014/main" val="973396230"/>
                        </a:ext>
                      </a:extLst>
                    </a:gridCol>
                    <a:gridCol w="1214147">
                      <a:extLst>
                        <a:ext uri="{9D8B030D-6E8A-4147-A177-3AD203B41FA5}">
                          <a16:colId xmlns:a16="http://schemas.microsoft.com/office/drawing/2014/main" val="2995793596"/>
                        </a:ext>
                      </a:extLst>
                    </a:gridCol>
                    <a:gridCol w="1214147">
                      <a:extLst>
                        <a:ext uri="{9D8B030D-6E8A-4147-A177-3AD203B41FA5}">
                          <a16:colId xmlns:a16="http://schemas.microsoft.com/office/drawing/2014/main" val="22085959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500" t="-1639" r="-201500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101005" t="-1639" r="-102513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1639" r="-2000" b="-4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11117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57328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6113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81814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3029392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5" name="그룹 14">
            <a:extLst>
              <a:ext uri="{FF2B5EF4-FFF2-40B4-BE49-F238E27FC236}">
                <a16:creationId xmlns:a16="http://schemas.microsoft.com/office/drawing/2014/main" id="{911C5AE2-F089-4B20-8892-6ACFE8FCDF08}"/>
              </a:ext>
            </a:extLst>
          </p:cNvPr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E94ABCF-EF70-4636-A96D-36EB0B510745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6C2A8D1-7128-4F20-BC3C-73FEE343A29E}"/>
                </a:ext>
              </a:extLst>
            </p:cNvPr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025C8F9-1A15-43A5-85F7-FCB8A40AD5DA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585C4FE-3F84-48B4-BA30-2FFD40231566}"/>
              </a:ext>
            </a:extLst>
          </p:cNvPr>
          <p:cNvSpPr txBox="1">
            <a:spLocks/>
          </p:cNvSpPr>
          <p:nvPr/>
        </p:nvSpPr>
        <p:spPr>
          <a:xfrm>
            <a:off x="1630045" y="203775"/>
            <a:ext cx="1512081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en-US" altLang="ko-KR" sz="20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Perceptron</a:t>
            </a:r>
            <a:endParaRPr lang="ko-KR" altLang="en-US" sz="2000" b="1" strike="noStrike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13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F31617C-3373-49DB-BE7F-2B73240F32D2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0ACAB3-6638-48E1-86F9-9316DDF07747}"/>
              </a:ext>
            </a:extLst>
          </p:cNvPr>
          <p:cNvSpPr txBox="1"/>
          <p:nvPr/>
        </p:nvSpPr>
        <p:spPr>
          <a:xfrm>
            <a:off x="452500" y="897509"/>
            <a:ext cx="9001000" cy="1287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퍼셉트론의</a:t>
            </a:r>
            <a:r>
              <a:rPr lang="ko-KR" altLang="en-US" dirty="0"/>
              <a:t> 한계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하나의 직선을 이용해서는 </a:t>
            </a:r>
            <a:r>
              <a:rPr lang="en-US" altLang="ko-KR" dirty="0">
                <a:sym typeface="Wingdings" panose="05000000000000000000" pitchFamily="2" charset="2"/>
              </a:rPr>
              <a:t>XOR Gate</a:t>
            </a:r>
            <a:r>
              <a:rPr lang="ko-KR" altLang="en-US" dirty="0">
                <a:sym typeface="Wingdings" panose="05000000000000000000" pitchFamily="2" charset="2"/>
              </a:rPr>
              <a:t>를 구현하는 것이 불가능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dirty="0" err="1"/>
              <a:t>퍼셉트론은</a:t>
            </a:r>
            <a:r>
              <a:rPr lang="ko-KR" altLang="en-US" dirty="0"/>
              <a:t> 직선 하나로 나눈 영역만 표현할 수 있다는 한계가 있음</a:t>
            </a:r>
            <a:endParaRPr lang="en-US" altLang="ko-KR" dirty="0"/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D4B871BC-D28B-4A1A-BEC5-94C0072B7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44" y="2852936"/>
            <a:ext cx="3373163" cy="3261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0EE8365A-BA3D-4558-9757-55EF66956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009" y="2852936"/>
            <a:ext cx="3373163" cy="3261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C3D2D1B6-09B4-4EF5-904C-23061FBF9DF9}"/>
              </a:ext>
            </a:extLst>
          </p:cNvPr>
          <p:cNvSpPr/>
          <p:nvPr/>
        </p:nvSpPr>
        <p:spPr>
          <a:xfrm>
            <a:off x="4880992" y="3350096"/>
            <a:ext cx="3003258" cy="2743200"/>
          </a:xfrm>
          <a:custGeom>
            <a:avLst/>
            <a:gdLst>
              <a:gd name="connsiteX0" fmla="*/ 0 w 3003258"/>
              <a:gd name="connsiteY0" fmla="*/ 0 h 2743200"/>
              <a:gd name="connsiteX1" fmla="*/ 1291904 w 3003258"/>
              <a:gd name="connsiteY1" fmla="*/ 1325461 h 2743200"/>
              <a:gd name="connsiteX2" fmla="*/ 771787 w 3003258"/>
              <a:gd name="connsiteY2" fmla="*/ 1812022 h 2743200"/>
              <a:gd name="connsiteX3" fmla="*/ 738231 w 3003258"/>
              <a:gd name="connsiteY3" fmla="*/ 2223083 h 2743200"/>
              <a:gd name="connsiteX4" fmla="*/ 1258348 w 3003258"/>
              <a:gd name="connsiteY4" fmla="*/ 2231472 h 2743200"/>
              <a:gd name="connsiteX5" fmla="*/ 1702965 w 3003258"/>
              <a:gd name="connsiteY5" fmla="*/ 1728132 h 2743200"/>
              <a:gd name="connsiteX6" fmla="*/ 3003258 w 3003258"/>
              <a:gd name="connsiteY6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03258" h="2743200">
                <a:moveTo>
                  <a:pt x="0" y="0"/>
                </a:moveTo>
                <a:cubicBezTo>
                  <a:pt x="581636" y="511728"/>
                  <a:pt x="1163273" y="1023457"/>
                  <a:pt x="1291904" y="1325461"/>
                </a:cubicBezTo>
                <a:cubicBezTo>
                  <a:pt x="1420535" y="1627465"/>
                  <a:pt x="864066" y="1662418"/>
                  <a:pt x="771787" y="1812022"/>
                </a:cubicBezTo>
                <a:cubicBezTo>
                  <a:pt x="679508" y="1961626"/>
                  <a:pt x="657138" y="2153175"/>
                  <a:pt x="738231" y="2223083"/>
                </a:cubicBezTo>
                <a:cubicBezTo>
                  <a:pt x="819325" y="2292991"/>
                  <a:pt x="1097559" y="2313964"/>
                  <a:pt x="1258348" y="2231472"/>
                </a:cubicBezTo>
                <a:cubicBezTo>
                  <a:pt x="1419137" y="2148980"/>
                  <a:pt x="1412147" y="1642844"/>
                  <a:pt x="1702965" y="1728132"/>
                </a:cubicBezTo>
                <a:cubicBezTo>
                  <a:pt x="1993783" y="1813420"/>
                  <a:pt x="2790737" y="2677486"/>
                  <a:pt x="3003258" y="27432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C5E13F1-4342-4AD5-844B-F4D64DFFDBEB}"/>
              </a:ext>
            </a:extLst>
          </p:cNvPr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43F96FE-8362-441A-8C67-FCB925DB00E9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F51C63E-A4E5-4A74-987B-749CC9372D0D}"/>
                </a:ext>
              </a:extLst>
            </p:cNvPr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3289E74-C038-4164-AE0A-20C1E25DA952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60313AB-1085-4D6B-AB14-A3E862A6F77A}"/>
              </a:ext>
            </a:extLst>
          </p:cNvPr>
          <p:cNvSpPr txBox="1">
            <a:spLocks/>
          </p:cNvSpPr>
          <p:nvPr/>
        </p:nvSpPr>
        <p:spPr>
          <a:xfrm>
            <a:off x="1630045" y="203775"/>
            <a:ext cx="1512081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en-US" altLang="ko-KR" sz="20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Perceptron</a:t>
            </a:r>
            <a:endParaRPr lang="ko-KR" altLang="en-US" sz="2000" b="1" strike="noStrike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23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F31617C-3373-49DB-BE7F-2B73240F32D2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0ACAB3-6638-48E1-86F9-9316DDF07747}"/>
              </a:ext>
            </a:extLst>
          </p:cNvPr>
          <p:cNvSpPr txBox="1"/>
          <p:nvPr/>
        </p:nvSpPr>
        <p:spPr>
          <a:xfrm>
            <a:off x="452500" y="897509"/>
            <a:ext cx="9001000" cy="1703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다층 </a:t>
            </a:r>
            <a:r>
              <a:rPr lang="ko-KR" altLang="en-US" dirty="0" err="1"/>
              <a:t>퍼셉트론의</a:t>
            </a:r>
            <a:r>
              <a:rPr lang="ko-KR" altLang="en-US" dirty="0"/>
              <a:t> 이용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dirty="0">
                <a:sym typeface="Wingdings" panose="05000000000000000000" pitchFamily="2" charset="2"/>
              </a:rPr>
              <a:t>XOR Gate</a:t>
            </a:r>
            <a:r>
              <a:rPr lang="ko-KR" altLang="en-US" dirty="0">
                <a:sym typeface="Wingdings" panose="05000000000000000000" pitchFamily="2" charset="2"/>
              </a:rPr>
              <a:t>를 구성하기 위해서는 이전의 </a:t>
            </a:r>
            <a:r>
              <a:rPr lang="en-US" altLang="ko-KR" dirty="0">
                <a:sym typeface="Wingdings" panose="05000000000000000000" pitchFamily="2" charset="2"/>
              </a:rPr>
              <a:t>AND, OR, NAND Gate</a:t>
            </a:r>
            <a:r>
              <a:rPr lang="ko-KR" altLang="en-US" dirty="0">
                <a:sym typeface="Wingdings" panose="05000000000000000000" pitchFamily="2" charset="2"/>
              </a:rPr>
              <a:t>의 결합을 이용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dirty="0">
                <a:sym typeface="Wingdings" panose="05000000000000000000" pitchFamily="2" charset="2"/>
              </a:rPr>
              <a:t>세 개의</a:t>
            </a:r>
            <a:r>
              <a:rPr lang="en-US" altLang="ko-KR" dirty="0">
                <a:sym typeface="Wingdings" panose="05000000000000000000" pitchFamily="2" charset="2"/>
              </a:rPr>
              <a:t> Gate</a:t>
            </a:r>
            <a:r>
              <a:rPr lang="ko-KR" altLang="en-US" dirty="0">
                <a:sym typeface="Wingdings" panose="05000000000000000000" pitchFamily="2" charset="2"/>
              </a:rPr>
              <a:t>를 결합하는 방식을 통해</a:t>
            </a:r>
            <a:r>
              <a:rPr lang="en-US" altLang="ko-KR" dirty="0">
                <a:sym typeface="Wingdings" panose="05000000000000000000" pitchFamily="2" charset="2"/>
              </a:rPr>
              <a:t>, XOR Gate</a:t>
            </a:r>
            <a:r>
              <a:rPr lang="ko-KR" altLang="en-US" dirty="0">
                <a:sym typeface="Wingdings" panose="05000000000000000000" pitchFamily="2" charset="2"/>
              </a:rPr>
              <a:t>를 구현 가능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endParaRPr lang="en-US" altLang="ko-KR" dirty="0"/>
          </a:p>
        </p:txBody>
      </p:sp>
      <p:pic>
        <p:nvPicPr>
          <p:cNvPr id="23554" name="Picture 2">
            <a:extLst>
              <a:ext uri="{FF2B5EF4-FFF2-40B4-BE49-F238E27FC236}">
                <a16:creationId xmlns:a16="http://schemas.microsoft.com/office/drawing/2014/main" id="{B4CB2861-F3B3-4872-8D59-C0D13B45A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12" y="3343456"/>
            <a:ext cx="6200775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8511179D-82AA-4BF6-B7D4-0AE8F89B9F87}"/>
              </a:ext>
            </a:extLst>
          </p:cNvPr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0E39E72-E5D4-45B3-A2B4-A0026D70D7C5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F52D789-7845-48DC-9FCD-EE320B87E076}"/>
                </a:ext>
              </a:extLst>
            </p:cNvPr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E81E626-DE44-49FE-AF18-DD5150E20555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383EEA0-3E35-4AE6-92A0-777C82AE94A6}"/>
              </a:ext>
            </a:extLst>
          </p:cNvPr>
          <p:cNvSpPr txBox="1">
            <a:spLocks/>
          </p:cNvSpPr>
          <p:nvPr/>
        </p:nvSpPr>
        <p:spPr>
          <a:xfrm>
            <a:off x="1630045" y="203775"/>
            <a:ext cx="1512081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en-US" altLang="ko-KR" sz="20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Perceptron</a:t>
            </a:r>
            <a:endParaRPr lang="ko-KR" altLang="en-US" sz="2000" b="1" strike="noStrike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44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F31617C-3373-49DB-BE7F-2B73240F32D2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0ACAB3-6638-48E1-86F9-9316DDF07747}"/>
              </a:ext>
            </a:extLst>
          </p:cNvPr>
          <p:cNvSpPr txBox="1"/>
          <p:nvPr/>
        </p:nvSpPr>
        <p:spPr>
          <a:xfrm>
            <a:off x="452500" y="897509"/>
            <a:ext cx="9001000" cy="1703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다층 </a:t>
            </a:r>
            <a:r>
              <a:rPr lang="ko-KR" altLang="en-US" dirty="0" err="1"/>
              <a:t>퍼셉트론의</a:t>
            </a:r>
            <a:r>
              <a:rPr lang="ko-KR" altLang="en-US" dirty="0"/>
              <a:t> 이용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dirty="0">
                <a:sym typeface="Wingdings" panose="05000000000000000000" pitchFamily="2" charset="2"/>
              </a:rPr>
              <a:t>XOR Gate</a:t>
            </a:r>
            <a:r>
              <a:rPr lang="ko-KR" altLang="en-US" dirty="0">
                <a:sym typeface="Wingdings" panose="05000000000000000000" pitchFamily="2" charset="2"/>
              </a:rPr>
              <a:t>를 구성하기 위해서는 이전의 </a:t>
            </a:r>
            <a:r>
              <a:rPr lang="en-US" altLang="ko-KR" dirty="0">
                <a:sym typeface="Wingdings" panose="05000000000000000000" pitchFamily="2" charset="2"/>
              </a:rPr>
              <a:t>AND, OR, NAND Gate</a:t>
            </a:r>
            <a:r>
              <a:rPr lang="ko-KR" altLang="en-US" dirty="0">
                <a:sym typeface="Wingdings" panose="05000000000000000000" pitchFamily="2" charset="2"/>
              </a:rPr>
              <a:t>의 결합을 이용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dirty="0">
                <a:sym typeface="Wingdings" panose="05000000000000000000" pitchFamily="2" charset="2"/>
              </a:rPr>
              <a:t>세 개의</a:t>
            </a:r>
            <a:r>
              <a:rPr lang="en-US" altLang="ko-KR" dirty="0">
                <a:sym typeface="Wingdings" panose="05000000000000000000" pitchFamily="2" charset="2"/>
              </a:rPr>
              <a:t> Gate</a:t>
            </a:r>
            <a:r>
              <a:rPr lang="ko-KR" altLang="en-US" dirty="0">
                <a:sym typeface="Wingdings" panose="05000000000000000000" pitchFamily="2" charset="2"/>
              </a:rPr>
              <a:t>를 결합하는 방식을 통해</a:t>
            </a:r>
            <a:r>
              <a:rPr lang="en-US" altLang="ko-KR" dirty="0">
                <a:sym typeface="Wingdings" panose="05000000000000000000" pitchFamily="2" charset="2"/>
              </a:rPr>
              <a:t>, XOR Gate</a:t>
            </a:r>
            <a:r>
              <a:rPr lang="ko-KR" altLang="en-US" dirty="0">
                <a:sym typeface="Wingdings" panose="05000000000000000000" pitchFamily="2" charset="2"/>
              </a:rPr>
              <a:t>를 구현 가능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endParaRPr lang="en-US" altLang="ko-KR" dirty="0"/>
          </a:p>
        </p:txBody>
      </p:sp>
      <p:pic>
        <p:nvPicPr>
          <p:cNvPr id="23554" name="Picture 2">
            <a:extLst>
              <a:ext uri="{FF2B5EF4-FFF2-40B4-BE49-F238E27FC236}">
                <a16:creationId xmlns:a16="http://schemas.microsoft.com/office/drawing/2014/main" id="{B4CB2861-F3B3-4872-8D59-C0D13B45A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34" y="3463982"/>
            <a:ext cx="4676329" cy="2341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5B8901B-8B30-4D24-AD3A-86E9DF9F8FF5}"/>
              </a:ext>
            </a:extLst>
          </p:cNvPr>
          <p:cNvSpPr txBox="1"/>
          <p:nvPr/>
        </p:nvSpPr>
        <p:spPr>
          <a:xfrm>
            <a:off x="5385048" y="3463982"/>
            <a:ext cx="35283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import</a:t>
            </a:r>
            <a:r>
              <a:rPr lang="ko-KR" altLang="en-US" dirty="0"/>
              <a:t> </a:t>
            </a:r>
            <a:r>
              <a:rPr lang="en-US" altLang="ko-KR" dirty="0" err="1"/>
              <a:t>numpy</a:t>
            </a:r>
            <a:endParaRPr lang="en-US" altLang="ko-KR" dirty="0"/>
          </a:p>
          <a:p>
            <a:r>
              <a:rPr lang="en-US" altLang="ko-KR" dirty="0"/>
              <a:t>def XOR(x1, x2):</a:t>
            </a:r>
          </a:p>
          <a:p>
            <a:r>
              <a:rPr lang="en-US" altLang="ko-KR" dirty="0"/>
              <a:t>    s1 = NAND(x1, x2)</a:t>
            </a:r>
          </a:p>
          <a:p>
            <a:r>
              <a:rPr lang="en-US" altLang="ko-KR" dirty="0"/>
              <a:t>    s2 = OR(x1, x2)</a:t>
            </a:r>
          </a:p>
          <a:p>
            <a:r>
              <a:rPr lang="en-US" altLang="ko-KR" dirty="0"/>
              <a:t>    y = AND(s1, s2)</a:t>
            </a:r>
          </a:p>
          <a:p>
            <a:r>
              <a:rPr lang="en-US" altLang="ko-KR" dirty="0"/>
              <a:t>    return y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2612FBE-FE9F-4B25-91C3-823928DE380C}"/>
                  </a:ext>
                </a:extLst>
              </p:cNvPr>
              <p:cNvSpPr txBox="1"/>
              <p:nvPr/>
            </p:nvSpPr>
            <p:spPr>
              <a:xfrm>
                <a:off x="2761954" y="3633135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2612FBE-FE9F-4B25-91C3-823928DE3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954" y="3633135"/>
                <a:ext cx="9144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B068AC3-5AF5-40CF-B960-96E6A96D015C}"/>
                  </a:ext>
                </a:extLst>
              </p:cNvPr>
              <p:cNvSpPr txBox="1"/>
              <p:nvPr/>
            </p:nvSpPr>
            <p:spPr>
              <a:xfrm>
                <a:off x="2784466" y="4540715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B068AC3-5AF5-40CF-B960-96E6A96D0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4466" y="4540715"/>
                <a:ext cx="914400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그룹 13">
            <a:extLst>
              <a:ext uri="{FF2B5EF4-FFF2-40B4-BE49-F238E27FC236}">
                <a16:creationId xmlns:a16="http://schemas.microsoft.com/office/drawing/2014/main" id="{38FF3E08-7FDF-4887-992F-960D0B31803F}"/>
              </a:ext>
            </a:extLst>
          </p:cNvPr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6A64927-2F36-4580-9923-DA701ADC8491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9FE26E4-C90A-4ECE-9544-171A8456ABD0}"/>
                </a:ext>
              </a:extLst>
            </p:cNvPr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8F2F2EA-B76F-4A75-BBA8-D8A27F53145B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691719B-7C78-40D5-A052-FBE4E36F7720}"/>
              </a:ext>
            </a:extLst>
          </p:cNvPr>
          <p:cNvSpPr txBox="1">
            <a:spLocks/>
          </p:cNvSpPr>
          <p:nvPr/>
        </p:nvSpPr>
        <p:spPr>
          <a:xfrm>
            <a:off x="1630045" y="203775"/>
            <a:ext cx="1512081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en-US" altLang="ko-KR" sz="20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Perceptron</a:t>
            </a:r>
            <a:endParaRPr lang="ko-KR" altLang="en-US" sz="2000" b="1" strike="noStrike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91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F31617C-3373-49DB-BE7F-2B73240F32D2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0ACAB3-6638-48E1-86F9-9316DDF07747}"/>
              </a:ext>
            </a:extLst>
          </p:cNvPr>
          <p:cNvSpPr txBox="1"/>
          <p:nvPr/>
        </p:nvSpPr>
        <p:spPr>
          <a:xfrm>
            <a:off x="452500" y="897509"/>
            <a:ext cx="9001000" cy="1703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다층 </a:t>
            </a:r>
            <a:r>
              <a:rPr lang="ko-KR" altLang="en-US" dirty="0" err="1"/>
              <a:t>퍼셉트론의</a:t>
            </a:r>
            <a:r>
              <a:rPr lang="ko-KR" altLang="en-US" dirty="0"/>
              <a:t> 이용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dirty="0"/>
              <a:t>XOR Gate</a:t>
            </a:r>
            <a:r>
              <a:rPr lang="ko-KR" altLang="en-US" dirty="0"/>
              <a:t>는 다층 구조 네트워크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dirty="0" err="1"/>
              <a:t>퍼셉트론을</a:t>
            </a:r>
            <a:r>
              <a:rPr lang="ko-KR" altLang="en-US" dirty="0"/>
              <a:t> 여러 층 쌓는 방식을 통해 문제를 해결하는 방식이 </a:t>
            </a:r>
            <a:r>
              <a:rPr lang="en-US" altLang="ko-KR" dirty="0"/>
              <a:t>Deep Learning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endParaRPr lang="en-US" altLang="ko-KR" dirty="0"/>
          </a:p>
        </p:txBody>
      </p:sp>
      <p:pic>
        <p:nvPicPr>
          <p:cNvPr id="23554" name="Picture 2">
            <a:extLst>
              <a:ext uri="{FF2B5EF4-FFF2-40B4-BE49-F238E27FC236}">
                <a16:creationId xmlns:a16="http://schemas.microsoft.com/office/drawing/2014/main" id="{B4CB2861-F3B3-4872-8D59-C0D13B45A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34" y="3463982"/>
            <a:ext cx="4676329" cy="2341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2612FBE-FE9F-4B25-91C3-823928DE380C}"/>
                  </a:ext>
                </a:extLst>
              </p:cNvPr>
              <p:cNvSpPr txBox="1"/>
              <p:nvPr/>
            </p:nvSpPr>
            <p:spPr>
              <a:xfrm>
                <a:off x="2761954" y="3633135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2612FBE-FE9F-4B25-91C3-823928DE3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954" y="3633135"/>
                <a:ext cx="9144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B068AC3-5AF5-40CF-B960-96E6A96D015C}"/>
                  </a:ext>
                </a:extLst>
              </p:cNvPr>
              <p:cNvSpPr txBox="1"/>
              <p:nvPr/>
            </p:nvSpPr>
            <p:spPr>
              <a:xfrm>
                <a:off x="2784466" y="4540715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B068AC3-5AF5-40CF-B960-96E6A96D0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4466" y="4540715"/>
                <a:ext cx="914400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578" name="Picture 2">
            <a:extLst>
              <a:ext uri="{FF2B5EF4-FFF2-40B4-BE49-F238E27FC236}">
                <a16:creationId xmlns:a16="http://schemas.microsoft.com/office/drawing/2014/main" id="{761C789B-C58E-4BF7-B352-6AE6CAF03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048" y="3083941"/>
            <a:ext cx="3781425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297359-427C-4AEE-B7BA-CF8264B5D96F}"/>
              </a:ext>
            </a:extLst>
          </p:cNvPr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E74FD79-5B8D-4512-AF0B-0A4D56850C07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F6FC9C2-835F-48E9-B1B8-8144407976AB}"/>
                </a:ext>
              </a:extLst>
            </p:cNvPr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8D37BAE-43E1-4B6D-8995-06B895BBE3C7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2C7A9C4-5607-4F7C-AD3E-BDC1565410AF}"/>
              </a:ext>
            </a:extLst>
          </p:cNvPr>
          <p:cNvSpPr txBox="1">
            <a:spLocks/>
          </p:cNvSpPr>
          <p:nvPr/>
        </p:nvSpPr>
        <p:spPr>
          <a:xfrm>
            <a:off x="1630045" y="203775"/>
            <a:ext cx="1512081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en-US" altLang="ko-KR" sz="20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Perceptron</a:t>
            </a:r>
            <a:endParaRPr lang="ko-KR" altLang="en-US" sz="2000" b="1" strike="noStrike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021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969335" y="1673806"/>
            <a:ext cx="3217902" cy="321790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 dirty="0">
              <a:latin typeface="Raleway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75525" y="1790899"/>
            <a:ext cx="3152995" cy="1530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344" spc="-81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Raleway" pitchFamily="34" charset="0"/>
                <a:ea typeface="Noto Sans Korean Bold" pitchFamily="34" charset="-127"/>
              </a:rPr>
              <a:t>03</a:t>
            </a:r>
            <a:endParaRPr lang="ko-KR" altLang="en-US" sz="6500" spc="-81" dirty="0">
              <a:gradFill>
                <a:gsLst>
                  <a:gs pos="100000">
                    <a:schemeClr val="bg1"/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Raleway" pitchFamily="34" charset="0"/>
              <a:ea typeface="Noto Sans Korean Bold" pitchFamily="34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2374860" y="3090545"/>
            <a:ext cx="280979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8E09E0D-5E0F-488C-BE4C-98CBC5CB1B69}"/>
              </a:ext>
            </a:extLst>
          </p:cNvPr>
          <p:cNvSpPr txBox="1"/>
          <p:nvPr/>
        </p:nvSpPr>
        <p:spPr>
          <a:xfrm>
            <a:off x="2318723" y="4126252"/>
            <a:ext cx="2809796" cy="794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25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Deep Learning </a:t>
            </a:r>
          </a:p>
          <a:p>
            <a:pPr algn="r">
              <a:lnSpc>
                <a:spcPct val="150000"/>
              </a:lnSpc>
            </a:pPr>
            <a:r>
              <a:rPr lang="en-US" altLang="ko-KR" sz="1625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Neural Network</a:t>
            </a:r>
            <a:endParaRPr lang="ko-KR" altLang="en-US" sz="1625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3881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F31617C-3373-49DB-BE7F-2B73240F32D2}" type="slidenum">
              <a:rPr lang="ko-KR" altLang="en-US" smtClean="0"/>
              <a:pPr/>
              <a:t>28</a:t>
            </a:fld>
            <a:endParaRPr lang="ko-KR" altLang="en-US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47FCB9D-4633-4705-9A5E-A94A5EC3A208}"/>
              </a:ext>
            </a:extLst>
          </p:cNvPr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1B824D49-ADC4-449E-9D02-5A02DCA01D1C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2BD83B0-3517-4E96-B000-D9C94354B8B8}"/>
                </a:ext>
              </a:extLst>
            </p:cNvPr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B8D6C121-7F7E-4EBA-BD36-8A0DE55CF3C1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AF66229-9C74-4722-893C-260852198014}"/>
              </a:ext>
            </a:extLst>
          </p:cNvPr>
          <p:cNvSpPr txBox="1">
            <a:spLocks/>
          </p:cNvSpPr>
          <p:nvPr/>
        </p:nvSpPr>
        <p:spPr>
          <a:xfrm>
            <a:off x="1630045" y="203775"/>
            <a:ext cx="2135841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en-US" altLang="ko-KR" sz="2000" b="1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Neural Network</a:t>
            </a:r>
            <a:endParaRPr lang="ko-KR" altLang="en-US" sz="2000" b="1" strike="noStrike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0ACAB3-6638-48E1-86F9-9316DDF07747}"/>
              </a:ext>
            </a:extLst>
          </p:cNvPr>
          <p:cNvSpPr txBox="1"/>
          <p:nvPr/>
        </p:nvSpPr>
        <p:spPr>
          <a:xfrm>
            <a:off x="452500" y="897509"/>
            <a:ext cx="9001000" cy="1287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신경망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dirty="0"/>
              <a:t>신경망은 </a:t>
            </a:r>
            <a:r>
              <a:rPr lang="ko-KR" altLang="en-US" dirty="0" err="1"/>
              <a:t>입력층</a:t>
            </a:r>
            <a:r>
              <a:rPr lang="en-US" altLang="ko-KR" dirty="0"/>
              <a:t>, </a:t>
            </a:r>
            <a:r>
              <a:rPr lang="ko-KR" altLang="en-US" dirty="0" err="1"/>
              <a:t>출력층</a:t>
            </a:r>
            <a:r>
              <a:rPr lang="en-US" altLang="ko-KR" dirty="0"/>
              <a:t>, </a:t>
            </a:r>
            <a:r>
              <a:rPr lang="ko-KR" altLang="en-US" dirty="0"/>
              <a:t>은닉층으로 구성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dirty="0"/>
              <a:t>사람에 따라 구성 층수를 기준으로 </a:t>
            </a:r>
            <a:r>
              <a:rPr lang="en-US" altLang="ko-KR" dirty="0"/>
              <a:t>3</a:t>
            </a:r>
            <a:r>
              <a:rPr lang="ko-KR" altLang="en-US" dirty="0"/>
              <a:t>층 또는 </a:t>
            </a:r>
            <a:r>
              <a:rPr lang="en-US" altLang="ko-KR" dirty="0"/>
              <a:t>2</a:t>
            </a:r>
            <a:r>
              <a:rPr lang="ko-KR" altLang="en-US" dirty="0"/>
              <a:t>층 신경망이라고 부를 수 있음</a:t>
            </a:r>
            <a:endParaRPr lang="en-US" altLang="ko-KR" dirty="0"/>
          </a:p>
        </p:txBody>
      </p:sp>
      <p:pic>
        <p:nvPicPr>
          <p:cNvPr id="26626" name="Picture 2">
            <a:extLst>
              <a:ext uri="{FF2B5EF4-FFF2-40B4-BE49-F238E27FC236}">
                <a16:creationId xmlns:a16="http://schemas.microsoft.com/office/drawing/2014/main" id="{09D5631E-7D23-4C73-A237-E89C16B42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2535979"/>
            <a:ext cx="5105400" cy="376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031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F31617C-3373-49DB-BE7F-2B73240F32D2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0ACAB3-6638-48E1-86F9-9316DDF07747}"/>
              </a:ext>
            </a:extLst>
          </p:cNvPr>
          <p:cNvSpPr txBox="1"/>
          <p:nvPr/>
        </p:nvSpPr>
        <p:spPr>
          <a:xfrm>
            <a:off x="452500" y="897509"/>
            <a:ext cx="9001000" cy="1287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활성화 함수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dirty="0"/>
              <a:t>앞서 설명한 </a:t>
            </a:r>
            <a:r>
              <a:rPr lang="en-US" altLang="ko-KR" dirty="0"/>
              <a:t>Perceptron</a:t>
            </a:r>
            <a:r>
              <a:rPr lang="ko-KR" altLang="en-US" dirty="0"/>
              <a:t>의 경우 활성화 함수를 </a:t>
            </a:r>
            <a:r>
              <a:rPr lang="en-US" altLang="ko-KR" dirty="0"/>
              <a:t>Step </a:t>
            </a:r>
            <a:r>
              <a:rPr lang="ko-KR" altLang="en-US" dirty="0"/>
              <a:t>함수로 사용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dirty="0"/>
              <a:t>실제로는 </a:t>
            </a:r>
            <a:r>
              <a:rPr lang="en-US" altLang="ko-KR" dirty="0"/>
              <a:t>Step</a:t>
            </a:r>
            <a:r>
              <a:rPr lang="ko-KR" altLang="en-US" dirty="0"/>
              <a:t>함수를 사용하지 않고</a:t>
            </a:r>
            <a:r>
              <a:rPr lang="en-US" altLang="ko-KR" dirty="0"/>
              <a:t>, Sigmoid, </a:t>
            </a:r>
            <a:r>
              <a:rPr lang="en-US" altLang="ko-KR" dirty="0" err="1"/>
              <a:t>Softmax</a:t>
            </a:r>
            <a:r>
              <a:rPr lang="en-US" altLang="ko-KR" dirty="0"/>
              <a:t>, </a:t>
            </a:r>
            <a:r>
              <a:rPr lang="en-US" altLang="ko-KR" dirty="0" err="1"/>
              <a:t>ReLU</a:t>
            </a:r>
            <a:r>
              <a:rPr lang="en-US" altLang="ko-KR" dirty="0"/>
              <a:t> </a:t>
            </a:r>
            <a:r>
              <a:rPr lang="ko-KR" altLang="en-US" dirty="0"/>
              <a:t>함수 등을 사용</a:t>
            </a:r>
            <a:endParaRPr lang="en-US" altLang="ko-KR" dirty="0"/>
          </a:p>
        </p:txBody>
      </p:sp>
      <p:pic>
        <p:nvPicPr>
          <p:cNvPr id="27650" name="Picture 2">
            <a:extLst>
              <a:ext uri="{FF2B5EF4-FFF2-40B4-BE49-F238E27FC236}">
                <a16:creationId xmlns:a16="http://schemas.microsoft.com/office/drawing/2014/main" id="{5BA1EC82-142B-415F-91DC-2111D72C15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450"/>
          <a:stretch/>
        </p:blipFill>
        <p:spPr bwMode="auto">
          <a:xfrm>
            <a:off x="1339385" y="2780928"/>
            <a:ext cx="1669399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74D5A443-09EA-4D6D-A425-C25A6CE27365}"/>
              </a:ext>
            </a:extLst>
          </p:cNvPr>
          <p:cNvSpPr/>
          <p:nvPr/>
        </p:nvSpPr>
        <p:spPr>
          <a:xfrm>
            <a:off x="2990575" y="3931555"/>
            <a:ext cx="1080120" cy="10801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B7931C7-7C54-440C-8A78-256A6D5F8931}"/>
              </a:ext>
            </a:extLst>
          </p:cNvPr>
          <p:cNvSpPr/>
          <p:nvPr/>
        </p:nvSpPr>
        <p:spPr>
          <a:xfrm>
            <a:off x="2977948" y="4302032"/>
            <a:ext cx="360040" cy="3391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0DCD449-C208-4B89-821F-3497DB3A3F86}"/>
              </a:ext>
            </a:extLst>
          </p:cNvPr>
          <p:cNvSpPr/>
          <p:nvPr/>
        </p:nvSpPr>
        <p:spPr>
          <a:xfrm>
            <a:off x="3710655" y="4302031"/>
            <a:ext cx="360040" cy="3391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y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5BA8F1B-F360-42A4-96AD-2AF8350734CB}"/>
              </a:ext>
            </a:extLst>
          </p:cNvPr>
          <p:cNvCxnSpPr>
            <a:stCxn id="4" idx="6"/>
            <a:endCxn id="13" idx="2"/>
          </p:cNvCxnSpPr>
          <p:nvPr/>
        </p:nvCxnSpPr>
        <p:spPr>
          <a:xfrm flipV="1">
            <a:off x="3337988" y="4471614"/>
            <a:ext cx="372667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F131EA5-4593-4AE6-92F9-D82F5619EEBD}"/>
                  </a:ext>
                </a:extLst>
              </p:cNvPr>
              <p:cNvSpPr txBox="1"/>
              <p:nvPr/>
            </p:nvSpPr>
            <p:spPr>
              <a:xfrm>
                <a:off x="3296816" y="4077072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F131EA5-4593-4AE6-92F9-D82F5619E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816" y="4077072"/>
                <a:ext cx="360040" cy="369332"/>
              </a:xfrm>
              <a:prstGeom prst="rect">
                <a:avLst/>
              </a:prstGeom>
              <a:blipFill>
                <a:blip r:embed="rId4"/>
                <a:stretch>
                  <a:fillRect r="-45763"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652" name="Picture 4">
            <a:extLst>
              <a:ext uri="{FF2B5EF4-FFF2-40B4-BE49-F238E27FC236}">
                <a16:creationId xmlns:a16="http://schemas.microsoft.com/office/drawing/2014/main" id="{4F36B43E-0074-4169-B0BB-8275D8997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3755" y="2751586"/>
            <a:ext cx="4488416" cy="3381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DEE6768E-D9BC-4610-AABD-1FCAB7E9D5F7}"/>
              </a:ext>
            </a:extLst>
          </p:cNvPr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C9BBFA7-4B16-4A6B-A7DE-E3F39D4465DF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E1B6416-762E-4565-B751-754789C250EC}"/>
                </a:ext>
              </a:extLst>
            </p:cNvPr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14AD1F0-1D91-4ECB-B402-2A11B78FDBF1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FF360DE-F22F-4056-9C62-2DB02A0FF3E3}"/>
              </a:ext>
            </a:extLst>
          </p:cNvPr>
          <p:cNvSpPr txBox="1">
            <a:spLocks/>
          </p:cNvSpPr>
          <p:nvPr/>
        </p:nvSpPr>
        <p:spPr>
          <a:xfrm>
            <a:off x="1630045" y="203775"/>
            <a:ext cx="2135841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en-US" altLang="ko-KR" sz="2000" b="1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Neural Network</a:t>
            </a:r>
            <a:endParaRPr lang="ko-KR" altLang="en-US" sz="2000" b="1" strike="noStrike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95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969335" y="1673806"/>
            <a:ext cx="3217902" cy="321790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 dirty="0">
              <a:latin typeface="Raleway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75525" y="1790899"/>
            <a:ext cx="3152995" cy="1530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344" spc="-81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Raleway" pitchFamily="34" charset="0"/>
                <a:ea typeface="Noto Sans Korean Bold" pitchFamily="34" charset="-127"/>
              </a:rPr>
              <a:t>01</a:t>
            </a:r>
            <a:endParaRPr lang="ko-KR" altLang="en-US" sz="6500" spc="-81" dirty="0">
              <a:gradFill>
                <a:gsLst>
                  <a:gs pos="100000">
                    <a:schemeClr val="bg1"/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Raleway" pitchFamily="34" charset="0"/>
              <a:ea typeface="Noto Sans Korean Bold" pitchFamily="34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2374860" y="3090545"/>
            <a:ext cx="280979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8E09E0D-5E0F-488C-BE4C-98CBC5CB1B69}"/>
              </a:ext>
            </a:extLst>
          </p:cNvPr>
          <p:cNvSpPr txBox="1"/>
          <p:nvPr/>
        </p:nvSpPr>
        <p:spPr>
          <a:xfrm>
            <a:off x="2318723" y="4126252"/>
            <a:ext cx="2809796" cy="419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25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Machine Learning</a:t>
            </a:r>
            <a:endParaRPr lang="ko-KR" altLang="en-US" sz="1625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70958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F31617C-3373-49DB-BE7F-2B73240F32D2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0ACAB3-6638-48E1-86F9-9316DDF07747}"/>
              </a:ext>
            </a:extLst>
          </p:cNvPr>
          <p:cNvSpPr txBox="1"/>
          <p:nvPr/>
        </p:nvSpPr>
        <p:spPr>
          <a:xfrm>
            <a:off x="452500" y="897509"/>
            <a:ext cx="9001000" cy="456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Sigmoid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EEABBB-BC6F-4033-AF75-99303BA07914}"/>
                  </a:ext>
                </a:extLst>
              </p:cNvPr>
              <p:cNvSpPr txBox="1"/>
              <p:nvPr/>
            </p:nvSpPr>
            <p:spPr>
              <a:xfrm>
                <a:off x="448980" y="1772816"/>
                <a:ext cx="3131107" cy="7593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⁡(−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EEABBB-BC6F-4033-AF75-99303BA07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80" y="1772816"/>
                <a:ext cx="3131107" cy="7593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674" name="Picture 2">
            <a:extLst>
              <a:ext uri="{FF2B5EF4-FFF2-40B4-BE49-F238E27FC236}">
                <a16:creationId xmlns:a16="http://schemas.microsoft.com/office/drawing/2014/main" id="{E2E28F55-2B2E-44CF-9B21-67763EC77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36" y="2963054"/>
            <a:ext cx="4292564" cy="3310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56ADAC4F-2844-4949-9338-93ED046F1DA7}"/>
              </a:ext>
            </a:extLst>
          </p:cNvPr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C7269C0-AA7E-4BF5-AF56-C6F411D49154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D95BB07-9B86-49EF-8E41-68337FB00669}"/>
                </a:ext>
              </a:extLst>
            </p:cNvPr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1FE5201-8CBD-4D07-A646-4BBB12D359ED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DD5507B-1AD2-4BEC-B0A7-306EA7D9F506}"/>
              </a:ext>
            </a:extLst>
          </p:cNvPr>
          <p:cNvSpPr txBox="1">
            <a:spLocks/>
          </p:cNvSpPr>
          <p:nvPr/>
        </p:nvSpPr>
        <p:spPr>
          <a:xfrm>
            <a:off x="1630045" y="203775"/>
            <a:ext cx="2135841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en-US" altLang="ko-KR" sz="2000" b="1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Neural Network</a:t>
            </a:r>
            <a:endParaRPr lang="ko-KR" altLang="en-US" sz="2000" b="1" strike="noStrike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7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F31617C-3373-49DB-BE7F-2B73240F32D2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0ACAB3-6638-48E1-86F9-9316DDF07747}"/>
              </a:ext>
            </a:extLst>
          </p:cNvPr>
          <p:cNvSpPr txBox="1"/>
          <p:nvPr/>
        </p:nvSpPr>
        <p:spPr>
          <a:xfrm>
            <a:off x="452500" y="897509"/>
            <a:ext cx="9001000" cy="456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Sigmoid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EEABBB-BC6F-4033-AF75-99303BA07914}"/>
                  </a:ext>
                </a:extLst>
              </p:cNvPr>
              <p:cNvSpPr txBox="1"/>
              <p:nvPr/>
            </p:nvSpPr>
            <p:spPr>
              <a:xfrm>
                <a:off x="448980" y="1772816"/>
                <a:ext cx="3131107" cy="7593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⁡(−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EEABBB-BC6F-4033-AF75-99303BA07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80" y="1772816"/>
                <a:ext cx="3131107" cy="7593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674" name="Picture 2">
            <a:extLst>
              <a:ext uri="{FF2B5EF4-FFF2-40B4-BE49-F238E27FC236}">
                <a16:creationId xmlns:a16="http://schemas.microsoft.com/office/drawing/2014/main" id="{E2E28F55-2B2E-44CF-9B21-67763EC77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36" y="2963054"/>
            <a:ext cx="4292564" cy="3310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899ABF-D85E-44F4-9C00-52FB3C85AD1E}"/>
              </a:ext>
            </a:extLst>
          </p:cNvPr>
          <p:cNvSpPr txBox="1"/>
          <p:nvPr/>
        </p:nvSpPr>
        <p:spPr>
          <a:xfrm>
            <a:off x="5160936" y="2060848"/>
            <a:ext cx="42925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import </a:t>
            </a:r>
            <a:r>
              <a:rPr lang="en-US" altLang="ko-KR" dirty="0" err="1"/>
              <a:t>numpy</a:t>
            </a:r>
            <a:endParaRPr lang="en-US" altLang="ko-KR" dirty="0"/>
          </a:p>
          <a:p>
            <a:r>
              <a:rPr lang="en-US" altLang="ko-KR" dirty="0"/>
              <a:t>import </a:t>
            </a:r>
            <a:r>
              <a:rPr lang="en-US" altLang="ko-KR" dirty="0" err="1"/>
              <a:t>matplotlib.pylab</a:t>
            </a:r>
            <a:r>
              <a:rPr lang="en-US" altLang="ko-KR" dirty="0"/>
              <a:t> as </a:t>
            </a:r>
            <a:r>
              <a:rPr lang="en-US" altLang="ko-KR" dirty="0" err="1"/>
              <a:t>plt</a:t>
            </a:r>
            <a:endParaRPr lang="en-US" altLang="ko-KR" dirty="0"/>
          </a:p>
          <a:p>
            <a:r>
              <a:rPr lang="en-US" altLang="ko-KR" dirty="0"/>
              <a:t>def sigmoid(x):</a:t>
            </a:r>
          </a:p>
          <a:p>
            <a:r>
              <a:rPr lang="en-US" altLang="ko-KR" dirty="0"/>
              <a:t>    return 1/(1+np.exp(-x))</a:t>
            </a:r>
          </a:p>
          <a:p>
            <a:endParaRPr lang="en-US" altLang="ko-KR" dirty="0"/>
          </a:p>
          <a:p>
            <a:r>
              <a:rPr lang="en-US" altLang="ko-KR" dirty="0"/>
              <a:t>X = </a:t>
            </a:r>
            <a:r>
              <a:rPr lang="en-US" altLang="ko-KR" dirty="0" err="1"/>
              <a:t>np.arrange</a:t>
            </a:r>
            <a:r>
              <a:rPr lang="en-US" altLang="ko-KR" dirty="0"/>
              <a:t>(-5, 5, 0.1)</a:t>
            </a:r>
          </a:p>
          <a:p>
            <a:r>
              <a:rPr lang="en-US" altLang="ko-KR" dirty="0"/>
              <a:t>Y = sigmoid(x)</a:t>
            </a:r>
          </a:p>
          <a:p>
            <a:r>
              <a:rPr lang="en-US" altLang="ko-KR" dirty="0" err="1"/>
              <a:t>plt.plot</a:t>
            </a:r>
            <a:r>
              <a:rPr lang="en-US" altLang="ko-KR" dirty="0"/>
              <a:t>(x, y)</a:t>
            </a:r>
          </a:p>
          <a:p>
            <a:r>
              <a:rPr lang="en-US" altLang="ko-KR" dirty="0" err="1"/>
              <a:t>plt.ylim</a:t>
            </a:r>
            <a:r>
              <a:rPr lang="en-US" altLang="ko-KR" dirty="0"/>
              <a:t>(-0.1, 1.1)</a:t>
            </a:r>
          </a:p>
          <a:p>
            <a:r>
              <a:rPr lang="en-US" altLang="ko-KR" dirty="0" err="1"/>
              <a:t>plt.show</a:t>
            </a:r>
            <a:r>
              <a:rPr lang="en-US" altLang="ko-KR" dirty="0"/>
              <a:t>()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93A4186-C63E-4821-9FF4-AA419CA14981}"/>
              </a:ext>
            </a:extLst>
          </p:cNvPr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9C4A1CB-8696-4BB4-98FB-AA5D703AAA28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714010-2818-4A02-91D2-B98A74E0AE31}"/>
                </a:ext>
              </a:extLst>
            </p:cNvPr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6CC3E7E-B79B-4C7F-8611-338C314F945E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7AF085-E8E1-4F18-8A5F-E9AD354CF263}"/>
              </a:ext>
            </a:extLst>
          </p:cNvPr>
          <p:cNvSpPr txBox="1">
            <a:spLocks/>
          </p:cNvSpPr>
          <p:nvPr/>
        </p:nvSpPr>
        <p:spPr>
          <a:xfrm>
            <a:off x="1630045" y="203775"/>
            <a:ext cx="2135841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en-US" altLang="ko-KR" sz="2000" b="1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Neural Network</a:t>
            </a:r>
            <a:endParaRPr lang="ko-KR" altLang="en-US" sz="2000" b="1" strike="noStrike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83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F31617C-3373-49DB-BE7F-2B73240F32D2}" type="slidenum">
              <a:rPr lang="ko-KR" altLang="en-US" smtClean="0"/>
              <a:pPr/>
              <a:t>32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C0ACAB3-6638-48E1-86F9-9316DDF07747}"/>
                  </a:ext>
                </a:extLst>
              </p:cNvPr>
              <p:cNvSpPr txBox="1"/>
              <p:nvPr/>
            </p:nvSpPr>
            <p:spPr>
              <a:xfrm>
                <a:off x="452500" y="897509"/>
                <a:ext cx="9001000" cy="30514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활성화 함수를 비선형을 사용하는 이유</a:t>
                </a:r>
                <a:endParaRPr lang="en-US" altLang="ko-KR" dirty="0"/>
              </a:p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à"/>
                </a:pPr>
                <a:r>
                  <a:rPr lang="ko-KR" altLang="en-US" dirty="0">
                    <a:sym typeface="Wingdings" panose="05000000000000000000" pitchFamily="2" charset="2"/>
                  </a:rPr>
                  <a:t>활성화 함수를 선형으로 사용할 경우 신경망을 깊게 하는 의미가 없어짐</a:t>
                </a:r>
                <a:endParaRPr lang="en-US" altLang="ko-KR" dirty="0">
                  <a:sym typeface="Wingdings" panose="05000000000000000000" pitchFamily="2" charset="2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altLang="ko-KR" dirty="0">
                    <a:sym typeface="Wingdings" panose="05000000000000000000" pitchFamily="2" charset="2"/>
                  </a:rPr>
                  <a:t>Ex)</a:t>
                </a:r>
                <a:r>
                  <a:rPr lang="ko-KR" altLang="en-US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h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𝑐𝑥</m:t>
                    </m:r>
                  </m:oMath>
                </a14:m>
                <a:r>
                  <a:rPr lang="ko-KR" altLang="en-US" dirty="0"/>
                  <a:t>를 활성화 함수로 사용할 때</a:t>
                </a:r>
                <a:r>
                  <a:rPr lang="en-US" altLang="ko-KR" dirty="0"/>
                  <a:t>, 3</a:t>
                </a:r>
                <a:r>
                  <a:rPr lang="ko-KR" altLang="en-US" dirty="0"/>
                  <a:t>층일 경우</a:t>
                </a:r>
                <a:endParaRPr lang="en-US" altLang="ko-KR" dirty="0"/>
              </a:p>
              <a:p>
                <a:pPr>
                  <a:lnSpc>
                    <a:spcPct val="200000"/>
                  </a:lnSpc>
                </a:pPr>
                <a:r>
                  <a:rPr lang="en-US" altLang="ko-KR" dirty="0"/>
                  <a:t>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dirty="0"/>
                  <a:t>가 된다</a:t>
                </a:r>
                <a:r>
                  <a:rPr lang="en-US" altLang="ko-KR" dirty="0"/>
                  <a:t>.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altLang="ko-KR" dirty="0"/>
                  <a:t>    </a:t>
                </a:r>
                <a:r>
                  <a:rPr lang="ko-KR" altLang="en-US" dirty="0"/>
                  <a:t>이는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dirty="0"/>
                  <a:t>의 하나와 동일한 역할을 하게 되므로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의미가 없어진다</a:t>
                </a:r>
                <a:r>
                  <a:rPr lang="en-US" altLang="ko-KR" dirty="0"/>
                  <a:t>.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C0ACAB3-6638-48E1-86F9-9316DDF07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00" y="897509"/>
                <a:ext cx="9001000" cy="3051413"/>
              </a:xfrm>
              <a:prstGeom prst="rect">
                <a:avLst/>
              </a:prstGeom>
              <a:blipFill>
                <a:blip r:embed="rId3"/>
                <a:stretch>
                  <a:fillRect l="-542" b="-19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그룹 11">
            <a:extLst>
              <a:ext uri="{FF2B5EF4-FFF2-40B4-BE49-F238E27FC236}">
                <a16:creationId xmlns:a16="http://schemas.microsoft.com/office/drawing/2014/main" id="{C93A4186-C63E-4821-9FF4-AA419CA14981}"/>
              </a:ext>
            </a:extLst>
          </p:cNvPr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9C4A1CB-8696-4BB4-98FB-AA5D703AAA28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714010-2818-4A02-91D2-B98A74E0AE31}"/>
                </a:ext>
              </a:extLst>
            </p:cNvPr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6CC3E7E-B79B-4C7F-8611-338C314F945E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7AF085-E8E1-4F18-8A5F-E9AD354CF263}"/>
              </a:ext>
            </a:extLst>
          </p:cNvPr>
          <p:cNvSpPr txBox="1">
            <a:spLocks/>
          </p:cNvSpPr>
          <p:nvPr/>
        </p:nvSpPr>
        <p:spPr>
          <a:xfrm>
            <a:off x="1630045" y="203775"/>
            <a:ext cx="2135841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en-US" altLang="ko-KR" sz="2000" b="1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Neural Network</a:t>
            </a:r>
            <a:endParaRPr lang="ko-KR" altLang="en-US" sz="2000" b="1" strike="noStrike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51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F31617C-3373-49DB-BE7F-2B73240F32D2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0ACAB3-6638-48E1-86F9-9316DDF07747}"/>
              </a:ext>
            </a:extLst>
          </p:cNvPr>
          <p:cNvSpPr txBox="1"/>
          <p:nvPr/>
        </p:nvSpPr>
        <p:spPr>
          <a:xfrm>
            <a:off x="452500" y="897509"/>
            <a:ext cx="9001000" cy="456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ReLU</a:t>
            </a:r>
            <a:r>
              <a:rPr lang="en-US" altLang="ko-KR" dirty="0"/>
              <a:t>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EEABBB-BC6F-4033-AF75-99303BA07914}"/>
                  </a:ext>
                </a:extLst>
              </p:cNvPr>
              <p:cNvSpPr txBox="1"/>
              <p:nvPr/>
            </p:nvSpPr>
            <p:spPr>
              <a:xfrm>
                <a:off x="452500" y="1686171"/>
                <a:ext cx="3131107" cy="823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≤0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EEABBB-BC6F-4033-AF75-99303BA07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00" y="1686171"/>
                <a:ext cx="3131107" cy="8238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그룹 11">
            <a:extLst>
              <a:ext uri="{FF2B5EF4-FFF2-40B4-BE49-F238E27FC236}">
                <a16:creationId xmlns:a16="http://schemas.microsoft.com/office/drawing/2014/main" id="{C93A4186-C63E-4821-9FF4-AA419CA14981}"/>
              </a:ext>
            </a:extLst>
          </p:cNvPr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9C4A1CB-8696-4BB4-98FB-AA5D703AAA28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714010-2818-4A02-91D2-B98A74E0AE31}"/>
                </a:ext>
              </a:extLst>
            </p:cNvPr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6CC3E7E-B79B-4C7F-8611-338C314F945E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7AF085-E8E1-4F18-8A5F-E9AD354CF263}"/>
              </a:ext>
            </a:extLst>
          </p:cNvPr>
          <p:cNvSpPr txBox="1">
            <a:spLocks/>
          </p:cNvSpPr>
          <p:nvPr/>
        </p:nvSpPr>
        <p:spPr>
          <a:xfrm>
            <a:off x="1630045" y="203775"/>
            <a:ext cx="2135841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en-US" altLang="ko-KR" sz="2000" b="1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Neural Network</a:t>
            </a:r>
            <a:endParaRPr lang="ko-KR" altLang="en-US" sz="2000" b="1" strike="noStrike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9698" name="Picture 2">
            <a:extLst>
              <a:ext uri="{FF2B5EF4-FFF2-40B4-BE49-F238E27FC236}">
                <a16:creationId xmlns:a16="http://schemas.microsoft.com/office/drawing/2014/main" id="{9FD1A82F-CA38-4EC8-B83E-946802222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2" y="3187139"/>
            <a:ext cx="3988202" cy="303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448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F31617C-3373-49DB-BE7F-2B73240F32D2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0ACAB3-6638-48E1-86F9-9316DDF07747}"/>
              </a:ext>
            </a:extLst>
          </p:cNvPr>
          <p:cNvSpPr txBox="1"/>
          <p:nvPr/>
        </p:nvSpPr>
        <p:spPr>
          <a:xfrm>
            <a:off x="452500" y="897509"/>
            <a:ext cx="9001000" cy="456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ReLU</a:t>
            </a:r>
            <a:r>
              <a:rPr lang="en-US" altLang="ko-KR" dirty="0"/>
              <a:t>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EEABBB-BC6F-4033-AF75-99303BA07914}"/>
                  </a:ext>
                </a:extLst>
              </p:cNvPr>
              <p:cNvSpPr txBox="1"/>
              <p:nvPr/>
            </p:nvSpPr>
            <p:spPr>
              <a:xfrm>
                <a:off x="452500" y="1686171"/>
                <a:ext cx="3131107" cy="823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≤0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EEABBB-BC6F-4033-AF75-99303BA07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00" y="1686171"/>
                <a:ext cx="3131107" cy="8238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5899ABF-D85E-44F4-9C00-52FB3C85AD1E}"/>
              </a:ext>
            </a:extLst>
          </p:cNvPr>
          <p:cNvSpPr txBox="1"/>
          <p:nvPr/>
        </p:nvSpPr>
        <p:spPr>
          <a:xfrm>
            <a:off x="5160936" y="2060848"/>
            <a:ext cx="42925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import </a:t>
            </a:r>
            <a:r>
              <a:rPr lang="en-US" altLang="ko-KR" dirty="0" err="1"/>
              <a:t>numpy</a:t>
            </a:r>
            <a:endParaRPr lang="en-US" altLang="ko-KR" dirty="0"/>
          </a:p>
          <a:p>
            <a:r>
              <a:rPr lang="en-US" altLang="ko-KR" dirty="0"/>
              <a:t>import </a:t>
            </a:r>
            <a:r>
              <a:rPr lang="en-US" altLang="ko-KR" dirty="0" err="1"/>
              <a:t>matplotlib.pylab</a:t>
            </a:r>
            <a:r>
              <a:rPr lang="en-US" altLang="ko-KR" dirty="0"/>
              <a:t> as </a:t>
            </a:r>
            <a:r>
              <a:rPr lang="en-US" altLang="ko-KR" dirty="0" err="1"/>
              <a:t>plt</a:t>
            </a:r>
            <a:endParaRPr lang="en-US" altLang="ko-KR" dirty="0"/>
          </a:p>
          <a:p>
            <a:r>
              <a:rPr lang="en-US" altLang="ko-KR" dirty="0"/>
              <a:t>def </a:t>
            </a:r>
            <a:r>
              <a:rPr lang="en-US" altLang="ko-KR" dirty="0" err="1"/>
              <a:t>relu</a:t>
            </a:r>
            <a:r>
              <a:rPr lang="en-US" altLang="ko-KR" dirty="0"/>
              <a:t>(x):</a:t>
            </a:r>
          </a:p>
          <a:p>
            <a:r>
              <a:rPr lang="en-US" altLang="ko-KR" dirty="0"/>
              <a:t>    return </a:t>
            </a:r>
            <a:r>
              <a:rPr lang="en-US" altLang="ko-KR" dirty="0" err="1"/>
              <a:t>np.maximum</a:t>
            </a:r>
            <a:r>
              <a:rPr lang="en-US" altLang="ko-KR" dirty="0"/>
              <a:t>(0, x)</a:t>
            </a:r>
          </a:p>
          <a:p>
            <a:endParaRPr lang="en-US" altLang="ko-KR" dirty="0"/>
          </a:p>
          <a:p>
            <a:r>
              <a:rPr lang="en-US" altLang="ko-KR" dirty="0"/>
              <a:t>X = </a:t>
            </a:r>
            <a:r>
              <a:rPr lang="en-US" altLang="ko-KR" dirty="0" err="1"/>
              <a:t>np.arrange</a:t>
            </a:r>
            <a:r>
              <a:rPr lang="en-US" altLang="ko-KR" dirty="0"/>
              <a:t>(-5, 5, 0.1)</a:t>
            </a:r>
          </a:p>
          <a:p>
            <a:r>
              <a:rPr lang="en-US" altLang="ko-KR" dirty="0"/>
              <a:t>Y = </a:t>
            </a:r>
            <a:r>
              <a:rPr lang="en-US" altLang="ko-KR" dirty="0" err="1"/>
              <a:t>relu</a:t>
            </a:r>
            <a:r>
              <a:rPr lang="en-US" altLang="ko-KR" dirty="0"/>
              <a:t>(x)</a:t>
            </a:r>
          </a:p>
          <a:p>
            <a:r>
              <a:rPr lang="en-US" altLang="ko-KR" dirty="0" err="1"/>
              <a:t>plt.plot</a:t>
            </a:r>
            <a:r>
              <a:rPr lang="en-US" altLang="ko-KR" dirty="0"/>
              <a:t>(x, y)</a:t>
            </a:r>
          </a:p>
          <a:p>
            <a:r>
              <a:rPr lang="en-US" altLang="ko-KR" dirty="0" err="1"/>
              <a:t>plt.ylim</a:t>
            </a:r>
            <a:r>
              <a:rPr lang="en-US" altLang="ko-KR" dirty="0"/>
              <a:t>(-0.1, 5)</a:t>
            </a:r>
          </a:p>
          <a:p>
            <a:r>
              <a:rPr lang="en-US" altLang="ko-KR" dirty="0" err="1"/>
              <a:t>plt.show</a:t>
            </a:r>
            <a:r>
              <a:rPr lang="en-US" altLang="ko-KR" dirty="0"/>
              <a:t>()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93A4186-C63E-4821-9FF4-AA419CA14981}"/>
              </a:ext>
            </a:extLst>
          </p:cNvPr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9C4A1CB-8696-4BB4-98FB-AA5D703AAA28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714010-2818-4A02-91D2-B98A74E0AE31}"/>
                </a:ext>
              </a:extLst>
            </p:cNvPr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6CC3E7E-B79B-4C7F-8611-338C314F945E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7AF085-E8E1-4F18-8A5F-E9AD354CF263}"/>
              </a:ext>
            </a:extLst>
          </p:cNvPr>
          <p:cNvSpPr txBox="1">
            <a:spLocks/>
          </p:cNvSpPr>
          <p:nvPr/>
        </p:nvSpPr>
        <p:spPr>
          <a:xfrm>
            <a:off x="1630045" y="203775"/>
            <a:ext cx="2135841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en-US" altLang="ko-KR" sz="2000" b="1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Neural Network</a:t>
            </a:r>
            <a:endParaRPr lang="ko-KR" altLang="en-US" sz="2000" b="1" strike="noStrike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9698" name="Picture 2">
            <a:extLst>
              <a:ext uri="{FF2B5EF4-FFF2-40B4-BE49-F238E27FC236}">
                <a16:creationId xmlns:a16="http://schemas.microsoft.com/office/drawing/2014/main" id="{9FD1A82F-CA38-4EC8-B83E-946802222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2" y="3187139"/>
            <a:ext cx="3988202" cy="303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8404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F31617C-3373-49DB-BE7F-2B73240F32D2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0ACAB3-6638-48E1-86F9-9316DDF07747}"/>
              </a:ext>
            </a:extLst>
          </p:cNvPr>
          <p:cNvSpPr txBox="1"/>
          <p:nvPr/>
        </p:nvSpPr>
        <p:spPr>
          <a:xfrm>
            <a:off x="452500" y="897509"/>
            <a:ext cx="9001000" cy="463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순전파</a:t>
            </a:r>
            <a:r>
              <a:rPr lang="en-US" altLang="ko-KR" dirty="0"/>
              <a:t>(Feed Forward Propagation)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93A4186-C63E-4821-9FF4-AA419CA14981}"/>
              </a:ext>
            </a:extLst>
          </p:cNvPr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9C4A1CB-8696-4BB4-98FB-AA5D703AAA28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714010-2818-4A02-91D2-B98A74E0AE31}"/>
                </a:ext>
              </a:extLst>
            </p:cNvPr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6CC3E7E-B79B-4C7F-8611-338C314F945E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7AF085-E8E1-4F18-8A5F-E9AD354CF263}"/>
              </a:ext>
            </a:extLst>
          </p:cNvPr>
          <p:cNvSpPr txBox="1">
            <a:spLocks/>
          </p:cNvSpPr>
          <p:nvPr/>
        </p:nvSpPr>
        <p:spPr>
          <a:xfrm>
            <a:off x="1630045" y="203775"/>
            <a:ext cx="2135841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en-US" altLang="ko-KR" sz="2000" b="1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Neural Network</a:t>
            </a:r>
            <a:endParaRPr lang="ko-KR" altLang="en-US" sz="2000" b="1" strike="noStrike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4822" name="Picture 6">
            <a:extLst>
              <a:ext uri="{FF2B5EF4-FFF2-40B4-BE49-F238E27FC236}">
                <a16:creationId xmlns:a16="http://schemas.microsoft.com/office/drawing/2014/main" id="{E8E541B1-CA52-49E7-A2A9-7184B968F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551" y="1670361"/>
            <a:ext cx="6229350" cy="416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6C94A9F-286E-41E3-B7E2-47DBA9397177}"/>
                  </a:ext>
                </a:extLst>
              </p:cNvPr>
              <p:cNvSpPr txBox="1"/>
              <p:nvPr/>
            </p:nvSpPr>
            <p:spPr>
              <a:xfrm>
                <a:off x="6033120" y="2924944"/>
                <a:ext cx="12241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6C94A9F-286E-41E3-B7E2-47DBA9397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120" y="2924944"/>
                <a:ext cx="122413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842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F31617C-3373-49DB-BE7F-2B73240F32D2}" type="slidenum">
              <a:rPr lang="ko-KR" altLang="en-US" smtClean="0"/>
              <a:pPr/>
              <a:t>36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93A4186-C63E-4821-9FF4-AA419CA14981}"/>
              </a:ext>
            </a:extLst>
          </p:cNvPr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9C4A1CB-8696-4BB4-98FB-AA5D703AAA28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714010-2818-4A02-91D2-B98A74E0AE31}"/>
                </a:ext>
              </a:extLst>
            </p:cNvPr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6CC3E7E-B79B-4C7F-8611-338C314F945E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7AF085-E8E1-4F18-8A5F-E9AD354CF263}"/>
              </a:ext>
            </a:extLst>
          </p:cNvPr>
          <p:cNvSpPr txBox="1">
            <a:spLocks/>
          </p:cNvSpPr>
          <p:nvPr/>
        </p:nvSpPr>
        <p:spPr>
          <a:xfrm>
            <a:off x="1630045" y="203775"/>
            <a:ext cx="2135841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en-US" altLang="ko-KR" sz="2000" b="1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Neural Network</a:t>
            </a:r>
            <a:endParaRPr lang="ko-KR" altLang="en-US" sz="2000" b="1" strike="noStrike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4B2CBA-B548-4343-8D94-D8CD473BEF58}"/>
              </a:ext>
            </a:extLst>
          </p:cNvPr>
          <p:cNvSpPr txBox="1"/>
          <p:nvPr/>
        </p:nvSpPr>
        <p:spPr>
          <a:xfrm>
            <a:off x="452500" y="1018262"/>
            <a:ext cx="8712968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def </a:t>
            </a:r>
            <a:r>
              <a:rPr lang="en-US" altLang="ko-KR" sz="1400" dirty="0" err="1"/>
              <a:t>identify_function</a:t>
            </a:r>
            <a:r>
              <a:rPr lang="en-US" altLang="ko-KR" sz="1400" dirty="0"/>
              <a:t>(x):</a:t>
            </a:r>
          </a:p>
          <a:p>
            <a:r>
              <a:rPr lang="en-US" altLang="ko-KR" sz="1400" dirty="0"/>
              <a:t>    return x</a:t>
            </a:r>
          </a:p>
          <a:p>
            <a:r>
              <a:rPr lang="en-US" altLang="ko-KR" sz="1400" dirty="0"/>
              <a:t>def </a:t>
            </a:r>
            <a:r>
              <a:rPr lang="en-US" altLang="ko-KR" sz="1400" dirty="0" err="1"/>
              <a:t>init_network</a:t>
            </a:r>
            <a:r>
              <a:rPr lang="en-US" altLang="ko-KR" sz="1400" dirty="0"/>
              <a:t>():</a:t>
            </a:r>
          </a:p>
          <a:p>
            <a:r>
              <a:rPr lang="en-US" altLang="ko-KR" sz="1400" dirty="0"/>
              <a:t>    network = {}</a:t>
            </a:r>
          </a:p>
          <a:p>
            <a:r>
              <a:rPr lang="en-US" altLang="ko-KR" sz="1400" dirty="0"/>
              <a:t>    network['W1'] = </a:t>
            </a:r>
            <a:r>
              <a:rPr lang="en-US" altLang="ko-KR" sz="1400" dirty="0" err="1"/>
              <a:t>np.array</a:t>
            </a:r>
            <a:r>
              <a:rPr lang="en-US" altLang="ko-KR" sz="1400" dirty="0"/>
              <a:t>([[0.1, 0.3, 0.5], [0.2, 0.4, 0.6]])</a:t>
            </a:r>
          </a:p>
          <a:p>
            <a:r>
              <a:rPr lang="en-US" altLang="ko-KR" sz="1400" dirty="0"/>
              <a:t>    network['b1'] = </a:t>
            </a:r>
            <a:r>
              <a:rPr lang="en-US" altLang="ko-KR" sz="1400" dirty="0" err="1"/>
              <a:t>np.array</a:t>
            </a:r>
            <a:r>
              <a:rPr lang="en-US" altLang="ko-KR" sz="1400" dirty="0"/>
              <a:t>([0.1, 0.2, 0.3])</a:t>
            </a:r>
          </a:p>
          <a:p>
            <a:r>
              <a:rPr lang="en-US" altLang="ko-KR" sz="1400" dirty="0"/>
              <a:t>    network['W2'] = </a:t>
            </a:r>
            <a:r>
              <a:rPr lang="en-US" altLang="ko-KR" sz="1400" dirty="0" err="1"/>
              <a:t>np.array</a:t>
            </a:r>
            <a:r>
              <a:rPr lang="en-US" altLang="ko-KR" sz="1400" dirty="0"/>
              <a:t>([[0.1, 0.4], [0.2, 0.5], [0.3, 0.6]])</a:t>
            </a:r>
          </a:p>
          <a:p>
            <a:r>
              <a:rPr lang="en-US" altLang="ko-KR" sz="1400" dirty="0"/>
              <a:t>    network['b2'] = </a:t>
            </a:r>
            <a:r>
              <a:rPr lang="en-US" altLang="ko-KR" sz="1400" dirty="0" err="1"/>
              <a:t>np.array</a:t>
            </a:r>
            <a:r>
              <a:rPr lang="en-US" altLang="ko-KR" sz="1400" dirty="0"/>
              <a:t>([0.1, 0.2])</a:t>
            </a:r>
          </a:p>
          <a:p>
            <a:r>
              <a:rPr lang="en-US" altLang="ko-KR" sz="1400" dirty="0"/>
              <a:t>    network['W3'] = </a:t>
            </a:r>
            <a:r>
              <a:rPr lang="en-US" altLang="ko-KR" sz="1400" dirty="0" err="1"/>
              <a:t>np.array</a:t>
            </a:r>
            <a:r>
              <a:rPr lang="en-US" altLang="ko-KR" sz="1400" dirty="0"/>
              <a:t>([[0.1, 0.3], [0.2, 0.4]])</a:t>
            </a:r>
          </a:p>
          <a:p>
            <a:r>
              <a:rPr lang="en-US" altLang="ko-KR" sz="1400" dirty="0"/>
              <a:t>    network['b3'] = </a:t>
            </a:r>
            <a:r>
              <a:rPr lang="en-US" altLang="ko-KR" sz="1400" dirty="0" err="1"/>
              <a:t>np.array</a:t>
            </a:r>
            <a:r>
              <a:rPr lang="en-US" altLang="ko-KR" sz="1400" dirty="0"/>
              <a:t>([0.1, 0.2])</a:t>
            </a:r>
          </a:p>
          <a:p>
            <a:r>
              <a:rPr lang="en-US" altLang="ko-KR" sz="1400" dirty="0"/>
              <a:t>    return network</a:t>
            </a:r>
          </a:p>
          <a:p>
            <a:r>
              <a:rPr lang="en-US" altLang="ko-KR" sz="1400" dirty="0"/>
              <a:t>def forward(network, x):</a:t>
            </a:r>
          </a:p>
          <a:p>
            <a:r>
              <a:rPr lang="en-US" altLang="ko-KR" sz="1400" dirty="0"/>
              <a:t>    W1, W2, W3 = network['W1'], network['W2'], network['W3']</a:t>
            </a:r>
          </a:p>
          <a:p>
            <a:r>
              <a:rPr lang="en-US" altLang="ko-KR" sz="1400" dirty="0"/>
              <a:t>    b1, b2, b3 = network['b1'], network['b2'], network['b3']</a:t>
            </a:r>
          </a:p>
          <a:p>
            <a:r>
              <a:rPr lang="en-US" altLang="ko-KR" sz="1400" dirty="0"/>
              <a:t>    a1 = np.dot(x, W1) + b1</a:t>
            </a:r>
          </a:p>
          <a:p>
            <a:r>
              <a:rPr lang="en-US" altLang="ko-KR" sz="1400" dirty="0"/>
              <a:t>    z1 = sigmoid(a1)</a:t>
            </a:r>
          </a:p>
          <a:p>
            <a:r>
              <a:rPr lang="en-US" altLang="ko-KR" sz="1400" dirty="0"/>
              <a:t>    a2 = np.dot(z1, W2) + b2</a:t>
            </a:r>
          </a:p>
          <a:p>
            <a:r>
              <a:rPr lang="en-US" altLang="ko-KR" sz="1400" dirty="0"/>
              <a:t>    z2 = sigmoid(a2)</a:t>
            </a:r>
          </a:p>
          <a:p>
            <a:r>
              <a:rPr lang="en-US" altLang="ko-KR" sz="1400" dirty="0"/>
              <a:t>    a3 = np.dot(z2, W3) + b3</a:t>
            </a:r>
          </a:p>
          <a:p>
            <a:r>
              <a:rPr lang="en-US" altLang="ko-KR" sz="1400" dirty="0"/>
              <a:t>    y = </a:t>
            </a:r>
            <a:r>
              <a:rPr lang="en-US" altLang="ko-KR" sz="1400" dirty="0" err="1"/>
              <a:t>identity_function</a:t>
            </a:r>
            <a:r>
              <a:rPr lang="en-US" altLang="ko-KR" sz="1400" dirty="0"/>
              <a:t>(a3)</a:t>
            </a:r>
          </a:p>
          <a:p>
            <a:r>
              <a:rPr lang="en-US" altLang="ko-KR" sz="1400" dirty="0"/>
              <a:t>    return y</a:t>
            </a:r>
          </a:p>
          <a:p>
            <a:r>
              <a:rPr lang="en-US" altLang="ko-KR" sz="1400" dirty="0"/>
              <a:t>network = </a:t>
            </a:r>
            <a:r>
              <a:rPr lang="en-US" altLang="ko-KR" sz="1400" dirty="0" err="1"/>
              <a:t>init_network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/>
              <a:t>x = </a:t>
            </a:r>
            <a:r>
              <a:rPr lang="en-US" altLang="ko-KR" sz="1400" dirty="0" err="1"/>
              <a:t>np.array</a:t>
            </a:r>
            <a:r>
              <a:rPr lang="en-US" altLang="ko-KR" sz="1400" dirty="0"/>
              <a:t>([1.0, 0.5])</a:t>
            </a:r>
          </a:p>
          <a:p>
            <a:r>
              <a:rPr lang="en-US" altLang="ko-KR" sz="1400" dirty="0"/>
              <a:t>y = forward(network, x)</a:t>
            </a:r>
          </a:p>
          <a:p>
            <a:r>
              <a:rPr lang="en-US" altLang="ko-KR" sz="1400" dirty="0"/>
              <a:t>    </a:t>
            </a:r>
          </a:p>
        </p:txBody>
      </p:sp>
    </p:spTree>
    <p:extLst>
      <p:ext uri="{BB962C8B-B14F-4D97-AF65-F5344CB8AC3E}">
        <p14:creationId xmlns:p14="http://schemas.microsoft.com/office/powerpoint/2010/main" val="43155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F31617C-3373-49DB-BE7F-2B73240F32D2}" type="slidenum">
              <a:rPr lang="ko-KR" altLang="en-US" smtClean="0"/>
              <a:pPr/>
              <a:t>37</a:t>
            </a:fld>
            <a:endParaRPr lang="ko-KR" altLang="en-US"/>
          </a:p>
        </p:txBody>
      </p:sp>
      <p:pic>
        <p:nvPicPr>
          <p:cNvPr id="38916" name="Picture 4" descr="qna | ㅍㅍㅅㅅ">
            <a:extLst>
              <a:ext uri="{FF2B5EF4-FFF2-40B4-BE49-F238E27FC236}">
                <a16:creationId xmlns:a16="http://schemas.microsoft.com/office/drawing/2014/main" id="{7B14C457-9402-4DDA-94C0-4AB533A8A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572" y="1480964"/>
            <a:ext cx="6920654" cy="389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982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F31617C-3373-49DB-BE7F-2B73240F32D2}" type="slidenum">
              <a:rPr lang="ko-KR" altLang="en-US" smtClean="0"/>
              <a:pPr/>
              <a:t>4</a:t>
            </a:fld>
            <a:endParaRPr lang="ko-KR" altLang="en-US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47FCB9D-4633-4705-9A5E-A94A5EC3A208}"/>
              </a:ext>
            </a:extLst>
          </p:cNvPr>
          <p:cNvGrpSpPr/>
          <p:nvPr/>
        </p:nvGrpSpPr>
        <p:grpSpPr>
          <a:xfrm>
            <a:off x="-7620" y="203835"/>
            <a:ext cx="1609725" cy="400050"/>
            <a:chOff x="-7620" y="203835"/>
            <a:chExt cx="1609725" cy="400050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1B824D49-ADC4-449E-9D02-5A02DCA01D1C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2BD83B0-3517-4E96-B000-D9C94354B8B8}"/>
                </a:ext>
              </a:extLst>
            </p:cNvPr>
            <p:cNvSpPr txBox="1"/>
            <p:nvPr/>
          </p:nvSpPr>
          <p:spPr>
            <a:xfrm>
              <a:off x="1083310" y="203835"/>
              <a:ext cx="517525" cy="4000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B8D6C121-7F7E-4EBA-BD36-8A0DE55CF3C1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AF66229-9C74-4722-893C-260852198014}"/>
              </a:ext>
            </a:extLst>
          </p:cNvPr>
          <p:cNvSpPr txBox="1">
            <a:spLocks/>
          </p:cNvSpPr>
          <p:nvPr/>
        </p:nvSpPr>
        <p:spPr>
          <a:xfrm>
            <a:off x="1630045" y="203775"/>
            <a:ext cx="2363789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en-US" altLang="ko-KR" sz="20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Machine Learning</a:t>
            </a:r>
            <a:endParaRPr lang="ko-KR" altLang="en-US" sz="2000" b="1" strike="noStrike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0ACAB3-6638-48E1-86F9-9316DDF07747}"/>
              </a:ext>
            </a:extLst>
          </p:cNvPr>
          <p:cNvSpPr txBox="1"/>
          <p:nvPr/>
        </p:nvSpPr>
        <p:spPr>
          <a:xfrm>
            <a:off x="452500" y="980728"/>
            <a:ext cx="9001000" cy="2534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인공지능의 한 분야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경험을 통해 성능을 개선하는 알고리즘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SVM, K-NN, Deep Learning</a:t>
            </a:r>
            <a:r>
              <a:rPr lang="ko-KR" altLang="en-US" dirty="0"/>
              <a:t>이 대표적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Training, Evaluation, Test Data</a:t>
            </a:r>
            <a:r>
              <a:rPr lang="ko-KR" altLang="en-US" dirty="0"/>
              <a:t>로 나누어서 진행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지도 학습</a:t>
            </a:r>
            <a:r>
              <a:rPr lang="en-US" altLang="ko-KR" dirty="0"/>
              <a:t>, </a:t>
            </a:r>
            <a:r>
              <a:rPr lang="ko-KR" altLang="en-US" dirty="0"/>
              <a:t>비지도 학습</a:t>
            </a:r>
            <a:r>
              <a:rPr lang="en-US" altLang="ko-KR" dirty="0"/>
              <a:t>, </a:t>
            </a:r>
            <a:r>
              <a:rPr lang="ko-KR" altLang="en-US" dirty="0"/>
              <a:t>자기 지도 학습</a:t>
            </a:r>
            <a:r>
              <a:rPr lang="en-US" altLang="ko-KR" dirty="0"/>
              <a:t>, </a:t>
            </a:r>
            <a:r>
              <a:rPr lang="ko-KR" altLang="en-US" dirty="0"/>
              <a:t>강화 학습으로 나뉨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2050" name="Picture 2" descr="Scatterplot featuring a linear support vector machine's decision boundary (dashed line)">
            <a:extLst>
              <a:ext uri="{FF2B5EF4-FFF2-40B4-BE49-F238E27FC236}">
                <a16:creationId xmlns:a16="http://schemas.microsoft.com/office/drawing/2014/main" id="{549E4B25-4375-4E05-AC93-B5F210513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420" y="3284984"/>
            <a:ext cx="6393160" cy="2906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87662CB-C81B-4AC5-B887-67026CE05F6A}"/>
              </a:ext>
            </a:extLst>
          </p:cNvPr>
          <p:cNvSpPr txBox="1"/>
          <p:nvPr/>
        </p:nvSpPr>
        <p:spPr>
          <a:xfrm>
            <a:off x="3548844" y="6273165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Support Vector Machine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9048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F31617C-3373-49DB-BE7F-2B73240F32D2}" type="slidenum">
              <a:rPr lang="ko-KR" altLang="en-US" smtClean="0"/>
              <a:pPr/>
              <a:t>5</a:t>
            </a:fld>
            <a:endParaRPr lang="ko-KR" altLang="en-US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47FCB9D-4633-4705-9A5E-A94A5EC3A208}"/>
              </a:ext>
            </a:extLst>
          </p:cNvPr>
          <p:cNvGrpSpPr/>
          <p:nvPr/>
        </p:nvGrpSpPr>
        <p:grpSpPr>
          <a:xfrm>
            <a:off x="-7620" y="203835"/>
            <a:ext cx="1609725" cy="400050"/>
            <a:chOff x="-7620" y="203835"/>
            <a:chExt cx="1609725" cy="400050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1B824D49-ADC4-449E-9D02-5A02DCA01D1C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2BD83B0-3517-4E96-B000-D9C94354B8B8}"/>
                </a:ext>
              </a:extLst>
            </p:cNvPr>
            <p:cNvSpPr txBox="1"/>
            <p:nvPr/>
          </p:nvSpPr>
          <p:spPr>
            <a:xfrm>
              <a:off x="1083310" y="203835"/>
              <a:ext cx="517525" cy="4000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B8D6C121-7F7E-4EBA-BD36-8A0DE55CF3C1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AF66229-9C74-4722-893C-260852198014}"/>
              </a:ext>
            </a:extLst>
          </p:cNvPr>
          <p:cNvSpPr txBox="1">
            <a:spLocks/>
          </p:cNvSpPr>
          <p:nvPr/>
        </p:nvSpPr>
        <p:spPr>
          <a:xfrm>
            <a:off x="1630045" y="203775"/>
            <a:ext cx="2363789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en-US" altLang="ko-KR" sz="20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Machine Learning</a:t>
            </a:r>
            <a:endParaRPr lang="ko-KR" altLang="en-US" sz="2000" b="1" strike="noStrike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0ACAB3-6638-48E1-86F9-9316DDF07747}"/>
              </a:ext>
            </a:extLst>
          </p:cNvPr>
          <p:cNvSpPr txBox="1"/>
          <p:nvPr/>
        </p:nvSpPr>
        <p:spPr>
          <a:xfrm>
            <a:off x="452500" y="897509"/>
            <a:ext cx="9001000" cy="2118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anose="05000000000000000000" pitchFamily="2" charset="2"/>
              </a:rPr>
              <a:t>지도 학습</a:t>
            </a:r>
            <a:r>
              <a:rPr lang="en-US" altLang="ko-KR" dirty="0">
                <a:sym typeface="Wingdings" panose="05000000000000000000" pitchFamily="2" charset="2"/>
              </a:rPr>
              <a:t>(Supervised Learning)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dirty="0">
                <a:sym typeface="Wingdings" panose="05000000000000000000" pitchFamily="2" charset="2"/>
              </a:rPr>
              <a:t>특정 입력에 대해 정답이 있는 데이터가 주어질 경우에 사용하는 학습법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dirty="0">
                <a:sym typeface="Wingdings" panose="05000000000000000000" pitchFamily="2" charset="2"/>
              </a:rPr>
              <a:t>정해진 </a:t>
            </a:r>
            <a:r>
              <a:rPr lang="en-US" altLang="ko-KR" dirty="0">
                <a:sym typeface="Wingdings" panose="05000000000000000000" pitchFamily="2" charset="2"/>
              </a:rPr>
              <a:t>Model</a:t>
            </a:r>
            <a:r>
              <a:rPr lang="ko-KR" altLang="en-US" dirty="0">
                <a:sym typeface="Wingdings" panose="05000000000000000000" pitchFamily="2" charset="2"/>
              </a:rPr>
              <a:t>에 따라 입력과 정답 사이의 관계를 기계가 직접 학습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dirty="0"/>
              <a:t>회귀분석</a:t>
            </a:r>
            <a:r>
              <a:rPr lang="en-US" altLang="ko-KR" dirty="0"/>
              <a:t>, </a:t>
            </a:r>
            <a:r>
              <a:rPr lang="ko-KR" altLang="en-US" dirty="0"/>
              <a:t>분류에 사용이 가능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9A868C3-69B0-463A-9821-B3F72CBD3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251" y="3039751"/>
            <a:ext cx="6137498" cy="3233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43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F31617C-3373-49DB-BE7F-2B73240F32D2}" type="slidenum">
              <a:rPr lang="ko-KR" altLang="en-US" smtClean="0"/>
              <a:pPr/>
              <a:t>6</a:t>
            </a:fld>
            <a:endParaRPr lang="ko-KR" altLang="en-US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47FCB9D-4633-4705-9A5E-A94A5EC3A208}"/>
              </a:ext>
            </a:extLst>
          </p:cNvPr>
          <p:cNvGrpSpPr/>
          <p:nvPr/>
        </p:nvGrpSpPr>
        <p:grpSpPr>
          <a:xfrm>
            <a:off x="-7620" y="203835"/>
            <a:ext cx="1609725" cy="400050"/>
            <a:chOff x="-7620" y="203835"/>
            <a:chExt cx="1609725" cy="400050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1B824D49-ADC4-449E-9D02-5A02DCA01D1C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2BD83B0-3517-4E96-B000-D9C94354B8B8}"/>
                </a:ext>
              </a:extLst>
            </p:cNvPr>
            <p:cNvSpPr txBox="1"/>
            <p:nvPr/>
          </p:nvSpPr>
          <p:spPr>
            <a:xfrm>
              <a:off x="1083310" y="203835"/>
              <a:ext cx="517525" cy="4000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B8D6C121-7F7E-4EBA-BD36-8A0DE55CF3C1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AF66229-9C74-4722-893C-260852198014}"/>
              </a:ext>
            </a:extLst>
          </p:cNvPr>
          <p:cNvSpPr txBox="1">
            <a:spLocks/>
          </p:cNvSpPr>
          <p:nvPr/>
        </p:nvSpPr>
        <p:spPr>
          <a:xfrm>
            <a:off x="1630045" y="203775"/>
            <a:ext cx="2363789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en-US" altLang="ko-KR" sz="20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Machine Learning</a:t>
            </a:r>
            <a:endParaRPr lang="ko-KR" altLang="en-US" sz="2000" b="1" strike="noStrike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0ACAB3-6638-48E1-86F9-9316DDF07747}"/>
              </a:ext>
            </a:extLst>
          </p:cNvPr>
          <p:cNvSpPr txBox="1"/>
          <p:nvPr/>
        </p:nvSpPr>
        <p:spPr>
          <a:xfrm>
            <a:off x="452500" y="897509"/>
            <a:ext cx="9001000" cy="1703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anose="05000000000000000000" pitchFamily="2" charset="2"/>
              </a:rPr>
              <a:t>비지도 학습</a:t>
            </a:r>
            <a:r>
              <a:rPr lang="en-US" altLang="ko-KR" dirty="0">
                <a:sym typeface="Wingdings" panose="05000000000000000000" pitchFamily="2" charset="2"/>
              </a:rPr>
              <a:t>(Unsupervised Learning)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dirty="0">
                <a:sym typeface="Wingdings" panose="05000000000000000000" pitchFamily="2" charset="2"/>
              </a:rPr>
              <a:t>지도 학습과 반대로 특정 입력에 대해 정답이 없는 경우에 사용하는 학습법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dirty="0"/>
              <a:t>Clustering(</a:t>
            </a:r>
            <a:r>
              <a:rPr lang="ko-KR" altLang="en-US" dirty="0"/>
              <a:t>군집화</a:t>
            </a:r>
            <a:r>
              <a:rPr lang="en-US" altLang="ko-KR" dirty="0"/>
              <a:t>) – </a:t>
            </a:r>
            <a:r>
              <a:rPr lang="ko-KR" altLang="en-US" dirty="0"/>
              <a:t>유사한 성질끼리 묶어주는 것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6152" name="Picture 8" descr="clustering">
            <a:extLst>
              <a:ext uri="{FF2B5EF4-FFF2-40B4-BE49-F238E27FC236}">
                <a16:creationId xmlns:a16="http://schemas.microsoft.com/office/drawing/2014/main" id="{B59826C7-C318-4421-84C6-A59B27A43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200" y="2625462"/>
            <a:ext cx="5419725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5609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F31617C-3373-49DB-BE7F-2B73240F32D2}" type="slidenum">
              <a:rPr lang="ko-KR" altLang="en-US" smtClean="0"/>
              <a:pPr/>
              <a:t>7</a:t>
            </a:fld>
            <a:endParaRPr lang="ko-KR" altLang="en-US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47FCB9D-4633-4705-9A5E-A94A5EC3A208}"/>
              </a:ext>
            </a:extLst>
          </p:cNvPr>
          <p:cNvGrpSpPr/>
          <p:nvPr/>
        </p:nvGrpSpPr>
        <p:grpSpPr>
          <a:xfrm>
            <a:off x="-7620" y="203835"/>
            <a:ext cx="1609725" cy="400050"/>
            <a:chOff x="-7620" y="203835"/>
            <a:chExt cx="1609725" cy="400050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1B824D49-ADC4-449E-9D02-5A02DCA01D1C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2BD83B0-3517-4E96-B000-D9C94354B8B8}"/>
                </a:ext>
              </a:extLst>
            </p:cNvPr>
            <p:cNvSpPr txBox="1"/>
            <p:nvPr/>
          </p:nvSpPr>
          <p:spPr>
            <a:xfrm>
              <a:off x="1083310" y="203835"/>
              <a:ext cx="517525" cy="4000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B8D6C121-7F7E-4EBA-BD36-8A0DE55CF3C1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AF66229-9C74-4722-893C-260852198014}"/>
              </a:ext>
            </a:extLst>
          </p:cNvPr>
          <p:cNvSpPr txBox="1">
            <a:spLocks/>
          </p:cNvSpPr>
          <p:nvPr/>
        </p:nvSpPr>
        <p:spPr>
          <a:xfrm>
            <a:off x="1630045" y="203775"/>
            <a:ext cx="2363789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en-US" altLang="ko-KR" sz="20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Machine Learning</a:t>
            </a:r>
            <a:endParaRPr lang="ko-KR" altLang="en-US" sz="2000" b="1" strike="noStrike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0ACAB3-6638-48E1-86F9-9316DDF07747}"/>
              </a:ext>
            </a:extLst>
          </p:cNvPr>
          <p:cNvSpPr txBox="1"/>
          <p:nvPr/>
        </p:nvSpPr>
        <p:spPr>
          <a:xfrm>
            <a:off x="452500" y="897509"/>
            <a:ext cx="9001000" cy="1703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anose="05000000000000000000" pitchFamily="2" charset="2"/>
              </a:rPr>
              <a:t>강화 학습</a:t>
            </a:r>
            <a:r>
              <a:rPr lang="en-US" altLang="ko-KR" dirty="0">
                <a:sym typeface="Wingdings" panose="05000000000000000000" pitchFamily="2" charset="2"/>
              </a:rPr>
              <a:t>(Reinforcement Learning)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dirty="0"/>
              <a:t>Reward</a:t>
            </a:r>
            <a:r>
              <a:rPr lang="ko-KR" altLang="en-US" dirty="0"/>
              <a:t>를 기준으로</a:t>
            </a:r>
            <a:r>
              <a:rPr lang="en-US" altLang="ko-KR" dirty="0"/>
              <a:t>, </a:t>
            </a:r>
            <a:r>
              <a:rPr lang="ko-KR" altLang="en-US" dirty="0"/>
              <a:t>상을 최대화하고 벌을 최소화하는 학습 방식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dirty="0"/>
              <a:t>Decision Process (</a:t>
            </a:r>
            <a:r>
              <a:rPr lang="ko-KR" altLang="en-US" dirty="0"/>
              <a:t>특정 상태에 대해 선택하는 과정</a:t>
            </a:r>
            <a:r>
              <a:rPr lang="en-US" altLang="ko-KR" dirty="0"/>
              <a:t>) </a:t>
            </a:r>
            <a:r>
              <a:rPr lang="ko-KR" altLang="en-US" dirty="0"/>
              <a:t>에 주로 사용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1323F55D-EF5E-44DE-B3F7-75278B4F9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304" y="2708920"/>
            <a:ext cx="7501392" cy="288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6796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F31617C-3373-49DB-BE7F-2B73240F32D2}" type="slidenum">
              <a:rPr lang="ko-KR" altLang="en-US" smtClean="0"/>
              <a:pPr/>
              <a:t>8</a:t>
            </a:fld>
            <a:endParaRPr lang="ko-KR" altLang="en-US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47FCB9D-4633-4705-9A5E-A94A5EC3A208}"/>
              </a:ext>
            </a:extLst>
          </p:cNvPr>
          <p:cNvGrpSpPr/>
          <p:nvPr/>
        </p:nvGrpSpPr>
        <p:grpSpPr>
          <a:xfrm>
            <a:off x="-7620" y="203835"/>
            <a:ext cx="1609725" cy="400050"/>
            <a:chOff x="-7620" y="203835"/>
            <a:chExt cx="1609725" cy="400050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1B824D49-ADC4-449E-9D02-5A02DCA01D1C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2BD83B0-3517-4E96-B000-D9C94354B8B8}"/>
                </a:ext>
              </a:extLst>
            </p:cNvPr>
            <p:cNvSpPr txBox="1"/>
            <p:nvPr/>
          </p:nvSpPr>
          <p:spPr>
            <a:xfrm>
              <a:off x="1083310" y="203835"/>
              <a:ext cx="517525" cy="4000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B8D6C121-7F7E-4EBA-BD36-8A0DE55CF3C1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AF66229-9C74-4722-893C-260852198014}"/>
              </a:ext>
            </a:extLst>
          </p:cNvPr>
          <p:cNvSpPr txBox="1">
            <a:spLocks/>
          </p:cNvSpPr>
          <p:nvPr/>
        </p:nvSpPr>
        <p:spPr>
          <a:xfrm>
            <a:off x="1630045" y="203775"/>
            <a:ext cx="2363789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en-US" altLang="ko-KR" sz="20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Machine Learning</a:t>
            </a:r>
            <a:endParaRPr lang="ko-KR" altLang="en-US" sz="2000" b="1" strike="noStrike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0ACAB3-6638-48E1-86F9-9316DDF07747}"/>
              </a:ext>
            </a:extLst>
          </p:cNvPr>
          <p:cNvSpPr txBox="1"/>
          <p:nvPr/>
        </p:nvSpPr>
        <p:spPr>
          <a:xfrm>
            <a:off x="452500" y="897509"/>
            <a:ext cx="9001000" cy="463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Machine</a:t>
            </a:r>
            <a:r>
              <a:rPr lang="ko-KR" altLang="en-US" dirty="0"/>
              <a:t> </a:t>
            </a:r>
            <a:r>
              <a:rPr lang="en-US" altLang="ko-KR" dirty="0"/>
              <a:t>Learning</a:t>
            </a:r>
            <a:r>
              <a:rPr lang="ko-KR" altLang="en-US" dirty="0"/>
              <a:t>의 종류 및 특징 정리</a:t>
            </a:r>
            <a:endParaRPr lang="en-US" altLang="ko-KR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FFD28ADB-182C-49EB-A471-852A35326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525" y="1628800"/>
            <a:ext cx="6076950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8939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969335" y="1673806"/>
            <a:ext cx="3217902" cy="321790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 dirty="0">
              <a:latin typeface="Raleway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75525" y="1790899"/>
            <a:ext cx="3152995" cy="1530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344" spc="-81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Raleway" pitchFamily="34" charset="0"/>
                <a:ea typeface="Noto Sans Korean Bold" pitchFamily="34" charset="-127"/>
              </a:rPr>
              <a:t>02</a:t>
            </a:r>
            <a:endParaRPr lang="ko-KR" altLang="en-US" sz="6500" spc="-81" dirty="0">
              <a:gradFill>
                <a:gsLst>
                  <a:gs pos="100000">
                    <a:schemeClr val="bg1"/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Raleway" pitchFamily="34" charset="0"/>
              <a:ea typeface="Noto Sans Korean Bold" pitchFamily="34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2374860" y="3090545"/>
            <a:ext cx="280979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8E09E0D-5E0F-488C-BE4C-98CBC5CB1B69}"/>
              </a:ext>
            </a:extLst>
          </p:cNvPr>
          <p:cNvSpPr txBox="1"/>
          <p:nvPr/>
        </p:nvSpPr>
        <p:spPr>
          <a:xfrm>
            <a:off x="2318723" y="4126252"/>
            <a:ext cx="2809796" cy="419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25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Deep Learning - Perceptron</a:t>
            </a:r>
            <a:endParaRPr lang="ko-KR" altLang="en-US" sz="1625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9211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5">
      <a:majorFont>
        <a:latin typeface="Raleway"/>
        <a:ea typeface="Noto Sans Korean Regular"/>
        <a:cs typeface=""/>
      </a:majorFont>
      <a:minorFont>
        <a:latin typeface="Raleway"/>
        <a:ea typeface="Noto Sans Korean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6030</TotalTime>
  <Pages>50</Pages>
  <Words>1719</Words>
  <Characters>0</Characters>
  <Application>Microsoft Office PowerPoint</Application>
  <DocSecurity>0</DocSecurity>
  <PresentationFormat>A4 용지(210x297mm)</PresentationFormat>
  <Lines>0</Lines>
  <Paragraphs>468</Paragraphs>
  <Slides>37</Slides>
  <Notes>37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4" baseType="lpstr">
      <vt:lpstr>Noto Sans Korean Regular</vt:lpstr>
      <vt:lpstr>Raleway</vt:lpstr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ATC_003</dc:creator>
  <cp:lastModifiedBy>733</cp:lastModifiedBy>
  <cp:revision>791</cp:revision>
  <cp:lastPrinted>2019-01-22T08:31:15Z</cp:lastPrinted>
  <dcterms:modified xsi:type="dcterms:W3CDTF">2020-08-12T05:55:31Z</dcterms:modified>
</cp:coreProperties>
</file>