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29"/>
  </p:notesMasterIdLst>
  <p:sldIdLst>
    <p:sldId id="607" r:id="rId2"/>
    <p:sldId id="672" r:id="rId3"/>
    <p:sldId id="513" r:id="rId4"/>
    <p:sldId id="722" r:id="rId5"/>
    <p:sldId id="724" r:id="rId6"/>
    <p:sldId id="725" r:id="rId7"/>
    <p:sldId id="727" r:id="rId8"/>
    <p:sldId id="726" r:id="rId9"/>
    <p:sldId id="728" r:id="rId10"/>
    <p:sldId id="729" r:id="rId11"/>
    <p:sldId id="730" r:id="rId12"/>
    <p:sldId id="731" r:id="rId13"/>
    <p:sldId id="732" r:id="rId14"/>
    <p:sldId id="733" r:id="rId15"/>
    <p:sldId id="734" r:id="rId16"/>
    <p:sldId id="735" r:id="rId17"/>
    <p:sldId id="736" r:id="rId18"/>
    <p:sldId id="737" r:id="rId19"/>
    <p:sldId id="738" r:id="rId20"/>
    <p:sldId id="740" r:id="rId21"/>
    <p:sldId id="741" r:id="rId22"/>
    <p:sldId id="742" r:id="rId23"/>
    <p:sldId id="743" r:id="rId24"/>
    <p:sldId id="744" r:id="rId25"/>
    <p:sldId id="745" r:id="rId26"/>
    <p:sldId id="746" r:id="rId27"/>
    <p:sldId id="721" r:id="rId28"/>
  </p:sldIdLst>
  <p:sldSz cx="9906000" cy="6858000" type="A4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117">
          <p15:clr>
            <a:srgbClr val="A4A3A4"/>
          </p15:clr>
        </p15:guide>
        <p15:guide id="3" orient="horz" pos="1933">
          <p15:clr>
            <a:srgbClr val="A4A3A4"/>
          </p15:clr>
        </p15:guide>
        <p15:guide id="4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7">
          <p15:clr>
            <a:srgbClr val="A4A3A4"/>
          </p15:clr>
        </p15:guide>
        <p15:guide id="2" pos="315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733" initials="7" lastIdx="1" clrIdx="0">
    <p:extLst>
      <p:ext uri="{19B8F6BF-5375-455C-9EA6-DF929625EA0E}">
        <p15:presenceInfo xmlns:p15="http://schemas.microsoft.com/office/powerpoint/2012/main" userId="S::bl733@avanac.me::d1a8106e-404b-41b1-bd35-a5a5b030c5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65"/>
    <a:srgbClr val="000000"/>
    <a:srgbClr val="FFC000"/>
    <a:srgbClr val="385D8A"/>
    <a:srgbClr val="4B6C95"/>
    <a:srgbClr val="BFBAB6"/>
    <a:srgbClr val="BDB5B2"/>
    <a:srgbClr val="FFFFFF"/>
    <a:srgbClr val="5F5F5F"/>
    <a:srgbClr val="5C2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71248" autoAdjust="0"/>
  </p:normalViewPr>
  <p:slideViewPr>
    <p:cSldViewPr snapToObjects="1">
      <p:cViewPr varScale="1">
        <p:scale>
          <a:sx n="114" d="100"/>
          <a:sy n="114" d="100"/>
        </p:scale>
        <p:origin x="1176" y="66"/>
      </p:cViewPr>
      <p:guideLst>
        <p:guide orient="horz" pos="2157"/>
        <p:guide pos="3117"/>
        <p:guide orient="horz" pos="1933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Objects="1">
      <p:cViewPr varScale="1">
        <p:scale>
          <a:sx n="61" d="100"/>
          <a:sy n="61" d="100"/>
        </p:scale>
        <p:origin x="-1218" y="-84"/>
      </p:cViewPr>
      <p:guideLst>
        <p:guide orient="horz" pos="2177"/>
        <p:guide pos="3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978" cy="501255"/>
          </a:xfrm>
          <a:prstGeom prst="rect">
            <a:avLst/>
          </a:prstGeom>
        </p:spPr>
        <p:txBody>
          <a:bodyPr vert="horz" lIns="96603" tIns="48302" rIns="96603" bIns="48302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899" y="0"/>
            <a:ext cx="2984978" cy="501255"/>
          </a:xfrm>
          <a:prstGeom prst="rect">
            <a:avLst/>
          </a:prstGeom>
        </p:spPr>
        <p:txBody>
          <a:bodyPr vert="horz" lIns="96603" tIns="48302" rIns="96603" bIns="48302" rtlCol="0"/>
          <a:lstStyle>
            <a:lvl1pPr algn="r">
              <a:defRPr sz="1300"/>
            </a:lvl1pPr>
          </a:lstStyle>
          <a:p>
            <a:fld id="{F25F4E48-68E1-4BB1-9CA5-6A6E30F3E36D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3" tIns="48302" rIns="96603" bIns="48302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</p:spPr>
        <p:txBody>
          <a:bodyPr vert="horz" lIns="96603" tIns="48302" rIns="96603" bIns="4830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442"/>
            <a:ext cx="2984978" cy="501255"/>
          </a:xfrm>
          <a:prstGeom prst="rect">
            <a:avLst/>
          </a:prstGeom>
        </p:spPr>
        <p:txBody>
          <a:bodyPr vert="horz" lIns="96603" tIns="48302" rIns="96603" bIns="48302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</p:spPr>
        <p:txBody>
          <a:bodyPr vert="horz" lIns="96603" tIns="48302" rIns="96603" bIns="48302" rtlCol="0" anchor="b"/>
          <a:lstStyle>
            <a:lvl1pPr algn="r">
              <a:defRPr sz="1300"/>
            </a:lvl1pPr>
          </a:lstStyle>
          <a:p>
            <a:fld id="{6C5A4F86-C80D-4A48-8852-DE65FD957FC8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8" name="그림 7" descr="C:/Users/wegokorea/AppData/Roaming/PolarisOffice/ETemp/8668_9018624/fImage22932445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926" y="4092731"/>
            <a:ext cx="696216" cy="2038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489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9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58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4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77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780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012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689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400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913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716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0250" y="750888"/>
            <a:ext cx="5427663" cy="37576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9138" y="4758608"/>
            <a:ext cx="5511174" cy="4509302"/>
          </a:xfrm>
        </p:spPr>
        <p:txBody>
          <a:bodyPr vert="horz" wrap="square" lIns="96288" tIns="48144" rIns="96288" bIns="48144" numCol="1" anchor="t">
            <a:noAutofit/>
          </a:bodyPr>
          <a:lstStyle/>
          <a:p>
            <a:pPr algn="just" defTabSz="513537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901898" y="9515935"/>
            <a:ext cx="2985621" cy="501817"/>
          </a:xfrm>
        </p:spPr>
        <p:txBody>
          <a:bodyPr/>
          <a:lstStyle/>
          <a:p>
            <a:fld id="{6C5A4F86-C80D-4A48-8852-DE65FD957F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077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249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63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023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59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196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5727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6318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53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455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378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744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047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153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260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11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D8D9-5728-4D43-9983-DFD0FBD3DF0F}" type="datetime1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840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9A07-96C9-4463-912A-92108E562DA7}" type="datetime1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86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3798-406A-415C-8482-195D8D9A9144}" type="datetime1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78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DB04-83A0-4A9C-9960-D959D6C9E27A}" type="datetime1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729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658F-EBD1-4966-ACD3-D9D902000DEE}" type="datetime1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104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1775-51C0-4AB1-ADD2-C9DA530B6CC3}" type="datetime1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419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8F89-0681-4CB9-903A-212059E987EA}" type="datetime1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228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B04B-F33E-4633-87BD-DC597C040EAF}" type="datetime1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831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5650AD35-8262-4F9F-8C7D-E43C1C5CA4B5}" type="datetime1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7535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482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28DC-EDB1-49D6-A6E6-564A50F9FDE8}" type="datetime1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99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DFDE-FAD9-40A2-BECA-C2EFE5603CCF}" type="datetime1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49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 am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D8089-537B-4E28-B07C-CAF4598823B2}" type="datetime1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87630" y="6830695"/>
            <a:ext cx="10081260" cy="863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D:\wego\wego korea document\company logo\새로운 로고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68" y="6035017"/>
            <a:ext cx="1424360" cy="46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0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9632441/MNIST_Dataset.g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96515" y="2739730"/>
            <a:ext cx="8712969" cy="977299"/>
            <a:chOff x="501401" y="2783865"/>
            <a:chExt cx="8919074" cy="1048459"/>
          </a:xfrm>
        </p:grpSpPr>
        <p:sp>
          <p:nvSpPr>
            <p:cNvPr id="5" name="TextBox 4"/>
            <p:cNvSpPr txBox="1"/>
            <p:nvPr/>
          </p:nvSpPr>
          <p:spPr>
            <a:xfrm>
              <a:off x="501401" y="2783865"/>
              <a:ext cx="8919074" cy="69339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algn="ctr" eaLnBrk="0"/>
              <a:r>
                <a:rPr lang="en-US" altLang="ko-KR" sz="3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</a:t>
              </a:r>
              <a:r>
                <a:rPr lang="ko-KR" altLang="en-US" sz="3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자율주행 교육</a:t>
              </a:r>
              <a:endPara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>
              <a:spLocks/>
            </p:cNvSpPr>
            <p:nvPr/>
          </p:nvSpPr>
          <p:spPr>
            <a:xfrm>
              <a:off x="4110355" y="3493770"/>
              <a:ext cx="5257165" cy="3385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b="0" strike="noStrike" cap="none" dirty="0" err="1">
                  <a:gradFill rotWithShape="1"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  <a:tileRect/>
                  </a:gradFill>
                  <a:latin typeface="맑은 고딕" charset="0"/>
                  <a:ea typeface="맑은 고딕" charset="0"/>
                </a:rPr>
                <a:t>WeGo</a:t>
              </a:r>
              <a:r>
                <a:rPr lang="en-US" altLang="ko-KR" sz="1600" b="0" strike="noStrike" cap="none" dirty="0">
                  <a:gradFill rotWithShape="1"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  <a:tileRect/>
                  </a:gradFill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600" b="0" strike="noStrike" cap="none" dirty="0">
                  <a:gradFill rotWithShape="1"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  <a:tileRect/>
                  </a:gradFill>
                  <a:latin typeface="맑은 고딕" charset="0"/>
                  <a:ea typeface="맑은 고딕" charset="0"/>
                </a:rPr>
                <a:t>위고 주식회사</a:t>
              </a:r>
            </a:p>
          </p:txBody>
        </p:sp>
        <p:cxnSp>
          <p:nvCxnSpPr>
            <p:cNvPr id="11" name="직선 연결선 10"/>
            <p:cNvCxnSpPr>
              <a:cxnSpLocks/>
            </p:cNvCxnSpPr>
            <p:nvPr/>
          </p:nvCxnSpPr>
          <p:spPr>
            <a:xfrm flipV="1">
              <a:off x="1791351" y="3493770"/>
              <a:ext cx="6412887" cy="330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146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56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순전파를 통해</a:t>
            </a:r>
            <a:r>
              <a:rPr lang="en-US" altLang="ko-KR" dirty="0"/>
              <a:t>, MNIST Data</a:t>
            </a:r>
            <a:r>
              <a:rPr lang="ko-KR" altLang="en-US" dirty="0"/>
              <a:t>를 테스트하고</a:t>
            </a:r>
            <a:r>
              <a:rPr lang="en-US" altLang="ko-KR" dirty="0"/>
              <a:t>, </a:t>
            </a:r>
            <a:r>
              <a:rPr lang="ko-KR" altLang="en-US" dirty="0"/>
              <a:t>정확도를 확인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66904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MNIST Data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B96A91-B1B5-4755-B37C-CCB2DF75AADC}"/>
              </a:ext>
            </a:extLst>
          </p:cNvPr>
          <p:cNvSpPr txBox="1"/>
          <p:nvPr/>
        </p:nvSpPr>
        <p:spPr>
          <a:xfrm>
            <a:off x="461488" y="1556792"/>
            <a:ext cx="90010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def </a:t>
            </a:r>
            <a:r>
              <a:rPr lang="en-US" altLang="ko-KR" sz="1400" dirty="0" err="1"/>
              <a:t>get_data</a:t>
            </a:r>
            <a:r>
              <a:rPr lang="en-US" altLang="ko-KR" sz="1400" dirty="0"/>
              <a:t>():</a:t>
            </a:r>
          </a:p>
          <a:p>
            <a:r>
              <a:rPr lang="en-US" altLang="ko-KR" sz="1400" dirty="0"/>
              <a:t>    (</a:t>
            </a:r>
            <a:r>
              <a:rPr lang="en-US" altLang="ko-KR" sz="1400" dirty="0" err="1"/>
              <a:t>x_train</a:t>
            </a:r>
            <a:r>
              <a:rPr lang="en-US" altLang="ko-KR" sz="1400" dirty="0"/>
              <a:t>, </a:t>
            </a:r>
            <a:r>
              <a:rPr lang="en-US" altLang="ko-KR" sz="1400" dirty="0" err="1"/>
              <a:t>t_train</a:t>
            </a:r>
            <a:r>
              <a:rPr lang="en-US" altLang="ko-KR" sz="1400" dirty="0"/>
              <a:t>), (</a:t>
            </a:r>
            <a:r>
              <a:rPr lang="en-US" altLang="ko-KR" sz="1400" dirty="0" err="1"/>
              <a:t>x_test</a:t>
            </a:r>
            <a:r>
              <a:rPr lang="en-US" altLang="ko-KR" sz="1400" dirty="0"/>
              <a:t>, </a:t>
            </a:r>
            <a:r>
              <a:rPr lang="en-US" altLang="ko-KR" sz="1400" dirty="0" err="1"/>
              <a:t>t_test</a:t>
            </a:r>
            <a:r>
              <a:rPr lang="en-US" altLang="ko-KR" sz="1400" dirty="0"/>
              <a:t>) = </a:t>
            </a:r>
            <a:r>
              <a:rPr lang="en-US" altLang="ko-KR" sz="1400" dirty="0" err="1"/>
              <a:t>load_mnist</a:t>
            </a:r>
            <a:r>
              <a:rPr lang="en-US" altLang="ko-KR" sz="1400" dirty="0"/>
              <a:t>(normalize=True, flatten=True, </a:t>
            </a:r>
            <a:r>
              <a:rPr lang="en-US" altLang="ko-KR" sz="1400" dirty="0" err="1"/>
              <a:t>one_hot_label</a:t>
            </a:r>
            <a:r>
              <a:rPr lang="en-US" altLang="ko-KR" sz="1400" dirty="0"/>
              <a:t>=False)</a:t>
            </a:r>
          </a:p>
          <a:p>
            <a:r>
              <a:rPr lang="en-US" altLang="ko-KR" sz="1400" dirty="0"/>
              <a:t>    return </a:t>
            </a:r>
            <a:r>
              <a:rPr lang="en-US" altLang="ko-KR" sz="1400" dirty="0" err="1"/>
              <a:t>x_test</a:t>
            </a:r>
            <a:r>
              <a:rPr lang="en-US" altLang="ko-KR" sz="1400" dirty="0"/>
              <a:t>, </a:t>
            </a:r>
            <a:r>
              <a:rPr lang="en-US" altLang="ko-KR" sz="1400" dirty="0" err="1"/>
              <a:t>t_test</a:t>
            </a:r>
            <a:endParaRPr lang="en-US" altLang="ko-KR" sz="1400" dirty="0"/>
          </a:p>
          <a:p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def </a:t>
            </a:r>
            <a:r>
              <a:rPr lang="en-US" altLang="ko-KR" sz="1400" dirty="0" err="1"/>
              <a:t>init_network</a:t>
            </a:r>
            <a:r>
              <a:rPr lang="en-US" altLang="ko-KR" sz="1400" dirty="0"/>
              <a:t>():</a:t>
            </a:r>
          </a:p>
          <a:p>
            <a:r>
              <a:rPr lang="en-US" altLang="ko-KR" sz="1400" dirty="0"/>
              <a:t>    with open("</a:t>
            </a:r>
            <a:r>
              <a:rPr lang="en-US" altLang="ko-KR" sz="1400" dirty="0" err="1"/>
              <a:t>sample_weight.pkl</a:t>
            </a:r>
            <a:r>
              <a:rPr lang="en-US" altLang="ko-KR" sz="1400" dirty="0"/>
              <a:t>", '</a:t>
            </a:r>
            <a:r>
              <a:rPr lang="en-US" altLang="ko-KR" sz="1400" dirty="0" err="1"/>
              <a:t>rb</a:t>
            </a:r>
            <a:r>
              <a:rPr lang="en-US" altLang="ko-KR" sz="1400" dirty="0"/>
              <a:t>') as f:</a:t>
            </a:r>
          </a:p>
          <a:p>
            <a:r>
              <a:rPr lang="en-US" altLang="ko-KR" sz="1400" dirty="0"/>
              <a:t>        network = </a:t>
            </a:r>
            <a:r>
              <a:rPr lang="en-US" altLang="ko-KR" sz="1400" dirty="0" err="1"/>
              <a:t>pickle.load</a:t>
            </a:r>
            <a:r>
              <a:rPr lang="en-US" altLang="ko-KR" sz="1400" dirty="0"/>
              <a:t>(f)</a:t>
            </a:r>
          </a:p>
          <a:p>
            <a:r>
              <a:rPr lang="en-US" altLang="ko-KR" sz="1400" dirty="0"/>
              <a:t>    return network</a:t>
            </a:r>
          </a:p>
          <a:p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def predict(network, x):</a:t>
            </a:r>
          </a:p>
          <a:p>
            <a:r>
              <a:rPr lang="en-US" altLang="ko-KR" sz="1400" dirty="0"/>
              <a:t>    W1, W2, W3 = network['W1'], network['W2'], network['W3']</a:t>
            </a:r>
          </a:p>
          <a:p>
            <a:r>
              <a:rPr lang="en-US" altLang="ko-KR" sz="1400" dirty="0"/>
              <a:t>    b1, b2, b3 = network['b1'], network['b2'], network['b3']</a:t>
            </a:r>
          </a:p>
          <a:p>
            <a:br>
              <a:rPr lang="en-US" altLang="ko-KR" sz="1400" dirty="0"/>
            </a:br>
            <a:r>
              <a:rPr lang="en-US" altLang="ko-KR" sz="1400" dirty="0"/>
              <a:t>    a1 = np.dot(x, W1) + b1</a:t>
            </a:r>
          </a:p>
          <a:p>
            <a:r>
              <a:rPr lang="en-US" altLang="ko-KR" sz="1400" dirty="0"/>
              <a:t>    z1 = sigmoid(a1)</a:t>
            </a:r>
          </a:p>
          <a:p>
            <a:r>
              <a:rPr lang="en-US" altLang="ko-KR" sz="1400" dirty="0"/>
              <a:t>    a2 = np.dot(z1, W2) + b2</a:t>
            </a:r>
          </a:p>
          <a:p>
            <a:r>
              <a:rPr lang="en-US" altLang="ko-KR" sz="1400" dirty="0"/>
              <a:t>    z2 = sigmoid(a2)</a:t>
            </a:r>
          </a:p>
          <a:p>
            <a:r>
              <a:rPr lang="en-US" altLang="ko-KR" sz="1400" dirty="0"/>
              <a:t>    a3 = np.dot(z2, W3) + b3</a:t>
            </a:r>
          </a:p>
          <a:p>
            <a:r>
              <a:rPr lang="en-US" altLang="ko-KR" sz="1400" dirty="0"/>
              <a:t>    y = </a:t>
            </a:r>
            <a:r>
              <a:rPr lang="en-US" altLang="ko-KR" sz="1400" dirty="0" err="1"/>
              <a:t>softmax</a:t>
            </a:r>
            <a:r>
              <a:rPr lang="en-US" altLang="ko-KR" sz="1400" dirty="0"/>
              <a:t>(a3)</a:t>
            </a:r>
          </a:p>
          <a:p>
            <a:br>
              <a:rPr lang="en-US" altLang="ko-KR" sz="1400" dirty="0"/>
            </a:br>
            <a:r>
              <a:rPr lang="en-US" altLang="ko-KR" sz="1400" dirty="0"/>
              <a:t>    return y</a:t>
            </a:r>
          </a:p>
        </p:txBody>
      </p:sp>
    </p:spTree>
    <p:extLst>
      <p:ext uri="{BB962C8B-B14F-4D97-AF65-F5344CB8AC3E}">
        <p14:creationId xmlns:p14="http://schemas.microsoft.com/office/powerpoint/2010/main" val="200668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56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순전파를 통해</a:t>
            </a:r>
            <a:r>
              <a:rPr lang="en-US" altLang="ko-KR" dirty="0"/>
              <a:t>, MNIST Data</a:t>
            </a:r>
            <a:r>
              <a:rPr lang="ko-KR" altLang="en-US" dirty="0"/>
              <a:t>를 테스트하고</a:t>
            </a:r>
            <a:r>
              <a:rPr lang="en-US" altLang="ko-KR" dirty="0"/>
              <a:t>, </a:t>
            </a:r>
            <a:r>
              <a:rPr lang="ko-KR" altLang="en-US" dirty="0"/>
              <a:t>정확도를 확인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66904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MNIST Data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B8A309-C7E9-44B4-9192-EF2EF8B32E1D}"/>
              </a:ext>
            </a:extLst>
          </p:cNvPr>
          <p:cNvSpPr/>
          <p:nvPr/>
        </p:nvSpPr>
        <p:spPr>
          <a:xfrm>
            <a:off x="775652" y="1844824"/>
            <a:ext cx="77777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x, t = </a:t>
            </a:r>
            <a:r>
              <a:rPr lang="en-US" altLang="ko-KR" sz="1600" dirty="0" err="1"/>
              <a:t>get_data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network = </a:t>
            </a:r>
            <a:r>
              <a:rPr lang="en-US" altLang="ko-KR" sz="1600" dirty="0" err="1"/>
              <a:t>init_network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 err="1"/>
              <a:t>accuracy_cnt</a:t>
            </a:r>
            <a:r>
              <a:rPr lang="en-US" altLang="ko-KR" sz="1600" dirty="0"/>
              <a:t> = 0</a:t>
            </a:r>
          </a:p>
          <a:p>
            <a:r>
              <a:rPr lang="en-US" altLang="ko-KR" sz="1600" dirty="0"/>
              <a:t>for </a:t>
            </a:r>
            <a:r>
              <a:rPr lang="en-US" altLang="ko-KR" sz="1600" dirty="0" err="1"/>
              <a:t>i</a:t>
            </a:r>
            <a:r>
              <a:rPr lang="en-US" altLang="ko-KR" sz="1600" dirty="0"/>
              <a:t> in range(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(x)):</a:t>
            </a:r>
          </a:p>
          <a:p>
            <a:r>
              <a:rPr lang="en-US" altLang="ko-KR" sz="1600" dirty="0"/>
              <a:t>    y = predict(network, x[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])</a:t>
            </a:r>
          </a:p>
          <a:p>
            <a:r>
              <a:rPr lang="en-US" altLang="ko-KR" sz="1600" dirty="0"/>
              <a:t>    p= </a:t>
            </a:r>
            <a:r>
              <a:rPr lang="en-US" altLang="ko-KR" sz="1600" dirty="0" err="1"/>
              <a:t>np.argmax</a:t>
            </a:r>
            <a:r>
              <a:rPr lang="en-US" altLang="ko-KR" sz="1600" dirty="0"/>
              <a:t>(y) # </a:t>
            </a:r>
            <a:r>
              <a:rPr lang="ko-KR" altLang="en-US" sz="1600" dirty="0"/>
              <a:t>확률이 가장 높은 원소의 인덱스를 얻는다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ko-KR" altLang="en-US" sz="1600" dirty="0"/>
              <a:t>    </a:t>
            </a:r>
            <a:r>
              <a:rPr lang="en-US" altLang="ko-KR" sz="1600" dirty="0"/>
              <a:t>if p == t[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]: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accuracy_cnt</a:t>
            </a:r>
            <a:r>
              <a:rPr lang="en-US" altLang="ko-KR" sz="1600" dirty="0"/>
              <a:t> += 1</a:t>
            </a:r>
          </a:p>
          <a:p>
            <a:br>
              <a:rPr lang="en-US" altLang="ko-KR" sz="1600" dirty="0"/>
            </a:br>
            <a:r>
              <a:rPr lang="en-US" altLang="ko-KR" sz="1600" dirty="0"/>
              <a:t>print("Accuracy:" + str(float(</a:t>
            </a:r>
            <a:r>
              <a:rPr lang="en-US" altLang="ko-KR" sz="1600" dirty="0" err="1"/>
              <a:t>accuracy_cnt</a:t>
            </a:r>
            <a:r>
              <a:rPr lang="en-US" altLang="ko-KR" sz="1600" dirty="0"/>
              <a:t>) / 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(x)))</a:t>
            </a:r>
          </a:p>
          <a:p>
            <a:br>
              <a:rPr lang="en-US" altLang="ko-KR" sz="1600" dirty="0"/>
            </a:b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1366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2222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Batch</a:t>
            </a:r>
            <a:r>
              <a:rPr lang="ko-KR" altLang="en-US" dirty="0"/>
              <a:t>는 하나로 묶어서 처리할 데이터를 뜻합니다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컴퓨터가 처리할 때</a:t>
            </a:r>
            <a:r>
              <a:rPr lang="en-US" altLang="ko-KR" dirty="0"/>
              <a:t>, 1</a:t>
            </a:r>
            <a:r>
              <a:rPr lang="ko-KR" altLang="en-US" dirty="0"/>
              <a:t>장씩 처리하는 것에 비해 효율적으로 처리가 가능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속도가 느린 </a:t>
            </a:r>
            <a:r>
              <a:rPr lang="en-US" altLang="ko-KR" dirty="0"/>
              <a:t>I/O</a:t>
            </a:r>
            <a:r>
              <a:rPr lang="ko-KR" altLang="en-US" dirty="0"/>
              <a:t>에 비해</a:t>
            </a:r>
            <a:r>
              <a:rPr lang="en-US" altLang="ko-KR" dirty="0"/>
              <a:t>, </a:t>
            </a:r>
            <a:r>
              <a:rPr lang="ko-KR" altLang="en-US" dirty="0"/>
              <a:t>순수</a:t>
            </a:r>
            <a:r>
              <a:rPr lang="en-US" altLang="ko-KR" dirty="0"/>
              <a:t> </a:t>
            </a:r>
            <a:r>
              <a:rPr lang="ko-KR" altLang="en-US" dirty="0"/>
              <a:t>계산의 비율을 높일 수 있음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Batch Size</a:t>
            </a:r>
            <a:r>
              <a:rPr lang="ko-KR" altLang="en-US" dirty="0"/>
              <a:t>가 클수록 일반화 성능이 떨어지게 되는 문제점이 있음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66904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MNIST Data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9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2222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Batch</a:t>
            </a:r>
            <a:r>
              <a:rPr lang="ko-KR" altLang="en-US" dirty="0"/>
              <a:t>는 하나로 묶어서 처리할 데이터를 뜻합니다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컴퓨터가 처리할 때</a:t>
            </a:r>
            <a:r>
              <a:rPr lang="en-US" altLang="ko-KR" dirty="0"/>
              <a:t>, 1</a:t>
            </a:r>
            <a:r>
              <a:rPr lang="ko-KR" altLang="en-US" dirty="0"/>
              <a:t>장씩 처리하는 것에 비해 효율적으로 처리가 가능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속도가 느린 </a:t>
            </a:r>
            <a:r>
              <a:rPr lang="en-US" altLang="ko-KR" dirty="0"/>
              <a:t>I/O</a:t>
            </a:r>
            <a:r>
              <a:rPr lang="ko-KR" altLang="en-US" dirty="0"/>
              <a:t>에 비해</a:t>
            </a:r>
            <a:r>
              <a:rPr lang="en-US" altLang="ko-KR" dirty="0"/>
              <a:t>, </a:t>
            </a:r>
            <a:r>
              <a:rPr lang="ko-KR" altLang="en-US" dirty="0"/>
              <a:t>순수</a:t>
            </a:r>
            <a:r>
              <a:rPr lang="en-US" altLang="ko-KR" dirty="0"/>
              <a:t> </a:t>
            </a:r>
            <a:r>
              <a:rPr lang="ko-KR" altLang="en-US" dirty="0"/>
              <a:t>계산의 비율을 높일 수 있음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Batch Size</a:t>
            </a:r>
            <a:r>
              <a:rPr lang="ko-KR" altLang="en-US" dirty="0"/>
              <a:t>가 클수록 일반화 성능이 떨어지게 되는 문제점이 있음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66904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MNIST Data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467E4-2C10-45A7-8F34-4278CC152614}"/>
              </a:ext>
            </a:extLst>
          </p:cNvPr>
          <p:cNvSpPr/>
          <p:nvPr/>
        </p:nvSpPr>
        <p:spPr>
          <a:xfrm>
            <a:off x="775652" y="3368318"/>
            <a:ext cx="777774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x, t = </a:t>
            </a:r>
            <a:r>
              <a:rPr lang="en-US" altLang="ko-KR" sz="1600" dirty="0" err="1"/>
              <a:t>get_data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network = </a:t>
            </a:r>
            <a:r>
              <a:rPr lang="en-US" altLang="ko-KR" sz="1600" dirty="0" err="1"/>
              <a:t>init_network</a:t>
            </a:r>
            <a:r>
              <a:rPr lang="en-US" altLang="ko-KR" sz="1600" dirty="0"/>
              <a:t>()</a:t>
            </a:r>
          </a:p>
          <a:p>
            <a:r>
              <a:rPr lang="en-US" altLang="ko-KR" sz="1600" b="1" dirty="0" err="1"/>
              <a:t>batch_size</a:t>
            </a:r>
            <a:r>
              <a:rPr lang="en-US" altLang="ko-KR" sz="1600" b="1" dirty="0"/>
              <a:t> = 100</a:t>
            </a:r>
          </a:p>
          <a:p>
            <a:r>
              <a:rPr lang="en-US" altLang="ko-KR" sz="1600" dirty="0" err="1"/>
              <a:t>accuracy_cnt</a:t>
            </a:r>
            <a:r>
              <a:rPr lang="en-US" altLang="ko-KR" sz="1600" dirty="0"/>
              <a:t> = 0</a:t>
            </a:r>
          </a:p>
          <a:p>
            <a:r>
              <a:rPr lang="en-US" altLang="ko-KR" sz="1600" b="1" dirty="0"/>
              <a:t>for 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 in range(0, </a:t>
            </a:r>
            <a:r>
              <a:rPr lang="en-US" altLang="ko-KR" sz="1600" b="1" dirty="0" err="1"/>
              <a:t>len</a:t>
            </a:r>
            <a:r>
              <a:rPr lang="en-US" altLang="ko-KR" sz="1600" b="1" dirty="0"/>
              <a:t>(x), </a:t>
            </a:r>
            <a:r>
              <a:rPr lang="en-US" altLang="ko-KR" sz="1600" b="1" dirty="0" err="1"/>
              <a:t>batch_size</a:t>
            </a:r>
            <a:r>
              <a:rPr lang="en-US" altLang="ko-KR" sz="1600" b="1" dirty="0"/>
              <a:t>):</a:t>
            </a:r>
          </a:p>
          <a:p>
            <a:r>
              <a:rPr lang="en-US" altLang="ko-KR" sz="1600" b="1" dirty="0"/>
              <a:t>    </a:t>
            </a:r>
            <a:r>
              <a:rPr lang="en-US" altLang="ko-KR" sz="1600" b="1" dirty="0" err="1"/>
              <a:t>x_batch</a:t>
            </a:r>
            <a:r>
              <a:rPr lang="en-US" altLang="ko-KR" sz="1600" b="1" dirty="0"/>
              <a:t> = x[</a:t>
            </a:r>
            <a:r>
              <a:rPr lang="en-US" altLang="ko-KR" sz="1600" b="1" dirty="0" err="1"/>
              <a:t>i:i+batch_size</a:t>
            </a:r>
            <a:r>
              <a:rPr lang="en-US" altLang="ko-KR" sz="1600" b="1" dirty="0"/>
              <a:t>]</a:t>
            </a:r>
          </a:p>
          <a:p>
            <a:r>
              <a:rPr lang="en-US" altLang="ko-KR" sz="1600" b="1" dirty="0"/>
              <a:t>    </a:t>
            </a:r>
            <a:r>
              <a:rPr lang="en-US" altLang="ko-KR" sz="1600" b="1" dirty="0" err="1"/>
              <a:t>y_batch</a:t>
            </a:r>
            <a:r>
              <a:rPr lang="en-US" altLang="ko-KR" sz="1600" b="1" dirty="0"/>
              <a:t> = predict(network, </a:t>
            </a:r>
            <a:r>
              <a:rPr lang="en-US" altLang="ko-KR" sz="1600" b="1" dirty="0" err="1"/>
              <a:t>x_batch</a:t>
            </a:r>
            <a:r>
              <a:rPr lang="en-US" altLang="ko-KR" sz="1600" b="1" dirty="0"/>
              <a:t>)</a:t>
            </a:r>
          </a:p>
          <a:p>
            <a:r>
              <a:rPr lang="en-US" altLang="ko-KR" sz="1600" b="1" dirty="0"/>
              <a:t>    p = </a:t>
            </a:r>
            <a:r>
              <a:rPr lang="en-US" altLang="ko-KR" sz="1600" b="1" dirty="0" err="1"/>
              <a:t>np.argmax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y_batch</a:t>
            </a:r>
            <a:r>
              <a:rPr lang="en-US" altLang="ko-KR" sz="1600" b="1" dirty="0"/>
              <a:t>, axis=1)</a:t>
            </a:r>
          </a:p>
          <a:p>
            <a:r>
              <a:rPr lang="en-US" altLang="ko-KR" sz="1600" b="1" dirty="0"/>
              <a:t>    </a:t>
            </a:r>
            <a:r>
              <a:rPr lang="en-US" altLang="ko-KR" sz="1600" b="1" dirty="0" err="1"/>
              <a:t>accuracy_cnt</a:t>
            </a:r>
            <a:r>
              <a:rPr lang="en-US" altLang="ko-KR" sz="1600" b="1" dirty="0"/>
              <a:t> += </a:t>
            </a:r>
            <a:r>
              <a:rPr lang="en-US" altLang="ko-KR" sz="1600" b="1" dirty="0" err="1"/>
              <a:t>np.sum</a:t>
            </a:r>
            <a:r>
              <a:rPr lang="en-US" altLang="ko-KR" sz="1600" b="1" dirty="0"/>
              <a:t>(p == t[</a:t>
            </a:r>
            <a:r>
              <a:rPr lang="en-US" altLang="ko-KR" sz="1600" b="1" dirty="0" err="1"/>
              <a:t>i:i+batch_size</a:t>
            </a:r>
            <a:r>
              <a:rPr lang="en-US" altLang="ko-KR" sz="1600" b="1" dirty="0"/>
              <a:t>])</a:t>
            </a:r>
          </a:p>
          <a:p>
            <a:br>
              <a:rPr lang="en-US" altLang="ko-KR" sz="1600" dirty="0"/>
            </a:br>
            <a:r>
              <a:rPr lang="en-US" altLang="ko-KR" sz="1600" dirty="0"/>
              <a:t>print("Accuracy:" + str(float(</a:t>
            </a:r>
            <a:r>
              <a:rPr lang="en-US" altLang="ko-KR" sz="1600" dirty="0" err="1"/>
              <a:t>accuracy_cnt</a:t>
            </a:r>
            <a:r>
              <a:rPr lang="en-US" altLang="ko-KR" sz="1600" dirty="0"/>
              <a:t>) / 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(x)))</a:t>
            </a:r>
          </a:p>
          <a:p>
            <a:br>
              <a:rPr lang="en-US" altLang="ko-KR" sz="1600" dirty="0"/>
            </a:b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0421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2222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Batch</a:t>
            </a:r>
            <a:r>
              <a:rPr lang="ko-KR" altLang="en-US" dirty="0"/>
              <a:t>는 하나로 묶어서 처리할 데이터를 뜻합니다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컴퓨터가 처리할 때</a:t>
            </a:r>
            <a:r>
              <a:rPr lang="en-US" altLang="ko-KR" dirty="0"/>
              <a:t>, 1</a:t>
            </a:r>
            <a:r>
              <a:rPr lang="ko-KR" altLang="en-US" dirty="0"/>
              <a:t>장씩 처리하는 것에 비해 효율적으로 처리가 가능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속도가 느린 </a:t>
            </a:r>
            <a:r>
              <a:rPr lang="en-US" altLang="ko-KR" dirty="0"/>
              <a:t>I/O</a:t>
            </a:r>
            <a:r>
              <a:rPr lang="ko-KR" altLang="en-US" dirty="0"/>
              <a:t>에 비해</a:t>
            </a:r>
            <a:r>
              <a:rPr lang="en-US" altLang="ko-KR" dirty="0"/>
              <a:t>, </a:t>
            </a:r>
            <a:r>
              <a:rPr lang="ko-KR" altLang="en-US" dirty="0"/>
              <a:t>순수</a:t>
            </a:r>
            <a:r>
              <a:rPr lang="en-US" altLang="ko-KR" dirty="0"/>
              <a:t> </a:t>
            </a:r>
            <a:r>
              <a:rPr lang="ko-KR" altLang="en-US" dirty="0"/>
              <a:t>계산의 비율을 높일 수 있음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Batch Size</a:t>
            </a:r>
            <a:r>
              <a:rPr lang="ko-KR" altLang="en-US" dirty="0"/>
              <a:t>가 클수록 일반화 성능이 떨어지게 되는 문제점이 있음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66904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MNIST Data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467E4-2C10-45A7-8F34-4278CC152614}"/>
              </a:ext>
            </a:extLst>
          </p:cNvPr>
          <p:cNvSpPr/>
          <p:nvPr/>
        </p:nvSpPr>
        <p:spPr>
          <a:xfrm>
            <a:off x="775652" y="3368318"/>
            <a:ext cx="777774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x, t = </a:t>
            </a:r>
            <a:r>
              <a:rPr lang="en-US" altLang="ko-KR" sz="1600" dirty="0" err="1"/>
              <a:t>get_data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network = </a:t>
            </a:r>
            <a:r>
              <a:rPr lang="en-US" altLang="ko-KR" sz="1600" dirty="0" err="1"/>
              <a:t>init_network</a:t>
            </a:r>
            <a:r>
              <a:rPr lang="en-US" altLang="ko-KR" sz="1600" dirty="0"/>
              <a:t>()</a:t>
            </a:r>
          </a:p>
          <a:p>
            <a:r>
              <a:rPr lang="en-US" altLang="ko-KR" sz="1600" b="1" dirty="0" err="1"/>
              <a:t>batch_size</a:t>
            </a:r>
            <a:r>
              <a:rPr lang="en-US" altLang="ko-KR" sz="1600" b="1" dirty="0"/>
              <a:t> = 100</a:t>
            </a:r>
          </a:p>
          <a:p>
            <a:r>
              <a:rPr lang="en-US" altLang="ko-KR" sz="1600" dirty="0" err="1"/>
              <a:t>accuracy_cnt</a:t>
            </a:r>
            <a:r>
              <a:rPr lang="en-US" altLang="ko-KR" sz="1600" dirty="0"/>
              <a:t> = 0</a:t>
            </a:r>
          </a:p>
          <a:p>
            <a:r>
              <a:rPr lang="en-US" altLang="ko-KR" sz="1600" b="1" dirty="0"/>
              <a:t>for 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 in range(0, </a:t>
            </a:r>
            <a:r>
              <a:rPr lang="en-US" altLang="ko-KR" sz="1600" b="1" dirty="0" err="1"/>
              <a:t>len</a:t>
            </a:r>
            <a:r>
              <a:rPr lang="en-US" altLang="ko-KR" sz="1600" b="1" dirty="0"/>
              <a:t>(x), </a:t>
            </a:r>
            <a:r>
              <a:rPr lang="en-US" altLang="ko-KR" sz="1600" b="1" dirty="0" err="1"/>
              <a:t>batch_size</a:t>
            </a:r>
            <a:r>
              <a:rPr lang="en-US" altLang="ko-KR" sz="1600" b="1" dirty="0"/>
              <a:t>):</a:t>
            </a:r>
          </a:p>
          <a:p>
            <a:r>
              <a:rPr lang="en-US" altLang="ko-KR" sz="1600" b="1" dirty="0"/>
              <a:t>    </a:t>
            </a:r>
            <a:r>
              <a:rPr lang="en-US" altLang="ko-KR" sz="1600" b="1" dirty="0" err="1"/>
              <a:t>x_batch</a:t>
            </a:r>
            <a:r>
              <a:rPr lang="en-US" altLang="ko-KR" sz="1600" b="1" dirty="0"/>
              <a:t> = x[</a:t>
            </a:r>
            <a:r>
              <a:rPr lang="en-US" altLang="ko-KR" sz="1600" b="1" dirty="0" err="1"/>
              <a:t>i:i+batch_size</a:t>
            </a:r>
            <a:r>
              <a:rPr lang="en-US" altLang="ko-KR" sz="1600" b="1" dirty="0"/>
              <a:t>]</a:t>
            </a:r>
          </a:p>
          <a:p>
            <a:r>
              <a:rPr lang="en-US" altLang="ko-KR" sz="1600" b="1" dirty="0"/>
              <a:t>    </a:t>
            </a:r>
            <a:r>
              <a:rPr lang="en-US" altLang="ko-KR" sz="1600" b="1" dirty="0" err="1"/>
              <a:t>y_batch</a:t>
            </a:r>
            <a:r>
              <a:rPr lang="en-US" altLang="ko-KR" sz="1600" b="1" dirty="0"/>
              <a:t> = predict(network, </a:t>
            </a:r>
            <a:r>
              <a:rPr lang="en-US" altLang="ko-KR" sz="1600" b="1" dirty="0" err="1"/>
              <a:t>x_batch</a:t>
            </a:r>
            <a:r>
              <a:rPr lang="en-US" altLang="ko-KR" sz="1600" b="1" dirty="0"/>
              <a:t>)</a:t>
            </a:r>
          </a:p>
          <a:p>
            <a:r>
              <a:rPr lang="en-US" altLang="ko-KR" sz="1600" b="1" dirty="0"/>
              <a:t>    p = </a:t>
            </a:r>
            <a:r>
              <a:rPr lang="en-US" altLang="ko-KR" sz="1600" b="1" dirty="0" err="1"/>
              <a:t>np.argmax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y_batch</a:t>
            </a:r>
            <a:r>
              <a:rPr lang="en-US" altLang="ko-KR" sz="1600" b="1" dirty="0"/>
              <a:t>, axis=1)</a:t>
            </a:r>
          </a:p>
          <a:p>
            <a:r>
              <a:rPr lang="en-US" altLang="ko-KR" sz="1600" b="1" dirty="0"/>
              <a:t>    </a:t>
            </a:r>
            <a:r>
              <a:rPr lang="en-US" altLang="ko-KR" sz="1600" b="1" dirty="0" err="1"/>
              <a:t>accuracy_cnt</a:t>
            </a:r>
            <a:r>
              <a:rPr lang="en-US" altLang="ko-KR" sz="1600" b="1" dirty="0"/>
              <a:t> += </a:t>
            </a:r>
            <a:r>
              <a:rPr lang="en-US" altLang="ko-KR" sz="1600" b="1" dirty="0" err="1"/>
              <a:t>np.sum</a:t>
            </a:r>
            <a:r>
              <a:rPr lang="en-US" altLang="ko-KR" sz="1600" b="1" dirty="0"/>
              <a:t>(p == t[</a:t>
            </a:r>
            <a:r>
              <a:rPr lang="en-US" altLang="ko-KR" sz="1600" b="1" dirty="0" err="1"/>
              <a:t>i:i+batch_size</a:t>
            </a:r>
            <a:r>
              <a:rPr lang="en-US" altLang="ko-KR" sz="1600" b="1" dirty="0"/>
              <a:t>])</a:t>
            </a:r>
          </a:p>
          <a:p>
            <a:br>
              <a:rPr lang="en-US" altLang="ko-KR" sz="1600" dirty="0"/>
            </a:br>
            <a:r>
              <a:rPr lang="en-US" altLang="ko-KR" sz="1600" dirty="0"/>
              <a:t>print("Accuracy:" + str(float(</a:t>
            </a:r>
            <a:r>
              <a:rPr lang="en-US" altLang="ko-KR" sz="1600" dirty="0" err="1"/>
              <a:t>accuracy_cnt</a:t>
            </a:r>
            <a:r>
              <a:rPr lang="en-US" altLang="ko-KR" sz="1600" dirty="0"/>
              <a:t>) / 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(x)))</a:t>
            </a:r>
          </a:p>
          <a:p>
            <a:br>
              <a:rPr lang="en-US" altLang="ko-KR" sz="1600" dirty="0"/>
            </a:b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2348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69335" y="1673806"/>
            <a:ext cx="3217902" cy="32179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latin typeface="Raleway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5525" y="1790899"/>
            <a:ext cx="3152995" cy="153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44" spc="-8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03</a:t>
            </a:r>
            <a:endParaRPr lang="ko-KR" altLang="en-US" sz="6500" spc="-81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374860" y="3090545"/>
            <a:ext cx="28097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E09E0D-5E0F-488C-BE4C-98CBC5CB1B69}"/>
              </a:ext>
            </a:extLst>
          </p:cNvPr>
          <p:cNvSpPr txBox="1"/>
          <p:nvPr/>
        </p:nvSpPr>
        <p:spPr>
          <a:xfrm>
            <a:off x="2318723" y="3933056"/>
            <a:ext cx="2809796" cy="41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2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Neural Network Training</a:t>
            </a:r>
            <a:endParaRPr lang="ko-KR" altLang="en-US" sz="1625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354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388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Machine Learning</a:t>
            </a:r>
            <a:r>
              <a:rPr lang="ko-KR" altLang="en-US" dirty="0"/>
              <a:t>의 핵심은 </a:t>
            </a:r>
            <a:r>
              <a:rPr lang="en-US" altLang="ko-KR" dirty="0"/>
              <a:t>Data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</a:t>
            </a:r>
            <a:r>
              <a:rPr lang="ko-KR" altLang="en-US" dirty="0"/>
              <a:t>를 기반으로 패턴을 확인하고</a:t>
            </a:r>
            <a:r>
              <a:rPr lang="en-US" altLang="ko-KR" dirty="0"/>
              <a:t>, </a:t>
            </a:r>
            <a:r>
              <a:rPr lang="ko-KR" altLang="en-US" dirty="0"/>
              <a:t>학습하는 것이 기계학습과 </a:t>
            </a:r>
            <a:r>
              <a:rPr lang="ko-KR" altLang="en-US" dirty="0" err="1"/>
              <a:t>딥러닝입니다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기존의 인식 알고리즘으로 정확한 답변을 내기가 어렵고</a:t>
            </a:r>
            <a:r>
              <a:rPr lang="en-US" altLang="ko-KR" dirty="0"/>
              <a:t>, </a:t>
            </a:r>
            <a:r>
              <a:rPr lang="ko-KR" altLang="en-US" dirty="0"/>
              <a:t>특징을 명확하게 검출하기가 힘든 경우나</a:t>
            </a:r>
            <a:r>
              <a:rPr lang="en-US" altLang="ko-KR" dirty="0"/>
              <a:t>, </a:t>
            </a:r>
            <a:r>
              <a:rPr lang="ko-KR" altLang="en-US" dirty="0"/>
              <a:t>사람이 말로서 쉽게 표현할 수 없는 것을 수행하는 것이 딥러닝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딥러닝은</a:t>
            </a:r>
            <a:r>
              <a:rPr lang="ko-KR" altLang="en-US" dirty="0"/>
              <a:t> 종단간 기계학습</a:t>
            </a:r>
            <a:r>
              <a:rPr lang="en-US" altLang="ko-KR" dirty="0"/>
              <a:t>(End-to-End Machine Learning)</a:t>
            </a:r>
            <a:r>
              <a:rPr lang="ko-KR" altLang="en-US" dirty="0"/>
              <a:t>이라고 부르는 이유입니다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필요한 내용은 입력과 출력</a:t>
            </a:r>
            <a:r>
              <a:rPr lang="en-US" altLang="ko-KR" dirty="0"/>
              <a:t>, </a:t>
            </a:r>
            <a:r>
              <a:rPr lang="ko-KR" altLang="en-US" dirty="0"/>
              <a:t>그리고 모델입니다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320632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Neural Network Training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08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3780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대부분의 </a:t>
            </a:r>
            <a:r>
              <a:rPr lang="en-US" altLang="ko-KR" dirty="0"/>
              <a:t>Machine Learning</a:t>
            </a:r>
            <a:r>
              <a:rPr lang="ko-KR" altLang="en-US" dirty="0"/>
              <a:t>은 </a:t>
            </a:r>
            <a:r>
              <a:rPr lang="en-US" altLang="ko-KR" dirty="0"/>
              <a:t>Dataset</a:t>
            </a:r>
            <a:r>
              <a:rPr lang="ko-KR" altLang="en-US" dirty="0"/>
              <a:t>을 </a:t>
            </a:r>
            <a:r>
              <a:rPr lang="en-US" altLang="ko-KR" dirty="0"/>
              <a:t>Training</a:t>
            </a:r>
            <a:r>
              <a:rPr lang="ko-KR" altLang="en-US" dirty="0"/>
              <a:t>과 </a:t>
            </a:r>
            <a:r>
              <a:rPr lang="en-US" altLang="ko-KR" dirty="0"/>
              <a:t>Evaluation(</a:t>
            </a:r>
            <a:r>
              <a:rPr lang="ko-KR" altLang="en-US" dirty="0"/>
              <a:t>생략가능</a:t>
            </a:r>
            <a:r>
              <a:rPr lang="en-US" altLang="ko-KR" dirty="0"/>
              <a:t>), Test set</a:t>
            </a:r>
            <a:r>
              <a:rPr lang="ko-KR" altLang="en-US" dirty="0"/>
              <a:t>으로 나누게 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Training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을 이용하여</a:t>
            </a:r>
            <a:r>
              <a:rPr lang="en-US" altLang="ko-KR" dirty="0"/>
              <a:t>, </a:t>
            </a:r>
            <a:r>
              <a:rPr lang="ko-KR" altLang="en-US" dirty="0"/>
              <a:t>학습을 진행하며</a:t>
            </a:r>
            <a:r>
              <a:rPr lang="en-US" altLang="ko-KR" dirty="0"/>
              <a:t>, Test Set</a:t>
            </a:r>
            <a:r>
              <a:rPr lang="ko-KR" altLang="en-US" dirty="0"/>
              <a:t>을 이용하여</a:t>
            </a:r>
            <a:r>
              <a:rPr lang="en-US" altLang="ko-KR" dirty="0"/>
              <a:t>, </a:t>
            </a:r>
            <a:r>
              <a:rPr lang="ko-KR" altLang="en-US" dirty="0"/>
              <a:t>평가를 진행합니다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사람들이 원하는 것은 범용적으로 사용할 수 있는 네트워크</a:t>
            </a:r>
            <a:r>
              <a:rPr lang="en-US" altLang="ko-KR" dirty="0"/>
              <a:t>(</a:t>
            </a:r>
            <a:r>
              <a:rPr lang="ko-KR" altLang="en-US" dirty="0"/>
              <a:t>모델</a:t>
            </a:r>
            <a:r>
              <a:rPr lang="en-US" altLang="ko-KR" dirty="0"/>
              <a:t>)</a:t>
            </a:r>
            <a:r>
              <a:rPr lang="ko-KR" altLang="en-US" dirty="0"/>
              <a:t>을 원합니다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이는 처음보는 </a:t>
            </a:r>
            <a:r>
              <a:rPr lang="en-US" altLang="ko-KR" dirty="0"/>
              <a:t>Data</a:t>
            </a:r>
            <a:r>
              <a:rPr lang="ko-KR" altLang="en-US" dirty="0"/>
              <a:t>에 대해서도 정상적으로 동작하는 것을 의미합니다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Training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에 대해서는 완벽하게 수행을 하지만</a:t>
            </a:r>
            <a:r>
              <a:rPr lang="en-US" altLang="ko-KR" dirty="0"/>
              <a:t>, Test set</a:t>
            </a:r>
            <a:r>
              <a:rPr lang="ko-KR" altLang="en-US" dirty="0"/>
              <a:t>에 대해서는 수행하지 못하는 것을 </a:t>
            </a:r>
            <a:r>
              <a:rPr lang="en-US" altLang="ko-KR" dirty="0"/>
              <a:t>Overfitting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320632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Neural Network Training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210104-CAF2-4E03-804F-DF8BBF9B7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56" y="4509120"/>
            <a:ext cx="6664231" cy="168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50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18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ACAB3-6638-48E1-86F9-9316DDF07747}"/>
                  </a:ext>
                </a:extLst>
              </p:cNvPr>
              <p:cNvSpPr txBox="1"/>
              <p:nvPr/>
            </p:nvSpPr>
            <p:spPr>
              <a:xfrm>
                <a:off x="452500" y="897509"/>
                <a:ext cx="9001000" cy="2534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Loss function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신경망의 성능의 나쁜 정도를 표현하는 지표</a:t>
                </a:r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얼마나 잘 처리하지 </a:t>
                </a:r>
                <a:r>
                  <a:rPr lang="en-US" altLang="ko-KR" dirty="0"/>
                  <a:t>“</a:t>
                </a:r>
                <a:r>
                  <a:rPr lang="ko-KR" altLang="en-US" dirty="0"/>
                  <a:t>못</a:t>
                </a:r>
                <a:r>
                  <a:rPr lang="en-US" altLang="ko-KR" dirty="0"/>
                  <a:t>”</a:t>
                </a:r>
                <a:r>
                  <a:rPr lang="ko-KR" altLang="en-US" dirty="0"/>
                  <a:t>하는 지를 나타내는 지표</a:t>
                </a:r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평균 제곱 오차</a:t>
                </a:r>
                <a:r>
                  <a:rPr lang="en-US" altLang="ko-KR" dirty="0"/>
                  <a:t>(MSE),</a:t>
                </a:r>
                <a:r>
                  <a:rPr lang="ko-KR" altLang="en-US" dirty="0"/>
                  <a:t> 교차 엔트로피</a:t>
                </a:r>
                <a:r>
                  <a:rPr lang="en-US" altLang="ko-KR" dirty="0"/>
                  <a:t>(CEE)</a:t>
                </a:r>
                <a:r>
                  <a:rPr lang="ko-KR" altLang="en-US" dirty="0"/>
                  <a:t>를 많이 사용</a:t>
                </a:r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순전파의 결과로 나온 </a:t>
                </a:r>
                <a:r>
                  <a:rPr lang="en-US" altLang="ko-KR" dirty="0"/>
                  <a:t>label,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/>
                  <a:t>는 정답에 해당하는 </a:t>
                </a:r>
                <a:r>
                  <a:rPr lang="en-US" altLang="ko-KR" dirty="0"/>
                  <a:t>label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ACAB3-6638-48E1-86F9-9316DDF07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00" y="897509"/>
                <a:ext cx="9001000" cy="2534476"/>
              </a:xfrm>
              <a:prstGeom prst="rect">
                <a:avLst/>
              </a:prstGeom>
              <a:blipFill>
                <a:blip r:embed="rId3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320632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Neural Network Training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04B217-C342-4AE5-99F1-36B02E535BB1}"/>
                  </a:ext>
                </a:extLst>
              </p:cNvPr>
              <p:cNvSpPr txBox="1"/>
              <p:nvPr/>
            </p:nvSpPr>
            <p:spPr>
              <a:xfrm>
                <a:off x="920552" y="3508738"/>
                <a:ext cx="2681696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04B217-C342-4AE5-99F1-36B02E535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52" y="3508738"/>
                <a:ext cx="2681696" cy="896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23E755-51C8-46B0-8E3F-2CC9C3DD6B02}"/>
                  </a:ext>
                </a:extLst>
              </p:cNvPr>
              <p:cNvSpPr txBox="1"/>
              <p:nvPr/>
            </p:nvSpPr>
            <p:spPr>
              <a:xfrm>
                <a:off x="996438" y="5064284"/>
                <a:ext cx="2529923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23E755-51C8-46B0-8E3F-2CC9C3DD6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38" y="5064284"/>
                <a:ext cx="2529923" cy="8962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45D3EDB6-70C3-4FBF-8974-FC0FCD407A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20"/>
          <a:stretch/>
        </p:blipFill>
        <p:spPr bwMode="auto">
          <a:xfrm>
            <a:off x="4088904" y="3284984"/>
            <a:ext cx="3888432" cy="282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7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19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ACAB3-6638-48E1-86F9-9316DDF07747}"/>
                  </a:ext>
                </a:extLst>
              </p:cNvPr>
              <p:cNvSpPr txBox="1"/>
              <p:nvPr/>
            </p:nvSpPr>
            <p:spPr>
              <a:xfrm>
                <a:off x="452500" y="897509"/>
                <a:ext cx="9001000" cy="1950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Gradient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ko-KR" altLang="en-US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같은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다변수</a:t>
                </a:r>
                <a:r>
                  <a:rPr lang="ko-KR" altLang="en-US" dirty="0"/>
                  <a:t> 함수에 대해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 계산하는 것</a:t>
                </a:r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각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화살표는 현재 지점에서 함수의 </a:t>
                </a:r>
                <a:r>
                  <a:rPr lang="ko-KR" altLang="en-US" dirty="0" err="1"/>
                  <a:t>출력값을</a:t>
                </a:r>
                <a:r>
                  <a:rPr lang="ko-KR" altLang="en-US" dirty="0"/>
                  <a:t> 가장 크게 줄이는 방향을 나타냄</a:t>
                </a:r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ACAB3-6638-48E1-86F9-9316DDF07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00" y="897509"/>
                <a:ext cx="9001000" cy="1950406"/>
              </a:xfrm>
              <a:prstGeom prst="rect">
                <a:avLst/>
              </a:prstGeom>
              <a:blipFill>
                <a:blip r:embed="rId3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320632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Neural Network Training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8589BB-BCFB-4F6C-868D-8C07E36D0B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4"/>
          <a:stretch/>
        </p:blipFill>
        <p:spPr>
          <a:xfrm>
            <a:off x="1915901" y="2572400"/>
            <a:ext cx="5852172" cy="392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4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4E3B59-957B-4E6F-813C-591F9EC55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74915" y="6496685"/>
            <a:ext cx="2312035" cy="365760"/>
          </a:xfrm>
        </p:spPr>
        <p:txBody>
          <a:bodyPr/>
          <a:lstStyle/>
          <a:p>
            <a:fld id="{516C4E17-EA00-48D7-9432-ACBDEAD5179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DFD127-F933-42B6-9FC2-B86EAC2AC608}"/>
              </a:ext>
            </a:extLst>
          </p:cNvPr>
          <p:cNvSpPr>
            <a:spLocks/>
          </p:cNvSpPr>
          <p:nvPr/>
        </p:nvSpPr>
        <p:spPr>
          <a:xfrm>
            <a:off x="128464" y="332656"/>
            <a:ext cx="1567180" cy="400685"/>
          </a:xfrm>
          <a:prstGeom prst="rect">
            <a:avLst/>
          </a:prstGeom>
          <a:solidFill>
            <a:schemeClr val="tx2">
              <a:lumMod val="50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atin typeface="Noto Sans Korean Regular" charset="0"/>
              <a:ea typeface="Noto Sans Korean Regular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8ACF2-6879-41C3-9B28-648E9DC75E35}"/>
              </a:ext>
            </a:extLst>
          </p:cNvPr>
          <p:cNvSpPr txBox="1">
            <a:spLocks/>
          </p:cNvSpPr>
          <p:nvPr/>
        </p:nvSpPr>
        <p:spPr>
          <a:xfrm>
            <a:off x="561654" y="332655"/>
            <a:ext cx="69762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algn="ctr" eaLnBrk="0"/>
            <a:r>
              <a:rPr lang="en-US" altLang="ko-KR" sz="2000" dirty="0">
                <a:gradFill rotWithShape="1"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  <a:tileRect/>
                </a:gradFill>
                <a:latin typeface="Noto Sans Korean Regular" charset="0"/>
                <a:ea typeface="Noto Sans Korean Regular" charset="0"/>
              </a:rPr>
              <a:t>목차</a:t>
            </a:r>
            <a:endParaRPr lang="ko-KR" altLang="en-US" sz="2000" dirty="0">
              <a:gradFill rotWithShape="1"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  <a:tileRect/>
              </a:gradFill>
              <a:latin typeface="Noto Sans Korean Regular" charset="0"/>
              <a:ea typeface="Noto Sans Korean Regular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2CCC4A0-08A7-410F-BAB6-0F0F2E768611}"/>
              </a:ext>
            </a:extLst>
          </p:cNvPr>
          <p:cNvCxnSpPr/>
          <p:nvPr/>
        </p:nvCxnSpPr>
        <p:spPr>
          <a:xfrm>
            <a:off x="1725490" y="532045"/>
            <a:ext cx="7101205" cy="1270"/>
          </a:xfrm>
          <a:prstGeom prst="line">
            <a:avLst/>
          </a:prstGeom>
          <a:ln w="19050" cap="flat" cmpd="sng">
            <a:solidFill>
              <a:schemeClr val="bg1">
                <a:lumMod val="6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38">
            <a:extLst>
              <a:ext uri="{FF2B5EF4-FFF2-40B4-BE49-F238E27FC236}">
                <a16:creationId xmlns:a16="http://schemas.microsoft.com/office/drawing/2014/main" id="{C0E3F65C-DA2B-46B4-974F-6E4678193FF1}"/>
              </a:ext>
            </a:extLst>
          </p:cNvPr>
          <p:cNvSpPr txBox="1">
            <a:spLocks/>
          </p:cNvSpPr>
          <p:nvPr/>
        </p:nvSpPr>
        <p:spPr>
          <a:xfrm>
            <a:off x="751134" y="1059095"/>
            <a:ext cx="8403731" cy="168424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457200" indent="-457200" defTabSz="508000" eaLnBrk="0">
              <a:lnSpc>
                <a:spcPct val="150000"/>
              </a:lnSpc>
              <a:buAutoNum type="arabicPeriod"/>
            </a:pPr>
            <a:r>
              <a:rPr lang="en-US" altLang="zh-CN" sz="2400" b="1" dirty="0">
                <a:latin typeface="맑은 고딕" charset="0"/>
                <a:ea typeface="맑은 고딕" charset="0"/>
              </a:rPr>
              <a:t>Classification and Regression</a:t>
            </a:r>
          </a:p>
          <a:p>
            <a:pPr marL="457200" indent="-457200" defTabSz="508000" eaLnBrk="0">
              <a:lnSpc>
                <a:spcPct val="150000"/>
              </a:lnSpc>
              <a:buAutoNum type="arabicPeriod"/>
            </a:pPr>
            <a:r>
              <a:rPr lang="en-US" altLang="zh-CN" sz="2400" b="1" dirty="0">
                <a:latin typeface="맑은 고딕" charset="0"/>
                <a:ea typeface="맑은 고딕" charset="0"/>
              </a:rPr>
              <a:t>MNIST Data</a:t>
            </a:r>
          </a:p>
          <a:p>
            <a:pPr marL="457200" indent="-457200" defTabSz="508000" eaLnBrk="0">
              <a:lnSpc>
                <a:spcPct val="150000"/>
              </a:lnSpc>
              <a:buAutoNum type="arabicPeriod"/>
            </a:pPr>
            <a:r>
              <a:rPr lang="en-US" altLang="zh-CN" sz="2400" b="1" dirty="0">
                <a:latin typeface="맑은 고딕" charset="0"/>
                <a:ea typeface="맑은 고딕" charset="0"/>
              </a:rPr>
              <a:t>Neural</a:t>
            </a:r>
            <a:r>
              <a:rPr lang="ko-KR" altLang="en-US" sz="2400" b="1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400" b="1" dirty="0">
                <a:latin typeface="맑은 고딕" charset="0"/>
                <a:ea typeface="맑은 고딕" charset="0"/>
              </a:rPr>
              <a:t>Network</a:t>
            </a:r>
            <a:r>
              <a:rPr lang="ko-KR" altLang="en-US" sz="2400" b="1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400" b="1" dirty="0">
                <a:latin typeface="맑은 고딕" charset="0"/>
                <a:ea typeface="맑은 고딕" charset="0"/>
              </a:rPr>
              <a:t>Training</a:t>
            </a:r>
            <a:endParaRPr lang="en-US" altLang="zh-CN" sz="2400" b="1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93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20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320632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Neural Network Training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7277A-0B34-4726-89FB-1E2387544E5A}"/>
              </a:ext>
            </a:extLst>
          </p:cNvPr>
          <p:cNvSpPr txBox="1"/>
          <p:nvPr/>
        </p:nvSpPr>
        <p:spPr>
          <a:xfrm>
            <a:off x="488504" y="1228397"/>
            <a:ext cx="763284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def</a:t>
            </a:r>
            <a:r>
              <a:rPr lang="ko-KR" altLang="en-US" sz="1400" dirty="0"/>
              <a:t> </a:t>
            </a:r>
            <a:r>
              <a:rPr lang="en-US" altLang="ko-KR" sz="1400" dirty="0"/>
              <a:t>_</a:t>
            </a:r>
            <a:r>
              <a:rPr lang="en-US" altLang="ko-KR" sz="1400" dirty="0" err="1"/>
              <a:t>numerical_gradient_no_batch</a:t>
            </a:r>
            <a:r>
              <a:rPr lang="en-US" altLang="ko-KR" sz="1400" dirty="0"/>
              <a:t>(f, x):</a:t>
            </a:r>
          </a:p>
          <a:p>
            <a:r>
              <a:rPr lang="en-US" altLang="ko-KR" sz="1400" dirty="0"/>
              <a:t>    h = 1e-4 # 0.0001</a:t>
            </a:r>
          </a:p>
          <a:p>
            <a:r>
              <a:rPr lang="en-US" altLang="ko-KR" sz="1400" dirty="0"/>
              <a:t>    grad = </a:t>
            </a:r>
            <a:r>
              <a:rPr lang="en-US" altLang="ko-KR" sz="1400" dirty="0" err="1"/>
              <a:t>np.zeros_like</a:t>
            </a:r>
            <a:r>
              <a:rPr lang="en-US" altLang="ko-KR" sz="1400" dirty="0"/>
              <a:t>(x) # x</a:t>
            </a:r>
            <a:r>
              <a:rPr lang="ko-KR" altLang="en-US" sz="1400" dirty="0"/>
              <a:t>와 형상이 같은 배열을 생성</a:t>
            </a:r>
          </a:p>
          <a:p>
            <a:r>
              <a:rPr lang="ko-KR" altLang="en-US" sz="1400" dirty="0"/>
              <a:t>    </a:t>
            </a:r>
          </a:p>
          <a:p>
            <a:r>
              <a:rPr lang="ko-KR" altLang="en-US" sz="1400" dirty="0"/>
              <a:t>    </a:t>
            </a:r>
            <a:r>
              <a:rPr lang="en-US" altLang="ko-KR" sz="1400" dirty="0"/>
              <a:t>for 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 in range(</a:t>
            </a:r>
            <a:r>
              <a:rPr lang="en-US" altLang="ko-KR" sz="1400" dirty="0" err="1"/>
              <a:t>x.size</a:t>
            </a:r>
            <a:r>
              <a:rPr lang="en-US" altLang="ko-KR" sz="1400" dirty="0"/>
              <a:t>):</a:t>
            </a:r>
          </a:p>
          <a:p>
            <a:r>
              <a:rPr lang="en-US" altLang="ko-KR" sz="1400" dirty="0"/>
              <a:t>        </a:t>
            </a:r>
            <a:r>
              <a:rPr lang="en-US" altLang="ko-KR" sz="1400" dirty="0" err="1"/>
              <a:t>tmp_val</a:t>
            </a:r>
            <a:r>
              <a:rPr lang="en-US" altLang="ko-KR" sz="1400" dirty="0"/>
              <a:t> = x[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/>
              <a:t>        </a:t>
            </a:r>
          </a:p>
          <a:p>
            <a:r>
              <a:rPr lang="en-US" altLang="ko-KR" sz="1400" dirty="0"/>
              <a:t>        # f(</a:t>
            </a:r>
            <a:r>
              <a:rPr lang="en-US" altLang="ko-KR" sz="1400" dirty="0" err="1"/>
              <a:t>x+h</a:t>
            </a:r>
            <a:r>
              <a:rPr lang="en-US" altLang="ko-KR" sz="1400" dirty="0"/>
              <a:t>) </a:t>
            </a:r>
            <a:r>
              <a:rPr lang="ko-KR" altLang="en-US" sz="1400" dirty="0"/>
              <a:t>계산</a:t>
            </a:r>
          </a:p>
          <a:p>
            <a:r>
              <a:rPr lang="ko-KR" altLang="en-US" sz="1400" dirty="0"/>
              <a:t>        </a:t>
            </a:r>
            <a:r>
              <a:rPr lang="en-US" altLang="ko-KR" sz="1400" dirty="0"/>
              <a:t>x[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] = float(</a:t>
            </a:r>
            <a:r>
              <a:rPr lang="en-US" altLang="ko-KR" sz="1400" dirty="0" err="1"/>
              <a:t>tmp_val</a:t>
            </a:r>
            <a:r>
              <a:rPr lang="en-US" altLang="ko-KR" sz="1400" dirty="0"/>
              <a:t>) + h</a:t>
            </a:r>
          </a:p>
          <a:p>
            <a:r>
              <a:rPr lang="en-US" altLang="ko-KR" sz="1400" dirty="0"/>
              <a:t>        fxh1 = f(x)</a:t>
            </a:r>
          </a:p>
          <a:p>
            <a:r>
              <a:rPr lang="en-US" altLang="ko-KR" sz="1400" dirty="0"/>
              <a:t>        </a:t>
            </a:r>
          </a:p>
          <a:p>
            <a:r>
              <a:rPr lang="en-US" altLang="ko-KR" sz="1400" dirty="0"/>
              <a:t>        # f(x-h) </a:t>
            </a:r>
            <a:r>
              <a:rPr lang="ko-KR" altLang="en-US" sz="1400" dirty="0"/>
              <a:t>계산</a:t>
            </a:r>
          </a:p>
          <a:p>
            <a:r>
              <a:rPr lang="ko-KR" altLang="en-US" sz="1400" dirty="0"/>
              <a:t>        </a:t>
            </a:r>
            <a:r>
              <a:rPr lang="en-US" altLang="ko-KR" sz="1400" dirty="0"/>
              <a:t>x[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] = </a:t>
            </a:r>
            <a:r>
              <a:rPr lang="en-US" altLang="ko-KR" sz="1400" dirty="0" err="1"/>
              <a:t>tmp_val</a:t>
            </a:r>
            <a:r>
              <a:rPr lang="en-US" altLang="ko-KR" sz="1400" dirty="0"/>
              <a:t> - h </a:t>
            </a:r>
          </a:p>
          <a:p>
            <a:r>
              <a:rPr lang="en-US" altLang="ko-KR" sz="1400" dirty="0"/>
              <a:t>        fxh2 = f(x) </a:t>
            </a:r>
          </a:p>
          <a:p>
            <a:r>
              <a:rPr lang="en-US" altLang="ko-KR" sz="1400" dirty="0"/>
              <a:t>        </a:t>
            </a:r>
          </a:p>
          <a:p>
            <a:r>
              <a:rPr lang="en-US" altLang="ko-KR" sz="1400" dirty="0"/>
              <a:t>        grad[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] = (fxh1 - fxh2) / (2*h)</a:t>
            </a:r>
          </a:p>
          <a:p>
            <a:r>
              <a:rPr lang="en-US" altLang="ko-KR" sz="1400" dirty="0"/>
              <a:t>        x[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] = </a:t>
            </a:r>
            <a:r>
              <a:rPr lang="en-US" altLang="ko-KR" sz="1400" dirty="0" err="1"/>
              <a:t>tmp_val</a:t>
            </a:r>
            <a:r>
              <a:rPr lang="en-US" altLang="ko-KR" sz="1400" dirty="0"/>
              <a:t> # </a:t>
            </a:r>
            <a:r>
              <a:rPr lang="ko-KR" altLang="en-US" sz="1400" dirty="0"/>
              <a:t>값 복원</a:t>
            </a:r>
          </a:p>
          <a:p>
            <a:r>
              <a:rPr lang="ko-KR" altLang="en-US" sz="1400" dirty="0"/>
              <a:t>        </a:t>
            </a:r>
          </a:p>
          <a:p>
            <a:r>
              <a:rPr lang="ko-KR" altLang="en-US" sz="1400" dirty="0"/>
              <a:t>    </a:t>
            </a:r>
            <a:r>
              <a:rPr lang="en-US" altLang="ko-KR" sz="1400" dirty="0"/>
              <a:t>return grad</a:t>
            </a:r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20AABC-0152-4C07-BDA3-55EDD3681256}"/>
              </a:ext>
            </a:extLst>
          </p:cNvPr>
          <p:cNvSpPr/>
          <p:nvPr/>
        </p:nvSpPr>
        <p:spPr>
          <a:xfrm>
            <a:off x="4464496" y="3140968"/>
            <a:ext cx="4953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def </a:t>
            </a:r>
            <a:r>
              <a:rPr lang="en-US" altLang="ko-KR" sz="1400" dirty="0" err="1"/>
              <a:t>numerical_gradient</a:t>
            </a:r>
            <a:r>
              <a:rPr lang="en-US" altLang="ko-KR" sz="1400" dirty="0"/>
              <a:t>(f, X):</a:t>
            </a:r>
          </a:p>
          <a:p>
            <a:r>
              <a:rPr lang="en-US" altLang="ko-KR" sz="1400" dirty="0"/>
              <a:t>    if </a:t>
            </a:r>
            <a:r>
              <a:rPr lang="en-US" altLang="ko-KR" sz="1400" dirty="0" err="1"/>
              <a:t>X.ndim</a:t>
            </a:r>
            <a:r>
              <a:rPr lang="en-US" altLang="ko-KR" sz="1400" dirty="0"/>
              <a:t> == 1:</a:t>
            </a:r>
          </a:p>
          <a:p>
            <a:r>
              <a:rPr lang="en-US" altLang="ko-KR" sz="1400" dirty="0"/>
              <a:t>        return _</a:t>
            </a:r>
            <a:r>
              <a:rPr lang="en-US" altLang="ko-KR" sz="1400" dirty="0" err="1"/>
              <a:t>numerical_gradient_no_batch</a:t>
            </a:r>
            <a:r>
              <a:rPr lang="en-US" altLang="ko-KR" sz="1400" dirty="0"/>
              <a:t>(f, X)</a:t>
            </a:r>
          </a:p>
          <a:p>
            <a:r>
              <a:rPr lang="en-US" altLang="ko-KR" sz="1400" dirty="0"/>
              <a:t>    else:</a:t>
            </a:r>
          </a:p>
          <a:p>
            <a:r>
              <a:rPr lang="en-US" altLang="ko-KR" sz="1400" dirty="0"/>
              <a:t>        grad = </a:t>
            </a:r>
            <a:r>
              <a:rPr lang="en-US" altLang="ko-KR" sz="1400" dirty="0" err="1"/>
              <a:t>np.zeros_like</a:t>
            </a:r>
            <a:r>
              <a:rPr lang="en-US" altLang="ko-KR" sz="1400" dirty="0"/>
              <a:t>(X)</a:t>
            </a:r>
          </a:p>
          <a:p>
            <a:r>
              <a:rPr lang="en-US" altLang="ko-KR" sz="1400" dirty="0"/>
              <a:t>        </a:t>
            </a:r>
          </a:p>
          <a:p>
            <a:r>
              <a:rPr lang="en-US" altLang="ko-KR" sz="1400" dirty="0"/>
              <a:t>        for 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, x in enumerate(X):</a:t>
            </a:r>
          </a:p>
          <a:p>
            <a:r>
              <a:rPr lang="en-US" altLang="ko-KR" sz="1400" dirty="0"/>
              <a:t>            grad[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] = _</a:t>
            </a:r>
            <a:r>
              <a:rPr lang="en-US" altLang="ko-KR" sz="1400" dirty="0" err="1"/>
              <a:t>numerical_gradient_no_batch</a:t>
            </a:r>
            <a:r>
              <a:rPr lang="en-US" altLang="ko-KR" sz="1400" dirty="0"/>
              <a:t>(f, x)</a:t>
            </a:r>
          </a:p>
          <a:p>
            <a:r>
              <a:rPr lang="en-US" altLang="ko-KR" sz="1400" dirty="0"/>
              <a:t>        </a:t>
            </a:r>
          </a:p>
          <a:p>
            <a:r>
              <a:rPr lang="en-US" altLang="ko-KR" sz="1400" dirty="0"/>
              <a:t>        return grad</a:t>
            </a:r>
          </a:p>
        </p:txBody>
      </p:sp>
    </p:spTree>
    <p:extLst>
      <p:ext uri="{BB962C8B-B14F-4D97-AF65-F5344CB8AC3E}">
        <p14:creationId xmlns:p14="http://schemas.microsoft.com/office/powerpoint/2010/main" val="202232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21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320632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Neural Network Training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7277A-0B34-4726-89FB-1E2387544E5A}"/>
              </a:ext>
            </a:extLst>
          </p:cNvPr>
          <p:cNvSpPr txBox="1"/>
          <p:nvPr/>
        </p:nvSpPr>
        <p:spPr>
          <a:xfrm>
            <a:off x="560512" y="1905506"/>
            <a:ext cx="76328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def function_2(x):</a:t>
            </a:r>
          </a:p>
          <a:p>
            <a:r>
              <a:rPr lang="en-US" altLang="ko-KR" sz="1400" dirty="0"/>
              <a:t>    if </a:t>
            </a:r>
            <a:r>
              <a:rPr lang="en-US" altLang="ko-KR" sz="1400" dirty="0" err="1"/>
              <a:t>x.ndim</a:t>
            </a:r>
            <a:r>
              <a:rPr lang="en-US" altLang="ko-KR" sz="1400" dirty="0"/>
              <a:t> == 1:</a:t>
            </a:r>
          </a:p>
          <a:p>
            <a:r>
              <a:rPr lang="en-US" altLang="ko-KR" sz="1400" dirty="0"/>
              <a:t>        return </a:t>
            </a:r>
            <a:r>
              <a:rPr lang="en-US" altLang="ko-KR" sz="1400" dirty="0" err="1"/>
              <a:t>np.sum</a:t>
            </a:r>
            <a:r>
              <a:rPr lang="en-US" altLang="ko-KR" sz="1400" dirty="0"/>
              <a:t>(x**2)</a:t>
            </a:r>
          </a:p>
          <a:p>
            <a:r>
              <a:rPr lang="en-US" altLang="ko-KR" sz="1400" dirty="0"/>
              <a:t>    else:</a:t>
            </a:r>
          </a:p>
          <a:p>
            <a:r>
              <a:rPr lang="en-US" altLang="ko-KR" sz="1400" dirty="0"/>
              <a:t>        return </a:t>
            </a:r>
            <a:r>
              <a:rPr lang="en-US" altLang="ko-KR" sz="1400" dirty="0" err="1"/>
              <a:t>np.sum</a:t>
            </a:r>
            <a:r>
              <a:rPr lang="en-US" altLang="ko-KR" sz="1400" dirty="0"/>
              <a:t>(x**2, axis=1)</a:t>
            </a:r>
          </a:p>
          <a:p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def </a:t>
            </a:r>
            <a:r>
              <a:rPr lang="en-US" altLang="ko-KR" sz="1400" dirty="0" err="1"/>
              <a:t>tangent_line</a:t>
            </a:r>
            <a:r>
              <a:rPr lang="en-US" altLang="ko-KR" sz="1400" dirty="0"/>
              <a:t>(f, x):</a:t>
            </a:r>
          </a:p>
          <a:p>
            <a:r>
              <a:rPr lang="en-US" altLang="ko-KR" sz="1400" dirty="0"/>
              <a:t>    d = </a:t>
            </a:r>
            <a:r>
              <a:rPr lang="en-US" altLang="ko-KR" sz="1400" dirty="0" err="1"/>
              <a:t>numerical_gradient</a:t>
            </a:r>
            <a:r>
              <a:rPr lang="en-US" altLang="ko-KR" sz="1400" dirty="0"/>
              <a:t>(f, x)</a:t>
            </a:r>
          </a:p>
          <a:p>
            <a:r>
              <a:rPr lang="en-US" altLang="ko-KR" sz="1400" dirty="0"/>
              <a:t>    print(d)</a:t>
            </a:r>
          </a:p>
          <a:p>
            <a:r>
              <a:rPr lang="en-US" altLang="ko-KR" sz="1400" dirty="0"/>
              <a:t>    y = f(x) - d*x</a:t>
            </a:r>
          </a:p>
          <a:p>
            <a:r>
              <a:rPr lang="en-US" altLang="ko-KR" sz="1400" dirty="0"/>
              <a:t>    return lambda t: d*t + y</a:t>
            </a:r>
          </a:p>
          <a:p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0A2746-393D-41E1-9E8D-AF0BF77826CE}"/>
              </a:ext>
            </a:extLst>
          </p:cNvPr>
          <p:cNvSpPr/>
          <p:nvPr/>
        </p:nvSpPr>
        <p:spPr>
          <a:xfrm>
            <a:off x="4088904" y="1012954"/>
            <a:ext cx="524103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if __name__ == '__main__':</a:t>
            </a:r>
          </a:p>
          <a:p>
            <a:r>
              <a:rPr lang="en-US" altLang="ko-KR" sz="1400" dirty="0"/>
              <a:t>    x0 = </a:t>
            </a:r>
            <a:r>
              <a:rPr lang="en-US" altLang="ko-KR" sz="1400" dirty="0" err="1"/>
              <a:t>np.arange</a:t>
            </a:r>
            <a:r>
              <a:rPr lang="en-US" altLang="ko-KR" sz="1400" dirty="0"/>
              <a:t>(-2, 2.5, 0.25)</a:t>
            </a:r>
          </a:p>
          <a:p>
            <a:r>
              <a:rPr lang="en-US" altLang="ko-KR" sz="1400" dirty="0"/>
              <a:t>    x1 = </a:t>
            </a:r>
            <a:r>
              <a:rPr lang="en-US" altLang="ko-KR" sz="1400" dirty="0" err="1"/>
              <a:t>np.arange</a:t>
            </a:r>
            <a:r>
              <a:rPr lang="en-US" altLang="ko-KR" sz="1400" dirty="0"/>
              <a:t>(-2, 2.5, 0.25)</a:t>
            </a:r>
          </a:p>
          <a:p>
            <a:r>
              <a:rPr lang="en-US" altLang="ko-KR" sz="1400" dirty="0"/>
              <a:t>    X, Y = </a:t>
            </a:r>
            <a:r>
              <a:rPr lang="en-US" altLang="ko-KR" sz="1400" dirty="0" err="1"/>
              <a:t>np.meshgrid</a:t>
            </a:r>
            <a:r>
              <a:rPr lang="en-US" altLang="ko-KR" sz="1400" dirty="0"/>
              <a:t>(x0, x1)</a:t>
            </a:r>
          </a:p>
          <a:p>
            <a:r>
              <a:rPr lang="en-US" altLang="ko-KR" sz="1400" dirty="0"/>
              <a:t>    </a:t>
            </a:r>
          </a:p>
          <a:p>
            <a:r>
              <a:rPr lang="en-US" altLang="ko-KR" sz="1400" dirty="0"/>
              <a:t>    X = </a:t>
            </a:r>
            <a:r>
              <a:rPr lang="en-US" altLang="ko-KR" sz="1400" dirty="0" err="1"/>
              <a:t>X.flatten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    Y = </a:t>
            </a:r>
            <a:r>
              <a:rPr lang="en-US" altLang="ko-KR" sz="1400" dirty="0" err="1"/>
              <a:t>Y.flatten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    </a:t>
            </a:r>
          </a:p>
          <a:p>
            <a:r>
              <a:rPr lang="en-US" altLang="ko-KR" sz="1400" dirty="0"/>
              <a:t>    grad = </a:t>
            </a:r>
            <a:r>
              <a:rPr lang="en-US" altLang="ko-KR" sz="1400" dirty="0" err="1"/>
              <a:t>numerical_gradient</a:t>
            </a:r>
            <a:r>
              <a:rPr lang="en-US" altLang="ko-KR" sz="1400" dirty="0"/>
              <a:t>(function_2, 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([X, Y]) )</a:t>
            </a:r>
          </a:p>
          <a:p>
            <a:r>
              <a:rPr lang="en-US" altLang="ko-KR" sz="1400" dirty="0"/>
              <a:t>    </a:t>
            </a:r>
          </a:p>
          <a:p>
            <a:r>
              <a:rPr lang="en-US" altLang="ko-KR" sz="1400" dirty="0"/>
              <a:t>    </a:t>
            </a:r>
            <a:r>
              <a:rPr lang="en-US" altLang="ko-KR" sz="1400" dirty="0" err="1"/>
              <a:t>plt.figure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    </a:t>
            </a:r>
            <a:r>
              <a:rPr lang="en-US" altLang="ko-KR" sz="1400" dirty="0" err="1"/>
              <a:t>plt.quiver</a:t>
            </a:r>
            <a:r>
              <a:rPr lang="en-US" altLang="ko-KR" sz="1400" dirty="0"/>
              <a:t>(X, Y, -grad[0], -grad[1],  angles="</a:t>
            </a:r>
            <a:r>
              <a:rPr lang="en-US" altLang="ko-KR" sz="1400" dirty="0" err="1"/>
              <a:t>xy</a:t>
            </a:r>
            <a:r>
              <a:rPr lang="en-US" altLang="ko-KR" sz="1400" dirty="0"/>
              <a:t>",color="#666666")#,</a:t>
            </a:r>
            <a:r>
              <a:rPr lang="en-US" altLang="ko-KR" sz="1400" dirty="0" err="1"/>
              <a:t>headwidth</a:t>
            </a:r>
            <a:r>
              <a:rPr lang="en-US" altLang="ko-KR" sz="1400" dirty="0"/>
              <a:t>=10,scale=40,color="#444444")</a:t>
            </a:r>
          </a:p>
          <a:p>
            <a:r>
              <a:rPr lang="en-US" altLang="ko-KR" sz="1400" dirty="0"/>
              <a:t>    </a:t>
            </a:r>
            <a:r>
              <a:rPr lang="en-US" altLang="ko-KR" sz="1400" dirty="0" err="1"/>
              <a:t>plt.xlim</a:t>
            </a:r>
            <a:r>
              <a:rPr lang="en-US" altLang="ko-KR" sz="1400" dirty="0"/>
              <a:t>([-2, 2])</a:t>
            </a:r>
          </a:p>
          <a:p>
            <a:r>
              <a:rPr lang="en-US" altLang="ko-KR" sz="1400" dirty="0"/>
              <a:t>    </a:t>
            </a:r>
            <a:r>
              <a:rPr lang="en-US" altLang="ko-KR" sz="1400" dirty="0" err="1"/>
              <a:t>plt.ylim</a:t>
            </a:r>
            <a:r>
              <a:rPr lang="en-US" altLang="ko-KR" sz="1400" dirty="0"/>
              <a:t>([-2, 2])</a:t>
            </a:r>
          </a:p>
          <a:p>
            <a:r>
              <a:rPr lang="en-US" altLang="ko-KR" sz="1400" dirty="0"/>
              <a:t>    </a:t>
            </a:r>
            <a:r>
              <a:rPr lang="en-US" altLang="ko-KR" sz="1400" dirty="0" err="1"/>
              <a:t>plt.xlabel</a:t>
            </a:r>
            <a:r>
              <a:rPr lang="en-US" altLang="ko-KR" sz="1400" dirty="0"/>
              <a:t>('x0')</a:t>
            </a:r>
          </a:p>
          <a:p>
            <a:r>
              <a:rPr lang="en-US" altLang="ko-KR" sz="1400" dirty="0"/>
              <a:t>    </a:t>
            </a:r>
            <a:r>
              <a:rPr lang="en-US" altLang="ko-KR" sz="1400" dirty="0" err="1"/>
              <a:t>plt.ylabel</a:t>
            </a:r>
            <a:r>
              <a:rPr lang="en-US" altLang="ko-KR" sz="1400" dirty="0"/>
              <a:t>('x1')</a:t>
            </a:r>
          </a:p>
          <a:p>
            <a:r>
              <a:rPr lang="en-US" altLang="ko-KR" sz="1400" dirty="0"/>
              <a:t>    </a:t>
            </a:r>
            <a:r>
              <a:rPr lang="en-US" altLang="ko-KR" sz="1400" dirty="0" err="1"/>
              <a:t>plt.grid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    </a:t>
            </a:r>
            <a:r>
              <a:rPr lang="en-US" altLang="ko-KR" sz="1400" dirty="0" err="1"/>
              <a:t>plt.legend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    </a:t>
            </a:r>
            <a:r>
              <a:rPr lang="en-US" altLang="ko-KR" sz="1400" dirty="0" err="1"/>
              <a:t>plt.draw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    </a:t>
            </a:r>
            <a:r>
              <a:rPr lang="en-US" altLang="ko-KR" sz="1400" dirty="0" err="1"/>
              <a:t>plt.show</a:t>
            </a:r>
            <a:r>
              <a:rPr lang="en-US" altLang="ko-KR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3918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253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(Gradient Descent Method)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앞서 계산한 </a:t>
            </a:r>
            <a:r>
              <a:rPr lang="en-US" altLang="ko-KR" dirty="0"/>
              <a:t>Gradient</a:t>
            </a:r>
            <a:r>
              <a:rPr lang="ko-KR" altLang="en-US" dirty="0"/>
              <a:t>를 이용하여</a:t>
            </a:r>
            <a:r>
              <a:rPr lang="en-US" altLang="ko-KR" dirty="0"/>
              <a:t>, </a:t>
            </a:r>
            <a:r>
              <a:rPr lang="ko-KR" altLang="en-US" dirty="0"/>
              <a:t>함수의 최소값을 찾아내는 방법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Gradient</a:t>
            </a:r>
            <a:r>
              <a:rPr lang="ko-KR" altLang="en-US" dirty="0"/>
              <a:t>를 이용하므로</a:t>
            </a:r>
            <a:r>
              <a:rPr lang="en-US" altLang="ko-KR" dirty="0"/>
              <a:t>, </a:t>
            </a:r>
            <a:r>
              <a:rPr lang="ko-KR" altLang="en-US" dirty="0"/>
              <a:t>기울기가 </a:t>
            </a:r>
            <a:r>
              <a:rPr lang="en-US" altLang="ko-KR" dirty="0"/>
              <a:t>0</a:t>
            </a:r>
            <a:r>
              <a:rPr lang="ko-KR" altLang="en-US" dirty="0"/>
              <a:t>인 장소를 찾아내는 것이 목표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 때문에</a:t>
            </a:r>
            <a:r>
              <a:rPr lang="en-US" altLang="ko-KR" dirty="0">
                <a:sym typeface="Wingdings" panose="05000000000000000000" pitchFamily="2" charset="2"/>
              </a:rPr>
              <a:t>, Global minimum </a:t>
            </a:r>
            <a:r>
              <a:rPr lang="ko-KR" altLang="en-US" dirty="0">
                <a:sym typeface="Wingdings" panose="05000000000000000000" pitchFamily="2" charset="2"/>
              </a:rPr>
              <a:t>값이 아닌</a:t>
            </a:r>
            <a:r>
              <a:rPr lang="en-US" altLang="ko-KR" dirty="0">
                <a:sym typeface="Wingdings" panose="05000000000000000000" pitchFamily="2" charset="2"/>
              </a:rPr>
              <a:t>, local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minimum</a:t>
            </a:r>
            <a:r>
              <a:rPr lang="ko-KR" altLang="en-US" dirty="0">
                <a:sym typeface="Wingdings" panose="05000000000000000000" pitchFamily="2" charset="2"/>
              </a:rPr>
              <a:t>에 갇히거나</a:t>
            </a:r>
            <a:r>
              <a:rPr lang="en-US" altLang="ko-KR" dirty="0">
                <a:sym typeface="Wingdings" panose="05000000000000000000" pitchFamily="2" charset="2"/>
              </a:rPr>
              <a:t>, saddle point</a:t>
            </a:r>
            <a:r>
              <a:rPr lang="ko-KR" altLang="en-US" dirty="0">
                <a:sym typeface="Wingdings" panose="05000000000000000000" pitchFamily="2" charset="2"/>
              </a:rPr>
              <a:t>에서 정지할 문제도 있음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320632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Neural Network Training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078" name="Picture 6" descr="Simulation's World: 03/25/15">
            <a:extLst>
              <a:ext uri="{FF2B5EF4-FFF2-40B4-BE49-F238E27FC236}">
                <a16:creationId xmlns:a16="http://schemas.microsoft.com/office/drawing/2014/main" id="{24D7E181-6420-498D-966A-A87DCD342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45" y="3361956"/>
            <a:ext cx="5771509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65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23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ACAB3-6638-48E1-86F9-9316DDF07747}"/>
                  </a:ext>
                </a:extLst>
              </p:cNvPr>
              <p:cNvSpPr txBox="1"/>
              <p:nvPr/>
            </p:nvSpPr>
            <p:spPr>
              <a:xfrm>
                <a:off x="452500" y="897509"/>
                <a:ext cx="9001000" cy="2365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경사 </a:t>
                </a:r>
                <a:r>
                  <a:rPr lang="ko-KR" altLang="en-US" dirty="0" err="1"/>
                  <a:t>하강법</a:t>
                </a:r>
                <a:r>
                  <a:rPr lang="en-US" altLang="ko-KR" dirty="0"/>
                  <a:t>(Gradient Descent Method)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Learning Rate</a:t>
                </a:r>
                <a:r>
                  <a:rPr lang="ko-KR" altLang="en-US" dirty="0"/>
                  <a:t>를 의미하며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너무 작거나 클 경우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좋은 장소에 도달하기가 힘듦</a:t>
                </a:r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일반적으로 </a:t>
                </a:r>
                <a:r>
                  <a:rPr lang="en-US" altLang="ko-KR" dirty="0"/>
                  <a:t>Learning Rate</a:t>
                </a:r>
                <a:r>
                  <a:rPr lang="ko-KR" altLang="en-US" dirty="0"/>
                  <a:t>을 조절하며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학습이 제대로 되고 있는지 확인</a:t>
                </a:r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ACAB3-6638-48E1-86F9-9316DDF07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00" y="897509"/>
                <a:ext cx="9001000" cy="2365904"/>
              </a:xfrm>
              <a:prstGeom prst="rect">
                <a:avLst/>
              </a:prstGeom>
              <a:blipFill>
                <a:blip r:embed="rId3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320632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Neural Network Training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52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24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ACAB3-6638-48E1-86F9-9316DDF07747}"/>
                  </a:ext>
                </a:extLst>
              </p:cNvPr>
              <p:cNvSpPr txBox="1"/>
              <p:nvPr/>
            </p:nvSpPr>
            <p:spPr>
              <a:xfrm>
                <a:off x="452500" y="897509"/>
                <a:ext cx="9001000" cy="1950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경사 </a:t>
                </a:r>
                <a:r>
                  <a:rPr lang="ko-KR" altLang="en-US" dirty="0" err="1"/>
                  <a:t>하강법</a:t>
                </a:r>
                <a:r>
                  <a:rPr lang="en-US" altLang="ko-KR" dirty="0"/>
                  <a:t>(Gradient Descent Method)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Learning Rate</a:t>
                </a:r>
                <a:r>
                  <a:rPr lang="ko-KR" altLang="en-US" dirty="0"/>
                  <a:t>를 의미하며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너무 작거나 클 경우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좋은 장소에 도달하기가 힘듦</a:t>
                </a:r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일반적으로 </a:t>
                </a:r>
                <a:r>
                  <a:rPr lang="en-US" altLang="ko-KR" dirty="0"/>
                  <a:t>Learning Rate</a:t>
                </a:r>
                <a:r>
                  <a:rPr lang="ko-KR" altLang="en-US" dirty="0"/>
                  <a:t>을 조절하며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학습이 제대로 되고 있는지 확인</a:t>
                </a:r>
                <a:endParaRPr lang="en-US" altLang="ko-K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ACAB3-6638-48E1-86F9-9316DDF07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00" y="897509"/>
                <a:ext cx="9001000" cy="1950406"/>
              </a:xfrm>
              <a:prstGeom prst="rect">
                <a:avLst/>
              </a:prstGeom>
              <a:blipFill>
                <a:blip r:embed="rId3"/>
                <a:stretch>
                  <a:fillRect l="-406" b="-3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320632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Neural Network Training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01260-F607-41EC-9201-A2A0FB8E83F5}"/>
              </a:ext>
            </a:extLst>
          </p:cNvPr>
          <p:cNvSpPr txBox="1"/>
          <p:nvPr/>
        </p:nvSpPr>
        <p:spPr>
          <a:xfrm>
            <a:off x="1496616" y="3717032"/>
            <a:ext cx="648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def </a:t>
            </a:r>
            <a:r>
              <a:rPr lang="en-US" altLang="ko-KR" dirty="0" err="1"/>
              <a:t>gradient_descent</a:t>
            </a:r>
            <a:r>
              <a:rPr lang="en-US" altLang="ko-KR" dirty="0"/>
              <a:t>(f, </a:t>
            </a:r>
            <a:r>
              <a:rPr lang="en-US" altLang="ko-KR" dirty="0" err="1"/>
              <a:t>init_x</a:t>
            </a:r>
            <a:r>
              <a:rPr lang="en-US" altLang="ko-KR" dirty="0"/>
              <a:t>, </a:t>
            </a:r>
            <a:r>
              <a:rPr lang="en-US" altLang="ko-KR" dirty="0" err="1"/>
              <a:t>lr</a:t>
            </a:r>
            <a:r>
              <a:rPr lang="en-US" altLang="ko-KR" dirty="0"/>
              <a:t>=0.01, </a:t>
            </a:r>
            <a:r>
              <a:rPr lang="en-US" altLang="ko-KR" dirty="0" err="1"/>
              <a:t>step_num</a:t>
            </a:r>
            <a:r>
              <a:rPr lang="en-US" altLang="ko-KR" dirty="0"/>
              <a:t> = 100:</a:t>
            </a:r>
          </a:p>
          <a:p>
            <a:r>
              <a:rPr lang="en-US" altLang="ko-KR" dirty="0"/>
              <a:t>    x = </a:t>
            </a:r>
            <a:r>
              <a:rPr lang="en-US" altLang="ko-KR" dirty="0" err="1"/>
              <a:t>init_x</a:t>
            </a:r>
            <a:endParaRPr lang="en-US" altLang="ko-KR" dirty="0"/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step_num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grad = </a:t>
            </a:r>
            <a:r>
              <a:rPr lang="en-US" altLang="ko-KR" dirty="0" err="1"/>
              <a:t>numerical_gradient</a:t>
            </a:r>
            <a:r>
              <a:rPr lang="en-US" altLang="ko-KR" dirty="0"/>
              <a:t>(f, x)</a:t>
            </a:r>
          </a:p>
          <a:p>
            <a:r>
              <a:rPr lang="en-US" altLang="ko-KR" dirty="0"/>
              <a:t>        x -= </a:t>
            </a:r>
            <a:r>
              <a:rPr lang="en-US" altLang="ko-KR" dirty="0" err="1"/>
              <a:t>lr</a:t>
            </a:r>
            <a:r>
              <a:rPr lang="en-US" altLang="ko-KR" dirty="0"/>
              <a:t> * grad</a:t>
            </a:r>
          </a:p>
          <a:p>
            <a:r>
              <a:rPr lang="en-US" altLang="ko-KR" dirty="0"/>
              <a:t>    return 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88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25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ACAB3-6638-48E1-86F9-9316DDF07747}"/>
                  </a:ext>
                </a:extLst>
              </p:cNvPr>
              <p:cNvSpPr txBox="1"/>
              <p:nvPr/>
            </p:nvSpPr>
            <p:spPr>
              <a:xfrm>
                <a:off x="452500" y="897509"/>
                <a:ext cx="9001000" cy="1287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경사 </a:t>
                </a:r>
                <a:r>
                  <a:rPr lang="ko-KR" altLang="en-US" dirty="0" err="1"/>
                  <a:t>하강법</a:t>
                </a:r>
                <a:r>
                  <a:rPr lang="en-US" altLang="ko-KR" dirty="0"/>
                  <a:t>(Gradient Descent Method)</a:t>
                </a:r>
                <a:r>
                  <a:rPr lang="ko-KR" altLang="en-US" dirty="0"/>
                  <a:t>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통해 최소값 계산하기</a:t>
                </a:r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dirty="0"/>
                  <a:t>의 최소값을 </a:t>
                </a:r>
                <a:r>
                  <a:rPr lang="ko-KR" altLang="en-US" dirty="0" err="1"/>
                  <a:t>경사하강법을</a:t>
                </a:r>
                <a:r>
                  <a:rPr lang="ko-KR" altLang="en-US" dirty="0"/>
                  <a:t> 이용하여 계산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초기값 </a:t>
                </a:r>
                <a:r>
                  <a:rPr lang="en-US" altLang="ko-KR" dirty="0"/>
                  <a:t>-3, 4)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ACAB3-6638-48E1-86F9-9316DDF07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00" y="897509"/>
                <a:ext cx="9001000" cy="1287981"/>
              </a:xfrm>
              <a:prstGeom prst="rect">
                <a:avLst/>
              </a:prstGeom>
              <a:blipFill>
                <a:blip r:embed="rId3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320632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Neural Network Training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1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26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ACAB3-6638-48E1-86F9-9316DDF07747}"/>
                  </a:ext>
                </a:extLst>
              </p:cNvPr>
              <p:cNvSpPr txBox="1"/>
              <p:nvPr/>
            </p:nvSpPr>
            <p:spPr>
              <a:xfrm>
                <a:off x="452500" y="897509"/>
                <a:ext cx="9001000" cy="1287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경사 </a:t>
                </a:r>
                <a:r>
                  <a:rPr lang="ko-KR" altLang="en-US" dirty="0" err="1"/>
                  <a:t>하강법</a:t>
                </a:r>
                <a:r>
                  <a:rPr lang="en-US" altLang="ko-KR" dirty="0"/>
                  <a:t>(Gradient Descent Method)</a:t>
                </a:r>
                <a:r>
                  <a:rPr lang="ko-KR" altLang="en-US" dirty="0"/>
                  <a:t>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통해 최소값 계산하기</a:t>
                </a:r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dirty="0"/>
                  <a:t>의 최소값을 </a:t>
                </a:r>
                <a:r>
                  <a:rPr lang="ko-KR" altLang="en-US" dirty="0" err="1"/>
                  <a:t>경사하강법을</a:t>
                </a:r>
                <a:r>
                  <a:rPr lang="ko-KR" altLang="en-US" dirty="0"/>
                  <a:t> 이용하여 계산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초기값 </a:t>
                </a:r>
                <a:r>
                  <a:rPr lang="en-US" altLang="ko-KR"/>
                  <a:t>-3, 4)</a:t>
                </a:r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ACAB3-6638-48E1-86F9-9316DDF07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00" y="897509"/>
                <a:ext cx="9001000" cy="1287981"/>
              </a:xfrm>
              <a:prstGeom prst="rect">
                <a:avLst/>
              </a:prstGeom>
              <a:blipFill>
                <a:blip r:embed="rId3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320632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Neural Network Training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9C1543-10D8-4CA7-8A00-3DD8FC70775D}"/>
              </a:ext>
            </a:extLst>
          </p:cNvPr>
          <p:cNvSpPr txBox="1"/>
          <p:nvPr/>
        </p:nvSpPr>
        <p:spPr>
          <a:xfrm>
            <a:off x="704528" y="3048426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def</a:t>
            </a:r>
            <a:r>
              <a:rPr lang="ko-KR" altLang="en-US" dirty="0"/>
              <a:t> </a:t>
            </a:r>
            <a:r>
              <a:rPr lang="en-US" altLang="ko-KR" dirty="0"/>
              <a:t>function_2(x):</a:t>
            </a:r>
          </a:p>
          <a:p>
            <a:r>
              <a:rPr lang="en-US" altLang="ko-KR" dirty="0"/>
              <a:t>    return x[0]**x + x[1]**2</a:t>
            </a:r>
          </a:p>
          <a:p>
            <a:endParaRPr lang="en-US" altLang="ko-KR" dirty="0"/>
          </a:p>
          <a:p>
            <a:r>
              <a:rPr lang="en-US" altLang="ko-KR" dirty="0" err="1"/>
              <a:t>init_x</a:t>
            </a:r>
            <a:r>
              <a:rPr lang="en-US" altLang="ko-KR" dirty="0"/>
              <a:t> = </a:t>
            </a:r>
            <a:r>
              <a:rPr lang="en-US" altLang="ko-KR" dirty="0" err="1"/>
              <a:t>np.array</a:t>
            </a:r>
            <a:r>
              <a:rPr lang="en-US" altLang="ko-KR" dirty="0"/>
              <a:t>([-3.0, 4.0])</a:t>
            </a:r>
          </a:p>
          <a:p>
            <a:r>
              <a:rPr lang="en-US" altLang="ko-KR" dirty="0" err="1"/>
              <a:t>gradient_descent</a:t>
            </a:r>
            <a:r>
              <a:rPr lang="en-US" altLang="ko-KR" dirty="0"/>
              <a:t>(function_2, </a:t>
            </a:r>
            <a:r>
              <a:rPr lang="en-US" altLang="ko-KR" dirty="0" err="1"/>
              <a:t>init_x</a:t>
            </a:r>
            <a:r>
              <a:rPr lang="en-US" altLang="ko-KR" dirty="0"/>
              <a:t>=</a:t>
            </a:r>
            <a:r>
              <a:rPr lang="en-US" altLang="ko-KR" dirty="0" err="1"/>
              <a:t>init_x</a:t>
            </a:r>
            <a:r>
              <a:rPr lang="en-US" altLang="ko-KR" dirty="0"/>
              <a:t>, </a:t>
            </a:r>
            <a:r>
              <a:rPr lang="en-US" altLang="ko-KR" dirty="0" err="1"/>
              <a:t>lr</a:t>
            </a:r>
            <a:r>
              <a:rPr lang="en-US" altLang="ko-KR" dirty="0"/>
              <a:t>=0.1, </a:t>
            </a:r>
            <a:r>
              <a:rPr lang="en-US" altLang="ko-KR" dirty="0" err="1"/>
              <a:t>step_num</a:t>
            </a:r>
            <a:r>
              <a:rPr lang="en-US" altLang="ko-KR" dirty="0"/>
              <a:t>=100)</a:t>
            </a:r>
          </a:p>
          <a:p>
            <a:endParaRPr lang="en-US" altLang="ko-KR" dirty="0"/>
          </a:p>
          <a:p>
            <a:r>
              <a:rPr lang="en-US" altLang="ko-KR" dirty="0" err="1"/>
              <a:t>lr</a:t>
            </a:r>
            <a:r>
              <a:rPr lang="ko-KR" altLang="en-US" dirty="0"/>
              <a:t>을 조정하여</a:t>
            </a:r>
            <a:r>
              <a:rPr lang="en-US" altLang="ko-KR" dirty="0"/>
              <a:t>, Learning Rate</a:t>
            </a:r>
            <a:r>
              <a:rPr lang="ko-KR" altLang="en-US" dirty="0"/>
              <a:t>의 중요성을 확인할 수 있음</a:t>
            </a:r>
            <a:endParaRPr lang="en-US" altLang="ko-KR" dirty="0"/>
          </a:p>
          <a:p>
            <a:r>
              <a:rPr lang="en-US" altLang="ko-KR" dirty="0" err="1"/>
              <a:t>lr</a:t>
            </a:r>
            <a:r>
              <a:rPr lang="en-US" altLang="ko-KR" dirty="0"/>
              <a:t> = 10.0</a:t>
            </a:r>
            <a:r>
              <a:rPr lang="ko-KR" altLang="en-US" dirty="0"/>
              <a:t>일 경우</a:t>
            </a:r>
            <a:r>
              <a:rPr lang="en-US" altLang="ko-KR" dirty="0"/>
              <a:t>, </a:t>
            </a:r>
            <a:r>
              <a:rPr lang="ko-KR" altLang="en-US" dirty="0"/>
              <a:t>발산</a:t>
            </a:r>
            <a:endParaRPr lang="en-US" altLang="ko-KR" dirty="0"/>
          </a:p>
          <a:p>
            <a:r>
              <a:rPr lang="en-US" altLang="ko-KR" dirty="0" err="1"/>
              <a:t>lr</a:t>
            </a:r>
            <a:r>
              <a:rPr lang="en-US" altLang="ko-KR" dirty="0"/>
              <a:t> = 1e-10</a:t>
            </a:r>
            <a:r>
              <a:rPr lang="ko-KR" altLang="en-US" dirty="0"/>
              <a:t>일 경우</a:t>
            </a:r>
            <a:r>
              <a:rPr lang="en-US" altLang="ko-KR" dirty="0"/>
              <a:t>, </a:t>
            </a:r>
            <a:r>
              <a:rPr lang="ko-KR" altLang="en-US" dirty="0"/>
              <a:t>최소값에 도달할 수 없음</a:t>
            </a:r>
          </a:p>
        </p:txBody>
      </p:sp>
    </p:spTree>
    <p:extLst>
      <p:ext uri="{BB962C8B-B14F-4D97-AF65-F5344CB8AC3E}">
        <p14:creationId xmlns:p14="http://schemas.microsoft.com/office/powerpoint/2010/main" val="121497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38916" name="Picture 4" descr="qna | ㅍㅍㅅㅅ">
            <a:extLst>
              <a:ext uri="{FF2B5EF4-FFF2-40B4-BE49-F238E27FC236}">
                <a16:creationId xmlns:a16="http://schemas.microsoft.com/office/drawing/2014/main" id="{7B14C457-9402-4DDA-94C0-4AB533A8A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572" y="1480964"/>
            <a:ext cx="6920654" cy="389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98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69335" y="1673806"/>
            <a:ext cx="3217902" cy="32179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latin typeface="Raleway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5525" y="1790899"/>
            <a:ext cx="3152995" cy="153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44" spc="-8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01</a:t>
            </a:r>
            <a:endParaRPr lang="ko-KR" altLang="en-US" sz="6500" spc="-81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374860" y="3090545"/>
            <a:ext cx="28097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E09E0D-5E0F-488C-BE4C-98CBC5CB1B69}"/>
              </a:ext>
            </a:extLst>
          </p:cNvPr>
          <p:cNvSpPr txBox="1"/>
          <p:nvPr/>
        </p:nvSpPr>
        <p:spPr>
          <a:xfrm>
            <a:off x="2318723" y="3933056"/>
            <a:ext cx="2809796" cy="794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2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Classification and Regression</a:t>
            </a:r>
            <a:endParaRPr lang="ko-KR" altLang="en-US" sz="1625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09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3884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출력층</a:t>
            </a:r>
            <a:r>
              <a:rPr lang="ko-KR" altLang="en-US" dirty="0"/>
              <a:t> 설계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신경망은 분류</a:t>
            </a:r>
            <a:r>
              <a:rPr lang="en-US" altLang="ko-KR" dirty="0">
                <a:sym typeface="Wingdings" panose="05000000000000000000" pitchFamily="2" charset="2"/>
              </a:rPr>
              <a:t>(classification)</a:t>
            </a:r>
            <a:r>
              <a:rPr lang="ko-KR" altLang="en-US" dirty="0">
                <a:sym typeface="Wingdings" panose="05000000000000000000" pitchFamily="2" charset="2"/>
              </a:rPr>
              <a:t>와 회귀</a:t>
            </a:r>
            <a:r>
              <a:rPr lang="en-US" altLang="ko-KR" dirty="0">
                <a:sym typeface="Wingdings" panose="05000000000000000000" pitchFamily="2" charset="2"/>
              </a:rPr>
              <a:t>(regression)</a:t>
            </a:r>
            <a:r>
              <a:rPr lang="ko-KR" altLang="en-US" dirty="0">
                <a:sym typeface="Wingdings" panose="05000000000000000000" pitchFamily="2" charset="2"/>
              </a:rPr>
              <a:t>에 모두 사용이 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분류는 데이터가 어떤 클래스에 속하는지 찾는 문제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회귀는 입력 데이터에 대해 수치를 예측하는 문제</a:t>
            </a:r>
            <a:r>
              <a:rPr lang="en-US" altLang="ko-KR" dirty="0">
                <a:sym typeface="Wingdings" panose="05000000000000000000" pitchFamily="2" charset="2"/>
              </a:rPr>
              <a:t>(Linear regression)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사용 방식에 따라 출력층의 활성화 함수를 다르게 사용해야함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회귀에서는 결과를 그대로 사용하는 </a:t>
            </a:r>
            <a:r>
              <a:rPr lang="ko-KR" altLang="en-US" dirty="0" err="1">
                <a:sym typeface="Wingdings" panose="05000000000000000000" pitchFamily="2" charset="2"/>
              </a:rPr>
              <a:t>항등</a:t>
            </a:r>
            <a:r>
              <a:rPr lang="ko-KR" altLang="en-US" dirty="0">
                <a:sym typeface="Wingdings" panose="05000000000000000000" pitchFamily="2" charset="2"/>
              </a:rPr>
              <a:t> 함수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출력 그대로 사용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를 적용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분류의 경우 </a:t>
            </a:r>
            <a:r>
              <a:rPr lang="en-US" altLang="ko-KR" dirty="0" err="1">
                <a:sym typeface="Wingdings" panose="05000000000000000000" pitchFamily="2" charset="2"/>
              </a:rPr>
              <a:t>Softmax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함수를 사용하여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분류에 적용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3739870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Classification and Regression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2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5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ACAB3-6638-48E1-86F9-9316DDF07747}"/>
                  </a:ext>
                </a:extLst>
              </p:cNvPr>
              <p:cNvSpPr txBox="1"/>
              <p:nvPr/>
            </p:nvSpPr>
            <p:spPr>
              <a:xfrm>
                <a:off x="452500" y="897509"/>
                <a:ext cx="9001000" cy="2533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Softmax function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아래와 같은 수식을 통해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각 </a:t>
                </a:r>
                <a:r>
                  <a:rPr lang="ko-KR" altLang="en-US" dirty="0" err="1"/>
                  <a:t>분류별</a:t>
                </a:r>
                <a:r>
                  <a:rPr lang="ko-KR" altLang="en-US" dirty="0"/>
                  <a:t> 점수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확률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을 계산</a:t>
                </a:r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이 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높은 값을 가지는 항목으로 분류 진행</a:t>
                </a:r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err="1"/>
                  <a:t>Softmax</a:t>
                </a:r>
                <a:r>
                  <a:rPr lang="ko-KR" altLang="en-US" dirty="0"/>
                  <a:t>의 분자는 지수함수 형태이므로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프로그래밍 시 </a:t>
                </a:r>
                <a:r>
                  <a:rPr lang="ko-KR" altLang="en-US" dirty="0" err="1"/>
                  <a:t>오버플로우</a:t>
                </a:r>
                <a:r>
                  <a:rPr lang="ko-KR" altLang="en-US" dirty="0"/>
                  <a:t> 위험이 있음</a:t>
                </a:r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따라서 아래와 같은 변형을 통해 사용</a:t>
                </a:r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사용하는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dirty="0"/>
                  <a:t>의 경우 입력으로 들어가는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중 최대값을 이용하는게 일반적</a:t>
                </a:r>
                <a:endParaRPr lang="en-US" altLang="ko-K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ACAB3-6638-48E1-86F9-9316DDF07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00" y="897509"/>
                <a:ext cx="9001000" cy="2533963"/>
              </a:xfrm>
              <a:prstGeom prst="rect">
                <a:avLst/>
              </a:prstGeom>
              <a:blipFill>
                <a:blip r:embed="rId3"/>
                <a:stretch>
                  <a:fillRect l="-406" b="-26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4CC0B7-65FF-47A1-8A2C-BAA6E3399AD8}"/>
                  </a:ext>
                </a:extLst>
              </p:cNvPr>
              <p:cNvSpPr txBox="1"/>
              <p:nvPr/>
            </p:nvSpPr>
            <p:spPr>
              <a:xfrm>
                <a:off x="1640632" y="3449038"/>
                <a:ext cx="6624736" cy="24079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𝐶𝑒𝑥𝑝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func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400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4CC0B7-65FF-47A1-8A2C-BAA6E3399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632" y="3449038"/>
                <a:ext cx="6624736" cy="24079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F6F049FD-EB9C-4E09-B0A3-FE0DA30C24A0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B3C3998-6682-4CA6-AF5F-B092B263620B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11C154-A8FA-40EF-8A43-D9A30C20AD40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D350AB0-B1BF-41D2-A265-6044519C5FBB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5440BA-EF3A-447C-B74F-95313AE2924B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3739870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Classification and Regression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98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Softmax</a:t>
            </a:r>
            <a:r>
              <a:rPr lang="en-US" altLang="ko-KR" dirty="0"/>
              <a:t>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4CC0B7-65FF-47A1-8A2C-BAA6E3399AD8}"/>
                  </a:ext>
                </a:extLst>
              </p:cNvPr>
              <p:cNvSpPr txBox="1"/>
              <p:nvPr/>
            </p:nvSpPr>
            <p:spPr>
              <a:xfrm>
                <a:off x="1339385" y="1268760"/>
                <a:ext cx="6624736" cy="24079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𝐶𝑒𝑥𝑝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func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400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4CC0B7-65FF-47A1-8A2C-BAA6E3399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385" y="1268760"/>
                <a:ext cx="6624736" cy="24079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0217436-74CB-4FCA-AB19-063E409FCF82}"/>
              </a:ext>
            </a:extLst>
          </p:cNvPr>
          <p:cNvSpPr txBox="1"/>
          <p:nvPr/>
        </p:nvSpPr>
        <p:spPr>
          <a:xfrm>
            <a:off x="1600835" y="3933056"/>
            <a:ext cx="62023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def </a:t>
            </a:r>
            <a:r>
              <a:rPr lang="en-US" altLang="ko-KR" dirty="0" err="1"/>
              <a:t>softmax</a:t>
            </a:r>
            <a:r>
              <a:rPr lang="en-US" altLang="ko-KR" dirty="0"/>
              <a:t>(a):</a:t>
            </a:r>
          </a:p>
          <a:p>
            <a:r>
              <a:rPr lang="en-US" altLang="ko-KR" dirty="0"/>
              <a:t>    c = </a:t>
            </a:r>
            <a:r>
              <a:rPr lang="en-US" altLang="ko-KR" dirty="0" err="1"/>
              <a:t>np.max</a:t>
            </a:r>
            <a:r>
              <a:rPr lang="en-US" altLang="ko-KR" dirty="0"/>
              <a:t>(a)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exp_a</a:t>
            </a:r>
            <a:r>
              <a:rPr lang="en-US" altLang="ko-KR" dirty="0"/>
              <a:t> = </a:t>
            </a:r>
            <a:r>
              <a:rPr lang="en-US" altLang="ko-KR" dirty="0" err="1"/>
              <a:t>np.exp</a:t>
            </a:r>
            <a:r>
              <a:rPr lang="en-US" altLang="ko-KR" dirty="0"/>
              <a:t>(a-c)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sum_exp_a</a:t>
            </a:r>
            <a:r>
              <a:rPr lang="en-US" altLang="ko-KR" dirty="0"/>
              <a:t> = </a:t>
            </a:r>
            <a:r>
              <a:rPr lang="en-US" altLang="ko-KR" dirty="0" err="1"/>
              <a:t>np.sum</a:t>
            </a:r>
            <a:r>
              <a:rPr lang="en-US" altLang="ko-KR" dirty="0"/>
              <a:t>(</a:t>
            </a:r>
            <a:r>
              <a:rPr lang="en-US" altLang="ko-KR" dirty="0" err="1"/>
              <a:t>exp_a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y = </a:t>
            </a:r>
            <a:r>
              <a:rPr lang="en-US" altLang="ko-KR" dirty="0" err="1"/>
              <a:t>exp_a</a:t>
            </a:r>
            <a:r>
              <a:rPr lang="en-US" altLang="ko-KR" dirty="0"/>
              <a:t> / </a:t>
            </a:r>
            <a:r>
              <a:rPr lang="en-US" altLang="ko-KR" dirty="0" err="1"/>
              <a:t>sum_exp_a</a:t>
            </a:r>
            <a:endParaRPr lang="en-US" altLang="ko-KR" dirty="0"/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return y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CE27484-2A86-426E-9D03-7CAF4DEC4578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B56A914-53D3-46A2-BFD6-EDEA557DD56A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6B973A5-CE14-467E-9893-37614A46EDF5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EEF4CA-1135-4605-B848-3C8F1C8A1CD0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AA0141E-B874-41A6-9D55-D8148598818A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3739870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Classification and Regression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22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69335" y="1673806"/>
            <a:ext cx="3217902" cy="32179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latin typeface="Raleway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5525" y="1790899"/>
            <a:ext cx="3152995" cy="153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44" spc="-8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02</a:t>
            </a:r>
            <a:endParaRPr lang="ko-KR" altLang="en-US" sz="6500" spc="-81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374860" y="3090545"/>
            <a:ext cx="28097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E09E0D-5E0F-488C-BE4C-98CBC5CB1B69}"/>
              </a:ext>
            </a:extLst>
          </p:cNvPr>
          <p:cNvSpPr txBox="1"/>
          <p:nvPr/>
        </p:nvSpPr>
        <p:spPr>
          <a:xfrm>
            <a:off x="2318723" y="3933056"/>
            <a:ext cx="2809796" cy="41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2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MNIST Data</a:t>
            </a:r>
            <a:endParaRPr lang="ko-KR" altLang="en-US" sz="1625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7247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3330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MNIST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손으로 쓴 숫자들로 이루어진 데이터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딥러닝 기초를 위해 자주 사용되는 데이터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git clone </a:t>
            </a:r>
            <a:r>
              <a:rPr lang="en-US" altLang="ko-KR" dirty="0">
                <a:hlinkClick r:id="rId3"/>
              </a:rPr>
              <a:t>https://github.com/k9632441/MNIST_Dataset.git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명령어를 통해 </a:t>
            </a:r>
            <a:r>
              <a:rPr lang="en-US" altLang="ko-KR" dirty="0"/>
              <a:t>Data</a:t>
            </a:r>
            <a:r>
              <a:rPr lang="ko-KR" altLang="en-US" dirty="0"/>
              <a:t>를 받을 수 있음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Dataset </a:t>
            </a:r>
            <a:r>
              <a:rPr lang="ko-KR" altLang="en-US" dirty="0"/>
              <a:t>아래의 </a:t>
            </a:r>
            <a:r>
              <a:rPr lang="en-US" altLang="ko-KR" dirty="0"/>
              <a:t>MNIST.py </a:t>
            </a:r>
            <a:r>
              <a:rPr lang="ko-KR" altLang="en-US" dirty="0"/>
              <a:t>파일의 </a:t>
            </a:r>
            <a:r>
              <a:rPr lang="en-US" altLang="ko-KR" dirty="0" err="1"/>
              <a:t>load_mnist</a:t>
            </a:r>
            <a:r>
              <a:rPr lang="ko-KR" altLang="en-US" dirty="0"/>
              <a:t>를 통해 데이터를 받아서 확인 가능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66904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MNIST Data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33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444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load_mnist</a:t>
            </a:r>
            <a:r>
              <a:rPr lang="ko-KR" altLang="en-US" dirty="0"/>
              <a:t>는 입력 인수로 </a:t>
            </a:r>
            <a:r>
              <a:rPr lang="en-US" altLang="ko-KR" dirty="0"/>
              <a:t>normalize, flatten, </a:t>
            </a:r>
            <a:r>
              <a:rPr lang="en-US" altLang="ko-KR" dirty="0" err="1"/>
              <a:t>one_hot_label</a:t>
            </a:r>
            <a:r>
              <a:rPr lang="ko-KR" altLang="en-US" dirty="0"/>
              <a:t>을 받음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Normalize</a:t>
            </a:r>
            <a:r>
              <a:rPr lang="ko-KR" altLang="en-US" dirty="0"/>
              <a:t>의 경우 입력 이미지의 픽셀 값을 </a:t>
            </a:r>
            <a:r>
              <a:rPr lang="en-US" altLang="ko-KR" dirty="0"/>
              <a:t>0~1 </a:t>
            </a:r>
            <a:r>
              <a:rPr lang="ko-KR" altLang="en-US" dirty="0"/>
              <a:t>사이로 정규화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Flatten</a:t>
            </a:r>
            <a:r>
              <a:rPr lang="ko-KR" altLang="en-US" dirty="0"/>
              <a:t>은 </a:t>
            </a:r>
            <a:r>
              <a:rPr lang="en-US" altLang="ko-KR" dirty="0"/>
              <a:t>1 x 28 x 28</a:t>
            </a:r>
            <a:r>
              <a:rPr lang="ko-KR" altLang="en-US" dirty="0"/>
              <a:t>의 이미지를 </a:t>
            </a:r>
            <a:r>
              <a:rPr lang="en-US" altLang="ko-KR" dirty="0"/>
              <a:t>1 x 784</a:t>
            </a:r>
            <a:r>
              <a:rPr lang="ko-KR" altLang="en-US" dirty="0"/>
              <a:t>로 변환하여 </a:t>
            </a:r>
            <a:r>
              <a:rPr lang="en-US" altLang="ko-KR" dirty="0"/>
              <a:t>1</a:t>
            </a:r>
            <a:r>
              <a:rPr lang="ko-KR" altLang="en-US" dirty="0"/>
              <a:t>차원화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One_hot_label</a:t>
            </a:r>
            <a:r>
              <a:rPr lang="ko-KR" altLang="en-US" dirty="0"/>
              <a:t>의 경우</a:t>
            </a:r>
            <a:r>
              <a:rPr lang="en-US" altLang="ko-KR" dirty="0"/>
              <a:t> False</a:t>
            </a:r>
            <a:r>
              <a:rPr lang="ko-KR" altLang="en-US" dirty="0"/>
              <a:t>일 경우</a:t>
            </a:r>
            <a:r>
              <a:rPr lang="en-US" altLang="ko-KR" dirty="0"/>
              <a:t>, </a:t>
            </a:r>
            <a:r>
              <a:rPr lang="ko-KR" altLang="en-US" dirty="0"/>
              <a:t>정답에 해당하는 값</a:t>
            </a:r>
            <a:r>
              <a:rPr lang="en-US" altLang="ko-KR" dirty="0"/>
              <a:t>(7 </a:t>
            </a:r>
            <a:r>
              <a:rPr lang="ko-KR" altLang="en-US" dirty="0"/>
              <a:t>또는 </a:t>
            </a:r>
            <a:r>
              <a:rPr lang="en-US" altLang="ko-KR" dirty="0"/>
              <a:t>2) </a:t>
            </a:r>
            <a:r>
              <a:rPr lang="ko-KR" altLang="en-US" dirty="0"/>
              <a:t>등이 바로 나오며</a:t>
            </a:r>
            <a:r>
              <a:rPr lang="en-US" altLang="ko-KR" dirty="0"/>
              <a:t>, True</a:t>
            </a:r>
            <a:r>
              <a:rPr lang="ko-KR" altLang="en-US" dirty="0"/>
              <a:t>일 경우</a:t>
            </a:r>
            <a:r>
              <a:rPr lang="en-US" altLang="ko-KR" dirty="0"/>
              <a:t>, [0, 0, 0, 0, 0, 0, 0, 1, 0, 0]</a:t>
            </a:r>
            <a:r>
              <a:rPr lang="ko-KR" altLang="en-US" dirty="0"/>
              <a:t>와 같은 형태로 배열로 주어지게 됨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출력으로는 </a:t>
            </a:r>
            <a:r>
              <a:rPr lang="en-US" altLang="ko-KR" dirty="0"/>
              <a:t>(</a:t>
            </a:r>
            <a:r>
              <a:rPr lang="en-US" altLang="ko-KR" dirty="0" err="1"/>
              <a:t>x_train</a:t>
            </a:r>
            <a:r>
              <a:rPr lang="en-US" altLang="ko-KR" dirty="0"/>
              <a:t>, </a:t>
            </a:r>
            <a:r>
              <a:rPr lang="en-US" altLang="ko-KR" dirty="0" err="1"/>
              <a:t>t_train</a:t>
            </a:r>
            <a:r>
              <a:rPr lang="en-US" altLang="ko-KR" dirty="0"/>
              <a:t>), (</a:t>
            </a:r>
            <a:r>
              <a:rPr lang="en-US" altLang="ko-KR" dirty="0" err="1"/>
              <a:t>x_test</a:t>
            </a:r>
            <a:r>
              <a:rPr lang="en-US" altLang="ko-KR" dirty="0"/>
              <a:t>, </a:t>
            </a:r>
            <a:r>
              <a:rPr lang="en-US" altLang="ko-KR" dirty="0" err="1"/>
              <a:t>t_test</a:t>
            </a:r>
            <a:r>
              <a:rPr lang="en-US" altLang="ko-KR" dirty="0"/>
              <a:t>) </a:t>
            </a:r>
            <a:r>
              <a:rPr lang="ko-KR" altLang="en-US" dirty="0"/>
              <a:t>형태로 주어짐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x_train</a:t>
            </a:r>
            <a:r>
              <a:rPr lang="en-US" altLang="ko-KR" dirty="0"/>
              <a:t>, </a:t>
            </a:r>
            <a:r>
              <a:rPr lang="en-US" altLang="ko-KR" dirty="0" err="1"/>
              <a:t>x_test</a:t>
            </a:r>
            <a:r>
              <a:rPr lang="ko-KR" altLang="en-US" dirty="0"/>
              <a:t>는 입력으로 들어가는 이미지가 주어지며</a:t>
            </a:r>
            <a:r>
              <a:rPr lang="en-US" altLang="ko-KR" dirty="0"/>
              <a:t>, </a:t>
            </a:r>
            <a:r>
              <a:rPr lang="en-US" altLang="ko-KR" dirty="0" err="1"/>
              <a:t>t_train</a:t>
            </a:r>
            <a:r>
              <a:rPr lang="en-US" altLang="ko-KR" dirty="0"/>
              <a:t>, </a:t>
            </a:r>
            <a:r>
              <a:rPr lang="en-US" altLang="ko-KR" dirty="0" err="1"/>
              <a:t>t_test</a:t>
            </a:r>
            <a:r>
              <a:rPr lang="ko-KR" altLang="en-US" dirty="0"/>
              <a:t>의 경우 정답에 해당하는 </a:t>
            </a:r>
            <a:r>
              <a:rPr lang="en-US" altLang="ko-KR" dirty="0"/>
              <a:t>label</a:t>
            </a:r>
            <a:r>
              <a:rPr lang="ko-KR" altLang="en-US" dirty="0"/>
              <a:t>의 저장되어 있음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166904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MNIST Data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63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Raleway"/>
        <a:ea typeface="Noto Sans Korean Regular"/>
        <a:cs typeface=""/>
      </a:majorFont>
      <a:minorFont>
        <a:latin typeface="Raleway"/>
        <a:ea typeface="Noto Sans Korea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6222</TotalTime>
  <Pages>50</Pages>
  <Words>2643</Words>
  <Characters>0</Characters>
  <Application>Microsoft Office PowerPoint</Application>
  <DocSecurity>0</DocSecurity>
  <PresentationFormat>A4 용지(210x297mm)</PresentationFormat>
  <Lines>0</Lines>
  <Paragraphs>316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Noto Sans Korean Regular</vt:lpstr>
      <vt:lpstr>Raleway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ATC_003</dc:creator>
  <cp:lastModifiedBy>733</cp:lastModifiedBy>
  <cp:revision>803</cp:revision>
  <cp:lastPrinted>2019-01-22T08:31:15Z</cp:lastPrinted>
  <dcterms:modified xsi:type="dcterms:W3CDTF">2020-08-12T09:19:34Z</dcterms:modified>
</cp:coreProperties>
</file>