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32"/>
  </p:notesMasterIdLst>
  <p:sldIdLst>
    <p:sldId id="607" r:id="rId2"/>
    <p:sldId id="672" r:id="rId3"/>
    <p:sldId id="513" r:id="rId4"/>
    <p:sldId id="722" r:id="rId5"/>
    <p:sldId id="748" r:id="rId6"/>
    <p:sldId id="747" r:id="rId7"/>
    <p:sldId id="749" r:id="rId8"/>
    <p:sldId id="750" r:id="rId9"/>
    <p:sldId id="751" r:id="rId10"/>
    <p:sldId id="752" r:id="rId11"/>
    <p:sldId id="759" r:id="rId12"/>
    <p:sldId id="760" r:id="rId13"/>
    <p:sldId id="757" r:id="rId14"/>
    <p:sldId id="758" r:id="rId15"/>
    <p:sldId id="756" r:id="rId16"/>
    <p:sldId id="762" r:id="rId17"/>
    <p:sldId id="761" r:id="rId18"/>
    <p:sldId id="768" r:id="rId19"/>
    <p:sldId id="763" r:id="rId20"/>
    <p:sldId id="764" r:id="rId21"/>
    <p:sldId id="765" r:id="rId22"/>
    <p:sldId id="766" r:id="rId23"/>
    <p:sldId id="767" r:id="rId24"/>
    <p:sldId id="769" r:id="rId25"/>
    <p:sldId id="771" r:id="rId26"/>
    <p:sldId id="770" r:id="rId27"/>
    <p:sldId id="772" r:id="rId28"/>
    <p:sldId id="773" r:id="rId29"/>
    <p:sldId id="774" r:id="rId30"/>
    <p:sldId id="721" r:id="rId31"/>
  </p:sldIdLst>
  <p:sldSz cx="9906000" cy="6858000" type="A4"/>
  <p:notesSz cx="6888163" cy="10020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117">
          <p15:clr>
            <a:srgbClr val="A4A3A4"/>
          </p15:clr>
        </p15:guide>
        <p15:guide id="3" orient="horz" pos="1933">
          <p15:clr>
            <a:srgbClr val="A4A3A4"/>
          </p15:clr>
        </p15:guide>
        <p15:guide id="4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7">
          <p15:clr>
            <a:srgbClr val="A4A3A4"/>
          </p15:clr>
        </p15:guide>
        <p15:guide id="2" pos="315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733" initials="7" lastIdx="1" clrIdx="0">
    <p:extLst>
      <p:ext uri="{19B8F6BF-5375-455C-9EA6-DF929625EA0E}">
        <p15:presenceInfo xmlns:p15="http://schemas.microsoft.com/office/powerpoint/2012/main" userId="S::bl733@avanac.me::d1a8106e-404b-41b1-bd35-a5a5b030c5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A65"/>
    <a:srgbClr val="000000"/>
    <a:srgbClr val="FFC000"/>
    <a:srgbClr val="385D8A"/>
    <a:srgbClr val="4B6C95"/>
    <a:srgbClr val="BFBAB6"/>
    <a:srgbClr val="BDB5B2"/>
    <a:srgbClr val="FFFFFF"/>
    <a:srgbClr val="5F5F5F"/>
    <a:srgbClr val="5C2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71248" autoAdjust="0"/>
  </p:normalViewPr>
  <p:slideViewPr>
    <p:cSldViewPr snapToObjects="1">
      <p:cViewPr varScale="1">
        <p:scale>
          <a:sx n="85" d="100"/>
          <a:sy n="85" d="100"/>
        </p:scale>
        <p:origin x="1114" y="-19"/>
      </p:cViewPr>
      <p:guideLst>
        <p:guide orient="horz" pos="2157"/>
        <p:guide pos="3117"/>
        <p:guide orient="horz" pos="1933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Objects="1">
      <p:cViewPr varScale="1">
        <p:scale>
          <a:sx n="61" d="100"/>
          <a:sy n="61" d="100"/>
        </p:scale>
        <p:origin x="-1218" y="-84"/>
      </p:cViewPr>
      <p:guideLst>
        <p:guide orient="horz" pos="2177"/>
        <p:guide pos="3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978" cy="501255"/>
          </a:xfrm>
          <a:prstGeom prst="rect">
            <a:avLst/>
          </a:prstGeom>
        </p:spPr>
        <p:txBody>
          <a:bodyPr vert="horz" lIns="96603" tIns="48302" rIns="96603" bIns="48302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899" y="0"/>
            <a:ext cx="2984978" cy="501255"/>
          </a:xfrm>
          <a:prstGeom prst="rect">
            <a:avLst/>
          </a:prstGeom>
        </p:spPr>
        <p:txBody>
          <a:bodyPr vert="horz" lIns="96603" tIns="48302" rIns="96603" bIns="48302" rtlCol="0"/>
          <a:lstStyle>
            <a:lvl1pPr algn="r">
              <a:defRPr sz="1300"/>
            </a:lvl1pPr>
          </a:lstStyle>
          <a:p>
            <a:fld id="{F25F4E48-68E1-4BB1-9CA5-6A6E30F3E36D}" type="datetimeFigureOut">
              <a:rPr lang="ko-KR" altLang="en-US" smtClean="0"/>
              <a:t>2020-08-13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2475"/>
            <a:ext cx="5424487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3" tIns="48302" rIns="96603" bIns="48302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9138" y="4759363"/>
            <a:ext cx="5510530" cy="4509375"/>
          </a:xfrm>
          <a:prstGeom prst="rect">
            <a:avLst/>
          </a:prstGeom>
        </p:spPr>
        <p:txBody>
          <a:bodyPr vert="horz" lIns="96603" tIns="48302" rIns="96603" bIns="4830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7442"/>
            <a:ext cx="2984978" cy="501255"/>
          </a:xfrm>
          <a:prstGeom prst="rect">
            <a:avLst/>
          </a:prstGeom>
        </p:spPr>
        <p:txBody>
          <a:bodyPr vert="horz" lIns="96603" tIns="48302" rIns="96603" bIns="48302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899" y="9517442"/>
            <a:ext cx="2984978" cy="501255"/>
          </a:xfrm>
          <a:prstGeom prst="rect">
            <a:avLst/>
          </a:prstGeom>
        </p:spPr>
        <p:txBody>
          <a:bodyPr vert="horz" lIns="96603" tIns="48302" rIns="96603" bIns="48302" rtlCol="0" anchor="b"/>
          <a:lstStyle>
            <a:lvl1pPr algn="r">
              <a:defRPr sz="1300"/>
            </a:lvl1pPr>
          </a:lstStyle>
          <a:p>
            <a:fld id="{6C5A4F86-C80D-4A48-8852-DE65FD957FC8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8" name="그림 7" descr="C:/Users/wegokorea/AppData/Roaming/PolarisOffice/ETemp/8668_9018624/fImage22932445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926" y="4092731"/>
            <a:ext cx="696216" cy="2038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24895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A4F86-C80D-4A48-8852-DE65FD957FC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39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57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111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516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633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57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409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A4F86-C80D-4A48-8852-DE65FD957FC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868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760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015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250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0250" y="750888"/>
            <a:ext cx="5427663" cy="37576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9138" y="4758608"/>
            <a:ext cx="5511174" cy="4509302"/>
          </a:xfrm>
        </p:spPr>
        <p:txBody>
          <a:bodyPr vert="horz" wrap="square" lIns="96288" tIns="48144" rIns="96288" bIns="48144" numCol="1" anchor="t">
            <a:noAutofit/>
          </a:bodyPr>
          <a:lstStyle/>
          <a:p>
            <a:pPr algn="just" defTabSz="513537"/>
            <a:endParaRPr lang="ko-KR" altLang="en-US" dirty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901898" y="9515935"/>
            <a:ext cx="2985621" cy="501817"/>
          </a:xfrm>
        </p:spPr>
        <p:txBody>
          <a:bodyPr/>
          <a:lstStyle/>
          <a:p>
            <a:fld id="{6C5A4F86-C80D-4A48-8852-DE65FD957FC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077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66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6288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422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8274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6530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2339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2565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3965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7839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62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A4F86-C80D-4A48-8852-DE65FD957F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4557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53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378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985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16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278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898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B6168BE-E290-497C-A019-EDC42A3DF16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82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3D8D9-5728-4D43-9983-DFD0FBD3DF0F}" type="datetime1">
              <a:rPr lang="ko-KR" altLang="en-US" smtClean="0"/>
              <a:t>2020-08-13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840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9A07-96C9-4463-912A-92108E562DA7}" type="datetime1">
              <a:rPr lang="ko-KR" altLang="en-US" smtClean="0"/>
              <a:t>2020-08-13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86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3798-406A-415C-8482-195D8D9A9144}" type="datetime1">
              <a:rPr lang="ko-KR" altLang="en-US" smtClean="0"/>
              <a:t>2020-08-13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78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DB04-83A0-4A9C-9960-D959D6C9E27A}" type="datetime1">
              <a:rPr lang="ko-KR" altLang="en-US" smtClean="0"/>
              <a:t>2020-08-13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3729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658F-EBD1-4966-ACD3-D9D902000DEE}" type="datetime1">
              <a:rPr lang="ko-KR" altLang="en-US" smtClean="0"/>
              <a:t>2020-08-13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8104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1775-51C0-4AB1-ADD2-C9DA530B6CC3}" type="datetime1">
              <a:rPr lang="ko-KR" altLang="en-US" smtClean="0"/>
              <a:t>2020-08-13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5419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98F89-0681-4CB9-903A-212059E987EA}" type="datetime1">
              <a:rPr lang="ko-KR" altLang="en-US" smtClean="0"/>
              <a:t>2020-08-13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228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EB04B-F33E-4633-87BD-DC597C040EAF}" type="datetime1">
              <a:rPr lang="ko-KR" altLang="en-US" smtClean="0"/>
              <a:t>2020-08-13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831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2035" cy="365760"/>
          </a:xfrm>
        </p:spPr>
        <p:txBody>
          <a:bodyPr/>
          <a:lstStyle/>
          <a:p>
            <a:fld id="{5650AD35-8262-4F9F-8C7D-E43C1C5CA4B5}" type="datetime1">
              <a:rPr lang="ko-KR" altLang="en-US" smtClean="0"/>
              <a:t>2020-08-13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7535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482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28DC-EDB1-49D6-A6E6-564A50F9FDE8}" type="datetime1">
              <a:rPr lang="ko-KR" altLang="en-US" smtClean="0"/>
              <a:t>2020-08-13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499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DFDE-FAD9-40A2-BECA-C2EFE5603CCF}" type="datetime1">
              <a:rPr lang="ko-KR" altLang="en-US" smtClean="0"/>
              <a:t>2020-08-13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249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 am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955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D8089-537B-4E28-B07C-CAF4598823B2}" type="datetime1">
              <a:rPr lang="ko-KR" altLang="en-US" smtClean="0"/>
              <a:t>2020-08-13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574915" y="649668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C4E17-EA00-48D7-9432-ACBDEAD51795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-87630" y="6830695"/>
            <a:ext cx="10081260" cy="863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D:\wego\wego korea document\company logo\새로운 로고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368" y="6035017"/>
            <a:ext cx="1424360" cy="46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0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96515" y="2739730"/>
            <a:ext cx="8712969" cy="977299"/>
            <a:chOff x="501401" y="2783865"/>
            <a:chExt cx="8919074" cy="1048459"/>
          </a:xfrm>
        </p:grpSpPr>
        <p:sp>
          <p:nvSpPr>
            <p:cNvPr id="5" name="TextBox 4"/>
            <p:cNvSpPr txBox="1"/>
            <p:nvPr/>
          </p:nvSpPr>
          <p:spPr>
            <a:xfrm>
              <a:off x="501401" y="2783865"/>
              <a:ext cx="8919074" cy="693393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algn="ctr" eaLnBrk="0"/>
              <a:r>
                <a:rPr lang="en-US" altLang="ko-KR" sz="3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</a:t>
              </a:r>
              <a:r>
                <a:rPr lang="ko-KR" altLang="en-US" sz="3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자율주행 교육</a:t>
              </a:r>
              <a:endPara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/>
            <p:cNvSpPr txBox="1">
              <a:spLocks/>
            </p:cNvSpPr>
            <p:nvPr/>
          </p:nvSpPr>
          <p:spPr>
            <a:xfrm>
              <a:off x="4110355" y="3493770"/>
              <a:ext cx="5257165" cy="33855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600" b="0" strike="noStrike" cap="none" dirty="0" err="1">
                  <a:gradFill rotWithShape="1">
                    <a:gsLst>
                      <a:gs pos="10000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  <a:tileRect/>
                  </a:gradFill>
                  <a:latin typeface="맑은 고딕" charset="0"/>
                  <a:ea typeface="맑은 고딕" charset="0"/>
                </a:rPr>
                <a:t>WeGo</a:t>
              </a:r>
              <a:r>
                <a:rPr lang="en-US" altLang="ko-KR" sz="1600" b="0" strike="noStrike" cap="none" dirty="0">
                  <a:gradFill rotWithShape="1">
                    <a:gsLst>
                      <a:gs pos="10000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  <a:tileRect/>
                  </a:gradFill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1600" b="0" strike="noStrike" cap="none" dirty="0">
                  <a:gradFill rotWithShape="1">
                    <a:gsLst>
                      <a:gs pos="100000">
                        <a:schemeClr val="bg1">
                          <a:lumMod val="50000"/>
                        </a:schemeClr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  <a:tileRect/>
                  </a:gradFill>
                  <a:latin typeface="맑은 고딕" charset="0"/>
                  <a:ea typeface="맑은 고딕" charset="0"/>
                </a:rPr>
                <a:t>위고 주식회사</a:t>
              </a:r>
            </a:p>
          </p:txBody>
        </p:sp>
        <p:cxnSp>
          <p:nvCxnSpPr>
            <p:cNvPr id="11" name="직선 연결선 10"/>
            <p:cNvCxnSpPr>
              <a:cxnSpLocks/>
            </p:cNvCxnSpPr>
            <p:nvPr/>
          </p:nvCxnSpPr>
          <p:spPr>
            <a:xfrm flipV="1">
              <a:off x="1791351" y="3493770"/>
              <a:ext cx="6412887" cy="3302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1467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739725"/>
            <a:ext cx="9001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class </a:t>
            </a:r>
            <a:r>
              <a:rPr lang="en-US" altLang="ko-KR" sz="1600" dirty="0" err="1"/>
              <a:t>TwoLayerNet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    def loss(self, x, t):</a:t>
            </a:r>
          </a:p>
          <a:p>
            <a:r>
              <a:rPr lang="en-US" altLang="ko-KR" sz="1600" dirty="0"/>
              <a:t>        y = </a:t>
            </a:r>
            <a:r>
              <a:rPr lang="en-US" altLang="ko-KR" sz="1600" dirty="0" err="1"/>
              <a:t>self.predict</a:t>
            </a:r>
            <a:r>
              <a:rPr lang="en-US" altLang="ko-KR" sz="1600" dirty="0"/>
              <a:t>(x)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    return </a:t>
            </a:r>
            <a:r>
              <a:rPr lang="en-US" altLang="ko-KR" sz="1600" dirty="0" err="1"/>
              <a:t>cross_entropy_error</a:t>
            </a:r>
            <a:r>
              <a:rPr lang="en-US" altLang="ko-KR" sz="1600" dirty="0"/>
              <a:t>(y, t)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def accuracy(self, x, t):</a:t>
            </a:r>
          </a:p>
          <a:p>
            <a:r>
              <a:rPr lang="en-US" altLang="ko-KR" sz="1600" dirty="0"/>
              <a:t>        y = </a:t>
            </a:r>
            <a:r>
              <a:rPr lang="en-US" altLang="ko-KR" sz="1600" dirty="0" err="1"/>
              <a:t>self.predict</a:t>
            </a:r>
            <a:r>
              <a:rPr lang="en-US" altLang="ko-KR" sz="1600" dirty="0"/>
              <a:t>(x)</a:t>
            </a:r>
          </a:p>
          <a:p>
            <a:r>
              <a:rPr lang="en-US" altLang="ko-KR" sz="1600" dirty="0"/>
              <a:t>        y = </a:t>
            </a:r>
            <a:r>
              <a:rPr lang="en-US" altLang="ko-KR" sz="1600" dirty="0" err="1"/>
              <a:t>np.argmax</a:t>
            </a:r>
            <a:r>
              <a:rPr lang="en-US" altLang="ko-KR" sz="1600" dirty="0"/>
              <a:t>(y, axis=1)</a:t>
            </a:r>
          </a:p>
          <a:p>
            <a:r>
              <a:rPr lang="en-US" altLang="ko-KR" sz="1600" dirty="0"/>
              <a:t>        t = </a:t>
            </a:r>
            <a:r>
              <a:rPr lang="en-US" altLang="ko-KR" sz="1600" dirty="0" err="1"/>
              <a:t>np.argmax</a:t>
            </a:r>
            <a:r>
              <a:rPr lang="en-US" altLang="ko-KR" sz="1600" dirty="0"/>
              <a:t>(t, axis=1)</a:t>
            </a:r>
          </a:p>
          <a:p>
            <a:r>
              <a:rPr lang="en-US" altLang="ko-KR" sz="1600" dirty="0"/>
              <a:t>        accuracy = </a:t>
            </a:r>
            <a:r>
              <a:rPr lang="en-US" altLang="ko-KR" sz="1600" dirty="0" err="1"/>
              <a:t>np.sum</a:t>
            </a:r>
            <a:r>
              <a:rPr lang="en-US" altLang="ko-KR" sz="1600" dirty="0"/>
              <a:t>(y == t) / float(</a:t>
            </a:r>
            <a:r>
              <a:rPr lang="en-US" altLang="ko-KR" sz="1600" dirty="0" err="1"/>
              <a:t>x.shape</a:t>
            </a:r>
            <a:r>
              <a:rPr lang="en-US" altLang="ko-KR" sz="1600" dirty="0"/>
              <a:t>[0])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    return accuracy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def </a:t>
            </a:r>
            <a:r>
              <a:rPr lang="en-US" altLang="ko-KR" sz="1600" dirty="0" err="1"/>
              <a:t>numerical_gradient</a:t>
            </a:r>
            <a:r>
              <a:rPr lang="en-US" altLang="ko-KR" sz="1600" dirty="0"/>
              <a:t>(self, x, t):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loss_W</a:t>
            </a:r>
            <a:r>
              <a:rPr lang="en-US" altLang="ko-KR" sz="1600" dirty="0"/>
              <a:t> = lambda W: </a:t>
            </a:r>
            <a:r>
              <a:rPr lang="en-US" altLang="ko-KR" sz="1600" dirty="0" err="1"/>
              <a:t>self.loss</a:t>
            </a:r>
            <a:r>
              <a:rPr lang="en-US" altLang="ko-KR" sz="1600" dirty="0"/>
              <a:t>(x, t)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    grads = {}</a:t>
            </a:r>
          </a:p>
          <a:p>
            <a:r>
              <a:rPr lang="en-US" altLang="ko-KR" sz="1600" dirty="0"/>
              <a:t>        grads[‘W1’] = </a:t>
            </a:r>
            <a:r>
              <a:rPr lang="en-US" altLang="ko-KR" sz="1600" dirty="0" err="1"/>
              <a:t>numerical_gradient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loss_W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self.params</a:t>
            </a:r>
            <a:r>
              <a:rPr lang="en-US" altLang="ko-KR" sz="1600" dirty="0"/>
              <a:t>[‘W1’])</a:t>
            </a:r>
          </a:p>
          <a:p>
            <a:r>
              <a:rPr lang="en-US" altLang="ko-KR" sz="1600" dirty="0"/>
              <a:t>        grads[‘b1’] = </a:t>
            </a:r>
            <a:r>
              <a:rPr lang="en-US" altLang="ko-KR" sz="1600" dirty="0" err="1"/>
              <a:t>numerical_gradient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loss_W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self.params</a:t>
            </a:r>
            <a:r>
              <a:rPr lang="en-US" altLang="ko-KR" sz="1600" dirty="0"/>
              <a:t>[‘b1’]) </a:t>
            </a:r>
          </a:p>
          <a:p>
            <a:r>
              <a:rPr lang="en-US" altLang="ko-KR" sz="1600" dirty="0"/>
              <a:t>        grads[‘W2’] = </a:t>
            </a:r>
            <a:r>
              <a:rPr lang="en-US" altLang="ko-KR" sz="1600" dirty="0" err="1"/>
              <a:t>numerical_gradient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loss_W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self.params</a:t>
            </a:r>
            <a:r>
              <a:rPr lang="en-US" altLang="ko-KR" sz="1600" dirty="0"/>
              <a:t>[‘W2’]) </a:t>
            </a:r>
          </a:p>
          <a:p>
            <a:r>
              <a:rPr lang="en-US" altLang="ko-KR" sz="1600" dirty="0"/>
              <a:t>        grads[‘b2’] = </a:t>
            </a:r>
            <a:r>
              <a:rPr lang="en-US" altLang="ko-KR" sz="1600" dirty="0" err="1"/>
              <a:t>numerical_gradient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loss_W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self.params</a:t>
            </a:r>
            <a:r>
              <a:rPr lang="en-US" altLang="ko-KR" sz="1600" dirty="0"/>
              <a:t>[‘b2’])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    return grads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3206327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Neural Network Training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4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739725"/>
            <a:ext cx="9001000" cy="3694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#MNIST Data </a:t>
            </a:r>
            <a:r>
              <a:rPr lang="ko-KR" altLang="en-US" sz="1600" dirty="0"/>
              <a:t>학습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en-US" altLang="ko-KR" dirty="0" err="1"/>
              <a:t>x_train</a:t>
            </a:r>
            <a:r>
              <a:rPr lang="en-US" altLang="ko-KR" dirty="0"/>
              <a:t>, </a:t>
            </a:r>
            <a:r>
              <a:rPr lang="en-US" altLang="ko-KR" dirty="0" err="1"/>
              <a:t>t_train</a:t>
            </a:r>
            <a:r>
              <a:rPr lang="en-US" altLang="ko-KR" dirty="0"/>
              <a:t>), (</a:t>
            </a:r>
            <a:r>
              <a:rPr lang="en-US" altLang="ko-KR" dirty="0" err="1"/>
              <a:t>x_test</a:t>
            </a:r>
            <a:r>
              <a:rPr lang="en-US" altLang="ko-KR" dirty="0"/>
              <a:t>, </a:t>
            </a:r>
            <a:r>
              <a:rPr lang="en-US" altLang="ko-KR" dirty="0" err="1"/>
              <a:t>t_test</a:t>
            </a:r>
            <a:r>
              <a:rPr lang="en-US" altLang="ko-KR" dirty="0"/>
              <a:t>) = </a:t>
            </a:r>
            <a:r>
              <a:rPr lang="en-US" altLang="ko-KR" dirty="0" err="1"/>
              <a:t>load_mnist</a:t>
            </a:r>
            <a:r>
              <a:rPr lang="en-US" altLang="ko-KR" dirty="0"/>
              <a:t>(normalize=True, </a:t>
            </a:r>
            <a:r>
              <a:rPr lang="en-US" altLang="ko-KR" dirty="0" err="1"/>
              <a:t>one_hot_label</a:t>
            </a:r>
            <a:r>
              <a:rPr lang="en-US" altLang="ko-KR" dirty="0"/>
              <a:t>=True)</a:t>
            </a:r>
          </a:p>
          <a:p>
            <a:r>
              <a:rPr lang="en-US" altLang="ko-KR" dirty="0"/>
              <a:t>network = </a:t>
            </a:r>
            <a:r>
              <a:rPr lang="en-US" altLang="ko-KR" dirty="0" err="1"/>
              <a:t>TwoLayerNet</a:t>
            </a:r>
            <a:r>
              <a:rPr lang="en-US" altLang="ko-KR" dirty="0"/>
              <a:t>(</a:t>
            </a:r>
            <a:r>
              <a:rPr lang="en-US" altLang="ko-KR" dirty="0" err="1"/>
              <a:t>input_size</a:t>
            </a:r>
            <a:r>
              <a:rPr lang="en-US" altLang="ko-KR" dirty="0"/>
              <a:t>=784, </a:t>
            </a:r>
            <a:r>
              <a:rPr lang="en-US" altLang="ko-KR" dirty="0" err="1"/>
              <a:t>hidden_size</a:t>
            </a:r>
            <a:r>
              <a:rPr lang="en-US" altLang="ko-KR" dirty="0"/>
              <a:t>=50, </a:t>
            </a:r>
            <a:r>
              <a:rPr lang="en-US" altLang="ko-KR" dirty="0" err="1"/>
              <a:t>output_size</a:t>
            </a:r>
            <a:r>
              <a:rPr lang="en-US" altLang="ko-KR" dirty="0"/>
              <a:t>=10)</a:t>
            </a:r>
          </a:p>
          <a:p>
            <a:br>
              <a:rPr lang="en-US" altLang="ko-KR" dirty="0"/>
            </a:br>
            <a:r>
              <a:rPr lang="en-US" altLang="ko-KR" dirty="0"/>
              <a:t># </a:t>
            </a:r>
            <a:r>
              <a:rPr lang="ko-KR" altLang="en-US" dirty="0" err="1"/>
              <a:t>하이퍼파라미터</a:t>
            </a:r>
            <a:endParaRPr lang="ko-KR" altLang="en-US" dirty="0"/>
          </a:p>
          <a:p>
            <a:r>
              <a:rPr lang="en-US" altLang="ko-KR" dirty="0" err="1"/>
              <a:t>iters_num</a:t>
            </a:r>
            <a:r>
              <a:rPr lang="en-US" altLang="ko-KR" dirty="0"/>
              <a:t> = 10000  # </a:t>
            </a:r>
            <a:r>
              <a:rPr lang="ko-KR" altLang="en-US" dirty="0"/>
              <a:t>반복 횟수를 적절히 설정한다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 err="1"/>
              <a:t>train_size</a:t>
            </a:r>
            <a:r>
              <a:rPr lang="en-US" altLang="ko-KR" dirty="0"/>
              <a:t> = </a:t>
            </a:r>
            <a:r>
              <a:rPr lang="en-US" altLang="ko-KR" dirty="0" err="1"/>
              <a:t>x_train.shape</a:t>
            </a:r>
            <a:r>
              <a:rPr lang="en-US" altLang="ko-KR" dirty="0"/>
              <a:t>[0]</a:t>
            </a:r>
          </a:p>
          <a:p>
            <a:r>
              <a:rPr lang="en-US" altLang="ko-KR" dirty="0" err="1"/>
              <a:t>batch_size</a:t>
            </a:r>
            <a:r>
              <a:rPr lang="en-US" altLang="ko-KR" dirty="0"/>
              <a:t> = 100   # </a:t>
            </a:r>
            <a:r>
              <a:rPr lang="ko-KR" altLang="en-US" dirty="0"/>
              <a:t>미니배치 크기</a:t>
            </a:r>
          </a:p>
          <a:p>
            <a:r>
              <a:rPr lang="en-US" altLang="ko-KR" dirty="0" err="1"/>
              <a:t>learning_rate</a:t>
            </a:r>
            <a:r>
              <a:rPr lang="en-US" altLang="ko-KR" dirty="0"/>
              <a:t> = 0.1</a:t>
            </a:r>
          </a:p>
          <a:p>
            <a:br>
              <a:rPr lang="en-US" altLang="ko-KR" dirty="0"/>
            </a:br>
            <a:r>
              <a:rPr lang="en-US" altLang="ko-KR" dirty="0" err="1"/>
              <a:t>train_loss_list</a:t>
            </a:r>
            <a:r>
              <a:rPr lang="en-US" altLang="ko-KR" dirty="0"/>
              <a:t> = []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3206327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Neural Network Training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07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739725"/>
            <a:ext cx="9001000" cy="456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#MNIST Data </a:t>
            </a:r>
            <a:r>
              <a:rPr lang="ko-KR" altLang="en-US" sz="1600" dirty="0"/>
              <a:t>학습</a:t>
            </a:r>
            <a:endParaRPr lang="en-US" altLang="ko-KR" sz="1600" dirty="0"/>
          </a:p>
          <a:p>
            <a:r>
              <a:rPr lang="en-US" altLang="ko-KR" sz="1600" dirty="0"/>
              <a:t>for </a:t>
            </a:r>
            <a:r>
              <a:rPr lang="en-US" altLang="ko-KR" sz="1600" dirty="0" err="1"/>
              <a:t>i</a:t>
            </a:r>
            <a:r>
              <a:rPr lang="en-US" altLang="ko-KR" sz="1600" dirty="0"/>
              <a:t> in range(</a:t>
            </a:r>
            <a:r>
              <a:rPr lang="en-US" altLang="ko-KR" sz="1600" dirty="0" err="1"/>
              <a:t>iters_num</a:t>
            </a:r>
            <a:r>
              <a:rPr lang="en-US" altLang="ko-KR" sz="1600" dirty="0"/>
              <a:t>):</a:t>
            </a:r>
          </a:p>
          <a:p>
            <a:r>
              <a:rPr lang="en-US" altLang="ko-KR" sz="1600" dirty="0"/>
              <a:t>    # </a:t>
            </a:r>
            <a:r>
              <a:rPr lang="ko-KR" altLang="en-US" sz="1600" dirty="0"/>
              <a:t>미니배치 획득</a:t>
            </a:r>
          </a:p>
          <a:p>
            <a:r>
              <a:rPr lang="ko-KR" altLang="en-US" sz="1600" dirty="0"/>
              <a:t>    </a:t>
            </a:r>
            <a:r>
              <a:rPr lang="en-US" altLang="ko-KR" sz="1600" dirty="0" err="1"/>
              <a:t>batch_mask</a:t>
            </a:r>
            <a:r>
              <a:rPr lang="en-US" altLang="ko-KR" sz="1600" dirty="0"/>
              <a:t> = </a:t>
            </a:r>
            <a:r>
              <a:rPr lang="en-US" altLang="ko-KR" sz="1600" dirty="0" err="1"/>
              <a:t>np.random.choice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train_size</a:t>
            </a:r>
            <a:r>
              <a:rPr lang="en-US" altLang="ko-KR" sz="1600" dirty="0"/>
              <a:t>, </a:t>
            </a:r>
            <a:r>
              <a:rPr lang="en-US" altLang="ko-KR" sz="1600" dirty="0" err="1"/>
              <a:t>batch_size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    </a:t>
            </a:r>
            <a:r>
              <a:rPr lang="en-US" altLang="ko-KR" sz="1600" dirty="0" err="1"/>
              <a:t>x_batch</a:t>
            </a:r>
            <a:r>
              <a:rPr lang="en-US" altLang="ko-KR" sz="1600" dirty="0"/>
              <a:t> = </a:t>
            </a:r>
            <a:r>
              <a:rPr lang="en-US" altLang="ko-KR" sz="1600" dirty="0" err="1"/>
              <a:t>x_train</a:t>
            </a:r>
            <a:r>
              <a:rPr lang="en-US" altLang="ko-KR" sz="1600" dirty="0"/>
              <a:t>[</a:t>
            </a:r>
            <a:r>
              <a:rPr lang="en-US" altLang="ko-KR" sz="1600" dirty="0" err="1"/>
              <a:t>batch_mask</a:t>
            </a:r>
            <a:r>
              <a:rPr lang="en-US" altLang="ko-KR" sz="1600" dirty="0"/>
              <a:t>]</a:t>
            </a:r>
          </a:p>
          <a:p>
            <a:r>
              <a:rPr lang="en-US" altLang="ko-KR" sz="1600" dirty="0"/>
              <a:t>    </a:t>
            </a:r>
            <a:r>
              <a:rPr lang="en-US" altLang="ko-KR" sz="1600" dirty="0" err="1"/>
              <a:t>t_batch</a:t>
            </a:r>
            <a:r>
              <a:rPr lang="en-US" altLang="ko-KR" sz="1600" dirty="0"/>
              <a:t> = </a:t>
            </a:r>
            <a:r>
              <a:rPr lang="en-US" altLang="ko-KR" sz="1600" dirty="0" err="1"/>
              <a:t>t_train</a:t>
            </a:r>
            <a:r>
              <a:rPr lang="en-US" altLang="ko-KR" sz="1600" dirty="0"/>
              <a:t>[</a:t>
            </a:r>
            <a:r>
              <a:rPr lang="en-US" altLang="ko-KR" sz="1600" dirty="0" err="1"/>
              <a:t>batch_mask</a:t>
            </a:r>
            <a:r>
              <a:rPr lang="en-US" altLang="ko-KR" sz="1600" dirty="0"/>
              <a:t>]</a:t>
            </a:r>
          </a:p>
          <a:p>
            <a:r>
              <a:rPr lang="en-US" altLang="ko-KR" sz="1600" dirty="0"/>
              <a:t>    # </a:t>
            </a:r>
            <a:r>
              <a:rPr lang="ko-KR" altLang="en-US" sz="1600" dirty="0"/>
              <a:t>기울기 계산</a:t>
            </a:r>
          </a:p>
          <a:p>
            <a:r>
              <a:rPr lang="ko-KR" altLang="en-US" sz="1600" dirty="0"/>
              <a:t>    </a:t>
            </a:r>
            <a:r>
              <a:rPr lang="en-US" altLang="ko-KR" sz="1600" dirty="0"/>
              <a:t>#grad = </a:t>
            </a:r>
            <a:r>
              <a:rPr lang="en-US" altLang="ko-KR" sz="1600" dirty="0" err="1"/>
              <a:t>network.numerical_gradient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x_batch</a:t>
            </a:r>
            <a:r>
              <a:rPr lang="en-US" altLang="ko-KR" sz="1600" dirty="0"/>
              <a:t>, </a:t>
            </a:r>
            <a:r>
              <a:rPr lang="en-US" altLang="ko-KR" sz="1600" dirty="0" err="1"/>
              <a:t>t_batch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    grad = </a:t>
            </a:r>
            <a:r>
              <a:rPr lang="en-US" altLang="ko-KR" sz="1600" dirty="0" err="1"/>
              <a:t>network.gradient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x_batch</a:t>
            </a:r>
            <a:r>
              <a:rPr lang="en-US" altLang="ko-KR" sz="1600" dirty="0"/>
              <a:t>, </a:t>
            </a:r>
            <a:r>
              <a:rPr lang="en-US" altLang="ko-KR" sz="1600" dirty="0" err="1"/>
              <a:t>t_batch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    # </a:t>
            </a:r>
            <a:r>
              <a:rPr lang="ko-KR" altLang="en-US" sz="1600" dirty="0"/>
              <a:t>매개변수 갱신</a:t>
            </a:r>
          </a:p>
          <a:p>
            <a:r>
              <a:rPr lang="ko-KR" altLang="en-US" sz="1600" dirty="0"/>
              <a:t>    </a:t>
            </a:r>
            <a:r>
              <a:rPr lang="en-US" altLang="ko-KR" sz="1600" dirty="0"/>
              <a:t>for key in ('W1', 'b1', 'W2', 'b2'):</a:t>
            </a:r>
          </a:p>
          <a:p>
            <a:r>
              <a:rPr lang="en-US" altLang="ko-KR" sz="1600" dirty="0"/>
              <a:t>        </a:t>
            </a:r>
            <a:r>
              <a:rPr lang="en-US" altLang="ko-KR" sz="1600" dirty="0" err="1"/>
              <a:t>network.params</a:t>
            </a:r>
            <a:r>
              <a:rPr lang="en-US" altLang="ko-KR" sz="1600" dirty="0"/>
              <a:t>[key] -= </a:t>
            </a:r>
            <a:r>
              <a:rPr lang="en-US" altLang="ko-KR" sz="1600" dirty="0" err="1"/>
              <a:t>learning_rate</a:t>
            </a:r>
            <a:r>
              <a:rPr lang="en-US" altLang="ko-KR" sz="1600" dirty="0"/>
              <a:t> * grad[key]</a:t>
            </a:r>
          </a:p>
          <a:p>
            <a:r>
              <a:rPr lang="en-US" altLang="ko-KR" sz="1600" dirty="0"/>
              <a:t>    # </a:t>
            </a:r>
            <a:r>
              <a:rPr lang="ko-KR" altLang="en-US" sz="1600" dirty="0"/>
              <a:t>학습 경과 기록</a:t>
            </a:r>
          </a:p>
          <a:p>
            <a:r>
              <a:rPr lang="ko-KR" altLang="en-US" sz="1600" dirty="0"/>
              <a:t>    </a:t>
            </a:r>
            <a:r>
              <a:rPr lang="en-US" altLang="ko-KR" sz="1600" dirty="0"/>
              <a:t>loss = </a:t>
            </a:r>
            <a:r>
              <a:rPr lang="en-US" altLang="ko-KR" sz="1600" dirty="0" err="1"/>
              <a:t>network.loss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x_batch</a:t>
            </a:r>
            <a:r>
              <a:rPr lang="en-US" altLang="ko-KR" sz="1600" dirty="0"/>
              <a:t>, </a:t>
            </a:r>
            <a:r>
              <a:rPr lang="en-US" altLang="ko-KR" sz="1600" dirty="0" err="1"/>
              <a:t>t_batch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    </a:t>
            </a:r>
            <a:r>
              <a:rPr lang="en-US" altLang="ko-KR" sz="1600" dirty="0" err="1"/>
              <a:t>train_loss_list.append</a:t>
            </a:r>
            <a:r>
              <a:rPr lang="en-US" altLang="ko-KR" sz="1600" dirty="0"/>
              <a:t>(loss)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3206327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Neural Network Training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27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739725"/>
            <a:ext cx="9001000" cy="5633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#</a:t>
            </a:r>
            <a:r>
              <a:rPr lang="ko-KR" altLang="en-US" sz="1600" dirty="0"/>
              <a:t>시험 데이터를 이용하여 평가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en-US" altLang="ko-KR" dirty="0" err="1"/>
              <a:t>x_train</a:t>
            </a:r>
            <a:r>
              <a:rPr lang="en-US" altLang="ko-KR" dirty="0"/>
              <a:t>, </a:t>
            </a:r>
            <a:r>
              <a:rPr lang="en-US" altLang="ko-KR" dirty="0" err="1"/>
              <a:t>t_train</a:t>
            </a:r>
            <a:r>
              <a:rPr lang="en-US" altLang="ko-KR" dirty="0"/>
              <a:t>), (</a:t>
            </a:r>
            <a:r>
              <a:rPr lang="en-US" altLang="ko-KR" dirty="0" err="1"/>
              <a:t>x_test</a:t>
            </a:r>
            <a:r>
              <a:rPr lang="en-US" altLang="ko-KR" dirty="0"/>
              <a:t>, </a:t>
            </a:r>
            <a:r>
              <a:rPr lang="en-US" altLang="ko-KR" dirty="0" err="1"/>
              <a:t>t_test</a:t>
            </a:r>
            <a:r>
              <a:rPr lang="en-US" altLang="ko-KR" dirty="0"/>
              <a:t>) = </a:t>
            </a:r>
            <a:r>
              <a:rPr lang="en-US" altLang="ko-KR" dirty="0" err="1"/>
              <a:t>load_mnist</a:t>
            </a:r>
            <a:r>
              <a:rPr lang="en-US" altLang="ko-KR" dirty="0"/>
              <a:t>(normalize=True, </a:t>
            </a:r>
            <a:r>
              <a:rPr lang="en-US" altLang="ko-KR" dirty="0" err="1"/>
              <a:t>one_hot_label</a:t>
            </a:r>
            <a:r>
              <a:rPr lang="en-US" altLang="ko-KR" dirty="0"/>
              <a:t>=True)</a:t>
            </a:r>
          </a:p>
          <a:p>
            <a:r>
              <a:rPr lang="en-US" altLang="ko-KR" dirty="0"/>
              <a:t>network = </a:t>
            </a:r>
            <a:r>
              <a:rPr lang="en-US" altLang="ko-KR" dirty="0" err="1"/>
              <a:t>TwoLayerNet</a:t>
            </a:r>
            <a:r>
              <a:rPr lang="en-US" altLang="ko-KR" dirty="0"/>
              <a:t>(</a:t>
            </a:r>
            <a:r>
              <a:rPr lang="en-US" altLang="ko-KR" dirty="0" err="1"/>
              <a:t>input_size</a:t>
            </a:r>
            <a:r>
              <a:rPr lang="en-US" altLang="ko-KR" dirty="0"/>
              <a:t>=784, </a:t>
            </a:r>
            <a:r>
              <a:rPr lang="en-US" altLang="ko-KR" dirty="0" err="1"/>
              <a:t>hidden_size</a:t>
            </a:r>
            <a:r>
              <a:rPr lang="en-US" altLang="ko-KR" dirty="0"/>
              <a:t>=50, </a:t>
            </a:r>
            <a:r>
              <a:rPr lang="en-US" altLang="ko-KR" dirty="0" err="1"/>
              <a:t>output_size</a:t>
            </a:r>
            <a:r>
              <a:rPr lang="en-US" altLang="ko-KR" dirty="0"/>
              <a:t>=10)</a:t>
            </a:r>
          </a:p>
          <a:p>
            <a:br>
              <a:rPr lang="en-US" altLang="ko-KR" dirty="0"/>
            </a:br>
            <a:r>
              <a:rPr lang="en-US" altLang="ko-KR" dirty="0"/>
              <a:t># </a:t>
            </a:r>
            <a:r>
              <a:rPr lang="ko-KR" altLang="en-US" dirty="0" err="1"/>
              <a:t>하이퍼파라미터</a:t>
            </a:r>
            <a:endParaRPr lang="ko-KR" altLang="en-US" dirty="0"/>
          </a:p>
          <a:p>
            <a:r>
              <a:rPr lang="en-US" altLang="ko-KR" dirty="0" err="1"/>
              <a:t>iters_num</a:t>
            </a:r>
            <a:r>
              <a:rPr lang="en-US" altLang="ko-KR" dirty="0"/>
              <a:t> = 10000  # </a:t>
            </a:r>
            <a:r>
              <a:rPr lang="ko-KR" altLang="en-US" dirty="0"/>
              <a:t>반복 횟수를 적절히 설정한다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 err="1"/>
              <a:t>train_size</a:t>
            </a:r>
            <a:r>
              <a:rPr lang="en-US" altLang="ko-KR" dirty="0"/>
              <a:t> = </a:t>
            </a:r>
            <a:r>
              <a:rPr lang="en-US" altLang="ko-KR" dirty="0" err="1"/>
              <a:t>x_train.shape</a:t>
            </a:r>
            <a:r>
              <a:rPr lang="en-US" altLang="ko-KR" dirty="0"/>
              <a:t>[0]</a:t>
            </a:r>
          </a:p>
          <a:p>
            <a:r>
              <a:rPr lang="en-US" altLang="ko-KR" dirty="0" err="1"/>
              <a:t>batch_size</a:t>
            </a:r>
            <a:r>
              <a:rPr lang="en-US" altLang="ko-KR" dirty="0"/>
              <a:t> = 100   # </a:t>
            </a:r>
            <a:r>
              <a:rPr lang="ko-KR" altLang="en-US" dirty="0"/>
              <a:t>미니배치 크기</a:t>
            </a:r>
          </a:p>
          <a:p>
            <a:r>
              <a:rPr lang="en-US" altLang="ko-KR" dirty="0" err="1"/>
              <a:t>learning_rate</a:t>
            </a:r>
            <a:r>
              <a:rPr lang="en-US" altLang="ko-KR" dirty="0"/>
              <a:t> = 0.1</a:t>
            </a:r>
          </a:p>
          <a:p>
            <a:br>
              <a:rPr lang="en-US" altLang="ko-KR" dirty="0"/>
            </a:br>
            <a:r>
              <a:rPr lang="en-US" altLang="ko-KR" dirty="0" err="1"/>
              <a:t>train_loss_list</a:t>
            </a:r>
            <a:r>
              <a:rPr lang="en-US" altLang="ko-KR" dirty="0"/>
              <a:t> = []</a:t>
            </a:r>
          </a:p>
          <a:p>
            <a:r>
              <a:rPr lang="en-US" altLang="ko-KR" dirty="0" err="1"/>
              <a:t>train_acc_list</a:t>
            </a:r>
            <a:r>
              <a:rPr lang="en-US" altLang="ko-KR" dirty="0"/>
              <a:t> = []</a:t>
            </a:r>
          </a:p>
          <a:p>
            <a:r>
              <a:rPr lang="en-US" altLang="ko-KR" dirty="0" err="1"/>
              <a:t>test_acc_list</a:t>
            </a:r>
            <a:r>
              <a:rPr lang="en-US" altLang="ko-KR" dirty="0"/>
              <a:t> = []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r>
              <a:rPr lang="en-US" altLang="ko-KR" dirty="0"/>
              <a:t># 1</a:t>
            </a:r>
            <a:r>
              <a:rPr lang="ko-KR" altLang="en-US" dirty="0" err="1"/>
              <a:t>에폭당</a:t>
            </a:r>
            <a:r>
              <a:rPr lang="ko-KR" altLang="en-US" dirty="0"/>
              <a:t> 반복 수</a:t>
            </a:r>
          </a:p>
          <a:p>
            <a:r>
              <a:rPr lang="en-US" altLang="ko-KR" dirty="0" err="1"/>
              <a:t>iter_per_epoch</a:t>
            </a:r>
            <a:r>
              <a:rPr lang="en-US" altLang="ko-KR" dirty="0"/>
              <a:t> = max(</a:t>
            </a:r>
            <a:r>
              <a:rPr lang="en-US" altLang="ko-KR" dirty="0" err="1"/>
              <a:t>train_size</a:t>
            </a:r>
            <a:r>
              <a:rPr lang="en-US" altLang="ko-KR" dirty="0"/>
              <a:t> / </a:t>
            </a:r>
            <a:r>
              <a:rPr lang="en-US" altLang="ko-KR" dirty="0" err="1"/>
              <a:t>batch_size</a:t>
            </a:r>
            <a:r>
              <a:rPr lang="en-US" altLang="ko-KR" dirty="0"/>
              <a:t>, 1)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3206327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Neural Network Training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20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739725"/>
            <a:ext cx="9001000" cy="6485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#</a:t>
            </a:r>
            <a:r>
              <a:rPr lang="ko-KR" altLang="en-US" sz="1600" dirty="0"/>
              <a:t>시험 데이터를 이용하여 평가</a:t>
            </a:r>
            <a:endParaRPr lang="en-US" altLang="ko-KR" sz="1600" dirty="0"/>
          </a:p>
          <a:p>
            <a:r>
              <a:rPr lang="en-US" altLang="ko-KR" sz="1600" dirty="0"/>
              <a:t>for </a:t>
            </a:r>
            <a:r>
              <a:rPr lang="en-US" altLang="ko-KR" sz="1600" dirty="0" err="1"/>
              <a:t>i</a:t>
            </a:r>
            <a:r>
              <a:rPr lang="en-US" altLang="ko-KR" sz="1600" dirty="0"/>
              <a:t> in range(</a:t>
            </a:r>
            <a:r>
              <a:rPr lang="en-US" altLang="ko-KR" sz="1600" dirty="0" err="1"/>
              <a:t>iters_num</a:t>
            </a:r>
            <a:r>
              <a:rPr lang="en-US" altLang="ko-KR" sz="1600" dirty="0"/>
              <a:t>):</a:t>
            </a:r>
          </a:p>
          <a:p>
            <a:r>
              <a:rPr lang="en-US" altLang="ko-KR" sz="1600" dirty="0"/>
              <a:t>    # </a:t>
            </a:r>
            <a:r>
              <a:rPr lang="ko-KR" altLang="en-US" sz="1600" dirty="0"/>
              <a:t>미니배치 획득</a:t>
            </a:r>
          </a:p>
          <a:p>
            <a:r>
              <a:rPr lang="ko-KR" altLang="en-US" sz="1600" dirty="0"/>
              <a:t>    </a:t>
            </a:r>
            <a:r>
              <a:rPr lang="en-US" altLang="ko-KR" sz="1600" dirty="0" err="1"/>
              <a:t>batch_mask</a:t>
            </a:r>
            <a:r>
              <a:rPr lang="en-US" altLang="ko-KR" sz="1600" dirty="0"/>
              <a:t> = </a:t>
            </a:r>
            <a:r>
              <a:rPr lang="en-US" altLang="ko-KR" sz="1600" dirty="0" err="1"/>
              <a:t>np.random.choice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train_size</a:t>
            </a:r>
            <a:r>
              <a:rPr lang="en-US" altLang="ko-KR" sz="1600" dirty="0"/>
              <a:t>, </a:t>
            </a:r>
            <a:r>
              <a:rPr lang="en-US" altLang="ko-KR" sz="1600" dirty="0" err="1"/>
              <a:t>batch_size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    </a:t>
            </a:r>
            <a:r>
              <a:rPr lang="en-US" altLang="ko-KR" sz="1600" dirty="0" err="1"/>
              <a:t>x_batch</a:t>
            </a:r>
            <a:r>
              <a:rPr lang="en-US" altLang="ko-KR" sz="1600" dirty="0"/>
              <a:t> = </a:t>
            </a:r>
            <a:r>
              <a:rPr lang="en-US" altLang="ko-KR" sz="1600" dirty="0" err="1"/>
              <a:t>x_train</a:t>
            </a:r>
            <a:r>
              <a:rPr lang="en-US" altLang="ko-KR" sz="1600" dirty="0"/>
              <a:t>[</a:t>
            </a:r>
            <a:r>
              <a:rPr lang="en-US" altLang="ko-KR" sz="1600" dirty="0" err="1"/>
              <a:t>batch_mask</a:t>
            </a:r>
            <a:r>
              <a:rPr lang="en-US" altLang="ko-KR" sz="1600" dirty="0"/>
              <a:t>]</a:t>
            </a:r>
          </a:p>
          <a:p>
            <a:r>
              <a:rPr lang="en-US" altLang="ko-KR" sz="1600" dirty="0"/>
              <a:t>    </a:t>
            </a:r>
            <a:r>
              <a:rPr lang="en-US" altLang="ko-KR" sz="1600" dirty="0" err="1"/>
              <a:t>t_batch</a:t>
            </a:r>
            <a:r>
              <a:rPr lang="en-US" altLang="ko-KR" sz="1600" dirty="0"/>
              <a:t> = </a:t>
            </a:r>
            <a:r>
              <a:rPr lang="en-US" altLang="ko-KR" sz="1600" dirty="0" err="1"/>
              <a:t>t_train</a:t>
            </a:r>
            <a:r>
              <a:rPr lang="en-US" altLang="ko-KR" sz="1600" dirty="0"/>
              <a:t>[</a:t>
            </a:r>
            <a:r>
              <a:rPr lang="en-US" altLang="ko-KR" sz="1600" dirty="0" err="1"/>
              <a:t>batch_mask</a:t>
            </a:r>
            <a:r>
              <a:rPr lang="en-US" altLang="ko-KR" sz="1600" dirty="0"/>
              <a:t>]</a:t>
            </a:r>
          </a:p>
          <a:p>
            <a:r>
              <a:rPr lang="en-US" altLang="ko-KR" sz="1600" dirty="0"/>
              <a:t>    # </a:t>
            </a:r>
            <a:r>
              <a:rPr lang="ko-KR" altLang="en-US" sz="1600" dirty="0"/>
              <a:t>기울기 계산</a:t>
            </a:r>
          </a:p>
          <a:p>
            <a:r>
              <a:rPr lang="ko-KR" altLang="en-US" sz="1600" dirty="0"/>
              <a:t>    </a:t>
            </a:r>
            <a:r>
              <a:rPr lang="en-US" altLang="ko-KR" sz="1600" dirty="0"/>
              <a:t>#grad = </a:t>
            </a:r>
            <a:r>
              <a:rPr lang="en-US" altLang="ko-KR" sz="1600" dirty="0" err="1"/>
              <a:t>network.numerical_gradient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x_batch</a:t>
            </a:r>
            <a:r>
              <a:rPr lang="en-US" altLang="ko-KR" sz="1600" dirty="0"/>
              <a:t>, </a:t>
            </a:r>
            <a:r>
              <a:rPr lang="en-US" altLang="ko-KR" sz="1600" dirty="0" err="1"/>
              <a:t>t_batch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    grad = </a:t>
            </a:r>
            <a:r>
              <a:rPr lang="en-US" altLang="ko-KR" sz="1600" dirty="0" err="1"/>
              <a:t>network.gradient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x_batch</a:t>
            </a:r>
            <a:r>
              <a:rPr lang="en-US" altLang="ko-KR" sz="1600" dirty="0"/>
              <a:t>, </a:t>
            </a:r>
            <a:r>
              <a:rPr lang="en-US" altLang="ko-KR" sz="1600" dirty="0" err="1"/>
              <a:t>t_batch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    # </a:t>
            </a:r>
            <a:r>
              <a:rPr lang="ko-KR" altLang="en-US" sz="1600" dirty="0"/>
              <a:t>매개변수 갱신</a:t>
            </a:r>
          </a:p>
          <a:p>
            <a:r>
              <a:rPr lang="ko-KR" altLang="en-US" sz="1600" dirty="0"/>
              <a:t>    </a:t>
            </a:r>
            <a:r>
              <a:rPr lang="en-US" altLang="ko-KR" sz="1600" dirty="0"/>
              <a:t>for key in ('W1', 'b1', 'W2', 'b2'):</a:t>
            </a:r>
          </a:p>
          <a:p>
            <a:r>
              <a:rPr lang="en-US" altLang="ko-KR" sz="1600" dirty="0"/>
              <a:t>        </a:t>
            </a:r>
            <a:r>
              <a:rPr lang="en-US" altLang="ko-KR" sz="1600" dirty="0" err="1"/>
              <a:t>network.params</a:t>
            </a:r>
            <a:r>
              <a:rPr lang="en-US" altLang="ko-KR" sz="1600" dirty="0"/>
              <a:t>[key] -= </a:t>
            </a:r>
            <a:r>
              <a:rPr lang="en-US" altLang="ko-KR" sz="1600" dirty="0" err="1"/>
              <a:t>learning_rate</a:t>
            </a:r>
            <a:r>
              <a:rPr lang="en-US" altLang="ko-KR" sz="1600" dirty="0"/>
              <a:t> * grad[key]</a:t>
            </a:r>
          </a:p>
          <a:p>
            <a:r>
              <a:rPr lang="en-US" altLang="ko-KR" sz="1600" dirty="0"/>
              <a:t>    # </a:t>
            </a:r>
            <a:r>
              <a:rPr lang="ko-KR" altLang="en-US" sz="1600" dirty="0"/>
              <a:t>학습 경과 기록</a:t>
            </a:r>
          </a:p>
          <a:p>
            <a:r>
              <a:rPr lang="ko-KR" altLang="en-US" sz="1600" dirty="0"/>
              <a:t>    </a:t>
            </a:r>
            <a:r>
              <a:rPr lang="en-US" altLang="ko-KR" sz="1600" dirty="0"/>
              <a:t>loss = </a:t>
            </a:r>
            <a:r>
              <a:rPr lang="en-US" altLang="ko-KR" sz="1600" dirty="0" err="1"/>
              <a:t>network.loss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x_batch</a:t>
            </a:r>
            <a:r>
              <a:rPr lang="en-US" altLang="ko-KR" sz="1600" dirty="0"/>
              <a:t>, </a:t>
            </a:r>
            <a:r>
              <a:rPr lang="en-US" altLang="ko-KR" sz="1600" dirty="0" err="1"/>
              <a:t>t_batch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    </a:t>
            </a:r>
            <a:r>
              <a:rPr lang="en-US" altLang="ko-KR" sz="1600" dirty="0" err="1"/>
              <a:t>train_loss_list.append</a:t>
            </a:r>
            <a:r>
              <a:rPr lang="en-US" altLang="ko-KR" sz="1600" dirty="0"/>
              <a:t>(loss)</a:t>
            </a:r>
          </a:p>
          <a:p>
            <a:r>
              <a:rPr lang="en-US" altLang="ko-KR" sz="1600" dirty="0"/>
              <a:t>    # 1</a:t>
            </a:r>
            <a:r>
              <a:rPr lang="ko-KR" altLang="en-US" sz="1600" dirty="0" err="1"/>
              <a:t>에폭당</a:t>
            </a:r>
            <a:r>
              <a:rPr lang="ko-KR" altLang="en-US" sz="1600" dirty="0"/>
              <a:t> 정확도 계산</a:t>
            </a:r>
          </a:p>
          <a:p>
            <a:r>
              <a:rPr lang="ko-KR" altLang="en-US" sz="1600" dirty="0"/>
              <a:t>    </a:t>
            </a:r>
            <a:r>
              <a:rPr lang="en-US" altLang="ko-KR" sz="1600" dirty="0"/>
              <a:t>if </a:t>
            </a:r>
            <a:r>
              <a:rPr lang="en-US" altLang="ko-KR" sz="1600" dirty="0" err="1"/>
              <a:t>i</a:t>
            </a:r>
            <a:r>
              <a:rPr lang="en-US" altLang="ko-KR" sz="1600" dirty="0"/>
              <a:t> % </a:t>
            </a:r>
            <a:r>
              <a:rPr lang="en-US" altLang="ko-KR" sz="1600" dirty="0" err="1"/>
              <a:t>iter_per_epoch</a:t>
            </a:r>
            <a:r>
              <a:rPr lang="en-US" altLang="ko-KR" sz="1600" dirty="0"/>
              <a:t> == 0:</a:t>
            </a:r>
          </a:p>
          <a:p>
            <a:r>
              <a:rPr lang="en-US" altLang="ko-KR" sz="1600" dirty="0"/>
              <a:t>        </a:t>
            </a:r>
            <a:r>
              <a:rPr lang="en-US" altLang="ko-KR" sz="1600" dirty="0" err="1"/>
              <a:t>train_acc</a:t>
            </a:r>
            <a:r>
              <a:rPr lang="en-US" altLang="ko-KR" sz="1600" dirty="0"/>
              <a:t> = </a:t>
            </a:r>
            <a:r>
              <a:rPr lang="en-US" altLang="ko-KR" sz="1600" dirty="0" err="1"/>
              <a:t>network.accuracy</a:t>
            </a:r>
            <a:r>
              <a:rPr lang="en-US" altLang="ko-KR" sz="1600" dirty="0"/>
              <a:t>(</a:t>
            </a:r>
            <a:r>
              <a:rPr lang="en-US" altLang="ko-KR" sz="1600" dirty="0" err="1"/>
              <a:t>x_train</a:t>
            </a:r>
            <a:r>
              <a:rPr lang="en-US" altLang="ko-KR" sz="1600" dirty="0"/>
              <a:t>, </a:t>
            </a:r>
            <a:r>
              <a:rPr lang="en-US" altLang="ko-KR" sz="1600" dirty="0" err="1"/>
              <a:t>t_train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        </a:t>
            </a:r>
            <a:r>
              <a:rPr lang="en-US" altLang="ko-KR" sz="1600" dirty="0" err="1"/>
              <a:t>test_acc</a:t>
            </a:r>
            <a:r>
              <a:rPr lang="en-US" altLang="ko-KR" sz="1600" dirty="0"/>
              <a:t> = </a:t>
            </a:r>
            <a:r>
              <a:rPr lang="en-US" altLang="ko-KR" sz="1600" dirty="0" err="1"/>
              <a:t>network.accuracy</a:t>
            </a:r>
            <a:r>
              <a:rPr lang="en-US" altLang="ko-KR" sz="1600" dirty="0"/>
              <a:t>(</a:t>
            </a:r>
            <a:r>
              <a:rPr lang="en-US" altLang="ko-KR" sz="1600" dirty="0" err="1"/>
              <a:t>x_test</a:t>
            </a:r>
            <a:r>
              <a:rPr lang="en-US" altLang="ko-KR" sz="1600" dirty="0"/>
              <a:t>, </a:t>
            </a:r>
            <a:r>
              <a:rPr lang="en-US" altLang="ko-KR" sz="1600" dirty="0" err="1"/>
              <a:t>t_test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        </a:t>
            </a:r>
            <a:r>
              <a:rPr lang="en-US" altLang="ko-KR" sz="1600" dirty="0" err="1"/>
              <a:t>train_acc_list.append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train_acc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        </a:t>
            </a:r>
            <a:r>
              <a:rPr lang="en-US" altLang="ko-KR" sz="1600" dirty="0" err="1"/>
              <a:t>test_acc_list.append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test_acc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        print("train acc, test acc | " + str(</a:t>
            </a:r>
            <a:r>
              <a:rPr lang="en-US" altLang="ko-KR" sz="1600" dirty="0" err="1"/>
              <a:t>train_acc</a:t>
            </a:r>
            <a:r>
              <a:rPr lang="en-US" altLang="ko-KR" sz="1600" dirty="0"/>
              <a:t>) + ", " + str(</a:t>
            </a:r>
            <a:r>
              <a:rPr lang="en-US" altLang="ko-KR" sz="1600" dirty="0" err="1"/>
              <a:t>test_acc</a:t>
            </a:r>
            <a:r>
              <a:rPr lang="en-US" altLang="ko-KR" sz="1600" dirty="0"/>
              <a:t>))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3206327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Neural Network Training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50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739725"/>
            <a:ext cx="9001000" cy="3884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#</a:t>
            </a:r>
            <a:r>
              <a:rPr lang="ko-KR" altLang="en-US" sz="1600" dirty="0"/>
              <a:t>시험 데이터를 이용하여 평가</a:t>
            </a:r>
            <a:endParaRPr lang="en-US" altLang="ko-KR" sz="1600" dirty="0"/>
          </a:p>
          <a:p>
            <a:r>
              <a:rPr lang="en-US" altLang="ko-KR" dirty="0"/>
              <a:t># </a:t>
            </a:r>
            <a:r>
              <a:rPr lang="ko-KR" altLang="en-US" dirty="0"/>
              <a:t>그래프 그리기</a:t>
            </a:r>
          </a:p>
          <a:p>
            <a:r>
              <a:rPr lang="en-US" altLang="ko-KR" dirty="0"/>
              <a:t>markers = {'train': 'o', 'test': 's'}</a:t>
            </a:r>
          </a:p>
          <a:p>
            <a:r>
              <a:rPr lang="en-US" altLang="ko-KR" dirty="0"/>
              <a:t>x = </a:t>
            </a:r>
            <a:r>
              <a:rPr lang="en-US" altLang="ko-KR" dirty="0" err="1"/>
              <a:t>np.arange</a:t>
            </a:r>
            <a:r>
              <a:rPr lang="en-US" altLang="ko-KR" dirty="0"/>
              <a:t>(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train_acc_list</a:t>
            </a:r>
            <a:r>
              <a:rPr lang="en-US" altLang="ko-KR" dirty="0"/>
              <a:t>))</a:t>
            </a:r>
          </a:p>
          <a:p>
            <a:r>
              <a:rPr lang="en-US" altLang="ko-KR" dirty="0" err="1"/>
              <a:t>plt.plot</a:t>
            </a:r>
            <a:r>
              <a:rPr lang="en-US" altLang="ko-KR" dirty="0"/>
              <a:t>(x, </a:t>
            </a:r>
            <a:r>
              <a:rPr lang="en-US" altLang="ko-KR" dirty="0" err="1"/>
              <a:t>train_acc_list</a:t>
            </a:r>
            <a:r>
              <a:rPr lang="en-US" altLang="ko-KR" dirty="0"/>
              <a:t>, label='train acc')</a:t>
            </a:r>
          </a:p>
          <a:p>
            <a:r>
              <a:rPr lang="en-US" altLang="ko-KR" dirty="0" err="1"/>
              <a:t>plt.plot</a:t>
            </a:r>
            <a:r>
              <a:rPr lang="en-US" altLang="ko-KR" dirty="0"/>
              <a:t>(x, </a:t>
            </a:r>
            <a:r>
              <a:rPr lang="en-US" altLang="ko-KR" dirty="0" err="1"/>
              <a:t>test_acc_list</a:t>
            </a:r>
            <a:r>
              <a:rPr lang="en-US" altLang="ko-KR" dirty="0"/>
              <a:t>, label='test acc', </a:t>
            </a:r>
            <a:r>
              <a:rPr lang="en-US" altLang="ko-KR" dirty="0" err="1"/>
              <a:t>linestyle</a:t>
            </a:r>
            <a:r>
              <a:rPr lang="en-US" altLang="ko-KR" dirty="0"/>
              <a:t>='--')</a:t>
            </a:r>
          </a:p>
          <a:p>
            <a:r>
              <a:rPr lang="en-US" altLang="ko-KR" dirty="0" err="1"/>
              <a:t>plt.xlabel</a:t>
            </a:r>
            <a:r>
              <a:rPr lang="en-US" altLang="ko-KR" dirty="0"/>
              <a:t>("epochs")</a:t>
            </a:r>
          </a:p>
          <a:p>
            <a:r>
              <a:rPr lang="en-US" altLang="ko-KR" dirty="0" err="1"/>
              <a:t>plt.ylabel</a:t>
            </a:r>
            <a:r>
              <a:rPr lang="en-US" altLang="ko-KR" dirty="0"/>
              <a:t>("accuracy")</a:t>
            </a:r>
          </a:p>
          <a:p>
            <a:r>
              <a:rPr lang="en-US" altLang="ko-KR" dirty="0" err="1"/>
              <a:t>plt.ylim</a:t>
            </a:r>
            <a:r>
              <a:rPr lang="en-US" altLang="ko-KR" dirty="0"/>
              <a:t>(0, 1.0)</a:t>
            </a:r>
          </a:p>
          <a:p>
            <a:r>
              <a:rPr lang="en-US" altLang="ko-KR" dirty="0" err="1"/>
              <a:t>plt.legend</a:t>
            </a:r>
            <a:r>
              <a:rPr lang="en-US" altLang="ko-KR" dirty="0"/>
              <a:t>(loc='lower right')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3206327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Neural Network Training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4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69335" y="1673806"/>
            <a:ext cx="3217902" cy="32179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>
              <a:latin typeface="Raleway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5525" y="1790899"/>
            <a:ext cx="3152995" cy="1530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344" spc="-8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Noto Sans Korean Bold" pitchFamily="34" charset="-127"/>
              </a:rPr>
              <a:t>02</a:t>
            </a:r>
            <a:endParaRPr lang="ko-KR" altLang="en-US" sz="6500" spc="-81" dirty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  <a:ea typeface="Noto Sans Korean Bold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374860" y="3090545"/>
            <a:ext cx="280979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8E09E0D-5E0F-488C-BE4C-98CBC5CB1B69}"/>
              </a:ext>
            </a:extLst>
          </p:cNvPr>
          <p:cNvSpPr txBox="1"/>
          <p:nvPr/>
        </p:nvSpPr>
        <p:spPr>
          <a:xfrm>
            <a:off x="2318723" y="3933056"/>
            <a:ext cx="2809796" cy="41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2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Error Backpropagation</a:t>
            </a:r>
            <a:endParaRPr lang="ko-KR" altLang="en-US" sz="1625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4691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739725"/>
            <a:ext cx="9001000" cy="2222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앞서 신경망 학습에서는 </a:t>
            </a:r>
            <a:r>
              <a:rPr lang="en-US" altLang="ko-KR" dirty="0"/>
              <a:t>Gradient Descent(</a:t>
            </a:r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r>
              <a:rPr lang="en-US" altLang="ko-KR" dirty="0"/>
              <a:t>)</a:t>
            </a:r>
            <a:r>
              <a:rPr lang="ko-KR" altLang="en-US" dirty="0"/>
              <a:t>을 이용하여</a:t>
            </a:r>
            <a:r>
              <a:rPr lang="en-US" altLang="ko-KR" dirty="0"/>
              <a:t>, </a:t>
            </a:r>
            <a:r>
              <a:rPr lang="ko-KR" altLang="en-US" dirty="0"/>
              <a:t>가중치 매개변수의 값을 수정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이는 이해하기 쉽고</a:t>
            </a:r>
            <a:r>
              <a:rPr lang="en-US" altLang="ko-KR" dirty="0"/>
              <a:t>, </a:t>
            </a:r>
            <a:r>
              <a:rPr lang="ko-KR" altLang="en-US" dirty="0"/>
              <a:t>간단하지만</a:t>
            </a:r>
            <a:r>
              <a:rPr lang="en-US" altLang="ko-KR" dirty="0"/>
              <a:t>, </a:t>
            </a:r>
            <a:r>
              <a:rPr lang="ko-KR" altLang="en-US" dirty="0"/>
              <a:t>시간이 오래 걸린다는 단점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이를 보완하기 위해서 등장한 방법이 오차 </a:t>
            </a:r>
            <a:r>
              <a:rPr lang="ko-KR" altLang="en-US" dirty="0" err="1"/>
              <a:t>역전파</a:t>
            </a:r>
            <a:r>
              <a:rPr lang="ko-KR" altLang="en-US" dirty="0"/>
              <a:t> 방법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941062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Error Backpropagation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49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739725"/>
            <a:ext cx="9001000" cy="87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오차 역전파법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순전파와 반대되는 말로</a:t>
            </a:r>
            <a:r>
              <a:rPr lang="en-US" altLang="ko-KR" dirty="0"/>
              <a:t>, </a:t>
            </a:r>
            <a:r>
              <a:rPr lang="ko-KR" altLang="en-US" dirty="0"/>
              <a:t>경사 하강법과 같이 가중치를 업데이트 하는 방법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941062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Error Backpropagation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26" name="Picture 2" descr="Image result for backpropagation">
            <a:extLst>
              <a:ext uri="{FF2B5EF4-FFF2-40B4-BE49-F238E27FC236}">
                <a16:creationId xmlns:a16="http://schemas.microsoft.com/office/drawing/2014/main" id="{86FF7F0E-C755-412C-A34D-5BBAA5C98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7" y="1958340"/>
            <a:ext cx="618172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2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739725"/>
            <a:ext cx="9001000" cy="8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Error</a:t>
            </a:r>
            <a:r>
              <a:rPr lang="ko-KR" altLang="en-US" dirty="0"/>
              <a:t>가 발생한 원인에 해당하는 부분을 계산하여 역으로 전달하는 방법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입력으로 들어온 값의 크기에 따라서 </a:t>
            </a:r>
            <a:r>
              <a:rPr lang="ko-KR" altLang="en-US" dirty="0" err="1"/>
              <a:t>역전파되는</a:t>
            </a:r>
            <a:r>
              <a:rPr lang="ko-KR" altLang="en-US" dirty="0"/>
              <a:t> </a:t>
            </a:r>
            <a:r>
              <a:rPr lang="en-US" altLang="ko-KR" dirty="0"/>
              <a:t>Error</a:t>
            </a:r>
            <a:r>
              <a:rPr lang="ko-KR" altLang="en-US" dirty="0"/>
              <a:t>의 크기도 증가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941062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Error Backpropagation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706DF8-7EA6-41DD-8753-7EF3DDEFE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094" y="1831544"/>
            <a:ext cx="6925811" cy="467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29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4E3B59-957B-4E6F-813C-591F9EC55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74915" y="6496685"/>
            <a:ext cx="2312035" cy="365760"/>
          </a:xfrm>
        </p:spPr>
        <p:txBody>
          <a:bodyPr/>
          <a:lstStyle/>
          <a:p>
            <a:fld id="{516C4E17-EA00-48D7-9432-ACBDEAD5179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DFD127-F933-42B6-9FC2-B86EAC2AC608}"/>
              </a:ext>
            </a:extLst>
          </p:cNvPr>
          <p:cNvSpPr>
            <a:spLocks/>
          </p:cNvSpPr>
          <p:nvPr/>
        </p:nvSpPr>
        <p:spPr>
          <a:xfrm>
            <a:off x="128464" y="332656"/>
            <a:ext cx="1567180" cy="400685"/>
          </a:xfrm>
          <a:prstGeom prst="rect">
            <a:avLst/>
          </a:prstGeom>
          <a:solidFill>
            <a:schemeClr val="tx2">
              <a:lumMod val="50000"/>
            </a:schemeClr>
          </a:solidFill>
          <a:ln w="0">
            <a:noFill/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algn="ctr" eaLnBrk="0"/>
            <a:endParaRPr lang="ko-KR" altLang="en-US" dirty="0">
              <a:latin typeface="Noto Sans Korean Regular" charset="0"/>
              <a:ea typeface="Noto Sans Korean Regular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8ACF2-6879-41C3-9B28-648E9DC75E35}"/>
              </a:ext>
            </a:extLst>
          </p:cNvPr>
          <p:cNvSpPr txBox="1">
            <a:spLocks/>
          </p:cNvSpPr>
          <p:nvPr/>
        </p:nvSpPr>
        <p:spPr>
          <a:xfrm>
            <a:off x="561654" y="332655"/>
            <a:ext cx="697627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algn="ctr" eaLnBrk="0"/>
            <a:r>
              <a:rPr lang="en-US" altLang="ko-KR" sz="2000" dirty="0">
                <a:gradFill rotWithShape="1"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  <a:tileRect/>
                </a:gradFill>
                <a:latin typeface="Noto Sans Korean Regular" charset="0"/>
                <a:ea typeface="Noto Sans Korean Regular" charset="0"/>
              </a:rPr>
              <a:t>목차</a:t>
            </a:r>
            <a:endParaRPr lang="ko-KR" altLang="en-US" sz="2000" dirty="0">
              <a:gradFill rotWithShape="1"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  <a:tileRect/>
              </a:gradFill>
              <a:latin typeface="Noto Sans Korean Regular" charset="0"/>
              <a:ea typeface="Noto Sans Korean Regular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2CCC4A0-08A7-410F-BAB6-0F0F2E768611}"/>
              </a:ext>
            </a:extLst>
          </p:cNvPr>
          <p:cNvCxnSpPr/>
          <p:nvPr/>
        </p:nvCxnSpPr>
        <p:spPr>
          <a:xfrm>
            <a:off x="1725490" y="532045"/>
            <a:ext cx="7101205" cy="1270"/>
          </a:xfrm>
          <a:prstGeom prst="line">
            <a:avLst/>
          </a:prstGeom>
          <a:ln w="19050" cap="flat" cmpd="sng">
            <a:solidFill>
              <a:schemeClr val="bg1">
                <a:lumMod val="6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상자 38">
            <a:extLst>
              <a:ext uri="{FF2B5EF4-FFF2-40B4-BE49-F238E27FC236}">
                <a16:creationId xmlns:a16="http://schemas.microsoft.com/office/drawing/2014/main" id="{C0E3F65C-DA2B-46B4-974F-6E4678193FF1}"/>
              </a:ext>
            </a:extLst>
          </p:cNvPr>
          <p:cNvSpPr txBox="1">
            <a:spLocks/>
          </p:cNvSpPr>
          <p:nvPr/>
        </p:nvSpPr>
        <p:spPr>
          <a:xfrm>
            <a:off x="751134" y="1059095"/>
            <a:ext cx="8403731" cy="1130246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457200" indent="-457200" defTabSz="508000" eaLnBrk="0">
              <a:lnSpc>
                <a:spcPct val="150000"/>
              </a:lnSpc>
              <a:buAutoNum type="arabicPeriod"/>
            </a:pPr>
            <a:r>
              <a:rPr lang="en-US" altLang="zh-CN" sz="2400" b="1" dirty="0">
                <a:latin typeface="맑은 고딕" charset="0"/>
                <a:ea typeface="맑은 고딕" charset="0"/>
              </a:rPr>
              <a:t>Neural</a:t>
            </a:r>
            <a:r>
              <a:rPr lang="ko-KR" altLang="en-US" sz="2400" b="1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400" b="1" dirty="0">
                <a:latin typeface="맑은 고딕" charset="0"/>
                <a:ea typeface="맑은 고딕" charset="0"/>
              </a:rPr>
              <a:t>Network</a:t>
            </a:r>
            <a:r>
              <a:rPr lang="ko-KR" altLang="en-US" sz="2400" b="1" dirty="0">
                <a:latin typeface="맑은 고딕" charset="0"/>
                <a:ea typeface="맑은 고딕" charset="0"/>
              </a:rPr>
              <a:t> </a:t>
            </a:r>
            <a:r>
              <a:rPr lang="en-US" altLang="ko-KR" sz="2400" b="1" dirty="0">
                <a:latin typeface="맑은 고딕" charset="0"/>
                <a:ea typeface="맑은 고딕" charset="0"/>
              </a:rPr>
              <a:t>Training</a:t>
            </a:r>
          </a:p>
          <a:p>
            <a:pPr marL="457200" indent="-457200" defTabSz="508000" eaLnBrk="0">
              <a:lnSpc>
                <a:spcPct val="150000"/>
              </a:lnSpc>
              <a:buAutoNum type="arabicPeriod"/>
            </a:pPr>
            <a:r>
              <a:rPr lang="en-US" altLang="zh-CN" sz="2400" b="1" dirty="0">
                <a:latin typeface="맑은 고딕" charset="0"/>
                <a:ea typeface="맑은 고딕" charset="0"/>
              </a:rPr>
              <a:t>Error 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3442939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499" y="864984"/>
            <a:ext cx="9001000" cy="128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계산 그래프를 이용한 방법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사과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귤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최종적으로 소비세가 </a:t>
            </a:r>
            <a:r>
              <a:rPr lang="en-US" altLang="ko-KR" dirty="0"/>
              <a:t>10%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그래프를 통해 왼쪽에서 오른쪽으로 계산을 진행 </a:t>
            </a:r>
            <a:r>
              <a:rPr lang="en-US" altLang="ko-KR" dirty="0"/>
              <a:t>(</a:t>
            </a:r>
            <a:r>
              <a:rPr lang="ko-KR" altLang="en-US" dirty="0" err="1"/>
              <a:t>순전파</a:t>
            </a:r>
            <a:r>
              <a:rPr lang="en-US" altLang="ko-KR" dirty="0"/>
              <a:t>)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941062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Error Backpropagation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DA2072B-0044-468C-99BF-C95594C09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27" y="2551348"/>
            <a:ext cx="7312145" cy="300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89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6A87E158-D9E8-400B-8047-E17C5E62F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544" y="2551348"/>
            <a:ext cx="7267527" cy="33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499" y="864984"/>
            <a:ext cx="9001000" cy="8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계산 그래프의 경우</a:t>
            </a:r>
            <a:r>
              <a:rPr lang="en-US" altLang="ko-KR" dirty="0"/>
              <a:t>, </a:t>
            </a:r>
            <a:r>
              <a:rPr lang="ko-KR" altLang="en-US" dirty="0"/>
              <a:t>국소적 계산을 통해 최종 결과 값을 얻을 수 있음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국소적 계산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자신과 직접 관계된 범위에서만 계산을 진행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941062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Error Backpropagation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69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499" y="864984"/>
            <a:ext cx="9001000" cy="128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계산 그래프의 장점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국소적 계산을 통해</a:t>
            </a:r>
            <a:r>
              <a:rPr lang="en-US" altLang="ko-KR" dirty="0"/>
              <a:t>, </a:t>
            </a:r>
            <a:r>
              <a:rPr lang="ko-KR" altLang="en-US" dirty="0"/>
              <a:t>문제를 단순화 할 수 있음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역전파를 통해 </a:t>
            </a:r>
            <a:r>
              <a:rPr lang="ko-KR" altLang="en-US" dirty="0" err="1"/>
              <a:t>미분값을</a:t>
            </a:r>
            <a:r>
              <a:rPr lang="ko-KR" altLang="en-US" dirty="0"/>
              <a:t> 효율적으로 계산할 수 있음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941062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Error Backpropagation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05FFFF2-F921-44F9-86FC-FD492ABB8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04" y="3140968"/>
            <a:ext cx="7788390" cy="254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49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499" y="864984"/>
            <a:ext cx="9001000" cy="8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연쇄법칙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합성 함수의 미분은 각 함수의 곱으로 계산이 가능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941062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Error Backpropagation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23AC8E-D373-4C13-8386-FCD641D26894}"/>
                  </a:ext>
                </a:extLst>
              </p:cNvPr>
              <p:cNvSpPr txBox="1"/>
              <p:nvPr/>
            </p:nvSpPr>
            <p:spPr>
              <a:xfrm>
                <a:off x="2136080" y="1875863"/>
                <a:ext cx="2444119" cy="35066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sz="2400" b="0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2400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ko-KR" sz="2400" dirty="0"/>
              </a:p>
              <a:p>
                <a:pPr>
                  <a:lnSpc>
                    <a:spcPct val="200000"/>
                  </a:lnSpc>
                </a:pPr>
                <a:endParaRPr lang="en-US" altLang="ko-KR" sz="2400" b="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23AC8E-D373-4C13-8386-FCD641D2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080" y="1875863"/>
                <a:ext cx="2444119" cy="35066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13D337-6DBB-4737-A093-4BD67F65B943}"/>
                  </a:ext>
                </a:extLst>
              </p:cNvPr>
              <p:cNvSpPr txBox="1"/>
              <p:nvPr/>
            </p:nvSpPr>
            <p:spPr>
              <a:xfrm>
                <a:off x="4981799" y="1875863"/>
                <a:ext cx="2444119" cy="41724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ko-KR" sz="2400" b="0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2400" dirty="0"/>
              </a:p>
              <a:p>
                <a:pPr>
                  <a:lnSpc>
                    <a:spcPct val="200000"/>
                  </a:lnSpc>
                </a:pPr>
                <a:endParaRPr lang="en-US" altLang="ko-KR" sz="2400" dirty="0"/>
              </a:p>
              <a:p>
                <a:pPr>
                  <a:lnSpc>
                    <a:spcPct val="200000"/>
                  </a:lnSpc>
                </a:pPr>
                <a:endParaRPr lang="en-US" altLang="ko-KR" sz="2400" b="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13D337-6DBB-4737-A093-4BD67F65B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799" y="1875863"/>
                <a:ext cx="2444119" cy="41724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93F7B-CD14-49AE-BB66-E3F185E6420C}"/>
                  </a:ext>
                </a:extLst>
              </p:cNvPr>
              <p:cNvSpPr txBox="1"/>
              <p:nvPr/>
            </p:nvSpPr>
            <p:spPr>
              <a:xfrm>
                <a:off x="3642330" y="5337320"/>
                <a:ext cx="2678938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=2(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93F7B-CD14-49AE-BB66-E3F185E64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330" y="5337320"/>
                <a:ext cx="2678938" cy="7023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15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499" y="864984"/>
            <a:ext cx="9001000" cy="8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연쇄법칙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합성 함수의 미분은 각 함수의 곱으로 계산이 가능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941062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Error Backpropagation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39332DB-C7FD-4374-8327-6F8BDD8E27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82"/>
          <a:stretch/>
        </p:blipFill>
        <p:spPr bwMode="auto">
          <a:xfrm>
            <a:off x="2719640" y="1885304"/>
            <a:ext cx="3702934" cy="215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773E9915-0E35-451E-A2B7-D3EAF34E5B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52"/>
          <a:stretch/>
        </p:blipFill>
        <p:spPr bwMode="auto">
          <a:xfrm>
            <a:off x="2504728" y="3933056"/>
            <a:ext cx="3925996" cy="226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F2DB86E6-B27A-4AA6-8B95-E5EC2D9883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52"/>
          <a:stretch/>
        </p:blipFill>
        <p:spPr bwMode="auto">
          <a:xfrm>
            <a:off x="2608109" y="4035077"/>
            <a:ext cx="3925996" cy="226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43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499" y="864984"/>
            <a:ext cx="9001000" cy="8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덧셈 노드의 </a:t>
            </a:r>
            <a:r>
              <a:rPr lang="ko-KR" altLang="en-US" dirty="0" err="1"/>
              <a:t>역전파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덧셈 노드의 경우</a:t>
            </a:r>
            <a:r>
              <a:rPr lang="en-US" altLang="ko-KR" dirty="0"/>
              <a:t>, </a:t>
            </a:r>
            <a:r>
              <a:rPr lang="ko-KR" altLang="en-US" dirty="0" err="1"/>
              <a:t>입력값을</a:t>
            </a:r>
            <a:r>
              <a:rPr lang="ko-KR" altLang="en-US" dirty="0"/>
              <a:t> 그대로 </a:t>
            </a:r>
            <a:r>
              <a:rPr lang="ko-KR" altLang="en-US" dirty="0" err="1"/>
              <a:t>흘려보내게</a:t>
            </a:r>
            <a:r>
              <a:rPr lang="ko-KR" altLang="en-US" dirty="0"/>
              <a:t> 되므로</a:t>
            </a:r>
            <a:r>
              <a:rPr lang="en-US" altLang="ko-KR" dirty="0"/>
              <a:t>, Gradient Distributor</a:t>
            </a:r>
            <a:r>
              <a:rPr lang="ko-KR" altLang="en-US" dirty="0"/>
              <a:t>라고 함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941062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Error Backpropagation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935F5AA-6367-48F1-85D2-9DB72127F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955" y="2289262"/>
            <a:ext cx="7694088" cy="323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53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499" y="864984"/>
            <a:ext cx="9001000" cy="128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곱셈 노드의 </a:t>
            </a:r>
            <a:r>
              <a:rPr lang="ko-KR" altLang="en-US" dirty="0" err="1"/>
              <a:t>역전파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곱셈 노드의 경우</a:t>
            </a:r>
            <a:r>
              <a:rPr lang="en-US" altLang="ko-KR" dirty="0"/>
              <a:t>, </a:t>
            </a:r>
            <a:r>
              <a:rPr lang="ko-KR" altLang="en-US" dirty="0" err="1"/>
              <a:t>입력값의</a:t>
            </a:r>
            <a:r>
              <a:rPr lang="ko-KR" altLang="en-US" dirty="0"/>
              <a:t> 위치를 서로 바꾸어 곱한 후</a:t>
            </a:r>
            <a:r>
              <a:rPr lang="en-US" altLang="ko-KR" dirty="0"/>
              <a:t>, </a:t>
            </a:r>
            <a:r>
              <a:rPr lang="ko-KR" altLang="en-US" dirty="0" err="1"/>
              <a:t>흘려보내므로</a:t>
            </a:r>
            <a:r>
              <a:rPr lang="en-US" altLang="ko-KR" dirty="0"/>
              <a:t>, Gradient Switcher</a:t>
            </a:r>
            <a:r>
              <a:rPr lang="ko-KR" altLang="en-US" dirty="0"/>
              <a:t>라고 함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941062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Error Backpropagation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297DC380-9117-4493-9A74-1FAF2BAAD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300" y="2636912"/>
            <a:ext cx="7661398" cy="3163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77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499" y="864984"/>
            <a:ext cx="9001000" cy="463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계층 구현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941062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Error Backpropagation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AF2E923E-DD64-4DC3-863B-D6F391AB6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29" y="1969162"/>
            <a:ext cx="9156741" cy="399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17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28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941062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Error Backpropagation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AC3B57-BCD5-4507-9494-989612FEADE8}"/>
              </a:ext>
            </a:extLst>
          </p:cNvPr>
          <p:cNvSpPr txBox="1"/>
          <p:nvPr/>
        </p:nvSpPr>
        <p:spPr>
          <a:xfrm>
            <a:off x="416496" y="980728"/>
            <a:ext cx="756084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class </a:t>
            </a:r>
            <a:r>
              <a:rPr lang="en-US" altLang="ko-KR" sz="1600" dirty="0" err="1"/>
              <a:t>MulLayer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    def __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__(self):</a:t>
            </a:r>
          </a:p>
          <a:p>
            <a:r>
              <a:rPr lang="en-US" altLang="ko-KR" sz="1600" dirty="0"/>
              <a:t>        </a:t>
            </a:r>
            <a:r>
              <a:rPr lang="en-US" altLang="ko-KR" sz="1600" dirty="0" err="1"/>
              <a:t>self.x</a:t>
            </a:r>
            <a:r>
              <a:rPr lang="en-US" altLang="ko-KR" sz="1600" dirty="0"/>
              <a:t> = None</a:t>
            </a:r>
          </a:p>
          <a:p>
            <a:r>
              <a:rPr lang="en-US" altLang="ko-KR" sz="1600" dirty="0"/>
              <a:t>        </a:t>
            </a:r>
            <a:r>
              <a:rPr lang="en-US" altLang="ko-KR" sz="1600" dirty="0" err="1"/>
              <a:t>self.y</a:t>
            </a:r>
            <a:r>
              <a:rPr lang="en-US" altLang="ko-KR" sz="1600" dirty="0"/>
              <a:t> = None</a:t>
            </a:r>
          </a:p>
          <a:p>
            <a:r>
              <a:rPr lang="en-US" altLang="ko-KR" sz="1600" dirty="0"/>
              <a:t>    def forward(self, x, y):</a:t>
            </a:r>
          </a:p>
          <a:p>
            <a:r>
              <a:rPr lang="en-US" altLang="ko-KR" sz="1600" dirty="0"/>
              <a:t>        </a:t>
            </a:r>
            <a:r>
              <a:rPr lang="en-US" altLang="ko-KR" sz="1600" dirty="0" err="1"/>
              <a:t>self.x</a:t>
            </a:r>
            <a:r>
              <a:rPr lang="en-US" altLang="ko-KR" sz="1600" dirty="0"/>
              <a:t> = x</a:t>
            </a:r>
          </a:p>
          <a:p>
            <a:r>
              <a:rPr lang="en-US" altLang="ko-KR" sz="1600" dirty="0"/>
              <a:t>        </a:t>
            </a:r>
            <a:r>
              <a:rPr lang="en-US" altLang="ko-KR" sz="1600" dirty="0" err="1"/>
              <a:t>self.y</a:t>
            </a:r>
            <a:r>
              <a:rPr lang="en-US" altLang="ko-KR" sz="1600" dirty="0"/>
              <a:t> = y                </a:t>
            </a:r>
          </a:p>
          <a:p>
            <a:r>
              <a:rPr lang="en-US" altLang="ko-KR" sz="1600" dirty="0"/>
              <a:t>        out = x * y</a:t>
            </a:r>
          </a:p>
          <a:p>
            <a:r>
              <a:rPr lang="en-US" altLang="ko-KR" sz="1600" dirty="0"/>
              <a:t>        return out</a:t>
            </a:r>
          </a:p>
          <a:p>
            <a:r>
              <a:rPr lang="en-US" altLang="ko-KR" sz="1600" dirty="0"/>
              <a:t>    def backward(self, </a:t>
            </a:r>
            <a:r>
              <a:rPr lang="en-US" altLang="ko-KR" sz="1600" dirty="0" err="1"/>
              <a:t>dout</a:t>
            </a:r>
            <a:r>
              <a:rPr lang="en-US" altLang="ko-KR" sz="1600" dirty="0"/>
              <a:t>):</a:t>
            </a:r>
          </a:p>
          <a:p>
            <a:r>
              <a:rPr lang="en-US" altLang="ko-KR" sz="1600" dirty="0"/>
              <a:t>        dx = </a:t>
            </a:r>
            <a:r>
              <a:rPr lang="en-US" altLang="ko-KR" sz="1600" dirty="0" err="1"/>
              <a:t>dout</a:t>
            </a:r>
            <a:r>
              <a:rPr lang="en-US" altLang="ko-KR" sz="1600" dirty="0"/>
              <a:t> * </a:t>
            </a:r>
            <a:r>
              <a:rPr lang="en-US" altLang="ko-KR" sz="1600" dirty="0" err="1"/>
              <a:t>self.y</a:t>
            </a:r>
            <a:r>
              <a:rPr lang="en-US" altLang="ko-KR" sz="1600" dirty="0"/>
              <a:t>  # x</a:t>
            </a:r>
            <a:r>
              <a:rPr lang="ko-KR" altLang="en-US" sz="1600" dirty="0"/>
              <a:t>와 </a:t>
            </a:r>
            <a:r>
              <a:rPr lang="en-US" altLang="ko-KR" sz="1600" dirty="0"/>
              <a:t>y</a:t>
            </a:r>
            <a:r>
              <a:rPr lang="ko-KR" altLang="en-US" sz="1600" dirty="0"/>
              <a:t>를 바꾼다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r>
              <a:rPr lang="ko-KR" altLang="en-US" sz="1600" dirty="0"/>
              <a:t>        </a:t>
            </a:r>
            <a:r>
              <a:rPr lang="en-US" altLang="ko-KR" sz="1600" dirty="0" err="1"/>
              <a:t>dy</a:t>
            </a:r>
            <a:r>
              <a:rPr lang="en-US" altLang="ko-KR" sz="1600" dirty="0"/>
              <a:t> = </a:t>
            </a:r>
            <a:r>
              <a:rPr lang="en-US" altLang="ko-KR" sz="1600" dirty="0" err="1"/>
              <a:t>dout</a:t>
            </a:r>
            <a:r>
              <a:rPr lang="en-US" altLang="ko-KR" sz="1600" dirty="0"/>
              <a:t> * </a:t>
            </a:r>
            <a:r>
              <a:rPr lang="en-US" altLang="ko-KR" sz="1600" dirty="0" err="1"/>
              <a:t>self.x</a:t>
            </a:r>
            <a:endParaRPr lang="en-US" altLang="ko-KR" sz="1600" dirty="0"/>
          </a:p>
          <a:p>
            <a:r>
              <a:rPr lang="en-US" altLang="ko-KR" sz="1600" dirty="0"/>
              <a:t>        return dx, </a:t>
            </a:r>
            <a:r>
              <a:rPr lang="en-US" altLang="ko-KR" sz="1600" dirty="0" err="1"/>
              <a:t>dy</a:t>
            </a:r>
            <a:endParaRPr lang="en-US" altLang="ko-KR" sz="1600" dirty="0"/>
          </a:p>
          <a:p>
            <a:r>
              <a:rPr lang="en-US" altLang="ko-KR" sz="1600" dirty="0"/>
              <a:t>class </a:t>
            </a:r>
            <a:r>
              <a:rPr lang="en-US" altLang="ko-KR" sz="1600" dirty="0" err="1"/>
              <a:t>AddLayer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    def __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__(self):</a:t>
            </a:r>
          </a:p>
          <a:p>
            <a:r>
              <a:rPr lang="en-US" altLang="ko-KR" sz="1600" dirty="0"/>
              <a:t>        pass</a:t>
            </a:r>
          </a:p>
          <a:p>
            <a:r>
              <a:rPr lang="en-US" altLang="ko-KR" sz="1600" dirty="0"/>
              <a:t>    def forward(self, x, y):</a:t>
            </a:r>
          </a:p>
          <a:p>
            <a:r>
              <a:rPr lang="en-US" altLang="ko-KR" sz="1600" dirty="0"/>
              <a:t>        out = x + y</a:t>
            </a:r>
          </a:p>
          <a:p>
            <a:r>
              <a:rPr lang="en-US" altLang="ko-KR" sz="1600" dirty="0"/>
              <a:t>        return out</a:t>
            </a:r>
          </a:p>
          <a:p>
            <a:r>
              <a:rPr lang="en-US" altLang="ko-KR" sz="1600" dirty="0"/>
              <a:t>    def backward(self, </a:t>
            </a:r>
            <a:r>
              <a:rPr lang="en-US" altLang="ko-KR" sz="1600" dirty="0" err="1"/>
              <a:t>dout</a:t>
            </a:r>
            <a:r>
              <a:rPr lang="en-US" altLang="ko-KR" sz="1600" dirty="0"/>
              <a:t>):</a:t>
            </a:r>
          </a:p>
          <a:p>
            <a:r>
              <a:rPr lang="en-US" altLang="ko-KR" sz="1600" dirty="0"/>
              <a:t>        dx = </a:t>
            </a:r>
            <a:r>
              <a:rPr lang="en-US" altLang="ko-KR" sz="1600" dirty="0" err="1"/>
              <a:t>dout</a:t>
            </a:r>
            <a:r>
              <a:rPr lang="en-US" altLang="ko-KR" sz="1600" dirty="0"/>
              <a:t> * 1</a:t>
            </a:r>
          </a:p>
          <a:p>
            <a:r>
              <a:rPr lang="en-US" altLang="ko-KR" sz="1600" dirty="0"/>
              <a:t>        </a:t>
            </a:r>
            <a:r>
              <a:rPr lang="en-US" altLang="ko-KR" sz="1600" dirty="0" err="1"/>
              <a:t>dy</a:t>
            </a:r>
            <a:r>
              <a:rPr lang="en-US" altLang="ko-KR" sz="1600" dirty="0"/>
              <a:t> = </a:t>
            </a:r>
            <a:r>
              <a:rPr lang="en-US" altLang="ko-KR" sz="1600" dirty="0" err="1"/>
              <a:t>dout</a:t>
            </a:r>
            <a:r>
              <a:rPr lang="en-US" altLang="ko-KR" sz="1600" dirty="0"/>
              <a:t> * 1</a:t>
            </a:r>
          </a:p>
          <a:p>
            <a:r>
              <a:rPr lang="en-US" altLang="ko-KR" sz="1600" dirty="0"/>
              <a:t>        return dx, </a:t>
            </a:r>
            <a:r>
              <a:rPr lang="en-US" altLang="ko-KR" sz="1600" dirty="0" err="1"/>
              <a:t>dy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2558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29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2941062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Error Backpropagation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AC3B57-BCD5-4507-9494-989612FEADE8}"/>
              </a:ext>
            </a:extLst>
          </p:cNvPr>
          <p:cNvSpPr txBox="1"/>
          <p:nvPr/>
        </p:nvSpPr>
        <p:spPr>
          <a:xfrm>
            <a:off x="416496" y="980728"/>
            <a:ext cx="907300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apple = 100 </a:t>
            </a:r>
            <a:r>
              <a:rPr lang="en-US" altLang="ko-KR" sz="1600" dirty="0" err="1"/>
              <a:t>apple_num</a:t>
            </a:r>
            <a:r>
              <a:rPr lang="en-US" altLang="ko-KR" sz="1600" dirty="0"/>
              <a:t> = 2 orange = 150 </a:t>
            </a:r>
            <a:r>
              <a:rPr lang="en-US" altLang="ko-KR" sz="1600" dirty="0" err="1"/>
              <a:t>orange_num</a:t>
            </a:r>
            <a:r>
              <a:rPr lang="en-US" altLang="ko-KR" sz="1600" dirty="0"/>
              <a:t> = 3 tax = 1.1</a:t>
            </a:r>
          </a:p>
          <a:p>
            <a:r>
              <a:rPr lang="en-US" altLang="ko-KR" sz="1600" dirty="0"/>
              <a:t># layer</a:t>
            </a:r>
          </a:p>
          <a:p>
            <a:r>
              <a:rPr lang="en-US" altLang="ko-KR" sz="1600" dirty="0" err="1"/>
              <a:t>mul_apple_layer</a:t>
            </a:r>
            <a:r>
              <a:rPr lang="en-US" altLang="ko-KR" sz="1600" dirty="0"/>
              <a:t> = </a:t>
            </a:r>
            <a:r>
              <a:rPr lang="en-US" altLang="ko-KR" sz="1600" dirty="0" err="1"/>
              <a:t>MulLayer</a:t>
            </a:r>
            <a:r>
              <a:rPr lang="en-US" altLang="ko-KR" sz="1600" dirty="0"/>
              <a:t>()  </a:t>
            </a:r>
          </a:p>
          <a:p>
            <a:r>
              <a:rPr lang="en-US" altLang="ko-KR" sz="1600" dirty="0" err="1"/>
              <a:t>mul_orange_layer</a:t>
            </a:r>
            <a:r>
              <a:rPr lang="en-US" altLang="ko-KR" sz="1600" dirty="0"/>
              <a:t> = </a:t>
            </a:r>
            <a:r>
              <a:rPr lang="en-US" altLang="ko-KR" sz="1600" dirty="0" err="1"/>
              <a:t>MulLayer</a:t>
            </a:r>
            <a:r>
              <a:rPr lang="en-US" altLang="ko-KR" sz="1600" dirty="0"/>
              <a:t>()  </a:t>
            </a:r>
          </a:p>
          <a:p>
            <a:r>
              <a:rPr lang="en-US" altLang="ko-KR" sz="1600" dirty="0" err="1"/>
              <a:t>add_apple_orange_layer</a:t>
            </a:r>
            <a:r>
              <a:rPr lang="en-US" altLang="ko-KR" sz="1600" dirty="0"/>
              <a:t> = </a:t>
            </a:r>
            <a:r>
              <a:rPr lang="en-US" altLang="ko-KR" sz="1600" dirty="0" err="1"/>
              <a:t>AddLayer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 err="1"/>
              <a:t>mul_tax_layer</a:t>
            </a:r>
            <a:r>
              <a:rPr lang="en-US" altLang="ko-KR" sz="1600" dirty="0"/>
              <a:t> = </a:t>
            </a:r>
            <a:r>
              <a:rPr lang="en-US" altLang="ko-KR" sz="1600" dirty="0" err="1"/>
              <a:t>MulLayer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# forward</a:t>
            </a:r>
          </a:p>
          <a:p>
            <a:r>
              <a:rPr lang="en-US" altLang="ko-KR" sz="1600" dirty="0" err="1"/>
              <a:t>apple_price</a:t>
            </a:r>
            <a:r>
              <a:rPr lang="en-US" altLang="ko-KR" sz="1600" dirty="0"/>
              <a:t> = </a:t>
            </a:r>
            <a:r>
              <a:rPr lang="en-US" altLang="ko-KR" sz="1600" dirty="0" err="1"/>
              <a:t>mul_apple_layer.forward</a:t>
            </a:r>
            <a:r>
              <a:rPr lang="en-US" altLang="ko-KR" sz="1600" dirty="0"/>
              <a:t>(apple, </a:t>
            </a:r>
            <a:r>
              <a:rPr lang="en-US" altLang="ko-KR" sz="1600" dirty="0" err="1"/>
              <a:t>apple_num</a:t>
            </a:r>
            <a:r>
              <a:rPr lang="en-US" altLang="ko-KR" sz="1600" dirty="0"/>
              <a:t>)  # (1)</a:t>
            </a:r>
          </a:p>
          <a:p>
            <a:r>
              <a:rPr lang="en-US" altLang="ko-KR" sz="1600" dirty="0" err="1"/>
              <a:t>orange_price</a:t>
            </a:r>
            <a:r>
              <a:rPr lang="en-US" altLang="ko-KR" sz="1600" dirty="0"/>
              <a:t> = </a:t>
            </a:r>
            <a:r>
              <a:rPr lang="en-US" altLang="ko-KR" sz="1600" dirty="0" err="1"/>
              <a:t>mul_orange_layer.forward</a:t>
            </a:r>
            <a:r>
              <a:rPr lang="en-US" altLang="ko-KR" sz="1600" dirty="0"/>
              <a:t>(orange, </a:t>
            </a:r>
            <a:r>
              <a:rPr lang="en-US" altLang="ko-KR" sz="1600" dirty="0" err="1"/>
              <a:t>orange_num</a:t>
            </a:r>
            <a:r>
              <a:rPr lang="en-US" altLang="ko-KR" sz="1600" dirty="0"/>
              <a:t>)  # (2)</a:t>
            </a:r>
          </a:p>
          <a:p>
            <a:r>
              <a:rPr lang="en-US" altLang="ko-KR" sz="1600" dirty="0" err="1"/>
              <a:t>all_price</a:t>
            </a:r>
            <a:r>
              <a:rPr lang="en-US" altLang="ko-KR" sz="1600" dirty="0"/>
              <a:t> = </a:t>
            </a:r>
            <a:r>
              <a:rPr lang="en-US" altLang="ko-KR" sz="1600" dirty="0" err="1"/>
              <a:t>add_apple_orange_layer.forward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apple_price</a:t>
            </a:r>
            <a:r>
              <a:rPr lang="en-US" altLang="ko-KR" sz="1600" dirty="0"/>
              <a:t>, </a:t>
            </a:r>
            <a:r>
              <a:rPr lang="en-US" altLang="ko-KR" sz="1600" dirty="0" err="1"/>
              <a:t>orange_price</a:t>
            </a:r>
            <a:r>
              <a:rPr lang="en-US" altLang="ko-KR" sz="1600" dirty="0"/>
              <a:t>)  # (3)</a:t>
            </a:r>
          </a:p>
          <a:p>
            <a:r>
              <a:rPr lang="en-US" altLang="ko-KR" sz="1600" dirty="0"/>
              <a:t>price = </a:t>
            </a:r>
            <a:r>
              <a:rPr lang="en-US" altLang="ko-KR" sz="1600" dirty="0" err="1"/>
              <a:t>mul_tax_layer.forward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all_price</a:t>
            </a:r>
            <a:r>
              <a:rPr lang="en-US" altLang="ko-KR" sz="1600" dirty="0"/>
              <a:t>, tax)  # (4)</a:t>
            </a:r>
          </a:p>
          <a:p>
            <a:r>
              <a:rPr lang="en-US" altLang="ko-KR" sz="1600" dirty="0"/>
              <a:t># backward</a:t>
            </a:r>
          </a:p>
          <a:p>
            <a:r>
              <a:rPr lang="en-US" altLang="ko-KR" sz="1600" dirty="0" err="1"/>
              <a:t>dprice</a:t>
            </a:r>
            <a:r>
              <a:rPr lang="en-US" altLang="ko-KR" sz="1600" dirty="0"/>
              <a:t> = 1</a:t>
            </a:r>
          </a:p>
          <a:p>
            <a:r>
              <a:rPr lang="en-US" altLang="ko-KR" sz="1600" dirty="0" err="1"/>
              <a:t>dall_price</a:t>
            </a:r>
            <a:r>
              <a:rPr lang="en-US" altLang="ko-KR" sz="1600" dirty="0"/>
              <a:t>, </a:t>
            </a:r>
            <a:r>
              <a:rPr lang="en-US" altLang="ko-KR" sz="1600" dirty="0" err="1"/>
              <a:t>dtax</a:t>
            </a:r>
            <a:r>
              <a:rPr lang="en-US" altLang="ko-KR" sz="1600" dirty="0"/>
              <a:t> = </a:t>
            </a:r>
            <a:r>
              <a:rPr lang="en-US" altLang="ko-KR" sz="1600" dirty="0" err="1"/>
              <a:t>mul_tax_layer.backward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dprice</a:t>
            </a:r>
            <a:r>
              <a:rPr lang="en-US" altLang="ko-KR" sz="1600" dirty="0"/>
              <a:t>)  # (4)</a:t>
            </a:r>
          </a:p>
          <a:p>
            <a:r>
              <a:rPr lang="en-US" altLang="ko-KR" sz="1600" dirty="0" err="1"/>
              <a:t>dapple_price</a:t>
            </a:r>
            <a:r>
              <a:rPr lang="en-US" altLang="ko-KR" sz="1600" dirty="0"/>
              <a:t>, </a:t>
            </a:r>
            <a:r>
              <a:rPr lang="en-US" altLang="ko-KR" sz="1600" dirty="0" err="1"/>
              <a:t>dorange_price</a:t>
            </a:r>
            <a:r>
              <a:rPr lang="en-US" altLang="ko-KR" sz="1600" dirty="0"/>
              <a:t> = </a:t>
            </a:r>
            <a:r>
              <a:rPr lang="en-US" altLang="ko-KR" sz="1600" dirty="0" err="1"/>
              <a:t>add_apple_orange_layer.backward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dall_price</a:t>
            </a:r>
            <a:r>
              <a:rPr lang="en-US" altLang="ko-KR" sz="1600" dirty="0"/>
              <a:t>)  # (3)</a:t>
            </a:r>
          </a:p>
          <a:p>
            <a:r>
              <a:rPr lang="en-US" altLang="ko-KR" sz="1600" dirty="0" err="1"/>
              <a:t>dorange</a:t>
            </a:r>
            <a:r>
              <a:rPr lang="en-US" altLang="ko-KR" sz="1600" dirty="0"/>
              <a:t>, </a:t>
            </a:r>
            <a:r>
              <a:rPr lang="en-US" altLang="ko-KR" sz="1600" dirty="0" err="1"/>
              <a:t>dorange_num</a:t>
            </a:r>
            <a:r>
              <a:rPr lang="en-US" altLang="ko-KR" sz="1600" dirty="0"/>
              <a:t> = </a:t>
            </a:r>
            <a:r>
              <a:rPr lang="en-US" altLang="ko-KR" sz="1600" dirty="0" err="1"/>
              <a:t>mul_orange_layer.backward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dorange_price</a:t>
            </a:r>
            <a:r>
              <a:rPr lang="en-US" altLang="ko-KR" sz="1600" dirty="0"/>
              <a:t>)  # (2)</a:t>
            </a:r>
          </a:p>
          <a:p>
            <a:r>
              <a:rPr lang="en-US" altLang="ko-KR" sz="1600" dirty="0"/>
              <a:t>dapple, </a:t>
            </a:r>
            <a:r>
              <a:rPr lang="en-US" altLang="ko-KR" sz="1600" dirty="0" err="1"/>
              <a:t>dapple_num</a:t>
            </a:r>
            <a:r>
              <a:rPr lang="en-US" altLang="ko-KR" sz="1600" dirty="0"/>
              <a:t> = </a:t>
            </a:r>
            <a:r>
              <a:rPr lang="en-US" altLang="ko-KR" sz="1600" dirty="0" err="1"/>
              <a:t>mul_apple_layer.backward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dapple_price</a:t>
            </a:r>
            <a:r>
              <a:rPr lang="en-US" altLang="ko-KR" sz="1600" dirty="0"/>
              <a:t>)  # (1)</a:t>
            </a:r>
          </a:p>
          <a:p>
            <a:r>
              <a:rPr lang="en-US" altLang="ko-KR" sz="1600" dirty="0"/>
              <a:t>print("price:", int(price))</a:t>
            </a:r>
          </a:p>
          <a:p>
            <a:r>
              <a:rPr lang="en-US" altLang="ko-KR" sz="1600" dirty="0"/>
              <a:t>print("</a:t>
            </a:r>
            <a:r>
              <a:rPr lang="en-US" altLang="ko-KR" sz="1600" dirty="0" err="1"/>
              <a:t>dApple</a:t>
            </a:r>
            <a:r>
              <a:rPr lang="en-US" altLang="ko-KR" sz="1600" dirty="0"/>
              <a:t>:", dapple)</a:t>
            </a:r>
          </a:p>
          <a:p>
            <a:r>
              <a:rPr lang="en-US" altLang="ko-KR" sz="1600" dirty="0"/>
              <a:t>print("</a:t>
            </a:r>
            <a:r>
              <a:rPr lang="en-US" altLang="ko-KR" sz="1600" dirty="0" err="1"/>
              <a:t>dApple_num</a:t>
            </a:r>
            <a:r>
              <a:rPr lang="en-US" altLang="ko-KR" sz="1600" dirty="0"/>
              <a:t>:", int(</a:t>
            </a:r>
            <a:r>
              <a:rPr lang="en-US" altLang="ko-KR" sz="1600" dirty="0" err="1"/>
              <a:t>dapple_num</a:t>
            </a:r>
            <a:r>
              <a:rPr lang="en-US" altLang="ko-KR" sz="1600" dirty="0"/>
              <a:t>))</a:t>
            </a:r>
          </a:p>
          <a:p>
            <a:r>
              <a:rPr lang="en-US" altLang="ko-KR" sz="1600" dirty="0"/>
              <a:t>print("</a:t>
            </a:r>
            <a:r>
              <a:rPr lang="en-US" altLang="ko-KR" sz="1600" dirty="0" err="1"/>
              <a:t>dOrange</a:t>
            </a:r>
            <a:r>
              <a:rPr lang="en-US" altLang="ko-KR" sz="1600" dirty="0"/>
              <a:t>:", </a:t>
            </a:r>
            <a:r>
              <a:rPr lang="en-US" altLang="ko-KR" sz="1600" dirty="0" err="1"/>
              <a:t>dorange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print("</a:t>
            </a:r>
            <a:r>
              <a:rPr lang="en-US" altLang="ko-KR" sz="1600" dirty="0" err="1"/>
              <a:t>dOrange_num</a:t>
            </a:r>
            <a:r>
              <a:rPr lang="en-US" altLang="ko-KR" sz="1600" dirty="0"/>
              <a:t>:", int(</a:t>
            </a:r>
            <a:r>
              <a:rPr lang="en-US" altLang="ko-KR" sz="1600" dirty="0" err="1"/>
              <a:t>dorange_num</a:t>
            </a:r>
            <a:r>
              <a:rPr lang="en-US" altLang="ko-KR" sz="1600" dirty="0"/>
              <a:t>))</a:t>
            </a:r>
          </a:p>
          <a:p>
            <a:r>
              <a:rPr lang="en-US" altLang="ko-KR" sz="1600" dirty="0"/>
              <a:t>print("</a:t>
            </a:r>
            <a:r>
              <a:rPr lang="en-US" altLang="ko-KR" sz="1600" dirty="0" err="1"/>
              <a:t>dTax</a:t>
            </a:r>
            <a:r>
              <a:rPr lang="en-US" altLang="ko-KR" sz="1600" dirty="0"/>
              <a:t>:", </a:t>
            </a:r>
            <a:r>
              <a:rPr lang="en-US" altLang="ko-KR" sz="1600" dirty="0" err="1"/>
              <a:t>dtax</a:t>
            </a:r>
            <a:r>
              <a:rPr lang="en-US" altLang="ko-KR" sz="1600" dirty="0"/>
              <a:t>)</a:t>
            </a:r>
          </a:p>
          <a:p>
            <a:br>
              <a:rPr lang="en-US" altLang="ko-KR" sz="1600" dirty="0"/>
            </a:b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20130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69335" y="1673806"/>
            <a:ext cx="3217902" cy="32179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>
              <a:latin typeface="Raleway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5525" y="1790899"/>
            <a:ext cx="3152995" cy="1530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344" spc="-81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Raleway" pitchFamily="34" charset="0"/>
                <a:ea typeface="Noto Sans Korean Bold" pitchFamily="34" charset="-127"/>
              </a:rPr>
              <a:t>01</a:t>
            </a:r>
            <a:endParaRPr lang="ko-KR" altLang="en-US" sz="6500" spc="-81" dirty="0">
              <a:gradFill>
                <a:gsLst>
                  <a:gs pos="100000">
                    <a:schemeClr val="bg1"/>
                  </a:gs>
                  <a:gs pos="100000">
                    <a:schemeClr val="bg1">
                      <a:lumMod val="90000"/>
                    </a:schemeClr>
                  </a:gs>
                </a:gsLst>
                <a:path path="circle">
                  <a:fillToRect l="100000" t="100000"/>
                </a:path>
              </a:gradFill>
              <a:latin typeface="Raleway" pitchFamily="34" charset="0"/>
              <a:ea typeface="Noto Sans Korean Bold" pitchFamily="34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374860" y="3090545"/>
            <a:ext cx="280979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8E09E0D-5E0F-488C-BE4C-98CBC5CB1B69}"/>
              </a:ext>
            </a:extLst>
          </p:cNvPr>
          <p:cNvSpPr txBox="1"/>
          <p:nvPr/>
        </p:nvSpPr>
        <p:spPr>
          <a:xfrm>
            <a:off x="2318723" y="3933056"/>
            <a:ext cx="2809796" cy="41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2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Neural Network Training</a:t>
            </a:r>
            <a:endParaRPr lang="ko-KR" altLang="en-US" sz="1625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7095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30</a:t>
            </a:fld>
            <a:endParaRPr lang="ko-KR" altLang="en-US"/>
          </a:p>
        </p:txBody>
      </p:sp>
      <p:pic>
        <p:nvPicPr>
          <p:cNvPr id="38916" name="Picture 4" descr="qna | ㅍㅍㅅㅅ">
            <a:extLst>
              <a:ext uri="{FF2B5EF4-FFF2-40B4-BE49-F238E27FC236}">
                <a16:creationId xmlns:a16="http://schemas.microsoft.com/office/drawing/2014/main" id="{7B14C457-9402-4DDA-94C0-4AB533A8A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572" y="1480964"/>
            <a:ext cx="6920654" cy="389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98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2222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신경망에서의 기울기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신경망 학습에서도 기울기를 통해 경사 하강법을 적용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ko-KR" altLang="en-US" dirty="0"/>
              <a:t>신경망 학습에서의 기울기는 가중치에 대한 손실 함수의 기울기를 의미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3206327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Neural Network Training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5713B3-8A5E-4A23-849B-59C03C6CD976}"/>
                  </a:ext>
                </a:extLst>
              </p:cNvPr>
              <p:cNvSpPr txBox="1"/>
              <p:nvPr/>
            </p:nvSpPr>
            <p:spPr>
              <a:xfrm>
                <a:off x="775652" y="3983504"/>
                <a:ext cx="3183885" cy="614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5713B3-8A5E-4A23-849B-59C03C6CD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52" y="3983504"/>
                <a:ext cx="3183885" cy="6142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5049C8-2AA5-4014-8BE3-186D3C6D561E}"/>
                  </a:ext>
                </a:extLst>
              </p:cNvPr>
              <p:cNvSpPr txBox="1"/>
              <p:nvPr/>
            </p:nvSpPr>
            <p:spPr>
              <a:xfrm>
                <a:off x="4830764" y="3413924"/>
                <a:ext cx="4057649" cy="1753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5049C8-2AA5-4014-8BE3-186D3C6D5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764" y="3413924"/>
                <a:ext cx="4057649" cy="17534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2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5546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class </a:t>
            </a:r>
            <a:r>
              <a:rPr lang="en-US" altLang="ko-KR" dirty="0" err="1"/>
              <a:t>simpleNet</a:t>
            </a:r>
            <a:r>
              <a:rPr lang="en-US" altLang="ko-KR" dirty="0"/>
              <a:t>: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def __</a:t>
            </a:r>
            <a:r>
              <a:rPr lang="en-US" altLang="ko-KR" dirty="0" err="1"/>
              <a:t>init</a:t>
            </a:r>
            <a:r>
              <a:rPr lang="en-US" altLang="ko-KR" dirty="0"/>
              <a:t>__(self):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self.W</a:t>
            </a:r>
            <a:r>
              <a:rPr lang="en-US" altLang="ko-KR" dirty="0"/>
              <a:t> = </a:t>
            </a:r>
            <a:r>
              <a:rPr lang="en-US" altLang="ko-KR" dirty="0" err="1"/>
              <a:t>np.random.randn</a:t>
            </a:r>
            <a:r>
              <a:rPr lang="en-US" altLang="ko-KR" dirty="0"/>
              <a:t>(2, 3)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def predict(self, x):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    return np.dot(x, </a:t>
            </a:r>
            <a:r>
              <a:rPr lang="en-US" altLang="ko-KR" dirty="0" err="1"/>
              <a:t>self.W</a:t>
            </a:r>
            <a:r>
              <a:rPr lang="en-US" altLang="ko-KR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def loss(self, x, t):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    z = </a:t>
            </a:r>
            <a:r>
              <a:rPr lang="en-US" altLang="ko-KR" dirty="0" err="1"/>
              <a:t>self.predict</a:t>
            </a:r>
            <a:r>
              <a:rPr lang="en-US" altLang="ko-KR" dirty="0"/>
              <a:t>(x)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    y = </a:t>
            </a:r>
            <a:r>
              <a:rPr lang="en-US" altLang="ko-KR" dirty="0" err="1"/>
              <a:t>softmax</a:t>
            </a:r>
            <a:r>
              <a:rPr lang="en-US" altLang="ko-KR" dirty="0"/>
              <a:t>(z)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    loss = </a:t>
            </a:r>
            <a:r>
              <a:rPr lang="en-US" altLang="ko-KR" dirty="0" err="1"/>
              <a:t>cross_entropy_error</a:t>
            </a:r>
            <a:r>
              <a:rPr lang="en-US" altLang="ko-KR" dirty="0"/>
              <a:t>(y, t)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    return loss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3206327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Neural Network Training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75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4992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Random</a:t>
            </a:r>
            <a:r>
              <a:rPr lang="ko-KR" altLang="en-US" dirty="0"/>
              <a:t>한 </a:t>
            </a:r>
            <a:r>
              <a:rPr lang="en-US" altLang="ko-KR" dirty="0"/>
              <a:t>2 x 3</a:t>
            </a:r>
            <a:r>
              <a:rPr lang="ko-KR" altLang="en-US" dirty="0"/>
              <a:t>의 </a:t>
            </a:r>
            <a:r>
              <a:rPr lang="en-US" altLang="ko-KR" dirty="0"/>
              <a:t>Network </a:t>
            </a:r>
            <a:r>
              <a:rPr lang="ko-KR" altLang="en-US" dirty="0"/>
              <a:t>생성  </a:t>
            </a:r>
            <a:r>
              <a:rPr lang="en-US" altLang="ko-KR" dirty="0">
                <a:sym typeface="Wingdings" panose="05000000000000000000" pitchFamily="2" charset="2"/>
              </a:rPr>
              <a:t> net = </a:t>
            </a:r>
            <a:r>
              <a:rPr lang="en-US" altLang="ko-KR" dirty="0" err="1">
                <a:sym typeface="Wingdings" panose="05000000000000000000" pitchFamily="2" charset="2"/>
              </a:rPr>
              <a:t>simpleNet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가중치 매개변수 출력 </a:t>
            </a:r>
            <a:r>
              <a:rPr lang="en-US" altLang="ko-KR" dirty="0">
                <a:sym typeface="Wingdings" panose="05000000000000000000" pitchFamily="2" charset="2"/>
              </a:rPr>
              <a:t> print(</a:t>
            </a:r>
            <a:r>
              <a:rPr lang="en-US" altLang="ko-KR" dirty="0" err="1">
                <a:sym typeface="Wingdings" panose="05000000000000000000" pitchFamily="2" charset="2"/>
              </a:rPr>
              <a:t>net.W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x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Input </a:t>
            </a:r>
            <a:r>
              <a:rPr lang="ko-KR" altLang="en-US" dirty="0"/>
              <a:t>생성 </a:t>
            </a:r>
            <a:r>
              <a:rPr lang="en-US" altLang="ko-KR" dirty="0">
                <a:sym typeface="Wingdings" panose="05000000000000000000" pitchFamily="2" charset="2"/>
              </a:rPr>
              <a:t> x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=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np.array</a:t>
            </a:r>
            <a:r>
              <a:rPr lang="en-US" altLang="ko-KR" dirty="0">
                <a:sym typeface="Wingdings" panose="05000000000000000000" pitchFamily="2" charset="2"/>
              </a:rPr>
              <a:t>([0.6, 0.9])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Prediction </a:t>
            </a:r>
            <a:r>
              <a:rPr lang="ko-KR" altLang="en-US" dirty="0">
                <a:sym typeface="Wingdings" panose="05000000000000000000" pitchFamily="2" charset="2"/>
              </a:rPr>
              <a:t>진행 </a:t>
            </a:r>
            <a:r>
              <a:rPr lang="en-US" altLang="ko-KR" dirty="0">
                <a:sym typeface="Wingdings" panose="05000000000000000000" pitchFamily="2" charset="2"/>
              </a:rPr>
              <a:t> p = </a:t>
            </a:r>
            <a:r>
              <a:rPr lang="en-US" altLang="ko-KR" dirty="0" err="1">
                <a:sym typeface="Wingdings" panose="05000000000000000000" pitchFamily="2" charset="2"/>
              </a:rPr>
              <a:t>net.predict</a:t>
            </a:r>
            <a:r>
              <a:rPr lang="en-US" altLang="ko-KR" dirty="0">
                <a:sym typeface="Wingdings" panose="05000000000000000000" pitchFamily="2" charset="2"/>
              </a:rPr>
              <a:t>(x)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Prediction </a:t>
            </a:r>
            <a:r>
              <a:rPr lang="ko-KR" altLang="en-US" dirty="0">
                <a:sym typeface="Wingdings" panose="05000000000000000000" pitchFamily="2" charset="2"/>
              </a:rPr>
              <a:t>결과 출력 </a:t>
            </a:r>
            <a:r>
              <a:rPr lang="en-US" altLang="ko-KR" dirty="0">
                <a:sym typeface="Wingdings" panose="05000000000000000000" pitchFamily="2" charset="2"/>
              </a:rPr>
              <a:t> print(p)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결과가 최대가 되는 </a:t>
            </a:r>
            <a:r>
              <a:rPr lang="en-US" altLang="ko-KR" dirty="0">
                <a:sym typeface="Wingdings" panose="05000000000000000000" pitchFamily="2" charset="2"/>
              </a:rPr>
              <a:t>index </a:t>
            </a:r>
            <a:r>
              <a:rPr lang="ko-KR" altLang="en-US" dirty="0">
                <a:sym typeface="Wingdings" panose="05000000000000000000" pitchFamily="2" charset="2"/>
              </a:rPr>
              <a:t>출력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np.argmax</a:t>
            </a:r>
            <a:r>
              <a:rPr lang="en-US" altLang="ko-KR" dirty="0">
                <a:sym typeface="Wingdings" panose="05000000000000000000" pitchFamily="2" charset="2"/>
              </a:rPr>
              <a:t>(p)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정답 </a:t>
            </a:r>
            <a:r>
              <a:rPr lang="en-US" altLang="ko-KR" dirty="0">
                <a:sym typeface="Wingdings" panose="05000000000000000000" pitchFamily="2" charset="2"/>
              </a:rPr>
              <a:t>Label </a:t>
            </a:r>
            <a:r>
              <a:rPr lang="ko-KR" altLang="en-US" dirty="0">
                <a:sym typeface="Wingdings" panose="05000000000000000000" pitchFamily="2" charset="2"/>
              </a:rPr>
              <a:t>임의 생성 </a:t>
            </a:r>
            <a:r>
              <a:rPr lang="en-US" altLang="ko-KR" dirty="0">
                <a:sym typeface="Wingdings" panose="05000000000000000000" pitchFamily="2" charset="2"/>
              </a:rPr>
              <a:t> t = </a:t>
            </a:r>
            <a:r>
              <a:rPr lang="en-US" altLang="ko-KR" dirty="0" err="1">
                <a:sym typeface="Wingdings" panose="05000000000000000000" pitchFamily="2" charset="2"/>
              </a:rPr>
              <a:t>np.array</a:t>
            </a:r>
            <a:r>
              <a:rPr lang="en-US" altLang="ko-KR" dirty="0">
                <a:sym typeface="Wingdings" panose="05000000000000000000" pitchFamily="2" charset="2"/>
              </a:rPr>
              <a:t>([0, 0, 1])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Loss function </a:t>
            </a:r>
            <a:r>
              <a:rPr lang="ko-KR" altLang="en-US" dirty="0"/>
              <a:t>확인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net.loss</a:t>
            </a:r>
            <a:r>
              <a:rPr lang="en-US" altLang="ko-KR" dirty="0">
                <a:sym typeface="Wingdings" panose="05000000000000000000" pitchFamily="2" charset="2"/>
              </a:rPr>
              <a:t>(x, t)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Gradient </a:t>
            </a:r>
            <a:r>
              <a:rPr lang="ko-KR" altLang="en-US" dirty="0">
                <a:sym typeface="Wingdings" panose="05000000000000000000" pitchFamily="2" charset="2"/>
              </a:rPr>
              <a:t>계산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dW</a:t>
            </a:r>
            <a:r>
              <a:rPr lang="en-US" altLang="ko-KR" dirty="0">
                <a:sym typeface="Wingdings" panose="05000000000000000000" pitchFamily="2" charset="2"/>
              </a:rPr>
              <a:t> = </a:t>
            </a:r>
            <a:r>
              <a:rPr lang="en-US" altLang="ko-KR" dirty="0" err="1">
                <a:sym typeface="Wingdings" panose="05000000000000000000" pitchFamily="2" charset="2"/>
              </a:rPr>
              <a:t>numerical_gradient</a:t>
            </a:r>
            <a:r>
              <a:rPr lang="en-US" altLang="ko-KR" dirty="0">
                <a:sym typeface="Wingdings" panose="05000000000000000000" pitchFamily="2" charset="2"/>
              </a:rPr>
              <a:t>(lambda w: </a:t>
            </a:r>
            <a:r>
              <a:rPr lang="en-US" altLang="ko-KR" dirty="0" err="1">
                <a:sym typeface="Wingdings" panose="05000000000000000000" pitchFamily="2" charset="2"/>
              </a:rPr>
              <a:t>net.loss</a:t>
            </a:r>
            <a:r>
              <a:rPr lang="en-US" altLang="ko-KR" dirty="0">
                <a:sym typeface="Wingdings" panose="05000000000000000000" pitchFamily="2" charset="2"/>
              </a:rPr>
              <a:t>(x, t), </a:t>
            </a:r>
            <a:r>
              <a:rPr lang="en-US" altLang="ko-KR" dirty="0" err="1">
                <a:sym typeface="Wingdings" panose="05000000000000000000" pitchFamily="2" charset="2"/>
              </a:rPr>
              <a:t>net.W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3206327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Neural Network Training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81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333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Stochastic Gradient Descent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미니 배치 </a:t>
            </a:r>
            <a:r>
              <a:rPr lang="en-US" altLang="ko-KR" dirty="0"/>
              <a:t>(Training</a:t>
            </a:r>
            <a:r>
              <a:rPr lang="ko-KR" altLang="en-US" dirty="0"/>
              <a:t> </a:t>
            </a:r>
            <a:r>
              <a:rPr lang="en-US" altLang="ko-KR" dirty="0"/>
              <a:t>Data </a:t>
            </a:r>
            <a:r>
              <a:rPr lang="ko-KR" altLang="en-US" dirty="0"/>
              <a:t>중 일부만 </a:t>
            </a:r>
            <a:r>
              <a:rPr lang="en-US" altLang="ko-KR" dirty="0"/>
              <a:t>Random</a:t>
            </a:r>
            <a:r>
              <a:rPr lang="ko-KR" altLang="en-US" dirty="0"/>
              <a:t>으로 추출</a:t>
            </a:r>
            <a:r>
              <a:rPr lang="en-US" altLang="ko-KR" dirty="0"/>
              <a:t>)</a:t>
            </a:r>
            <a:r>
              <a:rPr lang="ko-KR" altLang="en-US" dirty="0"/>
              <a:t>를 이용하여 </a:t>
            </a:r>
            <a:r>
              <a:rPr lang="en-US" altLang="ko-KR" dirty="0"/>
              <a:t>loss function</a:t>
            </a:r>
            <a:r>
              <a:rPr lang="ko-KR" altLang="en-US" dirty="0"/>
              <a:t>의 값을 줄이는 것이 목표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각 가중치 매개변수의 기울기를 산출</a:t>
            </a:r>
            <a:r>
              <a:rPr lang="en-US" altLang="ko-KR" dirty="0"/>
              <a:t>(Gradient</a:t>
            </a:r>
            <a:r>
              <a:rPr lang="ko-KR" altLang="en-US" dirty="0"/>
              <a:t>는 손실 함수를 줄이는 방향을 제시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가중치 매개변수를 기울기 방향으로 약간 갱신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이후 위의 과정을 반복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3206327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Neural Network Training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21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897509"/>
            <a:ext cx="9001000" cy="5766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class </a:t>
            </a:r>
            <a:r>
              <a:rPr lang="en-US" altLang="ko-KR" sz="1600" dirty="0" err="1"/>
              <a:t>TwoLayerNet</a:t>
            </a:r>
            <a:r>
              <a:rPr lang="en-US" altLang="ko-KR" sz="1600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def __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__(self, </a:t>
            </a:r>
            <a:r>
              <a:rPr lang="en-US" altLang="ko-KR" sz="1600" dirty="0" err="1"/>
              <a:t>input_size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hidden_size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output_size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weight_init_std</a:t>
            </a:r>
            <a:r>
              <a:rPr lang="en-US" altLang="ko-KR" sz="1600" dirty="0"/>
              <a:t>=0.01):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self.params</a:t>
            </a:r>
            <a:r>
              <a:rPr lang="en-US" altLang="ko-KR" sz="1600" dirty="0"/>
              <a:t> = {}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self.params</a:t>
            </a:r>
            <a:r>
              <a:rPr lang="en-US" altLang="ko-KR" sz="1600" dirty="0"/>
              <a:t>[‘W1’] = </a:t>
            </a:r>
            <a:r>
              <a:rPr lang="en-US" altLang="ko-KR" sz="1600" dirty="0" err="1"/>
              <a:t>weight_init_std</a:t>
            </a:r>
            <a:r>
              <a:rPr lang="en-US" altLang="ko-KR" sz="1600" dirty="0"/>
              <a:t> * </a:t>
            </a:r>
            <a:r>
              <a:rPr lang="en-US" altLang="ko-KR" sz="1600" dirty="0" err="1"/>
              <a:t>np.random.randn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input_size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hidden_size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self.params</a:t>
            </a:r>
            <a:r>
              <a:rPr lang="en-US" altLang="ko-KR" sz="1600" dirty="0"/>
              <a:t>[‘b1’] = </a:t>
            </a:r>
            <a:r>
              <a:rPr lang="en-US" altLang="ko-KR" sz="1600" dirty="0" err="1"/>
              <a:t>np.zeros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hidden_size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self.params</a:t>
            </a:r>
            <a:r>
              <a:rPr lang="en-US" altLang="ko-KR" sz="1600" dirty="0"/>
              <a:t>[‘W2’] = </a:t>
            </a:r>
            <a:r>
              <a:rPr lang="en-US" altLang="ko-KR" sz="1600" dirty="0" err="1"/>
              <a:t>weight_init_std</a:t>
            </a:r>
            <a:r>
              <a:rPr lang="en-US" altLang="ko-KR" sz="1600" dirty="0"/>
              <a:t> * </a:t>
            </a:r>
            <a:r>
              <a:rPr lang="en-US" altLang="ko-KR" sz="1600" dirty="0" err="1"/>
              <a:t>np.random.rand</a:t>
            </a:r>
            <a:r>
              <a:rPr lang="en-US" altLang="ko-KR" sz="1600" dirty="0"/>
              <a:t>(</a:t>
            </a:r>
            <a:r>
              <a:rPr lang="en-US" altLang="ko-KR" sz="1600" dirty="0" err="1"/>
              <a:t>hidden_size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output_size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self.params</a:t>
            </a:r>
            <a:r>
              <a:rPr lang="en-US" altLang="ko-KR" sz="1600" dirty="0"/>
              <a:t>[‘b2’] = </a:t>
            </a:r>
            <a:r>
              <a:rPr lang="en-US" altLang="ko-KR" sz="1600" dirty="0" err="1"/>
              <a:t>np.zeros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output_size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def predict(self, x):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W1, W2 = </a:t>
            </a:r>
            <a:r>
              <a:rPr lang="en-US" altLang="ko-KR" sz="1600" dirty="0" err="1"/>
              <a:t>self.params</a:t>
            </a:r>
            <a:r>
              <a:rPr lang="en-US" altLang="ko-KR" sz="1600" dirty="0"/>
              <a:t>[‘W1’], </a:t>
            </a:r>
            <a:r>
              <a:rPr lang="en-US" altLang="ko-KR" sz="1600" dirty="0" err="1"/>
              <a:t>self.params</a:t>
            </a:r>
            <a:r>
              <a:rPr lang="en-US" altLang="ko-KR" sz="1600" dirty="0"/>
              <a:t>[‘W2’]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b1, b2 = </a:t>
            </a:r>
            <a:r>
              <a:rPr lang="en-US" altLang="ko-KR" sz="1600" dirty="0" err="1"/>
              <a:t>self.params</a:t>
            </a:r>
            <a:r>
              <a:rPr lang="en-US" altLang="ko-KR" sz="1600" dirty="0"/>
              <a:t>[‘b1’], </a:t>
            </a:r>
            <a:r>
              <a:rPr lang="en-US" altLang="ko-KR" sz="1600" dirty="0" err="1"/>
              <a:t>self.params</a:t>
            </a:r>
            <a:r>
              <a:rPr lang="en-US" altLang="ko-KR" sz="1600" dirty="0"/>
              <a:t>[‘b2’]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a1 = np.dot(x, W1) + b1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z1 = sigmoid(a1)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a2 = np.dot(z1, W2) + b2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y = </a:t>
            </a:r>
            <a:r>
              <a:rPr lang="en-US" altLang="ko-KR" sz="1600" dirty="0" err="1"/>
              <a:t>softmax</a:t>
            </a:r>
            <a:r>
              <a:rPr lang="en-US" altLang="ko-KR" sz="1600" dirty="0"/>
              <a:t>(a2)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return y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3206327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Neural Network Training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53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F31617C-3373-49DB-BE7F-2B73240F32D2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ACAB3-6638-48E1-86F9-9316DDF07747}"/>
              </a:ext>
            </a:extLst>
          </p:cNvPr>
          <p:cNvSpPr txBox="1"/>
          <p:nvPr/>
        </p:nvSpPr>
        <p:spPr>
          <a:xfrm>
            <a:off x="452500" y="739725"/>
            <a:ext cx="9001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class </a:t>
            </a:r>
            <a:r>
              <a:rPr lang="en-US" altLang="ko-KR" sz="1600" dirty="0" err="1"/>
              <a:t>TwoLayerNet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    def loss(self, x, t):</a:t>
            </a:r>
          </a:p>
          <a:p>
            <a:r>
              <a:rPr lang="en-US" altLang="ko-KR" sz="1600" dirty="0"/>
              <a:t>        y = </a:t>
            </a:r>
            <a:r>
              <a:rPr lang="en-US" altLang="ko-KR" sz="1600" dirty="0" err="1"/>
              <a:t>self.predict</a:t>
            </a:r>
            <a:r>
              <a:rPr lang="en-US" altLang="ko-KR" sz="1600" dirty="0"/>
              <a:t>(x)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    return </a:t>
            </a:r>
            <a:r>
              <a:rPr lang="en-US" altLang="ko-KR" sz="1600" dirty="0" err="1"/>
              <a:t>cross_entropy_error</a:t>
            </a:r>
            <a:r>
              <a:rPr lang="en-US" altLang="ko-KR" sz="1600" dirty="0"/>
              <a:t>(y, t)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def accuracy(self, x, t):</a:t>
            </a:r>
          </a:p>
          <a:p>
            <a:r>
              <a:rPr lang="en-US" altLang="ko-KR" sz="1600" dirty="0"/>
              <a:t>        y = </a:t>
            </a:r>
            <a:r>
              <a:rPr lang="en-US" altLang="ko-KR" sz="1600" dirty="0" err="1"/>
              <a:t>self.predict</a:t>
            </a:r>
            <a:r>
              <a:rPr lang="en-US" altLang="ko-KR" sz="1600" dirty="0"/>
              <a:t>(x)</a:t>
            </a:r>
          </a:p>
          <a:p>
            <a:r>
              <a:rPr lang="en-US" altLang="ko-KR" sz="1600" dirty="0"/>
              <a:t>        y = </a:t>
            </a:r>
            <a:r>
              <a:rPr lang="en-US" altLang="ko-KR" sz="1600" dirty="0" err="1"/>
              <a:t>np.argmax</a:t>
            </a:r>
            <a:r>
              <a:rPr lang="en-US" altLang="ko-KR" sz="1600" dirty="0"/>
              <a:t>(y, axis=1)</a:t>
            </a:r>
          </a:p>
          <a:p>
            <a:r>
              <a:rPr lang="en-US" altLang="ko-KR" sz="1600" dirty="0"/>
              <a:t>        t = </a:t>
            </a:r>
            <a:r>
              <a:rPr lang="en-US" altLang="ko-KR" sz="1600" dirty="0" err="1"/>
              <a:t>np.argmax</a:t>
            </a:r>
            <a:r>
              <a:rPr lang="en-US" altLang="ko-KR" sz="1600" dirty="0"/>
              <a:t>(t, axis=1)</a:t>
            </a:r>
          </a:p>
          <a:p>
            <a:r>
              <a:rPr lang="en-US" altLang="ko-KR" sz="1600" dirty="0"/>
              <a:t>        accuracy = </a:t>
            </a:r>
            <a:r>
              <a:rPr lang="en-US" altLang="ko-KR" sz="1600" dirty="0" err="1"/>
              <a:t>np.sum</a:t>
            </a:r>
            <a:r>
              <a:rPr lang="en-US" altLang="ko-KR" sz="1600" dirty="0"/>
              <a:t>(y == t) / float(</a:t>
            </a:r>
            <a:r>
              <a:rPr lang="en-US" altLang="ko-KR" sz="1600" dirty="0" err="1"/>
              <a:t>x.shape</a:t>
            </a:r>
            <a:r>
              <a:rPr lang="en-US" altLang="ko-KR" sz="1600" dirty="0"/>
              <a:t>[0])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    return accuracy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def </a:t>
            </a:r>
            <a:r>
              <a:rPr lang="en-US" altLang="ko-KR" sz="1600" dirty="0" err="1"/>
              <a:t>numerical_gradient</a:t>
            </a:r>
            <a:r>
              <a:rPr lang="en-US" altLang="ko-KR" sz="1600" dirty="0"/>
              <a:t>(self, x, t):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loss_W</a:t>
            </a:r>
            <a:r>
              <a:rPr lang="en-US" altLang="ko-KR" sz="1600" dirty="0"/>
              <a:t> = lambda W: </a:t>
            </a:r>
            <a:r>
              <a:rPr lang="en-US" altLang="ko-KR" sz="1600" dirty="0" err="1"/>
              <a:t>self.loss</a:t>
            </a:r>
            <a:r>
              <a:rPr lang="en-US" altLang="ko-KR" sz="1600" dirty="0"/>
              <a:t>(x, t)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    grads = {}</a:t>
            </a:r>
          </a:p>
          <a:p>
            <a:r>
              <a:rPr lang="en-US" altLang="ko-KR" sz="1600" dirty="0"/>
              <a:t>        grads[‘W1’] = </a:t>
            </a:r>
            <a:r>
              <a:rPr lang="en-US" altLang="ko-KR" sz="1600" dirty="0" err="1"/>
              <a:t>numerical_gradient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loss_W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self.params</a:t>
            </a:r>
            <a:r>
              <a:rPr lang="en-US" altLang="ko-KR" sz="1600" dirty="0"/>
              <a:t>[‘W1’])</a:t>
            </a:r>
          </a:p>
          <a:p>
            <a:r>
              <a:rPr lang="en-US" altLang="ko-KR" sz="1600" dirty="0"/>
              <a:t>        grads[‘b1’] = </a:t>
            </a:r>
            <a:r>
              <a:rPr lang="en-US" altLang="ko-KR" sz="1600" dirty="0" err="1"/>
              <a:t>numerical_gradient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loss_W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self.params</a:t>
            </a:r>
            <a:r>
              <a:rPr lang="en-US" altLang="ko-KR" sz="1600" dirty="0"/>
              <a:t>[‘b1’]) </a:t>
            </a:r>
          </a:p>
          <a:p>
            <a:r>
              <a:rPr lang="en-US" altLang="ko-KR" sz="1600" dirty="0"/>
              <a:t>        grads[‘W2’] = </a:t>
            </a:r>
            <a:r>
              <a:rPr lang="en-US" altLang="ko-KR" sz="1600" dirty="0" err="1"/>
              <a:t>numerical_gradient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loss_W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self.params</a:t>
            </a:r>
            <a:r>
              <a:rPr lang="en-US" altLang="ko-KR" sz="1600" dirty="0"/>
              <a:t>[‘W2’]) </a:t>
            </a:r>
          </a:p>
          <a:p>
            <a:r>
              <a:rPr lang="en-US" altLang="ko-KR" sz="1600" dirty="0"/>
              <a:t>        grads[‘b2’] = </a:t>
            </a:r>
            <a:r>
              <a:rPr lang="en-US" altLang="ko-KR" sz="1600" dirty="0" err="1"/>
              <a:t>numerical_gradient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loss_W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self.params</a:t>
            </a:r>
            <a:r>
              <a:rPr lang="en-US" altLang="ko-KR" sz="1600" dirty="0"/>
              <a:t>[‘b2’])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    return grads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3A4186-C63E-4821-9FF4-AA419CA14981}"/>
              </a:ext>
            </a:extLst>
          </p:cNvPr>
          <p:cNvGrpSpPr/>
          <p:nvPr/>
        </p:nvGrpSpPr>
        <p:grpSpPr>
          <a:xfrm>
            <a:off x="-7620" y="203835"/>
            <a:ext cx="1608455" cy="400110"/>
            <a:chOff x="-7620" y="203835"/>
            <a:chExt cx="1608455" cy="40011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C4A1CB-8696-4BB4-98FB-AA5D703AAA28}"/>
                </a:ext>
              </a:extLst>
            </p:cNvPr>
            <p:cNvSpPr/>
            <p:nvPr/>
          </p:nvSpPr>
          <p:spPr>
            <a:xfrm>
              <a:off x="-7620" y="203835"/>
              <a:ext cx="1566545" cy="4000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Raleway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714010-2818-4A02-91D2-B98A74E0AE31}"/>
                </a:ext>
              </a:extLst>
            </p:cNvPr>
            <p:cNvSpPr txBox="1"/>
            <p:nvPr/>
          </p:nvSpPr>
          <p:spPr>
            <a:xfrm>
              <a:off x="1077935" y="203835"/>
              <a:ext cx="522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dirty="0">
                  <a:gradFill>
                    <a:gsLst>
                      <a:gs pos="100000">
                        <a:schemeClr val="bg1"/>
                      </a:gs>
                      <a:gs pos="100000">
                        <a:schemeClr val="bg1">
                          <a:lumMod val="90000"/>
                        </a:schemeClr>
                      </a:gs>
                    </a:gsLst>
                    <a:path path="circle">
                      <a:fillToRect l="100000" t="100000"/>
                    </a:path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01.</a:t>
              </a:r>
              <a:endParaRPr lang="ko-KR" altLang="en-US" sz="2000" dirty="0">
                <a:gradFill>
                  <a:gsLst>
                    <a:gs pos="10000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path path="circle">
                    <a:fillToRect l="100000" t="100000"/>
                  </a:path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6CC3E7E-B79B-4C7F-8611-338C314F945E}"/>
              </a:ext>
            </a:extLst>
          </p:cNvPr>
          <p:cNvCxnSpPr/>
          <p:nvPr/>
        </p:nvCxnSpPr>
        <p:spPr>
          <a:xfrm>
            <a:off x="-7620" y="584835"/>
            <a:ext cx="3755390" cy="0"/>
          </a:xfrm>
          <a:prstGeom prst="line">
            <a:avLst/>
          </a:prstGeom>
          <a:ln w="28575">
            <a:solidFill>
              <a:srgbClr val="1D2F3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AF085-E8E1-4F18-8A5F-E9AD354CF263}"/>
              </a:ext>
            </a:extLst>
          </p:cNvPr>
          <p:cNvSpPr txBox="1">
            <a:spLocks/>
          </p:cNvSpPr>
          <p:nvPr/>
        </p:nvSpPr>
        <p:spPr>
          <a:xfrm>
            <a:off x="1630045" y="203775"/>
            <a:ext cx="3206327" cy="40011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eaLnBrk="0"/>
            <a:r>
              <a:rPr lang="en-US" altLang="ko-KR" sz="2000" b="1" strike="noStrike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Neural Network Training</a:t>
            </a:r>
            <a:endParaRPr lang="ko-KR" altLang="en-US" sz="2000" b="1" strike="noStrike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56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5">
      <a:majorFont>
        <a:latin typeface="Raleway"/>
        <a:ea typeface="Noto Sans Korean Regular"/>
        <a:cs typeface=""/>
      </a:majorFont>
      <a:minorFont>
        <a:latin typeface="Raleway"/>
        <a:ea typeface="Noto Sans Korea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6466</TotalTime>
  <Pages>50</Pages>
  <Words>2808</Words>
  <Characters>0</Characters>
  <Application>Microsoft Office PowerPoint</Application>
  <DocSecurity>0</DocSecurity>
  <PresentationFormat>A4 용지(210x297mm)</PresentationFormat>
  <Lines>0</Lines>
  <Paragraphs>356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Noto Sans Korean Regular</vt:lpstr>
      <vt:lpstr>Raleway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ATC_003</dc:creator>
  <cp:lastModifiedBy>733</cp:lastModifiedBy>
  <cp:revision>816</cp:revision>
  <cp:lastPrinted>2019-01-22T08:31:15Z</cp:lastPrinted>
  <dcterms:modified xsi:type="dcterms:W3CDTF">2020-08-13T10:51:40Z</dcterms:modified>
</cp:coreProperties>
</file>