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notesMasterIdLst>
    <p:notesMasterId r:id="rId49"/>
  </p:notesMasterIdLst>
  <p:sldIdLst>
    <p:sldId id="607" r:id="rId2"/>
    <p:sldId id="672" r:id="rId3"/>
    <p:sldId id="513" r:id="rId4"/>
    <p:sldId id="722" r:id="rId5"/>
    <p:sldId id="775" r:id="rId6"/>
    <p:sldId id="776" r:id="rId7"/>
    <p:sldId id="778" r:id="rId8"/>
    <p:sldId id="779" r:id="rId9"/>
    <p:sldId id="780" r:id="rId10"/>
    <p:sldId id="781" r:id="rId11"/>
    <p:sldId id="782" r:id="rId12"/>
    <p:sldId id="783" r:id="rId13"/>
    <p:sldId id="777" r:id="rId14"/>
    <p:sldId id="784" r:id="rId15"/>
    <p:sldId id="786" r:id="rId16"/>
    <p:sldId id="787" r:id="rId17"/>
    <p:sldId id="785" r:id="rId18"/>
    <p:sldId id="788" r:id="rId19"/>
    <p:sldId id="792" r:id="rId20"/>
    <p:sldId id="791" r:id="rId21"/>
    <p:sldId id="794" r:id="rId22"/>
    <p:sldId id="795" r:id="rId23"/>
    <p:sldId id="796" r:id="rId24"/>
    <p:sldId id="797" r:id="rId25"/>
    <p:sldId id="798" r:id="rId26"/>
    <p:sldId id="799" r:id="rId27"/>
    <p:sldId id="800" r:id="rId28"/>
    <p:sldId id="801" r:id="rId29"/>
    <p:sldId id="802" r:id="rId30"/>
    <p:sldId id="803" r:id="rId31"/>
    <p:sldId id="806" r:id="rId32"/>
    <p:sldId id="804" r:id="rId33"/>
    <p:sldId id="805" r:id="rId34"/>
    <p:sldId id="810" r:id="rId35"/>
    <p:sldId id="809" r:id="rId36"/>
    <p:sldId id="808" r:id="rId37"/>
    <p:sldId id="811" r:id="rId38"/>
    <p:sldId id="812" r:id="rId39"/>
    <p:sldId id="814" r:id="rId40"/>
    <p:sldId id="815" r:id="rId41"/>
    <p:sldId id="816" r:id="rId42"/>
    <p:sldId id="817" r:id="rId43"/>
    <p:sldId id="818" r:id="rId44"/>
    <p:sldId id="819" r:id="rId45"/>
    <p:sldId id="820" r:id="rId46"/>
    <p:sldId id="821" r:id="rId47"/>
    <p:sldId id="721" r:id="rId48"/>
  </p:sldIdLst>
  <p:sldSz cx="9906000" cy="6858000" type="A4"/>
  <p:notesSz cx="6888163" cy="100203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117">
          <p15:clr>
            <a:srgbClr val="A4A3A4"/>
          </p15:clr>
        </p15:guide>
        <p15:guide id="3" orient="horz" pos="1933">
          <p15:clr>
            <a:srgbClr val="A4A3A4"/>
          </p15:clr>
        </p15:guide>
        <p15:guide id="4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7">
          <p15:clr>
            <a:srgbClr val="A4A3A4"/>
          </p15:clr>
        </p15:guide>
        <p15:guide id="2" pos="315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733" initials="7" lastIdx="1" clrIdx="0">
    <p:extLst>
      <p:ext uri="{19B8F6BF-5375-455C-9EA6-DF929625EA0E}">
        <p15:presenceInfo xmlns:p15="http://schemas.microsoft.com/office/powerpoint/2012/main" userId="S::bl733@avanac.me::d1a8106e-404b-41b1-bd35-a5a5b030c5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A65"/>
    <a:srgbClr val="000000"/>
    <a:srgbClr val="FFC000"/>
    <a:srgbClr val="385D8A"/>
    <a:srgbClr val="4B6C95"/>
    <a:srgbClr val="BFBAB6"/>
    <a:srgbClr val="BDB5B2"/>
    <a:srgbClr val="FFFFFF"/>
    <a:srgbClr val="5F5F5F"/>
    <a:srgbClr val="5C2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71248" autoAdjust="0"/>
  </p:normalViewPr>
  <p:slideViewPr>
    <p:cSldViewPr snapToObjects="1">
      <p:cViewPr varScale="1">
        <p:scale>
          <a:sx n="85" d="100"/>
          <a:sy n="85" d="100"/>
        </p:scale>
        <p:origin x="1114" y="53"/>
      </p:cViewPr>
      <p:guideLst>
        <p:guide orient="horz" pos="2157"/>
        <p:guide pos="3117"/>
        <p:guide orient="horz" pos="1933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Objects="1">
      <p:cViewPr varScale="1">
        <p:scale>
          <a:sx n="61" d="100"/>
          <a:sy n="61" d="100"/>
        </p:scale>
        <p:origin x="-1218" y="-84"/>
      </p:cViewPr>
      <p:guideLst>
        <p:guide orient="horz" pos="2177"/>
        <p:guide pos="315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978" cy="501255"/>
          </a:xfrm>
          <a:prstGeom prst="rect">
            <a:avLst/>
          </a:prstGeom>
        </p:spPr>
        <p:txBody>
          <a:bodyPr vert="horz" lIns="96603" tIns="48302" rIns="96603" bIns="48302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899" y="0"/>
            <a:ext cx="2984978" cy="501255"/>
          </a:xfrm>
          <a:prstGeom prst="rect">
            <a:avLst/>
          </a:prstGeom>
        </p:spPr>
        <p:txBody>
          <a:bodyPr vert="horz" lIns="96603" tIns="48302" rIns="96603" bIns="48302" rtlCol="0"/>
          <a:lstStyle>
            <a:lvl1pPr algn="r">
              <a:defRPr sz="1300"/>
            </a:lvl1pPr>
          </a:lstStyle>
          <a:p>
            <a:fld id="{F25F4E48-68E1-4BB1-9CA5-6A6E30F3E36D}" type="datetimeFigureOut">
              <a:rPr lang="ko-KR" altLang="en-US" smtClean="0"/>
              <a:t>2020-08-14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3" tIns="48302" rIns="96603" bIns="48302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</p:spPr>
        <p:txBody>
          <a:bodyPr vert="horz" lIns="96603" tIns="48302" rIns="96603" bIns="4830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7442"/>
            <a:ext cx="2984978" cy="501255"/>
          </a:xfrm>
          <a:prstGeom prst="rect">
            <a:avLst/>
          </a:prstGeom>
        </p:spPr>
        <p:txBody>
          <a:bodyPr vert="horz" lIns="96603" tIns="48302" rIns="96603" bIns="48302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</p:spPr>
        <p:txBody>
          <a:bodyPr vert="horz" lIns="96603" tIns="48302" rIns="96603" bIns="48302" rtlCol="0" anchor="b"/>
          <a:lstStyle>
            <a:lvl1pPr algn="r">
              <a:defRPr sz="1300"/>
            </a:lvl1pPr>
          </a:lstStyle>
          <a:p>
            <a:fld id="{6C5A4F86-C80D-4A48-8852-DE65FD957FC8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8" name="그림 7" descr="C:/Users/wegokorea/AppData/Roaming/PolarisOffice/ETemp/8668_9018624/fImage22932445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926" y="4092731"/>
            <a:ext cx="696216" cy="2038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24895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A4F86-C80D-4A48-8852-DE65FD957FC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39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653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722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006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613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603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704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295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869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0360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162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30250" y="750888"/>
            <a:ext cx="5427663" cy="37576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9138" y="4758608"/>
            <a:ext cx="5511174" cy="4509302"/>
          </a:xfrm>
        </p:spPr>
        <p:txBody>
          <a:bodyPr vert="horz" wrap="square" lIns="96288" tIns="48144" rIns="96288" bIns="48144" numCol="1" anchor="t">
            <a:noAutofit/>
          </a:bodyPr>
          <a:lstStyle/>
          <a:p>
            <a:pPr algn="just" defTabSz="513537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901898" y="9515935"/>
            <a:ext cx="2985621" cy="501817"/>
          </a:xfrm>
        </p:spPr>
        <p:txBody>
          <a:bodyPr/>
          <a:lstStyle/>
          <a:p>
            <a:fld id="{6C5A4F86-C80D-4A48-8852-DE65FD957FC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077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0876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A4F86-C80D-4A48-8852-DE65FD957FC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2374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773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990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0326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0294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0747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A4F86-C80D-4A48-8852-DE65FD957FC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7332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8031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063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A4F86-C80D-4A48-8852-DE65FD957FC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4557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1240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712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6548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6350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4640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4130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0465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6445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9568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270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3788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2368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3342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2837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0367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2595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7595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0551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53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154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450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47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867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987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D8D9-5728-4D43-9983-DFD0FBD3DF0F}" type="datetime1">
              <a:rPr lang="ko-KR" altLang="en-US" smtClean="0"/>
              <a:t>2020-08-14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840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9A07-96C9-4463-912A-92108E562DA7}" type="datetime1">
              <a:rPr lang="ko-KR" altLang="en-US" smtClean="0"/>
              <a:t>2020-08-14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86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3798-406A-415C-8482-195D8D9A9144}" type="datetime1">
              <a:rPr lang="ko-KR" altLang="en-US" smtClean="0"/>
              <a:t>2020-08-14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78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DB04-83A0-4A9C-9960-D959D6C9E27A}" type="datetime1">
              <a:rPr lang="ko-KR" altLang="en-US" smtClean="0"/>
              <a:t>2020-08-14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3729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658F-EBD1-4966-ACD3-D9D902000DEE}" type="datetime1">
              <a:rPr lang="ko-KR" altLang="en-US" smtClean="0"/>
              <a:t>2020-08-14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8104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1775-51C0-4AB1-ADD2-C9DA530B6CC3}" type="datetime1">
              <a:rPr lang="ko-KR" altLang="en-US" smtClean="0"/>
              <a:t>2020-08-14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5419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8F89-0681-4CB9-903A-212059E987EA}" type="datetime1">
              <a:rPr lang="ko-KR" altLang="en-US" smtClean="0"/>
              <a:t>2020-08-14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228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EB04B-F33E-4633-87BD-DC597C040EAF}" type="datetime1">
              <a:rPr lang="ko-KR" altLang="en-US" smtClean="0"/>
              <a:t>2020-08-14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0831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2035" cy="365760"/>
          </a:xfrm>
        </p:spPr>
        <p:txBody>
          <a:bodyPr/>
          <a:lstStyle/>
          <a:p>
            <a:fld id="{5650AD35-8262-4F9F-8C7D-E43C1C5CA4B5}" type="datetime1">
              <a:rPr lang="ko-KR" altLang="en-US" smtClean="0"/>
              <a:t>2020-08-14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7535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C4E17-EA00-48D7-9432-ACBDEAD517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482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28DC-EDB1-49D6-A6E6-564A50F9FDE8}" type="datetime1">
              <a:rPr lang="ko-KR" altLang="en-US" smtClean="0"/>
              <a:t>2020-08-14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499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DFDE-FAD9-40A2-BECA-C2EFE5603CCF}" type="datetime1">
              <a:rPr lang="ko-KR" altLang="en-US" smtClean="0"/>
              <a:t>2020-08-14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49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 am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955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D8089-537B-4E28-B07C-CAF4598823B2}" type="datetime1">
              <a:rPr lang="ko-KR" altLang="en-US" smtClean="0"/>
              <a:t>2020-08-14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C4E17-EA00-48D7-9432-ACBDEAD51795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-87630" y="6830695"/>
            <a:ext cx="10081260" cy="863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D:\wego\wego korea document\company logo\새로운 로고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368" y="6035017"/>
            <a:ext cx="1424360" cy="46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0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96515" y="2739730"/>
            <a:ext cx="8712969" cy="977299"/>
            <a:chOff x="501401" y="2783865"/>
            <a:chExt cx="8919074" cy="1048459"/>
          </a:xfrm>
        </p:grpSpPr>
        <p:sp>
          <p:nvSpPr>
            <p:cNvPr id="5" name="TextBox 4"/>
            <p:cNvSpPr txBox="1"/>
            <p:nvPr/>
          </p:nvSpPr>
          <p:spPr>
            <a:xfrm>
              <a:off x="501401" y="2783865"/>
              <a:ext cx="8919074" cy="693393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algn="ctr" eaLnBrk="0"/>
              <a:r>
                <a:rPr lang="en-US" altLang="ko-KR" sz="3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</a:t>
              </a:r>
              <a:r>
                <a:rPr lang="ko-KR" altLang="en-US" sz="3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자율주행 교육</a:t>
              </a:r>
              <a:endPara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Box 5"/>
            <p:cNvSpPr txBox="1">
              <a:spLocks/>
            </p:cNvSpPr>
            <p:nvPr/>
          </p:nvSpPr>
          <p:spPr>
            <a:xfrm>
              <a:off x="4110355" y="3493770"/>
              <a:ext cx="5257165" cy="33855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 b="0" strike="noStrike" cap="none" dirty="0" err="1">
                  <a:gradFill rotWithShape="1">
                    <a:gsLst>
                      <a:gs pos="10000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  <a:tileRect/>
                  </a:gradFill>
                  <a:latin typeface="맑은 고딕" charset="0"/>
                  <a:ea typeface="맑은 고딕" charset="0"/>
                </a:rPr>
                <a:t>WeGo</a:t>
              </a:r>
              <a:r>
                <a:rPr lang="en-US" altLang="ko-KR" sz="1600" b="0" strike="noStrike" cap="none" dirty="0">
                  <a:gradFill rotWithShape="1">
                    <a:gsLst>
                      <a:gs pos="10000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  <a:tileRect/>
                  </a:gradFill>
                  <a:latin typeface="맑은 고딕" charset="0"/>
                  <a:ea typeface="맑은 고딕" charset="0"/>
                </a:rPr>
                <a:t> </a:t>
              </a:r>
              <a:r>
                <a:rPr lang="ko-KR" altLang="en-US" sz="1600" b="0" strike="noStrike" cap="none" dirty="0">
                  <a:gradFill rotWithShape="1">
                    <a:gsLst>
                      <a:gs pos="10000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  <a:tileRect/>
                  </a:gradFill>
                  <a:latin typeface="맑은 고딕" charset="0"/>
                  <a:ea typeface="맑은 고딕" charset="0"/>
                </a:rPr>
                <a:t>위고 주식회사</a:t>
              </a:r>
            </a:p>
          </p:txBody>
        </p:sp>
        <p:cxnSp>
          <p:nvCxnSpPr>
            <p:cNvPr id="11" name="직선 연결선 10"/>
            <p:cNvCxnSpPr>
              <a:cxnSpLocks/>
            </p:cNvCxnSpPr>
            <p:nvPr/>
          </p:nvCxnSpPr>
          <p:spPr>
            <a:xfrm flipV="1">
              <a:off x="1791351" y="3493770"/>
              <a:ext cx="6412887" cy="330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1467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897509"/>
            <a:ext cx="9001000" cy="1114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Sigmoid </a:t>
            </a:r>
            <a:r>
              <a:rPr lang="ko-KR" altLang="en-US" dirty="0"/>
              <a:t>계층 구현</a:t>
            </a:r>
            <a:r>
              <a:rPr lang="en-US" altLang="ko-KR" dirty="0"/>
              <a:t>(Class </a:t>
            </a:r>
            <a:r>
              <a:rPr lang="ko-KR" altLang="en-US" dirty="0"/>
              <a:t>로 구현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2762295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ko-KR" altLang="en-US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활성화 함수 계층 구현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000DECB-B0B6-490A-809A-92A1B508484E}"/>
                  </a:ext>
                </a:extLst>
              </p:cNvPr>
              <p:cNvSpPr txBox="1"/>
              <p:nvPr/>
            </p:nvSpPr>
            <p:spPr>
              <a:xfrm>
                <a:off x="6492552" y="2183671"/>
                <a:ext cx="3306297" cy="5852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 ,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000DECB-B0B6-490A-809A-92A1B5084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552" y="2183671"/>
                <a:ext cx="3306297" cy="585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E4BD867-3660-436F-ABA9-D6B19CAF5973}"/>
                  </a:ext>
                </a:extLst>
              </p:cNvPr>
              <p:cNvSpPr txBox="1"/>
              <p:nvPr/>
            </p:nvSpPr>
            <p:spPr>
              <a:xfrm>
                <a:off x="2504728" y="2261447"/>
                <a:ext cx="3306297" cy="5852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E4BD867-3660-436F-ABA9-D6B19CAF5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728" y="2261447"/>
                <a:ext cx="3306297" cy="5852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>
            <a:extLst>
              <a:ext uri="{FF2B5EF4-FFF2-40B4-BE49-F238E27FC236}">
                <a16:creationId xmlns:a16="http://schemas.microsoft.com/office/drawing/2014/main" id="{918AC181-A49E-4894-B289-5F4335255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0" y="3603328"/>
            <a:ext cx="9906000" cy="205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9DA6431-C7B0-4D1B-8A09-C8CBB75C245F}"/>
              </a:ext>
            </a:extLst>
          </p:cNvPr>
          <p:cNvSpPr txBox="1"/>
          <p:nvPr/>
        </p:nvSpPr>
        <p:spPr>
          <a:xfrm>
            <a:off x="524227" y="3110031"/>
            <a:ext cx="330629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/>
            <a:r>
              <a:rPr lang="ko-KR" altLang="en-US" sz="2000" dirty="0"/>
              <a:t>반대쪽에 해당하는 </a:t>
            </a:r>
            <a:r>
              <a:rPr lang="en-US" altLang="ko-KR" sz="2000" dirty="0"/>
              <a:t>-1</a:t>
            </a:r>
            <a:r>
              <a:rPr lang="ko-KR" altLang="en-US" sz="2000" dirty="0"/>
              <a:t>을 곱셈</a:t>
            </a:r>
            <a:endParaRPr lang="en-US" altLang="ko-KR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C4AAF3-E94C-47AD-AD32-D7B130E9EEE9}"/>
              </a:ext>
            </a:extLst>
          </p:cNvPr>
          <p:cNvSpPr txBox="1"/>
          <p:nvPr/>
        </p:nvSpPr>
        <p:spPr>
          <a:xfrm>
            <a:off x="4448944" y="3034397"/>
            <a:ext cx="330629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000" dirty="0"/>
              <a:t>덧셈 노드는 그대로 전달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4078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897509"/>
            <a:ext cx="9001000" cy="1114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Sigmoid </a:t>
            </a:r>
            <a:r>
              <a:rPr lang="ko-KR" altLang="en-US" dirty="0"/>
              <a:t>계층 구현</a:t>
            </a:r>
            <a:r>
              <a:rPr lang="en-US" altLang="ko-KR" dirty="0"/>
              <a:t>(Class </a:t>
            </a:r>
            <a:r>
              <a:rPr lang="ko-KR" altLang="en-US" dirty="0"/>
              <a:t>로 구현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2762295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ko-KR" altLang="en-US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활성화 함수 계층 구현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E079DBA-4FB7-4557-A6E1-9DE911428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478" y="2564904"/>
            <a:ext cx="7537044" cy="266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91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897509"/>
            <a:ext cx="9001000" cy="1114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Sigmoid </a:t>
            </a:r>
            <a:r>
              <a:rPr lang="ko-KR" altLang="en-US" dirty="0"/>
              <a:t>계층 구현</a:t>
            </a:r>
            <a:r>
              <a:rPr lang="en-US" altLang="ko-KR" dirty="0"/>
              <a:t>(Class </a:t>
            </a:r>
            <a:r>
              <a:rPr lang="ko-KR" altLang="en-US" dirty="0"/>
              <a:t>로 구현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2762295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ko-KR" altLang="en-US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활성화 함수 계층 구현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FDD5758-CA49-4D63-BF66-A6383E0FF50A}"/>
                  </a:ext>
                </a:extLst>
              </p:cNvPr>
              <p:cNvSpPr txBox="1"/>
              <p:nvPr/>
            </p:nvSpPr>
            <p:spPr>
              <a:xfrm>
                <a:off x="1693710" y="1559637"/>
                <a:ext cx="6518579" cy="15476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400" b="0" i="0" smtClean="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24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4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den>
                      </m:f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FDD5758-CA49-4D63-BF66-A6383E0FF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710" y="1559637"/>
                <a:ext cx="6518579" cy="15476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>
            <a:extLst>
              <a:ext uri="{FF2B5EF4-FFF2-40B4-BE49-F238E27FC236}">
                <a16:creationId xmlns:a16="http://schemas.microsoft.com/office/drawing/2014/main" id="{B9076D6B-31C0-4154-8B32-CDF4BEBE4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2" y="3128290"/>
            <a:ext cx="7577814" cy="28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25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13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2762295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ko-KR" altLang="en-US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활성화 함수 계층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15286C-E4D2-445E-8209-7DABB3600616}"/>
              </a:ext>
            </a:extLst>
          </p:cNvPr>
          <p:cNvSpPr txBox="1"/>
          <p:nvPr/>
        </p:nvSpPr>
        <p:spPr>
          <a:xfrm>
            <a:off x="704528" y="1700808"/>
            <a:ext cx="79208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 Sigmoid:</a:t>
            </a:r>
          </a:p>
          <a:p>
            <a:r>
              <a:rPr lang="en-US" altLang="ko-KR" dirty="0"/>
              <a:t>    def __</a:t>
            </a:r>
            <a:r>
              <a:rPr lang="en-US" altLang="ko-KR" dirty="0" err="1"/>
              <a:t>init</a:t>
            </a:r>
            <a:r>
              <a:rPr lang="en-US" altLang="ko-KR" dirty="0"/>
              <a:t>__(self):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self.out</a:t>
            </a:r>
            <a:r>
              <a:rPr lang="en-US" altLang="ko-KR" dirty="0"/>
              <a:t> = None</a:t>
            </a:r>
          </a:p>
          <a:p>
            <a:br>
              <a:rPr lang="en-US" altLang="ko-KR" dirty="0"/>
            </a:br>
            <a:r>
              <a:rPr lang="en-US" altLang="ko-KR" dirty="0"/>
              <a:t>    def forward(self, x):</a:t>
            </a:r>
          </a:p>
          <a:p>
            <a:r>
              <a:rPr lang="en-US" altLang="ko-KR" dirty="0"/>
              <a:t>        out = sigmoid(x)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self.out</a:t>
            </a:r>
            <a:r>
              <a:rPr lang="en-US" altLang="ko-KR" dirty="0"/>
              <a:t> = out</a:t>
            </a:r>
          </a:p>
          <a:p>
            <a:r>
              <a:rPr lang="en-US" altLang="ko-KR" dirty="0"/>
              <a:t>        </a:t>
            </a:r>
            <a:br>
              <a:rPr lang="en-US" altLang="ko-KR" dirty="0"/>
            </a:br>
            <a:r>
              <a:rPr lang="en-US" altLang="ko-KR" dirty="0"/>
              <a:t>        return out</a:t>
            </a:r>
          </a:p>
          <a:p>
            <a:br>
              <a:rPr lang="en-US" altLang="ko-KR" dirty="0"/>
            </a:br>
            <a:r>
              <a:rPr lang="en-US" altLang="ko-KR" dirty="0"/>
              <a:t>    def backward(self, </a:t>
            </a:r>
            <a:r>
              <a:rPr lang="en-US" altLang="ko-KR" dirty="0" err="1"/>
              <a:t>dout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        dx = </a:t>
            </a:r>
            <a:r>
              <a:rPr lang="en-US" altLang="ko-KR" dirty="0" err="1"/>
              <a:t>dout</a:t>
            </a:r>
            <a:r>
              <a:rPr lang="en-US" altLang="ko-KR" dirty="0"/>
              <a:t> * (1.0 – </a:t>
            </a:r>
            <a:r>
              <a:rPr lang="en-US" altLang="ko-KR" dirty="0" err="1"/>
              <a:t>self.out</a:t>
            </a:r>
            <a:r>
              <a:rPr lang="en-US" altLang="ko-KR" dirty="0"/>
              <a:t>) * </a:t>
            </a:r>
            <a:r>
              <a:rPr lang="en-US" altLang="ko-KR" dirty="0" err="1"/>
              <a:t>self.out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        return dx</a:t>
            </a:r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D1D2D0-6EE2-40D3-8387-5AC8E2170A72}"/>
              </a:ext>
            </a:extLst>
          </p:cNvPr>
          <p:cNvSpPr txBox="1"/>
          <p:nvPr/>
        </p:nvSpPr>
        <p:spPr>
          <a:xfrm>
            <a:off x="452500" y="897509"/>
            <a:ext cx="9001000" cy="1114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Sigmoid </a:t>
            </a:r>
            <a:r>
              <a:rPr lang="ko-KR" altLang="en-US" dirty="0"/>
              <a:t>계층 구현</a:t>
            </a:r>
            <a:r>
              <a:rPr lang="en-US" altLang="ko-KR" dirty="0"/>
              <a:t>(Class </a:t>
            </a:r>
            <a:r>
              <a:rPr lang="ko-KR" altLang="en-US" dirty="0"/>
              <a:t>로 구현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5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14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2762295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ko-KR" altLang="en-US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활성화 함수 계층 구현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D1D2D0-6EE2-40D3-8387-5AC8E2170A72}"/>
              </a:ext>
            </a:extLst>
          </p:cNvPr>
          <p:cNvSpPr txBox="1"/>
          <p:nvPr/>
        </p:nvSpPr>
        <p:spPr>
          <a:xfrm>
            <a:off x="452500" y="897509"/>
            <a:ext cx="9001000" cy="166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Affine </a:t>
            </a:r>
            <a:r>
              <a:rPr lang="ko-KR" altLang="en-US" dirty="0"/>
              <a:t>계층 구현</a:t>
            </a:r>
            <a:r>
              <a:rPr lang="en-US" altLang="ko-KR" dirty="0"/>
              <a:t>(Class </a:t>
            </a:r>
            <a:r>
              <a:rPr lang="ko-KR" altLang="en-US" dirty="0"/>
              <a:t>로 구현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행렬의 곱을 기하학에서 </a:t>
            </a:r>
            <a:r>
              <a:rPr lang="en-US" altLang="ko-KR" dirty="0"/>
              <a:t>Affine transformation</a:t>
            </a:r>
            <a:r>
              <a:rPr lang="ko-KR" altLang="en-US" dirty="0"/>
              <a:t>이라 하여</a:t>
            </a:r>
            <a:r>
              <a:rPr lang="en-US" altLang="ko-KR" dirty="0"/>
              <a:t>, Affine </a:t>
            </a:r>
            <a:r>
              <a:rPr lang="ko-KR" altLang="en-US" dirty="0"/>
              <a:t>계층이라고 함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endParaRPr lang="en-US" altLang="ko-KR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9EBC3FD-5956-443D-8BFC-A0169FD63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013" y="2282754"/>
            <a:ext cx="6131974" cy="412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00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15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2762295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ko-KR" altLang="en-US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활성화 함수 계층 구현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D1D2D0-6EE2-40D3-8387-5AC8E2170A72}"/>
              </a:ext>
            </a:extLst>
          </p:cNvPr>
          <p:cNvSpPr txBox="1"/>
          <p:nvPr/>
        </p:nvSpPr>
        <p:spPr>
          <a:xfrm>
            <a:off x="452500" y="897509"/>
            <a:ext cx="9001000" cy="560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Affine </a:t>
            </a:r>
            <a:r>
              <a:rPr lang="ko-KR" altLang="en-US" dirty="0"/>
              <a:t>계층 구현</a:t>
            </a:r>
            <a:r>
              <a:rPr lang="en-US" altLang="ko-KR" dirty="0"/>
              <a:t>(Class </a:t>
            </a:r>
            <a:r>
              <a:rPr lang="ko-KR" altLang="en-US" dirty="0"/>
              <a:t>로 구현</a:t>
            </a:r>
            <a:r>
              <a:rPr lang="en-US" altLang="ko-KR" dirty="0"/>
              <a:t>)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25311D7-6D16-4490-8E10-E47A1B01D0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" r="1"/>
          <a:stretch/>
        </p:blipFill>
        <p:spPr bwMode="auto">
          <a:xfrm>
            <a:off x="947784" y="1630484"/>
            <a:ext cx="8010432" cy="433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1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16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2762295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ko-KR" altLang="en-US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활성화 함수 계층 구현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D1D2D0-6EE2-40D3-8387-5AC8E2170A72}"/>
              </a:ext>
            </a:extLst>
          </p:cNvPr>
          <p:cNvSpPr txBox="1"/>
          <p:nvPr/>
        </p:nvSpPr>
        <p:spPr>
          <a:xfrm>
            <a:off x="452500" y="897509"/>
            <a:ext cx="9001000" cy="566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Batch</a:t>
            </a:r>
            <a:r>
              <a:rPr lang="ko-KR" altLang="en-US" dirty="0"/>
              <a:t>용 </a:t>
            </a:r>
            <a:r>
              <a:rPr lang="en-US" altLang="ko-KR" dirty="0"/>
              <a:t>Affine </a:t>
            </a:r>
            <a:r>
              <a:rPr lang="ko-KR" altLang="en-US" dirty="0"/>
              <a:t>계층 구현</a:t>
            </a:r>
            <a:r>
              <a:rPr lang="en-US" altLang="ko-KR" dirty="0"/>
              <a:t>(Class </a:t>
            </a:r>
            <a:r>
              <a:rPr lang="ko-KR" altLang="en-US" dirty="0"/>
              <a:t>로 구현</a:t>
            </a:r>
            <a:r>
              <a:rPr lang="en-US" altLang="ko-KR" dirty="0"/>
              <a:t>)</a:t>
            </a: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1F312F49-BD6E-44DE-BF5A-96B5D7570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44" y="1628800"/>
            <a:ext cx="7761312" cy="447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40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17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2762295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ko-KR" altLang="en-US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활성화 함수 계층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15286C-E4D2-445E-8209-7DABB3600616}"/>
              </a:ext>
            </a:extLst>
          </p:cNvPr>
          <p:cNvSpPr txBox="1"/>
          <p:nvPr/>
        </p:nvSpPr>
        <p:spPr>
          <a:xfrm>
            <a:off x="704528" y="1700808"/>
            <a:ext cx="79208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class Affine:</a:t>
            </a:r>
          </a:p>
          <a:p>
            <a:r>
              <a:rPr lang="en-US" altLang="ko-KR" sz="1600" dirty="0"/>
              <a:t>    def __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__(self, W, b):</a:t>
            </a:r>
          </a:p>
          <a:p>
            <a:r>
              <a:rPr lang="en-US" altLang="ko-KR" sz="1600" dirty="0"/>
              <a:t>        </a:t>
            </a:r>
            <a:r>
              <a:rPr lang="en-US" altLang="ko-KR" sz="1600" dirty="0" err="1"/>
              <a:t>self.W</a:t>
            </a:r>
            <a:r>
              <a:rPr lang="en-US" altLang="ko-KR" sz="1600" dirty="0"/>
              <a:t> = W</a:t>
            </a:r>
          </a:p>
          <a:p>
            <a:r>
              <a:rPr lang="en-US" altLang="ko-KR" sz="1600" dirty="0"/>
              <a:t>        </a:t>
            </a:r>
            <a:r>
              <a:rPr lang="en-US" altLang="ko-KR" sz="1600" dirty="0" err="1"/>
              <a:t>self.b</a:t>
            </a:r>
            <a:r>
              <a:rPr lang="en-US" altLang="ko-KR" sz="1600" dirty="0"/>
              <a:t> = b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self.x</a:t>
            </a:r>
            <a:r>
              <a:rPr lang="en-US" altLang="ko-KR" sz="1600" dirty="0"/>
              <a:t> = None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self.dW</a:t>
            </a:r>
            <a:r>
              <a:rPr lang="en-US" altLang="ko-KR" sz="1600" dirty="0"/>
              <a:t> = None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self.db</a:t>
            </a:r>
            <a:r>
              <a:rPr lang="ko-KR" altLang="en-US" sz="1600" dirty="0"/>
              <a:t> </a:t>
            </a:r>
            <a:r>
              <a:rPr lang="en-US" altLang="ko-KR" sz="1600" dirty="0"/>
              <a:t>=</a:t>
            </a:r>
            <a:r>
              <a:rPr lang="ko-KR" altLang="en-US" sz="1600" dirty="0"/>
              <a:t> </a:t>
            </a:r>
            <a:r>
              <a:rPr lang="en-US" altLang="ko-KR" sz="1600" dirty="0"/>
              <a:t>None</a:t>
            </a:r>
          </a:p>
          <a:p>
            <a:r>
              <a:rPr lang="en-US" altLang="ko-KR" sz="1600" dirty="0"/>
              <a:t>  </a:t>
            </a:r>
          </a:p>
          <a:p>
            <a:r>
              <a:rPr lang="en-US" altLang="ko-KR" sz="1600" dirty="0"/>
              <a:t>    def forward(self, x):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self.x</a:t>
            </a:r>
            <a:r>
              <a:rPr lang="en-US" altLang="ko-KR" sz="1600" dirty="0"/>
              <a:t> = x</a:t>
            </a:r>
          </a:p>
          <a:p>
            <a:r>
              <a:rPr lang="en-US" altLang="ko-KR" sz="1600" dirty="0"/>
              <a:t>        out = np.dot(x, </a:t>
            </a:r>
            <a:r>
              <a:rPr lang="en-US" altLang="ko-KR" sz="1600" dirty="0" err="1"/>
              <a:t>self.W</a:t>
            </a:r>
            <a:r>
              <a:rPr lang="en-US" altLang="ko-KR" sz="1600" dirty="0"/>
              <a:t>) + </a:t>
            </a:r>
            <a:r>
              <a:rPr lang="en-US" altLang="ko-KR" sz="1600" dirty="0" err="1"/>
              <a:t>self.b</a:t>
            </a:r>
            <a:endParaRPr lang="en-US" altLang="ko-KR" sz="1600" dirty="0"/>
          </a:p>
          <a:p>
            <a:r>
              <a:rPr lang="en-US" altLang="ko-KR" sz="1600" dirty="0"/>
              <a:t>        return out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def backward(self, </a:t>
            </a:r>
            <a:r>
              <a:rPr lang="en-US" altLang="ko-KR" sz="1600" dirty="0" err="1"/>
              <a:t>dout</a:t>
            </a:r>
            <a:r>
              <a:rPr lang="en-US" altLang="ko-KR" sz="1600" dirty="0"/>
              <a:t>):</a:t>
            </a:r>
          </a:p>
          <a:p>
            <a:r>
              <a:rPr lang="en-US" altLang="ko-KR" sz="1600" dirty="0"/>
              <a:t>        dx = np.dot(</a:t>
            </a:r>
            <a:r>
              <a:rPr lang="en-US" altLang="ko-KR" sz="1600" dirty="0" err="1"/>
              <a:t>dout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self.W.T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self.dW</a:t>
            </a:r>
            <a:r>
              <a:rPr lang="en-US" altLang="ko-KR" sz="1600" dirty="0"/>
              <a:t> = np.dot(</a:t>
            </a:r>
            <a:r>
              <a:rPr lang="en-US" altLang="ko-KR" sz="1600" dirty="0" err="1"/>
              <a:t>self.x.T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dout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self.db</a:t>
            </a:r>
            <a:r>
              <a:rPr lang="ko-KR" altLang="en-US" sz="1600" dirty="0"/>
              <a:t> </a:t>
            </a:r>
            <a:r>
              <a:rPr lang="en-US" altLang="ko-KR" sz="1600" dirty="0"/>
              <a:t>= </a:t>
            </a:r>
            <a:r>
              <a:rPr lang="en-US" altLang="ko-KR" sz="1600" dirty="0" err="1"/>
              <a:t>np.sum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dout</a:t>
            </a:r>
            <a:r>
              <a:rPr lang="en-US" altLang="ko-KR" sz="1600" dirty="0"/>
              <a:t>, axis=0)</a:t>
            </a:r>
          </a:p>
          <a:p>
            <a:r>
              <a:rPr lang="en-US" altLang="ko-KR" sz="1600" dirty="0"/>
              <a:t>        return dx    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D1D2D0-6EE2-40D3-8387-5AC8E2170A72}"/>
              </a:ext>
            </a:extLst>
          </p:cNvPr>
          <p:cNvSpPr txBox="1"/>
          <p:nvPr/>
        </p:nvSpPr>
        <p:spPr>
          <a:xfrm>
            <a:off x="452500" y="897509"/>
            <a:ext cx="9001000" cy="1114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Batch</a:t>
            </a:r>
            <a:r>
              <a:rPr lang="ko-KR" altLang="en-US" dirty="0"/>
              <a:t>용 </a:t>
            </a:r>
            <a:r>
              <a:rPr lang="en-US" altLang="ko-KR" dirty="0"/>
              <a:t>Affine </a:t>
            </a:r>
            <a:r>
              <a:rPr lang="ko-KR" altLang="en-US" dirty="0"/>
              <a:t>계층 구현</a:t>
            </a:r>
            <a:r>
              <a:rPr lang="en-US" altLang="ko-KR" dirty="0"/>
              <a:t>(Class </a:t>
            </a:r>
            <a:r>
              <a:rPr lang="ko-KR" altLang="en-US" dirty="0"/>
              <a:t>로 구현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549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18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2762295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ko-KR" altLang="en-US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활성화 함수 계층 구현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D1D2D0-6EE2-40D3-8387-5AC8E2170A72}"/>
              </a:ext>
            </a:extLst>
          </p:cNvPr>
          <p:cNvSpPr txBox="1"/>
          <p:nvPr/>
        </p:nvSpPr>
        <p:spPr>
          <a:xfrm>
            <a:off x="452500" y="897509"/>
            <a:ext cx="9001000" cy="1114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Softmax</a:t>
            </a:r>
            <a:r>
              <a:rPr lang="en-US" altLang="ko-KR" dirty="0"/>
              <a:t>-with-Loss</a:t>
            </a:r>
            <a:r>
              <a:rPr lang="ko-KR" altLang="en-US" dirty="0"/>
              <a:t> 계층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2E3D08D0-6FC9-476D-B1C7-726B841FC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04" y="2324526"/>
            <a:ext cx="9573797" cy="321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78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19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2762295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ko-KR" altLang="en-US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활성화 함수 계층 구현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D1D2D0-6EE2-40D3-8387-5AC8E2170A72}"/>
              </a:ext>
            </a:extLst>
          </p:cNvPr>
          <p:cNvSpPr txBox="1"/>
          <p:nvPr/>
        </p:nvSpPr>
        <p:spPr>
          <a:xfrm>
            <a:off x="452500" y="897509"/>
            <a:ext cx="9001000" cy="1114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Softmax</a:t>
            </a:r>
            <a:r>
              <a:rPr lang="en-US" altLang="ko-KR" dirty="0"/>
              <a:t>-with-Loss</a:t>
            </a:r>
            <a:r>
              <a:rPr lang="ko-KR" altLang="en-US" dirty="0"/>
              <a:t> 계층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B63471DB-E660-44B0-88DF-3659BF36E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384" y="1454681"/>
            <a:ext cx="7041232" cy="464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66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4E3B59-957B-4E6F-813C-591F9EC55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74915" y="6496685"/>
            <a:ext cx="2312035" cy="365760"/>
          </a:xfrm>
        </p:spPr>
        <p:txBody>
          <a:bodyPr/>
          <a:lstStyle/>
          <a:p>
            <a:fld id="{516C4E17-EA00-48D7-9432-ACBDEAD51795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DFD127-F933-42B6-9FC2-B86EAC2AC608}"/>
              </a:ext>
            </a:extLst>
          </p:cNvPr>
          <p:cNvSpPr>
            <a:spLocks/>
          </p:cNvSpPr>
          <p:nvPr/>
        </p:nvSpPr>
        <p:spPr>
          <a:xfrm>
            <a:off x="128464" y="332656"/>
            <a:ext cx="1567180" cy="400685"/>
          </a:xfrm>
          <a:prstGeom prst="rect">
            <a:avLst/>
          </a:prstGeom>
          <a:solidFill>
            <a:schemeClr val="tx2">
              <a:lumMod val="50000"/>
            </a:schemeClr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latin typeface="Noto Sans Korean Regular" charset="0"/>
              <a:ea typeface="Noto Sans Korean Regular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88ACF2-6879-41C3-9B28-648E9DC75E35}"/>
              </a:ext>
            </a:extLst>
          </p:cNvPr>
          <p:cNvSpPr txBox="1">
            <a:spLocks/>
          </p:cNvSpPr>
          <p:nvPr/>
        </p:nvSpPr>
        <p:spPr>
          <a:xfrm>
            <a:off x="561654" y="332655"/>
            <a:ext cx="697627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algn="ctr" eaLnBrk="0"/>
            <a:r>
              <a:rPr lang="en-US" altLang="ko-KR" sz="2000" dirty="0">
                <a:gradFill rotWithShape="1"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  <a:tileRect/>
                </a:gradFill>
                <a:latin typeface="Noto Sans Korean Regular" charset="0"/>
                <a:ea typeface="Noto Sans Korean Regular" charset="0"/>
              </a:rPr>
              <a:t>목차</a:t>
            </a:r>
            <a:endParaRPr lang="ko-KR" altLang="en-US" sz="2000" dirty="0">
              <a:gradFill rotWithShape="1">
                <a:gsLst>
                  <a:gs pos="100000">
                    <a:schemeClr val="bg1"/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  <a:tileRect/>
              </a:gradFill>
              <a:latin typeface="Noto Sans Korean Regular" charset="0"/>
              <a:ea typeface="Noto Sans Korean Regular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2CCC4A0-08A7-410F-BAB6-0F0F2E768611}"/>
              </a:ext>
            </a:extLst>
          </p:cNvPr>
          <p:cNvCxnSpPr/>
          <p:nvPr/>
        </p:nvCxnSpPr>
        <p:spPr>
          <a:xfrm>
            <a:off x="1725490" y="532045"/>
            <a:ext cx="7101205" cy="1270"/>
          </a:xfrm>
          <a:prstGeom prst="line">
            <a:avLst/>
          </a:prstGeom>
          <a:ln w="19050" cap="flat" cmpd="sng">
            <a:solidFill>
              <a:schemeClr val="bg1">
                <a:lumMod val="6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상자 38">
            <a:extLst>
              <a:ext uri="{FF2B5EF4-FFF2-40B4-BE49-F238E27FC236}">
                <a16:creationId xmlns:a16="http://schemas.microsoft.com/office/drawing/2014/main" id="{C0E3F65C-DA2B-46B4-974F-6E4678193FF1}"/>
              </a:ext>
            </a:extLst>
          </p:cNvPr>
          <p:cNvSpPr txBox="1">
            <a:spLocks/>
          </p:cNvSpPr>
          <p:nvPr/>
        </p:nvSpPr>
        <p:spPr>
          <a:xfrm>
            <a:off x="751134" y="1059095"/>
            <a:ext cx="8403731" cy="168424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457200" indent="-457200" defTabSz="508000" eaLnBrk="0">
              <a:lnSpc>
                <a:spcPct val="150000"/>
              </a:lnSpc>
              <a:buAutoNum type="arabicPeriod"/>
            </a:pPr>
            <a:r>
              <a:rPr lang="ko-KR" altLang="en-US" sz="2400" b="1" dirty="0">
                <a:latin typeface="맑은 고딕" charset="0"/>
                <a:ea typeface="맑은 고딕" charset="0"/>
              </a:rPr>
              <a:t>활성화 함수 계층 구현</a:t>
            </a:r>
            <a:endParaRPr lang="en-US" altLang="ko-KR" sz="2400" b="1" dirty="0">
              <a:latin typeface="맑은 고딕" charset="0"/>
              <a:ea typeface="맑은 고딕" charset="0"/>
            </a:endParaRPr>
          </a:p>
          <a:p>
            <a:pPr marL="457200" indent="-457200" defTabSz="508000" eaLnBrk="0">
              <a:lnSpc>
                <a:spcPct val="150000"/>
              </a:lnSpc>
              <a:buAutoNum type="arabicPeriod"/>
            </a:pPr>
            <a:r>
              <a:rPr lang="ko-KR" altLang="en-US" sz="2400" b="1" dirty="0">
                <a:latin typeface="맑은 고딕" charset="0"/>
                <a:ea typeface="맑은 고딕" charset="0"/>
              </a:rPr>
              <a:t>오차역전파 검증</a:t>
            </a:r>
            <a:endParaRPr lang="en-US" altLang="ko-KR" sz="2400" b="1" dirty="0">
              <a:latin typeface="맑은 고딕" charset="0"/>
              <a:ea typeface="맑은 고딕" charset="0"/>
            </a:endParaRPr>
          </a:p>
          <a:p>
            <a:pPr marL="457200" indent="-457200" defTabSz="508000" eaLnBrk="0">
              <a:lnSpc>
                <a:spcPct val="150000"/>
              </a:lnSpc>
              <a:buAutoNum type="arabicPeriod"/>
            </a:pPr>
            <a:r>
              <a:rPr lang="ko-KR" altLang="en-US" sz="2400" b="1" dirty="0">
                <a:latin typeface="맑은 고딕" charset="0"/>
                <a:ea typeface="맑은 고딕" charset="0"/>
              </a:rPr>
              <a:t>학습 관련 기술</a:t>
            </a:r>
            <a:endParaRPr lang="en-US" altLang="zh-CN" sz="2400" b="1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939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20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2762295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ko-KR" altLang="en-US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활성화 함수 계층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15286C-E4D2-445E-8209-7DABB3600616}"/>
              </a:ext>
            </a:extLst>
          </p:cNvPr>
          <p:cNvSpPr txBox="1"/>
          <p:nvPr/>
        </p:nvSpPr>
        <p:spPr>
          <a:xfrm>
            <a:off x="704528" y="1700808"/>
            <a:ext cx="79208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class </a:t>
            </a:r>
            <a:r>
              <a:rPr lang="en-US" altLang="ko-KR" sz="1600" dirty="0" err="1"/>
              <a:t>SoftmaxWithLoss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/>
              <a:t>    def __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__(self):</a:t>
            </a:r>
          </a:p>
          <a:p>
            <a:r>
              <a:rPr lang="en-US" altLang="ko-KR" sz="1600" dirty="0"/>
              <a:t>        </a:t>
            </a:r>
            <a:r>
              <a:rPr lang="en-US" altLang="ko-KR" sz="1600" dirty="0" err="1"/>
              <a:t>self.loss</a:t>
            </a:r>
            <a:r>
              <a:rPr lang="en-US" altLang="ko-KR" sz="1600" dirty="0"/>
              <a:t> = None</a:t>
            </a:r>
          </a:p>
          <a:p>
            <a:r>
              <a:rPr lang="en-US" altLang="ko-KR" sz="1600" dirty="0"/>
              <a:t>        </a:t>
            </a:r>
            <a:r>
              <a:rPr lang="en-US" altLang="ko-KR" sz="1600" dirty="0" err="1"/>
              <a:t>self.y</a:t>
            </a:r>
            <a:r>
              <a:rPr lang="en-US" altLang="ko-KR" sz="1600" dirty="0"/>
              <a:t> = None</a:t>
            </a:r>
          </a:p>
          <a:p>
            <a:r>
              <a:rPr lang="en-US" altLang="ko-KR" sz="1600" dirty="0"/>
              <a:t>        self.t = None</a:t>
            </a:r>
          </a:p>
          <a:p>
            <a:r>
              <a:rPr lang="en-US" altLang="ko-KR" sz="1600" dirty="0"/>
              <a:t>  </a:t>
            </a:r>
          </a:p>
          <a:p>
            <a:r>
              <a:rPr lang="en-US" altLang="ko-KR" sz="1600" dirty="0"/>
              <a:t>    def forward(self, x, t):</a:t>
            </a:r>
          </a:p>
          <a:p>
            <a:r>
              <a:rPr lang="en-US" altLang="ko-KR" sz="1600" dirty="0"/>
              <a:t>        self.t = t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self.y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softmax</a:t>
            </a:r>
            <a:r>
              <a:rPr lang="en-US" altLang="ko-KR" sz="1600" dirty="0"/>
              <a:t>(x)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self.loss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cross_entropy_error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self.y</a:t>
            </a:r>
            <a:r>
              <a:rPr lang="en-US" altLang="ko-KR" sz="1600" dirty="0"/>
              <a:t>, self.t)</a:t>
            </a:r>
          </a:p>
          <a:p>
            <a:r>
              <a:rPr lang="en-US" altLang="ko-KR" sz="1600" dirty="0"/>
              <a:t>        return </a:t>
            </a:r>
            <a:r>
              <a:rPr lang="en-US" altLang="ko-KR" sz="1600" dirty="0" err="1"/>
              <a:t>self.loss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   def backward(self, </a:t>
            </a:r>
            <a:r>
              <a:rPr lang="en-US" altLang="ko-KR" sz="1600" dirty="0" err="1"/>
              <a:t>dout</a:t>
            </a:r>
            <a:r>
              <a:rPr lang="en-US" altLang="ko-KR" sz="1600" dirty="0"/>
              <a:t>=1):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batch_size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self.t.shape</a:t>
            </a:r>
            <a:r>
              <a:rPr lang="en-US" altLang="ko-KR" sz="1600" dirty="0"/>
              <a:t>[0]</a:t>
            </a:r>
          </a:p>
          <a:p>
            <a:r>
              <a:rPr lang="en-US" altLang="ko-KR" sz="1600" dirty="0"/>
              <a:t>        dx = (</a:t>
            </a:r>
            <a:r>
              <a:rPr lang="en-US" altLang="ko-KR" sz="1600" dirty="0" err="1"/>
              <a:t>self.y</a:t>
            </a:r>
            <a:r>
              <a:rPr lang="en-US" altLang="ko-KR" sz="1600" dirty="0"/>
              <a:t> – self.t) / </a:t>
            </a:r>
            <a:r>
              <a:rPr lang="en-US" altLang="ko-KR" sz="1600" dirty="0" err="1"/>
              <a:t>batch_size</a:t>
            </a:r>
            <a:endParaRPr lang="en-US" altLang="ko-KR" sz="1600" dirty="0"/>
          </a:p>
          <a:p>
            <a:r>
              <a:rPr lang="en-US" altLang="ko-KR" sz="1600" dirty="0"/>
              <a:t>        return dx    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E17F6A-B0B1-4592-A994-9BFF020B4D11}"/>
              </a:ext>
            </a:extLst>
          </p:cNvPr>
          <p:cNvSpPr txBox="1"/>
          <p:nvPr/>
        </p:nvSpPr>
        <p:spPr>
          <a:xfrm>
            <a:off x="452500" y="897509"/>
            <a:ext cx="9001000" cy="1114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Softmax</a:t>
            </a:r>
            <a:r>
              <a:rPr lang="en-US" altLang="ko-KR" dirty="0"/>
              <a:t>-with-Loss</a:t>
            </a:r>
            <a:r>
              <a:rPr lang="ko-KR" altLang="en-US" dirty="0"/>
              <a:t> 계층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053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69335" y="1673806"/>
            <a:ext cx="3217902" cy="321790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>
              <a:latin typeface="Raleway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5525" y="1790899"/>
            <a:ext cx="3152995" cy="1530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344" spc="-8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Noto Sans Korean Bold" pitchFamily="34" charset="-127"/>
              </a:rPr>
              <a:t>02</a:t>
            </a:r>
            <a:endParaRPr lang="ko-KR" altLang="en-US" sz="6500" spc="-81" dirty="0">
              <a:gradFill>
                <a:gsLst>
                  <a:gs pos="100000">
                    <a:schemeClr val="bg1"/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  <a:ea typeface="Noto Sans Korean Bold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374860" y="3090545"/>
            <a:ext cx="280979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8E09E0D-5E0F-488C-BE4C-98CBC5CB1B69}"/>
              </a:ext>
            </a:extLst>
          </p:cNvPr>
          <p:cNvSpPr txBox="1"/>
          <p:nvPr/>
        </p:nvSpPr>
        <p:spPr>
          <a:xfrm>
            <a:off x="2318723" y="3933056"/>
            <a:ext cx="2809796" cy="419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25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오차역전파 검증</a:t>
            </a:r>
          </a:p>
        </p:txBody>
      </p:sp>
    </p:spTree>
    <p:extLst>
      <p:ext uri="{BB962C8B-B14F-4D97-AF65-F5344CB8AC3E}">
        <p14:creationId xmlns:p14="http://schemas.microsoft.com/office/powerpoint/2010/main" val="3140011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22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2069797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ko-KR" altLang="en-US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오차역전파 검증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E17F6A-B0B1-4592-A994-9BFF020B4D11}"/>
              </a:ext>
            </a:extLst>
          </p:cNvPr>
          <p:cNvSpPr txBox="1"/>
          <p:nvPr/>
        </p:nvSpPr>
        <p:spPr>
          <a:xfrm>
            <a:off x="452500" y="897509"/>
            <a:ext cx="9001000" cy="2222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수치 미분을 이용한 방법과 오차역전파로 계산한 방법과의 비교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수치 미분의 경우 느리지만</a:t>
            </a:r>
            <a:r>
              <a:rPr lang="en-US" altLang="ko-KR" dirty="0"/>
              <a:t>, </a:t>
            </a:r>
            <a:r>
              <a:rPr lang="ko-KR" altLang="en-US" dirty="0"/>
              <a:t>구현이 쉬워서 실수하기가 어려움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반면 </a:t>
            </a:r>
            <a:r>
              <a:rPr lang="ko-KR" altLang="en-US" dirty="0" err="1"/>
              <a:t>오차역전파법은</a:t>
            </a:r>
            <a:r>
              <a:rPr lang="ko-KR" altLang="en-US" dirty="0"/>
              <a:t> 빠르지만</a:t>
            </a:r>
            <a:r>
              <a:rPr lang="en-US" altLang="ko-KR" dirty="0"/>
              <a:t>, </a:t>
            </a:r>
            <a:r>
              <a:rPr lang="ko-KR" altLang="en-US" dirty="0"/>
              <a:t>구현이 어려워서 실수가 많이 생길 위험이 있음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두 가지 방법의 비교를 통해 구현이 제대로 이루어졌는지 확인이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739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23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2069797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ko-KR" altLang="en-US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오차역전파 검증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15286C-E4D2-445E-8209-7DABB3600616}"/>
              </a:ext>
            </a:extLst>
          </p:cNvPr>
          <p:cNvSpPr txBox="1"/>
          <p:nvPr/>
        </p:nvSpPr>
        <p:spPr>
          <a:xfrm>
            <a:off x="775652" y="2729636"/>
            <a:ext cx="792088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en-US" altLang="ko-KR" sz="1600" dirty="0" err="1"/>
              <a:t>x_train</a:t>
            </a:r>
            <a:r>
              <a:rPr lang="en-US" altLang="ko-KR" sz="1600" dirty="0"/>
              <a:t>, </a:t>
            </a:r>
            <a:r>
              <a:rPr lang="en-US" altLang="ko-KR" sz="1600" dirty="0" err="1"/>
              <a:t>t_train</a:t>
            </a:r>
            <a:r>
              <a:rPr lang="en-US" altLang="ko-KR" sz="1600" dirty="0"/>
              <a:t>), (</a:t>
            </a:r>
            <a:r>
              <a:rPr lang="en-US" altLang="ko-KR" sz="1600" dirty="0" err="1"/>
              <a:t>x_test</a:t>
            </a:r>
            <a:r>
              <a:rPr lang="en-US" altLang="ko-KR" sz="1600" dirty="0"/>
              <a:t>, </a:t>
            </a:r>
            <a:r>
              <a:rPr lang="en-US" altLang="ko-KR" sz="1600" dirty="0" err="1"/>
              <a:t>t_test</a:t>
            </a:r>
            <a:r>
              <a:rPr lang="en-US" altLang="ko-KR" sz="1600" dirty="0"/>
              <a:t>) = </a:t>
            </a:r>
            <a:r>
              <a:rPr lang="en-US" altLang="ko-KR" sz="1600" dirty="0" err="1"/>
              <a:t>load_mnist</a:t>
            </a:r>
            <a:r>
              <a:rPr lang="en-US" altLang="ko-KR" sz="1600" dirty="0"/>
              <a:t>(normalize=True, </a:t>
            </a:r>
            <a:r>
              <a:rPr lang="en-US" altLang="ko-KR" sz="1600" dirty="0" err="1"/>
              <a:t>one_hot_label</a:t>
            </a:r>
            <a:r>
              <a:rPr lang="en-US" altLang="ko-KR" sz="1600" dirty="0"/>
              <a:t>=True)</a:t>
            </a:r>
          </a:p>
          <a:p>
            <a:br>
              <a:rPr lang="en-US" altLang="ko-KR" sz="1600" dirty="0"/>
            </a:br>
            <a:r>
              <a:rPr lang="en-US" altLang="ko-KR" sz="1600" dirty="0"/>
              <a:t>network = </a:t>
            </a:r>
            <a:r>
              <a:rPr lang="en-US" altLang="ko-KR" sz="1600" dirty="0" err="1"/>
              <a:t>TwoLayerNet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input_size</a:t>
            </a:r>
            <a:r>
              <a:rPr lang="en-US" altLang="ko-KR" sz="1600" dirty="0"/>
              <a:t>=784, </a:t>
            </a:r>
            <a:r>
              <a:rPr lang="en-US" altLang="ko-KR" sz="1600" dirty="0" err="1"/>
              <a:t>hidden_size</a:t>
            </a:r>
            <a:r>
              <a:rPr lang="en-US" altLang="ko-KR" sz="1600" dirty="0"/>
              <a:t>=50, </a:t>
            </a:r>
            <a:r>
              <a:rPr lang="en-US" altLang="ko-KR" sz="1600" dirty="0" err="1"/>
              <a:t>output_size</a:t>
            </a:r>
            <a:r>
              <a:rPr lang="en-US" altLang="ko-KR" sz="1600" dirty="0"/>
              <a:t>=10)</a:t>
            </a:r>
          </a:p>
          <a:p>
            <a:br>
              <a:rPr lang="en-US" altLang="ko-KR" sz="1600" dirty="0"/>
            </a:br>
            <a:r>
              <a:rPr lang="en-US" altLang="ko-KR" sz="1600" dirty="0" err="1"/>
              <a:t>x_batch</a:t>
            </a:r>
            <a:r>
              <a:rPr lang="en-US" altLang="ko-KR" sz="1600" dirty="0"/>
              <a:t> = </a:t>
            </a:r>
            <a:r>
              <a:rPr lang="en-US" altLang="ko-KR" sz="1600" dirty="0" err="1"/>
              <a:t>x_train</a:t>
            </a:r>
            <a:r>
              <a:rPr lang="en-US" altLang="ko-KR" sz="1600" dirty="0"/>
              <a:t>[:3]</a:t>
            </a:r>
          </a:p>
          <a:p>
            <a:r>
              <a:rPr lang="en-US" altLang="ko-KR" sz="1600" dirty="0" err="1"/>
              <a:t>t_batch</a:t>
            </a:r>
            <a:r>
              <a:rPr lang="en-US" altLang="ko-KR" sz="1600" dirty="0"/>
              <a:t> = </a:t>
            </a:r>
            <a:r>
              <a:rPr lang="en-US" altLang="ko-KR" sz="1600" dirty="0" err="1"/>
              <a:t>t_train</a:t>
            </a:r>
            <a:r>
              <a:rPr lang="en-US" altLang="ko-KR" sz="1600" dirty="0"/>
              <a:t>[:3]</a:t>
            </a:r>
          </a:p>
          <a:p>
            <a:br>
              <a:rPr lang="en-US" altLang="ko-KR" sz="1600" dirty="0"/>
            </a:br>
            <a:r>
              <a:rPr lang="en-US" altLang="ko-KR" sz="1600" dirty="0" err="1"/>
              <a:t>grad_numerical</a:t>
            </a:r>
            <a:r>
              <a:rPr lang="en-US" altLang="ko-KR" sz="1600" dirty="0"/>
              <a:t> = </a:t>
            </a:r>
            <a:r>
              <a:rPr lang="en-US" altLang="ko-KR" sz="1600" dirty="0" err="1"/>
              <a:t>network.numerical_gradient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x_batch</a:t>
            </a:r>
            <a:r>
              <a:rPr lang="en-US" altLang="ko-KR" sz="1600" dirty="0"/>
              <a:t>, </a:t>
            </a:r>
            <a:r>
              <a:rPr lang="en-US" altLang="ko-KR" sz="1600" dirty="0" err="1"/>
              <a:t>t_batch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 err="1"/>
              <a:t>grad_backprop</a:t>
            </a:r>
            <a:r>
              <a:rPr lang="en-US" altLang="ko-KR" sz="1600" dirty="0"/>
              <a:t> = </a:t>
            </a:r>
            <a:r>
              <a:rPr lang="en-US" altLang="ko-KR" sz="1600" dirty="0" err="1"/>
              <a:t>network.gradient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x_batch</a:t>
            </a:r>
            <a:r>
              <a:rPr lang="en-US" altLang="ko-KR" sz="1600" dirty="0"/>
              <a:t>, </a:t>
            </a:r>
            <a:r>
              <a:rPr lang="en-US" altLang="ko-KR" sz="1600" dirty="0" err="1"/>
              <a:t>t_batch</a:t>
            </a:r>
            <a:r>
              <a:rPr lang="en-US" altLang="ko-KR" sz="1600" dirty="0"/>
              <a:t>)</a:t>
            </a:r>
          </a:p>
          <a:p>
            <a:br>
              <a:rPr lang="en-US" altLang="ko-KR" sz="1600" dirty="0"/>
            </a:br>
            <a:r>
              <a:rPr lang="en-US" altLang="ko-KR" sz="1600" dirty="0"/>
              <a:t># </a:t>
            </a:r>
            <a:r>
              <a:rPr lang="ko-KR" altLang="en-US" sz="1600" dirty="0"/>
              <a:t>각 가중치의 절대 오차의 평균을 구한다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r>
              <a:rPr lang="en-US" altLang="ko-KR" sz="1600" dirty="0"/>
              <a:t>for key in </a:t>
            </a:r>
            <a:r>
              <a:rPr lang="en-US" altLang="ko-KR" sz="1600" dirty="0" err="1"/>
              <a:t>grad_numerical.keys</a:t>
            </a:r>
            <a:r>
              <a:rPr lang="en-US" altLang="ko-KR" sz="1600" dirty="0"/>
              <a:t>():</a:t>
            </a:r>
          </a:p>
          <a:p>
            <a:r>
              <a:rPr lang="en-US" altLang="ko-KR" sz="1600" dirty="0"/>
              <a:t>    diff = </a:t>
            </a:r>
            <a:r>
              <a:rPr lang="en-US" altLang="ko-KR" sz="1600" dirty="0" err="1"/>
              <a:t>np.average</a:t>
            </a:r>
            <a:r>
              <a:rPr lang="en-US" altLang="ko-KR" sz="1600" dirty="0"/>
              <a:t>( </a:t>
            </a:r>
            <a:r>
              <a:rPr lang="en-US" altLang="ko-KR" sz="1600" dirty="0" err="1"/>
              <a:t>np.abs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grad_backprop</a:t>
            </a:r>
            <a:r>
              <a:rPr lang="en-US" altLang="ko-KR" sz="1600" dirty="0"/>
              <a:t>[key] - </a:t>
            </a:r>
            <a:r>
              <a:rPr lang="en-US" altLang="ko-KR" sz="1600" dirty="0" err="1"/>
              <a:t>grad_numerical</a:t>
            </a:r>
            <a:r>
              <a:rPr lang="en-US" altLang="ko-KR" sz="1600" dirty="0"/>
              <a:t>[key]) )</a:t>
            </a:r>
          </a:p>
          <a:p>
            <a:r>
              <a:rPr lang="en-US" altLang="ko-KR" sz="1600" dirty="0"/>
              <a:t>    print(key + ":" + str(diff))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E17F6A-B0B1-4592-A994-9BFF020B4D11}"/>
              </a:ext>
            </a:extLst>
          </p:cNvPr>
          <p:cNvSpPr txBox="1"/>
          <p:nvPr/>
        </p:nvSpPr>
        <p:spPr>
          <a:xfrm>
            <a:off x="452500" y="897509"/>
            <a:ext cx="9001000" cy="166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수치 미분을 이용한 방법과 오차역전파로 계산한 방법과의 비교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둘 사이의 차이가 </a:t>
            </a:r>
            <a:r>
              <a:rPr lang="en-US" altLang="ko-KR" dirty="0"/>
              <a:t>0</a:t>
            </a:r>
            <a:r>
              <a:rPr lang="ko-KR" altLang="en-US" dirty="0"/>
              <a:t>이 되는 일은 잘 없음</a:t>
            </a:r>
            <a:r>
              <a:rPr lang="en-US" altLang="ko-KR" dirty="0"/>
              <a:t>(</a:t>
            </a:r>
            <a:r>
              <a:rPr lang="ko-KR" altLang="en-US" dirty="0"/>
              <a:t>계산의 정밀도의 한계가 존재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거의 </a:t>
            </a:r>
            <a:r>
              <a:rPr lang="en-US" altLang="ko-KR" dirty="0"/>
              <a:t>0</a:t>
            </a:r>
            <a:r>
              <a:rPr lang="ko-KR" altLang="en-US" dirty="0"/>
              <a:t>에 가까운 값이 나오면 정상적인 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670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24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2069797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ko-KR" altLang="en-US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오차역전파 검증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E17F6A-B0B1-4592-A994-9BFF020B4D11}"/>
              </a:ext>
            </a:extLst>
          </p:cNvPr>
          <p:cNvSpPr txBox="1"/>
          <p:nvPr/>
        </p:nvSpPr>
        <p:spPr>
          <a:xfrm>
            <a:off x="452500" y="897509"/>
            <a:ext cx="9001000" cy="567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기존 학습 코드의 기울기 계산 부분을 </a:t>
            </a:r>
            <a:r>
              <a:rPr lang="ko-KR" altLang="en-US" dirty="0" err="1"/>
              <a:t>오차역전파법으로</a:t>
            </a:r>
            <a:r>
              <a:rPr lang="ko-KR" altLang="en-US" dirty="0"/>
              <a:t> 변경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594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25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2069797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ko-KR" altLang="en-US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오차역전파 검증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15286C-E4D2-445E-8209-7DABB3600616}"/>
              </a:ext>
            </a:extLst>
          </p:cNvPr>
          <p:cNvSpPr txBox="1"/>
          <p:nvPr/>
        </p:nvSpPr>
        <p:spPr>
          <a:xfrm>
            <a:off x="844300" y="965836"/>
            <a:ext cx="79208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en-US" altLang="ko-KR" sz="1600" dirty="0" err="1"/>
              <a:t>x_train</a:t>
            </a:r>
            <a:r>
              <a:rPr lang="en-US" altLang="ko-KR" sz="1600" dirty="0"/>
              <a:t>, </a:t>
            </a:r>
            <a:r>
              <a:rPr lang="en-US" altLang="ko-KR" sz="1600" dirty="0" err="1"/>
              <a:t>t_train</a:t>
            </a:r>
            <a:r>
              <a:rPr lang="en-US" altLang="ko-KR" sz="1600" dirty="0"/>
              <a:t>), (</a:t>
            </a:r>
            <a:r>
              <a:rPr lang="en-US" altLang="ko-KR" sz="1600" dirty="0" err="1"/>
              <a:t>x_test</a:t>
            </a:r>
            <a:r>
              <a:rPr lang="en-US" altLang="ko-KR" sz="1600" dirty="0"/>
              <a:t>, </a:t>
            </a:r>
            <a:r>
              <a:rPr lang="en-US" altLang="ko-KR" sz="1600" dirty="0" err="1"/>
              <a:t>t_test</a:t>
            </a:r>
            <a:r>
              <a:rPr lang="en-US" altLang="ko-KR" sz="1600" dirty="0"/>
              <a:t>) = </a:t>
            </a:r>
            <a:r>
              <a:rPr lang="en-US" altLang="ko-KR" sz="1600" dirty="0" err="1"/>
              <a:t>load_mnist</a:t>
            </a:r>
            <a:r>
              <a:rPr lang="en-US" altLang="ko-KR" sz="1600" dirty="0"/>
              <a:t>(normalize=True, </a:t>
            </a:r>
            <a:r>
              <a:rPr lang="en-US" altLang="ko-KR" sz="1600" dirty="0" err="1"/>
              <a:t>one_hot_label</a:t>
            </a:r>
            <a:r>
              <a:rPr lang="en-US" altLang="ko-KR" sz="1600" dirty="0"/>
              <a:t>=True)</a:t>
            </a:r>
          </a:p>
          <a:p>
            <a:br>
              <a:rPr lang="en-US" altLang="ko-KR" sz="1600" dirty="0"/>
            </a:br>
            <a:r>
              <a:rPr lang="en-US" altLang="ko-KR" sz="1600" dirty="0"/>
              <a:t>network = </a:t>
            </a:r>
            <a:r>
              <a:rPr lang="en-US" altLang="ko-KR" sz="1600" dirty="0" err="1"/>
              <a:t>TwoLayerNet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input_size</a:t>
            </a:r>
            <a:r>
              <a:rPr lang="en-US" altLang="ko-KR" sz="1600" dirty="0"/>
              <a:t>=784, </a:t>
            </a:r>
            <a:r>
              <a:rPr lang="en-US" altLang="ko-KR" sz="1600" dirty="0" err="1"/>
              <a:t>hidden_size</a:t>
            </a:r>
            <a:r>
              <a:rPr lang="en-US" altLang="ko-KR" sz="1600" dirty="0"/>
              <a:t>=50, </a:t>
            </a:r>
            <a:r>
              <a:rPr lang="en-US" altLang="ko-KR" sz="1600" dirty="0" err="1"/>
              <a:t>output_size</a:t>
            </a:r>
            <a:r>
              <a:rPr lang="en-US" altLang="ko-KR" sz="1600" dirty="0"/>
              <a:t>=10)</a:t>
            </a:r>
          </a:p>
          <a:p>
            <a:br>
              <a:rPr lang="en-US" altLang="ko-KR" sz="1600" dirty="0"/>
            </a:br>
            <a:r>
              <a:rPr lang="en-US" altLang="ko-KR" sz="1600" dirty="0" err="1"/>
              <a:t>iters_num</a:t>
            </a:r>
            <a:r>
              <a:rPr lang="en-US" altLang="ko-KR" sz="1600" dirty="0"/>
              <a:t> = 10000</a:t>
            </a:r>
          </a:p>
          <a:p>
            <a:r>
              <a:rPr lang="en-US" altLang="ko-KR" sz="1600" dirty="0" err="1"/>
              <a:t>train_size</a:t>
            </a:r>
            <a:r>
              <a:rPr lang="en-US" altLang="ko-KR" sz="1600" dirty="0"/>
              <a:t> = </a:t>
            </a:r>
            <a:r>
              <a:rPr lang="en-US" altLang="ko-KR" sz="1600" dirty="0" err="1"/>
              <a:t>x_train.shape</a:t>
            </a:r>
            <a:r>
              <a:rPr lang="en-US" altLang="ko-KR" sz="1600" dirty="0"/>
              <a:t>[0]</a:t>
            </a:r>
          </a:p>
          <a:p>
            <a:r>
              <a:rPr lang="en-US" altLang="ko-KR" sz="1600" dirty="0" err="1"/>
              <a:t>batch_size</a:t>
            </a:r>
            <a:r>
              <a:rPr lang="en-US" altLang="ko-KR" sz="1600" dirty="0"/>
              <a:t> = 100</a:t>
            </a:r>
          </a:p>
          <a:p>
            <a:r>
              <a:rPr lang="en-US" altLang="ko-KR" sz="1600" dirty="0" err="1"/>
              <a:t>learning_rate</a:t>
            </a:r>
            <a:r>
              <a:rPr lang="en-US" altLang="ko-KR" sz="1600" dirty="0"/>
              <a:t> = 0.1</a:t>
            </a:r>
          </a:p>
          <a:p>
            <a:br>
              <a:rPr lang="en-US" altLang="ko-KR" sz="1600" dirty="0"/>
            </a:br>
            <a:r>
              <a:rPr lang="en-US" altLang="ko-KR" sz="1600" dirty="0" err="1"/>
              <a:t>train_loss_list</a:t>
            </a:r>
            <a:r>
              <a:rPr lang="en-US" altLang="ko-KR" sz="1600" dirty="0"/>
              <a:t> = []</a:t>
            </a:r>
          </a:p>
          <a:p>
            <a:r>
              <a:rPr lang="en-US" altLang="ko-KR" sz="1600" dirty="0" err="1"/>
              <a:t>train_acc_list</a:t>
            </a:r>
            <a:r>
              <a:rPr lang="en-US" altLang="ko-KR" sz="1600" dirty="0"/>
              <a:t> = []</a:t>
            </a:r>
          </a:p>
          <a:p>
            <a:r>
              <a:rPr lang="en-US" altLang="ko-KR" sz="1600" dirty="0" err="1"/>
              <a:t>test_acc_list</a:t>
            </a:r>
            <a:r>
              <a:rPr lang="en-US" altLang="ko-KR" sz="1600" dirty="0"/>
              <a:t> = []</a:t>
            </a:r>
          </a:p>
          <a:p>
            <a:br>
              <a:rPr lang="en-US" altLang="ko-KR" sz="1600" dirty="0"/>
            </a:br>
            <a:r>
              <a:rPr lang="en-US" altLang="ko-KR" sz="1600" dirty="0" err="1"/>
              <a:t>iter_per_epoch</a:t>
            </a:r>
            <a:r>
              <a:rPr lang="en-US" altLang="ko-KR" sz="1600" dirty="0"/>
              <a:t> = max(</a:t>
            </a:r>
            <a:r>
              <a:rPr lang="en-US" altLang="ko-KR" sz="1600" dirty="0" err="1"/>
              <a:t>train_size</a:t>
            </a:r>
            <a:r>
              <a:rPr lang="en-US" altLang="ko-KR" sz="1600" dirty="0"/>
              <a:t> / </a:t>
            </a:r>
            <a:r>
              <a:rPr lang="en-US" altLang="ko-KR" sz="1600" dirty="0" err="1"/>
              <a:t>batch_size</a:t>
            </a:r>
            <a:r>
              <a:rPr lang="en-US" altLang="ko-KR" sz="1600" dirty="0"/>
              <a:t>, 1)</a:t>
            </a:r>
          </a:p>
          <a:p>
            <a:br>
              <a:rPr lang="en-US" altLang="ko-KR" sz="1600" dirty="0"/>
            </a:b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73782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26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2069797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ko-KR" altLang="en-US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오차역전파 검증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52CC787-9687-4EC9-8F09-66B4631767F1}"/>
              </a:ext>
            </a:extLst>
          </p:cNvPr>
          <p:cNvSpPr/>
          <p:nvPr/>
        </p:nvSpPr>
        <p:spPr>
          <a:xfrm>
            <a:off x="848544" y="884530"/>
            <a:ext cx="820891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for </a:t>
            </a:r>
            <a:r>
              <a:rPr lang="en-US" altLang="ko-KR" sz="1600" dirty="0" err="1"/>
              <a:t>i</a:t>
            </a:r>
            <a:r>
              <a:rPr lang="en-US" altLang="ko-KR" sz="1600" dirty="0"/>
              <a:t> in range(</a:t>
            </a:r>
            <a:r>
              <a:rPr lang="en-US" altLang="ko-KR" sz="1600" dirty="0" err="1"/>
              <a:t>iters_num</a:t>
            </a:r>
            <a:r>
              <a:rPr lang="en-US" altLang="ko-KR" sz="1600" dirty="0"/>
              <a:t>):</a:t>
            </a:r>
          </a:p>
          <a:p>
            <a:r>
              <a:rPr lang="en-US" altLang="ko-KR" sz="1600" dirty="0"/>
              <a:t>    </a:t>
            </a:r>
            <a:r>
              <a:rPr lang="en-US" altLang="ko-KR" sz="1600" dirty="0" err="1"/>
              <a:t>batch_mask</a:t>
            </a:r>
            <a:r>
              <a:rPr lang="en-US" altLang="ko-KR" sz="1600" dirty="0"/>
              <a:t> = </a:t>
            </a:r>
            <a:r>
              <a:rPr lang="en-US" altLang="ko-KR" sz="1600" dirty="0" err="1"/>
              <a:t>np.random.choice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train_size</a:t>
            </a:r>
            <a:r>
              <a:rPr lang="en-US" altLang="ko-KR" sz="1600" dirty="0"/>
              <a:t>, </a:t>
            </a:r>
            <a:r>
              <a:rPr lang="en-US" altLang="ko-KR" sz="1600" dirty="0" err="1"/>
              <a:t>batch_size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    </a:t>
            </a:r>
            <a:r>
              <a:rPr lang="en-US" altLang="ko-KR" sz="1600" dirty="0" err="1"/>
              <a:t>x_batch</a:t>
            </a:r>
            <a:r>
              <a:rPr lang="en-US" altLang="ko-KR" sz="1600" dirty="0"/>
              <a:t> = </a:t>
            </a:r>
            <a:r>
              <a:rPr lang="en-US" altLang="ko-KR" sz="1600" dirty="0" err="1"/>
              <a:t>x_train</a:t>
            </a:r>
            <a:r>
              <a:rPr lang="en-US" altLang="ko-KR" sz="1600" dirty="0"/>
              <a:t>[</a:t>
            </a:r>
            <a:r>
              <a:rPr lang="en-US" altLang="ko-KR" sz="1600" dirty="0" err="1"/>
              <a:t>batch_mask</a:t>
            </a:r>
            <a:r>
              <a:rPr lang="en-US" altLang="ko-KR" sz="1600" dirty="0"/>
              <a:t>]</a:t>
            </a:r>
          </a:p>
          <a:p>
            <a:r>
              <a:rPr lang="en-US" altLang="ko-KR" sz="1600" dirty="0"/>
              <a:t>    </a:t>
            </a:r>
            <a:r>
              <a:rPr lang="en-US" altLang="ko-KR" sz="1600" dirty="0" err="1"/>
              <a:t>t_batch</a:t>
            </a:r>
            <a:r>
              <a:rPr lang="en-US" altLang="ko-KR" sz="1600" dirty="0"/>
              <a:t> = </a:t>
            </a:r>
            <a:r>
              <a:rPr lang="en-US" altLang="ko-KR" sz="1600" dirty="0" err="1"/>
              <a:t>t_train</a:t>
            </a:r>
            <a:r>
              <a:rPr lang="en-US" altLang="ko-KR" sz="1600" dirty="0"/>
              <a:t>[</a:t>
            </a:r>
            <a:r>
              <a:rPr lang="en-US" altLang="ko-KR" sz="1600" dirty="0" err="1"/>
              <a:t>batch_mask</a:t>
            </a:r>
            <a:r>
              <a:rPr lang="en-US" altLang="ko-KR" sz="1600" dirty="0"/>
              <a:t>]</a:t>
            </a:r>
          </a:p>
          <a:p>
            <a:r>
              <a:rPr lang="en-US" altLang="ko-KR" sz="1600" dirty="0"/>
              <a:t>    </a:t>
            </a:r>
          </a:p>
          <a:p>
            <a:r>
              <a:rPr lang="en-US" altLang="ko-KR" sz="1600" dirty="0"/>
              <a:t>    # </a:t>
            </a:r>
            <a:r>
              <a:rPr lang="ko-KR" altLang="en-US" sz="1600" dirty="0"/>
              <a:t>기울기 계산</a:t>
            </a:r>
          </a:p>
          <a:p>
            <a:r>
              <a:rPr lang="ko-KR" altLang="en-US" sz="1600" dirty="0"/>
              <a:t>    </a:t>
            </a:r>
            <a:r>
              <a:rPr lang="en-US" altLang="ko-KR" sz="1600" dirty="0"/>
              <a:t>#grad = </a:t>
            </a:r>
            <a:r>
              <a:rPr lang="en-US" altLang="ko-KR" sz="1600" dirty="0" err="1"/>
              <a:t>network.numerical_gradient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x_batch</a:t>
            </a:r>
            <a:r>
              <a:rPr lang="en-US" altLang="ko-KR" sz="1600" dirty="0"/>
              <a:t>, </a:t>
            </a:r>
            <a:r>
              <a:rPr lang="en-US" altLang="ko-KR" sz="1600" dirty="0" err="1"/>
              <a:t>t_batch</a:t>
            </a:r>
            <a:r>
              <a:rPr lang="en-US" altLang="ko-KR" sz="1600" dirty="0"/>
              <a:t>) # </a:t>
            </a:r>
            <a:r>
              <a:rPr lang="ko-KR" altLang="en-US" sz="1600" dirty="0"/>
              <a:t>수치 미분 방식</a:t>
            </a:r>
          </a:p>
          <a:p>
            <a:r>
              <a:rPr lang="ko-KR" altLang="en-US" sz="1600" dirty="0"/>
              <a:t>    </a:t>
            </a:r>
            <a:r>
              <a:rPr lang="en-US" altLang="ko-KR" sz="1600" dirty="0"/>
              <a:t>grad = </a:t>
            </a:r>
            <a:r>
              <a:rPr lang="en-US" altLang="ko-KR" sz="1600" dirty="0" err="1"/>
              <a:t>network.gradient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x_batch</a:t>
            </a:r>
            <a:r>
              <a:rPr lang="en-US" altLang="ko-KR" sz="1600" dirty="0"/>
              <a:t>, </a:t>
            </a:r>
            <a:r>
              <a:rPr lang="en-US" altLang="ko-KR" sz="1600" dirty="0" err="1"/>
              <a:t>t_batch</a:t>
            </a:r>
            <a:r>
              <a:rPr lang="en-US" altLang="ko-KR" sz="1600" dirty="0"/>
              <a:t>) # </a:t>
            </a:r>
            <a:r>
              <a:rPr lang="ko-KR" altLang="en-US" sz="1600" dirty="0" err="1"/>
              <a:t>오차역전파법</a:t>
            </a:r>
            <a:r>
              <a:rPr lang="ko-KR" altLang="en-US" sz="1600" dirty="0"/>
              <a:t> 방식</a:t>
            </a:r>
            <a:r>
              <a:rPr lang="en-US" altLang="ko-KR" sz="1600" dirty="0"/>
              <a:t>(</a:t>
            </a:r>
            <a:r>
              <a:rPr lang="ko-KR" altLang="en-US" sz="1600" dirty="0"/>
              <a:t>훨씬 빠르다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r>
              <a:rPr lang="ko-KR" altLang="en-US" sz="1600" dirty="0"/>
              <a:t>    </a:t>
            </a:r>
          </a:p>
          <a:p>
            <a:r>
              <a:rPr lang="ko-KR" altLang="en-US" sz="1600" dirty="0"/>
              <a:t>    </a:t>
            </a:r>
            <a:r>
              <a:rPr lang="en-US" altLang="ko-KR" sz="1600" dirty="0"/>
              <a:t># </a:t>
            </a:r>
            <a:r>
              <a:rPr lang="ko-KR" altLang="en-US" sz="1600" dirty="0"/>
              <a:t>갱신</a:t>
            </a:r>
          </a:p>
          <a:p>
            <a:r>
              <a:rPr lang="ko-KR" altLang="en-US" sz="1600" dirty="0"/>
              <a:t>    </a:t>
            </a:r>
            <a:r>
              <a:rPr lang="en-US" altLang="ko-KR" sz="1600" dirty="0"/>
              <a:t>for key in ('W1', 'b1', 'W2', 'b2'):</a:t>
            </a:r>
          </a:p>
          <a:p>
            <a:r>
              <a:rPr lang="en-US" altLang="ko-KR" sz="1600" dirty="0"/>
              <a:t>        </a:t>
            </a:r>
            <a:r>
              <a:rPr lang="en-US" altLang="ko-KR" sz="1600" dirty="0" err="1"/>
              <a:t>network.params</a:t>
            </a:r>
            <a:r>
              <a:rPr lang="en-US" altLang="ko-KR" sz="1600" dirty="0"/>
              <a:t>[key] -= </a:t>
            </a:r>
            <a:r>
              <a:rPr lang="en-US" altLang="ko-KR" sz="1600" dirty="0" err="1"/>
              <a:t>learning_rate</a:t>
            </a:r>
            <a:r>
              <a:rPr lang="en-US" altLang="ko-KR" sz="1600" dirty="0"/>
              <a:t> * grad[key]</a:t>
            </a:r>
          </a:p>
          <a:p>
            <a:r>
              <a:rPr lang="en-US" altLang="ko-KR" sz="1600" dirty="0"/>
              <a:t>    </a:t>
            </a:r>
          </a:p>
          <a:p>
            <a:r>
              <a:rPr lang="en-US" altLang="ko-KR" sz="1600" dirty="0"/>
              <a:t>    loss = </a:t>
            </a:r>
            <a:r>
              <a:rPr lang="en-US" altLang="ko-KR" sz="1600" dirty="0" err="1"/>
              <a:t>network.loss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x_batch</a:t>
            </a:r>
            <a:r>
              <a:rPr lang="en-US" altLang="ko-KR" sz="1600" dirty="0"/>
              <a:t>, </a:t>
            </a:r>
            <a:r>
              <a:rPr lang="en-US" altLang="ko-KR" sz="1600" dirty="0" err="1"/>
              <a:t>t_batch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    </a:t>
            </a:r>
            <a:r>
              <a:rPr lang="en-US" altLang="ko-KR" sz="1600" dirty="0" err="1"/>
              <a:t>train_loss_list.append</a:t>
            </a:r>
            <a:r>
              <a:rPr lang="en-US" altLang="ko-KR" sz="1600" dirty="0"/>
              <a:t>(loss)</a:t>
            </a:r>
          </a:p>
          <a:p>
            <a:r>
              <a:rPr lang="en-US" altLang="ko-KR" sz="1600" dirty="0"/>
              <a:t>    </a:t>
            </a:r>
          </a:p>
          <a:p>
            <a:r>
              <a:rPr lang="en-US" altLang="ko-KR" sz="1600" dirty="0"/>
              <a:t>    if </a:t>
            </a:r>
            <a:r>
              <a:rPr lang="en-US" altLang="ko-KR" sz="1600" dirty="0" err="1"/>
              <a:t>i</a:t>
            </a:r>
            <a:r>
              <a:rPr lang="en-US" altLang="ko-KR" sz="1600" dirty="0"/>
              <a:t> % </a:t>
            </a:r>
            <a:r>
              <a:rPr lang="en-US" altLang="ko-KR" sz="1600" dirty="0" err="1"/>
              <a:t>iter_per_epoch</a:t>
            </a:r>
            <a:r>
              <a:rPr lang="en-US" altLang="ko-KR" sz="1600" dirty="0"/>
              <a:t> == 0:</a:t>
            </a:r>
          </a:p>
          <a:p>
            <a:r>
              <a:rPr lang="en-US" altLang="ko-KR" sz="1600" dirty="0"/>
              <a:t>        </a:t>
            </a:r>
            <a:r>
              <a:rPr lang="en-US" altLang="ko-KR" sz="1600" dirty="0" err="1"/>
              <a:t>train_acc</a:t>
            </a:r>
            <a:r>
              <a:rPr lang="en-US" altLang="ko-KR" sz="1600" dirty="0"/>
              <a:t> = </a:t>
            </a:r>
            <a:r>
              <a:rPr lang="en-US" altLang="ko-KR" sz="1600" dirty="0" err="1"/>
              <a:t>network.accuracy</a:t>
            </a:r>
            <a:r>
              <a:rPr lang="en-US" altLang="ko-KR" sz="1600" dirty="0"/>
              <a:t>(</a:t>
            </a:r>
            <a:r>
              <a:rPr lang="en-US" altLang="ko-KR" sz="1600" dirty="0" err="1"/>
              <a:t>x_train</a:t>
            </a:r>
            <a:r>
              <a:rPr lang="en-US" altLang="ko-KR" sz="1600" dirty="0"/>
              <a:t>, </a:t>
            </a:r>
            <a:r>
              <a:rPr lang="en-US" altLang="ko-KR" sz="1600" dirty="0" err="1"/>
              <a:t>t_train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        </a:t>
            </a:r>
            <a:r>
              <a:rPr lang="en-US" altLang="ko-KR" sz="1600" dirty="0" err="1"/>
              <a:t>test_acc</a:t>
            </a:r>
            <a:r>
              <a:rPr lang="en-US" altLang="ko-KR" sz="1600" dirty="0"/>
              <a:t> = </a:t>
            </a:r>
            <a:r>
              <a:rPr lang="en-US" altLang="ko-KR" sz="1600" dirty="0" err="1"/>
              <a:t>network.accuracy</a:t>
            </a:r>
            <a:r>
              <a:rPr lang="en-US" altLang="ko-KR" sz="1600" dirty="0"/>
              <a:t>(</a:t>
            </a:r>
            <a:r>
              <a:rPr lang="en-US" altLang="ko-KR" sz="1600" dirty="0" err="1"/>
              <a:t>x_test</a:t>
            </a:r>
            <a:r>
              <a:rPr lang="en-US" altLang="ko-KR" sz="1600" dirty="0"/>
              <a:t>, </a:t>
            </a:r>
            <a:r>
              <a:rPr lang="en-US" altLang="ko-KR" sz="1600" dirty="0" err="1"/>
              <a:t>t_test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        </a:t>
            </a:r>
            <a:r>
              <a:rPr lang="en-US" altLang="ko-KR" sz="1600" dirty="0" err="1"/>
              <a:t>train_acc_list.append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train_acc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        </a:t>
            </a:r>
            <a:r>
              <a:rPr lang="en-US" altLang="ko-KR" sz="1600" dirty="0" err="1"/>
              <a:t>test_acc_list.append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test_acc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        print(</a:t>
            </a:r>
            <a:r>
              <a:rPr lang="en-US" altLang="ko-KR" sz="1600" dirty="0" err="1"/>
              <a:t>train_acc</a:t>
            </a:r>
            <a:r>
              <a:rPr lang="en-US" altLang="ko-KR" sz="1600" dirty="0"/>
              <a:t>, </a:t>
            </a:r>
            <a:r>
              <a:rPr lang="en-US" altLang="ko-KR" sz="1600" dirty="0" err="1"/>
              <a:t>test_acc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9586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69335" y="1673806"/>
            <a:ext cx="3217902" cy="321790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>
              <a:latin typeface="Raleway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5525" y="1790899"/>
            <a:ext cx="3152995" cy="1530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344" spc="-8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Noto Sans Korean Bold" pitchFamily="34" charset="-127"/>
              </a:rPr>
              <a:t>03</a:t>
            </a:r>
            <a:endParaRPr lang="ko-KR" altLang="en-US" sz="6500" spc="-81" dirty="0">
              <a:gradFill>
                <a:gsLst>
                  <a:gs pos="100000">
                    <a:schemeClr val="bg1"/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  <a:ea typeface="Noto Sans Korean Bold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374860" y="3090545"/>
            <a:ext cx="280979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8E09E0D-5E0F-488C-BE4C-98CBC5CB1B69}"/>
              </a:ext>
            </a:extLst>
          </p:cNvPr>
          <p:cNvSpPr txBox="1"/>
          <p:nvPr/>
        </p:nvSpPr>
        <p:spPr>
          <a:xfrm>
            <a:off x="2318723" y="3933056"/>
            <a:ext cx="2809796" cy="419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25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 관련 기술</a:t>
            </a:r>
          </a:p>
        </p:txBody>
      </p:sp>
    </p:spTree>
    <p:extLst>
      <p:ext uri="{BB962C8B-B14F-4D97-AF65-F5344CB8AC3E}">
        <p14:creationId xmlns:p14="http://schemas.microsoft.com/office/powerpoint/2010/main" val="3354768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28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1903085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ko-KR" altLang="en-US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학습 관련 기술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D551C1-E5A3-4865-96F1-2D32B3167F07}"/>
              </a:ext>
            </a:extLst>
          </p:cNvPr>
          <p:cNvSpPr txBox="1"/>
          <p:nvPr/>
        </p:nvSpPr>
        <p:spPr>
          <a:xfrm>
            <a:off x="200472" y="897509"/>
            <a:ext cx="9433048" cy="1114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신경망 학습의 목적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손실 함수 값을 최소화하는 매개변수를 탐색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최적화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전체의 데이터가 아닌 확률적으로 추출하여 학습하는 </a:t>
            </a:r>
            <a:r>
              <a:rPr lang="en-US" altLang="ko-KR" dirty="0">
                <a:sym typeface="Wingdings" panose="05000000000000000000" pitchFamily="2" charset="2"/>
              </a:rPr>
              <a:t>SGD(Stochastic Gradient Descent)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B44B99-8299-4B4E-BFE8-76847F8A2F06}"/>
                  </a:ext>
                </a:extLst>
              </p:cNvPr>
              <p:cNvSpPr txBox="1"/>
              <p:nvPr/>
            </p:nvSpPr>
            <p:spPr>
              <a:xfrm>
                <a:off x="3917555" y="2652054"/>
                <a:ext cx="1998881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B44B99-8299-4B4E-BFE8-76847F8A2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555" y="2652054"/>
                <a:ext cx="1998881" cy="702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22A4B69-8467-46B1-A60A-1F59428D4196}"/>
              </a:ext>
            </a:extLst>
          </p:cNvPr>
          <p:cNvSpPr txBox="1"/>
          <p:nvPr/>
        </p:nvSpPr>
        <p:spPr>
          <a:xfrm>
            <a:off x="2427426" y="3946057"/>
            <a:ext cx="50511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SGD:</a:t>
            </a:r>
          </a:p>
          <a:p>
            <a:r>
              <a:rPr lang="en-US" altLang="ko-KR" dirty="0"/>
              <a:t>    def __</a:t>
            </a:r>
            <a:r>
              <a:rPr lang="en-US" altLang="ko-KR" dirty="0" err="1"/>
              <a:t>init</a:t>
            </a:r>
            <a:r>
              <a:rPr lang="en-US" altLang="ko-KR" dirty="0"/>
              <a:t>__(self, </a:t>
            </a:r>
            <a:r>
              <a:rPr lang="en-US" altLang="ko-KR" dirty="0" err="1"/>
              <a:t>lr</a:t>
            </a:r>
            <a:r>
              <a:rPr lang="en-US" altLang="ko-KR" dirty="0"/>
              <a:t>=0.01):</a:t>
            </a:r>
          </a:p>
          <a:p>
            <a:r>
              <a:rPr lang="en-US" altLang="ko-KR" dirty="0"/>
              <a:t>        self.lr = </a:t>
            </a:r>
            <a:r>
              <a:rPr lang="en-US" altLang="ko-KR" dirty="0" err="1"/>
              <a:t>lr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def update(self, params, grads):</a:t>
            </a:r>
          </a:p>
          <a:p>
            <a:r>
              <a:rPr lang="en-US" altLang="ko-KR" dirty="0"/>
              <a:t>        for key in </a:t>
            </a:r>
            <a:r>
              <a:rPr lang="en-US" altLang="ko-KR" dirty="0" err="1"/>
              <a:t>params.keys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        params[key] -= self.lr * grads[key]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48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29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1903085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ko-KR" altLang="en-US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학습 관련 기술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D551C1-E5A3-4865-96F1-2D32B3167F07}"/>
              </a:ext>
            </a:extLst>
          </p:cNvPr>
          <p:cNvSpPr txBox="1"/>
          <p:nvPr/>
        </p:nvSpPr>
        <p:spPr>
          <a:xfrm>
            <a:off x="200472" y="897509"/>
            <a:ext cx="9433048" cy="1114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신경망 학습의 목적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손실 함수 값을 최소화하는 매개변수를 탐색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최적화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전체의 데이터가 아닌 확률적으로 추출하여 학습하는 </a:t>
            </a:r>
            <a:r>
              <a:rPr lang="en-US" altLang="ko-KR" dirty="0">
                <a:sym typeface="Wingdings" panose="05000000000000000000" pitchFamily="2" charset="2"/>
              </a:rPr>
              <a:t>SGD(Stochastic Gradient Descent)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2A4B69-8467-46B1-A60A-1F59428D4196}"/>
              </a:ext>
            </a:extLst>
          </p:cNvPr>
          <p:cNvSpPr txBox="1"/>
          <p:nvPr/>
        </p:nvSpPr>
        <p:spPr>
          <a:xfrm>
            <a:off x="953909" y="2708920"/>
            <a:ext cx="79981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network = </a:t>
            </a:r>
            <a:r>
              <a:rPr lang="en-US" altLang="ko-KR" dirty="0" err="1"/>
              <a:t>TwoLayerNet</a:t>
            </a:r>
            <a:r>
              <a:rPr lang="en-US" altLang="ko-KR" dirty="0"/>
              <a:t>(</a:t>
            </a:r>
            <a:r>
              <a:rPr lang="en-US" altLang="ko-KR" dirty="0" err="1"/>
              <a:t>input_size</a:t>
            </a:r>
            <a:r>
              <a:rPr lang="en-US" altLang="ko-KR" dirty="0"/>
              <a:t>=784, </a:t>
            </a:r>
            <a:r>
              <a:rPr lang="en-US" altLang="ko-KR" dirty="0" err="1"/>
              <a:t>hidden_size</a:t>
            </a:r>
            <a:r>
              <a:rPr lang="en-US" altLang="ko-KR" dirty="0"/>
              <a:t>=50, </a:t>
            </a:r>
            <a:r>
              <a:rPr lang="en-US" altLang="ko-KR" dirty="0" err="1"/>
              <a:t>output_size</a:t>
            </a:r>
            <a:r>
              <a:rPr lang="en-US" altLang="ko-KR" dirty="0"/>
              <a:t>=10)</a:t>
            </a:r>
          </a:p>
          <a:p>
            <a:r>
              <a:rPr lang="en-US" altLang="ko-KR" b="1" dirty="0"/>
              <a:t>optimizer = SGD()</a:t>
            </a:r>
          </a:p>
          <a:p>
            <a:endParaRPr lang="en-US" altLang="ko-KR" b="1" dirty="0"/>
          </a:p>
          <a:p>
            <a:r>
              <a:rPr lang="en-US" altLang="ko-KR" dirty="0"/>
              <a:t>for I in range(10000):</a:t>
            </a:r>
          </a:p>
          <a:p>
            <a:r>
              <a:rPr lang="en-US" altLang="ko-KR" dirty="0"/>
              <a:t>    …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x_batch</a:t>
            </a:r>
            <a:r>
              <a:rPr lang="en-US" altLang="ko-KR" dirty="0"/>
              <a:t>, </a:t>
            </a:r>
            <a:r>
              <a:rPr lang="en-US" altLang="ko-KR" dirty="0" err="1"/>
              <a:t>t_batch</a:t>
            </a:r>
            <a:r>
              <a:rPr lang="en-US" altLang="ko-KR" dirty="0"/>
              <a:t> = </a:t>
            </a:r>
            <a:r>
              <a:rPr lang="en-US" altLang="ko-KR" dirty="0" err="1"/>
              <a:t>get_mini_batch</a:t>
            </a:r>
            <a:r>
              <a:rPr lang="en-US" altLang="ko-KR" dirty="0"/>
              <a:t>(…)</a:t>
            </a:r>
          </a:p>
          <a:p>
            <a:r>
              <a:rPr lang="en-US" altLang="ko-KR" dirty="0"/>
              <a:t>    grads = </a:t>
            </a:r>
            <a:r>
              <a:rPr lang="en-US" altLang="ko-KR" dirty="0" err="1"/>
              <a:t>network.gradient</a:t>
            </a:r>
            <a:r>
              <a:rPr lang="en-US" altLang="ko-KR" dirty="0"/>
              <a:t>(</a:t>
            </a:r>
            <a:r>
              <a:rPr lang="en-US" altLang="ko-KR" dirty="0" err="1"/>
              <a:t>x_batch</a:t>
            </a:r>
            <a:r>
              <a:rPr lang="en-US" altLang="ko-KR" dirty="0"/>
              <a:t>, </a:t>
            </a:r>
            <a:r>
              <a:rPr lang="en-US" altLang="ko-KR" dirty="0" err="1"/>
              <a:t>t_batch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params = </a:t>
            </a:r>
            <a:r>
              <a:rPr lang="en-US" altLang="ko-KR" dirty="0" err="1"/>
              <a:t>network.params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b="1" dirty="0" err="1"/>
              <a:t>optimizer.update</a:t>
            </a:r>
            <a:r>
              <a:rPr lang="en-US" altLang="ko-KR" b="1" dirty="0"/>
              <a:t>(params, grads)</a:t>
            </a:r>
          </a:p>
          <a:p>
            <a:r>
              <a:rPr lang="en-US" altLang="ko-KR" b="1" dirty="0"/>
              <a:t>   </a:t>
            </a:r>
            <a:r>
              <a:rPr lang="en-US" altLang="ko-KR" dirty="0"/>
              <a:t> …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432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69335" y="1673806"/>
            <a:ext cx="3217902" cy="321790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>
              <a:latin typeface="Raleway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5525" y="1790899"/>
            <a:ext cx="3152995" cy="1530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344" spc="-8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Noto Sans Korean Bold" pitchFamily="34" charset="-127"/>
              </a:rPr>
              <a:t>01</a:t>
            </a:r>
            <a:endParaRPr lang="ko-KR" altLang="en-US" sz="6500" spc="-81" dirty="0">
              <a:gradFill>
                <a:gsLst>
                  <a:gs pos="100000">
                    <a:schemeClr val="bg1"/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  <a:ea typeface="Noto Sans Korean Bold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374860" y="3090545"/>
            <a:ext cx="280979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8E09E0D-5E0F-488C-BE4C-98CBC5CB1B69}"/>
              </a:ext>
            </a:extLst>
          </p:cNvPr>
          <p:cNvSpPr txBox="1"/>
          <p:nvPr/>
        </p:nvSpPr>
        <p:spPr>
          <a:xfrm>
            <a:off x="2318723" y="3933056"/>
            <a:ext cx="2809796" cy="419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25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활성화 함수 계층 구현</a:t>
            </a:r>
          </a:p>
        </p:txBody>
      </p:sp>
    </p:spTree>
    <p:extLst>
      <p:ext uri="{BB962C8B-B14F-4D97-AF65-F5344CB8AC3E}">
        <p14:creationId xmlns:p14="http://schemas.microsoft.com/office/powerpoint/2010/main" val="1307095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30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1903085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ko-KR" altLang="en-US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학습 관련 기술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D551C1-E5A3-4865-96F1-2D32B3167F07}"/>
              </a:ext>
            </a:extLst>
          </p:cNvPr>
          <p:cNvSpPr txBox="1"/>
          <p:nvPr/>
        </p:nvSpPr>
        <p:spPr>
          <a:xfrm>
            <a:off x="200472" y="897509"/>
            <a:ext cx="9433048" cy="567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SGD</a:t>
            </a:r>
            <a:r>
              <a:rPr lang="ko-KR" altLang="en-US" dirty="0"/>
              <a:t>의 문제점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F4BE6A-94A6-4721-AE40-C747784AB819}"/>
                  </a:ext>
                </a:extLst>
              </p:cNvPr>
              <p:cNvSpPr txBox="1"/>
              <p:nvPr/>
            </p:nvSpPr>
            <p:spPr>
              <a:xfrm>
                <a:off x="3552905" y="1777666"/>
                <a:ext cx="2800190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F4BE6A-94A6-4721-AE40-C747784AB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905" y="1777666"/>
                <a:ext cx="2800190" cy="6938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05D9C056-A8CF-439C-9E0D-61A969296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24" y="2996952"/>
            <a:ext cx="8121352" cy="314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46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31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1903085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ko-KR" altLang="en-US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학습 관련 기술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D551C1-E5A3-4865-96F1-2D32B3167F07}"/>
              </a:ext>
            </a:extLst>
          </p:cNvPr>
          <p:cNvSpPr txBox="1"/>
          <p:nvPr/>
        </p:nvSpPr>
        <p:spPr>
          <a:xfrm>
            <a:off x="200472" y="897509"/>
            <a:ext cx="9433048" cy="567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SGD</a:t>
            </a:r>
            <a:r>
              <a:rPr lang="ko-KR" altLang="en-US" dirty="0"/>
              <a:t>의 문제점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F4BE6A-94A6-4721-AE40-C747784AB819}"/>
                  </a:ext>
                </a:extLst>
              </p:cNvPr>
              <p:cNvSpPr txBox="1"/>
              <p:nvPr/>
            </p:nvSpPr>
            <p:spPr>
              <a:xfrm>
                <a:off x="2716939" y="1648887"/>
                <a:ext cx="4472122" cy="523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ko-KR" altLang="en-US" sz="24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dirty="0"/>
                  <a:t> 대해 </a:t>
                </a:r>
                <a:r>
                  <a:rPr lang="en-US" altLang="ko-KR" dirty="0"/>
                  <a:t>SGD </a:t>
                </a:r>
                <a:r>
                  <a:rPr lang="ko-KR" altLang="en-US" dirty="0"/>
                  <a:t>적용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F4BE6A-94A6-4721-AE40-C747784AB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939" y="1648887"/>
                <a:ext cx="4472122" cy="523861"/>
              </a:xfrm>
              <a:prstGeom prst="rect">
                <a:avLst/>
              </a:prstGeom>
              <a:blipFill>
                <a:blip r:embed="rId3"/>
                <a:stretch>
                  <a:fillRect l="-136" r="-2456" b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674" name="Picture 2">
            <a:extLst>
              <a:ext uri="{FF2B5EF4-FFF2-40B4-BE49-F238E27FC236}">
                <a16:creationId xmlns:a16="http://schemas.microsoft.com/office/drawing/2014/main" id="{0F433B7E-7655-4F12-80CC-CD1511DF1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007" y="2324864"/>
            <a:ext cx="5539978" cy="432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34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32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1903085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ko-KR" altLang="en-US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학습 관련 기술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D551C1-E5A3-4865-96F1-2D32B3167F07}"/>
                  </a:ext>
                </a:extLst>
              </p:cNvPr>
              <p:cNvSpPr txBox="1"/>
              <p:nvPr/>
            </p:nvSpPr>
            <p:spPr>
              <a:xfrm>
                <a:off x="200472" y="897509"/>
                <a:ext cx="9433048" cy="2222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Momentum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기존의 개념에 대해 속도 가속도와 같은 개념을 추가</a:t>
                </a:r>
                <a:endParaRPr lang="en-US" altLang="ko-KR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V</a:t>
                </a:r>
                <a:r>
                  <a:rPr lang="ko-KR" altLang="en-US" dirty="0"/>
                  <a:t>는 초기값이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인 속도</a:t>
                </a:r>
                <a:endParaRPr lang="en-US" altLang="ko-KR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dirty="0"/>
                  <a:t>는 가속도와 같은 역할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보통 </a:t>
                </a:r>
                <a:r>
                  <a:rPr lang="en-US" altLang="ko-KR" dirty="0"/>
                  <a:t>0.9 </a:t>
                </a:r>
                <a:r>
                  <a:rPr lang="ko-KR" altLang="en-US" dirty="0"/>
                  <a:t>등 </a:t>
                </a:r>
                <a:r>
                  <a:rPr lang="en-US" altLang="ko-KR" dirty="0"/>
                  <a:t>1 </a:t>
                </a:r>
                <a:r>
                  <a:rPr lang="ko-KR" altLang="en-US" dirty="0"/>
                  <a:t>이하의 값을 선택</a:t>
                </a:r>
                <a:r>
                  <a:rPr lang="en-US" altLang="ko-KR" dirty="0"/>
                  <a:t>)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D551C1-E5A3-4865-96F1-2D32B3167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72" y="897509"/>
                <a:ext cx="9433048" cy="2222853"/>
              </a:xfrm>
              <a:prstGeom prst="rect">
                <a:avLst/>
              </a:prstGeom>
              <a:blipFill>
                <a:blip r:embed="rId3"/>
                <a:stretch>
                  <a:fillRect l="-452" b="-32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9FE508-9373-472F-960C-9C4AF0322EEE}"/>
                  </a:ext>
                </a:extLst>
              </p:cNvPr>
              <p:cNvSpPr txBox="1"/>
              <p:nvPr/>
            </p:nvSpPr>
            <p:spPr>
              <a:xfrm>
                <a:off x="6868687" y="2204864"/>
                <a:ext cx="1918667" cy="1071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altLang="ko-KR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9FE508-9373-472F-960C-9C4AF0322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687" y="2204864"/>
                <a:ext cx="1918667" cy="1071575"/>
              </a:xfrm>
              <a:prstGeom prst="rect">
                <a:avLst/>
              </a:prstGeom>
              <a:blipFill>
                <a:blip r:embed="rId4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0617CC-4D27-4AE5-B523-741B910D9290}"/>
                  </a:ext>
                </a:extLst>
              </p:cNvPr>
              <p:cNvSpPr txBox="1"/>
              <p:nvPr/>
            </p:nvSpPr>
            <p:spPr>
              <a:xfrm>
                <a:off x="1339385" y="4149080"/>
                <a:ext cx="2920223" cy="17160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altLang="ko-KR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0617CC-4D27-4AE5-B523-741B910D9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385" y="4149080"/>
                <a:ext cx="2920223" cy="17160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F503B14-CECF-4D2D-A861-BFB9D52BD791}"/>
                  </a:ext>
                </a:extLst>
              </p:cNvPr>
              <p:cNvSpPr txBox="1"/>
              <p:nvPr/>
            </p:nvSpPr>
            <p:spPr>
              <a:xfrm>
                <a:off x="4981219" y="4125481"/>
                <a:ext cx="4230325" cy="1698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←−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𝜂𝜕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altLang="ko-KR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45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75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75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F503B14-CECF-4D2D-A861-BFB9D52BD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219" y="4125481"/>
                <a:ext cx="4230325" cy="1698029"/>
              </a:xfrm>
              <a:prstGeom prst="rect">
                <a:avLst/>
              </a:prstGeom>
              <a:blipFill>
                <a:blip r:embed="rId6"/>
                <a:stretch>
                  <a:fillRect b="-21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8D0A51E3-C354-4B60-AE00-5E3CE96DA476}"/>
              </a:ext>
            </a:extLst>
          </p:cNvPr>
          <p:cNvSpPr/>
          <p:nvPr/>
        </p:nvSpPr>
        <p:spPr>
          <a:xfrm>
            <a:off x="1993124" y="6103702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기존 방법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4017E88-592A-4C07-AB47-49A6831B93AC}"/>
              </a:ext>
            </a:extLst>
          </p:cNvPr>
          <p:cNvSpPr/>
          <p:nvPr/>
        </p:nvSpPr>
        <p:spPr>
          <a:xfrm>
            <a:off x="6507918" y="6103702"/>
            <a:ext cx="1327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Momentum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71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33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1903085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ko-KR" altLang="en-US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학습 관련 기술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D551C1-E5A3-4865-96F1-2D32B3167F07}"/>
              </a:ext>
            </a:extLst>
          </p:cNvPr>
          <p:cNvSpPr txBox="1"/>
          <p:nvPr/>
        </p:nvSpPr>
        <p:spPr>
          <a:xfrm>
            <a:off x="200472" y="897509"/>
            <a:ext cx="9433048" cy="567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Momentum </a:t>
            </a:r>
            <a:r>
              <a:rPr lang="ko-KR" altLang="en-US" dirty="0"/>
              <a:t>적용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F4BE6A-94A6-4721-AE40-C747784AB819}"/>
                  </a:ext>
                </a:extLst>
              </p:cNvPr>
              <p:cNvSpPr txBox="1"/>
              <p:nvPr/>
            </p:nvSpPr>
            <p:spPr>
              <a:xfrm>
                <a:off x="3552905" y="1430338"/>
                <a:ext cx="2800190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F4BE6A-94A6-4721-AE40-C747784AB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905" y="1430338"/>
                <a:ext cx="2800190" cy="6938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650" name="Picture 2">
            <a:extLst>
              <a:ext uri="{FF2B5EF4-FFF2-40B4-BE49-F238E27FC236}">
                <a16:creationId xmlns:a16="http://schemas.microsoft.com/office/drawing/2014/main" id="{BDC6ABA4-39F7-43C7-AE36-6178A1409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263" y="2423070"/>
            <a:ext cx="5575473" cy="439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19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34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1903085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ko-KR" altLang="en-US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학습 관련 기술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D551C1-E5A3-4865-96F1-2D32B3167F07}"/>
              </a:ext>
            </a:extLst>
          </p:cNvPr>
          <p:cNvSpPr txBox="1"/>
          <p:nvPr/>
        </p:nvSpPr>
        <p:spPr>
          <a:xfrm>
            <a:off x="200472" y="897509"/>
            <a:ext cx="9433048" cy="567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Momentum </a:t>
            </a:r>
            <a:r>
              <a:rPr lang="ko-KR" altLang="en-US" dirty="0"/>
              <a:t>구현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21AD05-589C-441E-9228-B5766558F38D}"/>
              </a:ext>
            </a:extLst>
          </p:cNvPr>
          <p:cNvSpPr txBox="1"/>
          <p:nvPr/>
        </p:nvSpPr>
        <p:spPr>
          <a:xfrm>
            <a:off x="675208" y="1793574"/>
            <a:ext cx="85555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Momentum:</a:t>
            </a:r>
          </a:p>
          <a:p>
            <a:r>
              <a:rPr lang="en-US" altLang="ko-KR" dirty="0"/>
              <a:t>    def __</a:t>
            </a:r>
            <a:r>
              <a:rPr lang="en-US" altLang="ko-KR" dirty="0" err="1"/>
              <a:t>init</a:t>
            </a:r>
            <a:r>
              <a:rPr lang="en-US" altLang="ko-KR" dirty="0"/>
              <a:t>__(self, </a:t>
            </a:r>
            <a:r>
              <a:rPr lang="en-US" altLang="ko-KR" dirty="0" err="1"/>
              <a:t>lr</a:t>
            </a:r>
            <a:r>
              <a:rPr lang="en-US" altLang="ko-KR" dirty="0"/>
              <a:t>=0.01, momentum=0.9):</a:t>
            </a:r>
          </a:p>
          <a:p>
            <a:r>
              <a:rPr lang="en-US" altLang="ko-KR" dirty="0"/>
              <a:t>        self.lr = </a:t>
            </a:r>
            <a:r>
              <a:rPr lang="en-US" altLang="ko-KR" dirty="0" err="1"/>
              <a:t>lr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self.momemtum</a:t>
            </a:r>
            <a:r>
              <a:rPr lang="en-US" altLang="ko-KR" dirty="0"/>
              <a:t> = momentum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self.v</a:t>
            </a:r>
            <a:r>
              <a:rPr lang="en-US" altLang="ko-KR" dirty="0"/>
              <a:t> = None</a:t>
            </a:r>
          </a:p>
          <a:p>
            <a:endParaRPr lang="en-US" altLang="ko-KR" dirty="0"/>
          </a:p>
          <a:p>
            <a:r>
              <a:rPr lang="en-US" altLang="ko-KR" dirty="0"/>
              <a:t>    def update(self, params, grads):</a:t>
            </a:r>
          </a:p>
          <a:p>
            <a:r>
              <a:rPr lang="en-US" altLang="ko-KR" dirty="0"/>
              <a:t>        if </a:t>
            </a:r>
            <a:r>
              <a:rPr lang="en-US" altLang="ko-KR" dirty="0" err="1"/>
              <a:t>self.v</a:t>
            </a:r>
            <a:r>
              <a:rPr lang="en-US" altLang="ko-KR" dirty="0"/>
              <a:t> is None: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self.v</a:t>
            </a:r>
            <a:r>
              <a:rPr lang="en-US" altLang="ko-KR" dirty="0"/>
              <a:t> = {}</a:t>
            </a:r>
          </a:p>
          <a:p>
            <a:r>
              <a:rPr lang="en-US" altLang="ko-KR" dirty="0"/>
              <a:t>            for key, </a:t>
            </a:r>
            <a:r>
              <a:rPr lang="en-US" altLang="ko-KR" dirty="0" err="1"/>
              <a:t>val</a:t>
            </a:r>
            <a:r>
              <a:rPr lang="en-US" altLang="ko-KR" dirty="0"/>
              <a:t> in </a:t>
            </a:r>
            <a:r>
              <a:rPr lang="en-US" altLang="ko-KR" dirty="0" err="1"/>
              <a:t>params.items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self.v</a:t>
            </a:r>
            <a:r>
              <a:rPr lang="en-US" altLang="ko-KR" dirty="0"/>
              <a:t>[key] = </a:t>
            </a:r>
            <a:r>
              <a:rPr lang="en-US" altLang="ko-KR" dirty="0" err="1"/>
              <a:t>np.zeros_like</a:t>
            </a:r>
            <a:r>
              <a:rPr lang="en-US" altLang="ko-KR" dirty="0"/>
              <a:t>(</a:t>
            </a:r>
            <a:r>
              <a:rPr lang="en-US" altLang="ko-KR" dirty="0" err="1"/>
              <a:t>val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for key in </a:t>
            </a:r>
            <a:r>
              <a:rPr lang="en-US" altLang="ko-KR" dirty="0" err="1"/>
              <a:t>params.keys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self.v</a:t>
            </a:r>
            <a:r>
              <a:rPr lang="en-US" altLang="ko-KR" dirty="0"/>
              <a:t>[key] = </a:t>
            </a:r>
            <a:r>
              <a:rPr lang="en-US" altLang="ko-KR" dirty="0" err="1"/>
              <a:t>self.momentum</a:t>
            </a:r>
            <a:r>
              <a:rPr lang="en-US" altLang="ko-KR" dirty="0"/>
              <a:t>*</a:t>
            </a:r>
            <a:r>
              <a:rPr lang="en-US" altLang="ko-KR" dirty="0" err="1"/>
              <a:t>self.v</a:t>
            </a:r>
            <a:r>
              <a:rPr lang="en-US" altLang="ko-KR" dirty="0"/>
              <a:t>[key] – self.lr*grads[key]</a:t>
            </a:r>
          </a:p>
          <a:p>
            <a:r>
              <a:rPr lang="en-US" altLang="ko-KR" dirty="0"/>
              <a:t>            params[key] += </a:t>
            </a:r>
            <a:r>
              <a:rPr lang="en-US" altLang="ko-KR" dirty="0" err="1"/>
              <a:t>self.v</a:t>
            </a:r>
            <a:r>
              <a:rPr lang="en-US" altLang="ko-KR" dirty="0"/>
              <a:t>[key]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29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35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1903085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ko-KR" altLang="en-US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학습 관련 기술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D551C1-E5A3-4865-96F1-2D32B3167F07}"/>
              </a:ext>
            </a:extLst>
          </p:cNvPr>
          <p:cNvSpPr txBox="1"/>
          <p:nvPr/>
        </p:nvSpPr>
        <p:spPr>
          <a:xfrm>
            <a:off x="200472" y="897509"/>
            <a:ext cx="9433048" cy="1114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AdaGrad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개별 매개변수에 적응적</a:t>
            </a:r>
            <a:r>
              <a:rPr lang="en-US" altLang="ko-KR" dirty="0"/>
              <a:t>(Adaptive)</a:t>
            </a:r>
            <a:r>
              <a:rPr lang="ko-KR" altLang="en-US" dirty="0"/>
              <a:t>으로 </a:t>
            </a:r>
            <a:r>
              <a:rPr lang="ko-KR" altLang="en-US" dirty="0" err="1"/>
              <a:t>학습률을</a:t>
            </a:r>
            <a:r>
              <a:rPr lang="ko-KR" altLang="en-US" dirty="0"/>
              <a:t> 조정하면서 학습을 진행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9FE508-9373-472F-960C-9C4AF0322EEE}"/>
                  </a:ext>
                </a:extLst>
              </p:cNvPr>
              <p:cNvSpPr txBox="1"/>
              <p:nvPr/>
            </p:nvSpPr>
            <p:spPr>
              <a:xfrm>
                <a:off x="3633953" y="3356992"/>
                <a:ext cx="2638094" cy="1314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den>
                    </m:f>
                  </m:oMath>
                </a14:m>
                <a:endParaRPr lang="en-US" altLang="ko-KR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𝒉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9FE508-9373-472F-960C-9C4AF0322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953" y="3356992"/>
                <a:ext cx="2638094" cy="1314399"/>
              </a:xfrm>
              <a:prstGeom prst="rect">
                <a:avLst/>
              </a:prstGeom>
              <a:blipFill>
                <a:blip r:embed="rId3"/>
                <a:stretch>
                  <a:fillRect l="-1617" t="-9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618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36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1903085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ko-KR" altLang="en-US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학습 관련 기술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D551C1-E5A3-4865-96F1-2D32B3167F07}"/>
              </a:ext>
            </a:extLst>
          </p:cNvPr>
          <p:cNvSpPr txBox="1"/>
          <p:nvPr/>
        </p:nvSpPr>
        <p:spPr>
          <a:xfrm>
            <a:off x="200472" y="897509"/>
            <a:ext cx="9433048" cy="567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AdaGrad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F4BE6A-94A6-4721-AE40-C747784AB819}"/>
                  </a:ext>
                </a:extLst>
              </p:cNvPr>
              <p:cNvSpPr txBox="1"/>
              <p:nvPr/>
            </p:nvSpPr>
            <p:spPr>
              <a:xfrm>
                <a:off x="3552905" y="1430338"/>
                <a:ext cx="2800190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F4BE6A-94A6-4721-AE40-C747784AB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905" y="1430338"/>
                <a:ext cx="2800190" cy="6938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746" name="Picture 2">
            <a:extLst>
              <a:ext uri="{FF2B5EF4-FFF2-40B4-BE49-F238E27FC236}">
                <a16:creationId xmlns:a16="http://schemas.microsoft.com/office/drawing/2014/main" id="{950B28EC-367F-4140-A343-58BA0EB9E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067" y="2391289"/>
            <a:ext cx="5385866" cy="430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01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37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1903085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ko-KR" altLang="en-US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학습 관련 기술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D551C1-E5A3-4865-96F1-2D32B3167F07}"/>
              </a:ext>
            </a:extLst>
          </p:cNvPr>
          <p:cNvSpPr txBox="1"/>
          <p:nvPr/>
        </p:nvSpPr>
        <p:spPr>
          <a:xfrm>
            <a:off x="200472" y="897509"/>
            <a:ext cx="9433048" cy="567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AdaGrad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21AD05-589C-441E-9228-B5766558F38D}"/>
              </a:ext>
            </a:extLst>
          </p:cNvPr>
          <p:cNvSpPr txBox="1"/>
          <p:nvPr/>
        </p:nvSpPr>
        <p:spPr>
          <a:xfrm>
            <a:off x="675208" y="1793574"/>
            <a:ext cx="85555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</a:t>
            </a:r>
            <a:r>
              <a:rPr lang="en-US" altLang="ko-KR" dirty="0" err="1"/>
              <a:t>AdaGrad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def __</a:t>
            </a:r>
            <a:r>
              <a:rPr lang="en-US" altLang="ko-KR" dirty="0" err="1"/>
              <a:t>init</a:t>
            </a:r>
            <a:r>
              <a:rPr lang="en-US" altLang="ko-KR" dirty="0"/>
              <a:t>__(self, </a:t>
            </a:r>
            <a:r>
              <a:rPr lang="en-US" altLang="ko-KR" dirty="0" err="1"/>
              <a:t>lr</a:t>
            </a:r>
            <a:r>
              <a:rPr lang="en-US" altLang="ko-KR" dirty="0"/>
              <a:t>=0.01):</a:t>
            </a:r>
          </a:p>
          <a:p>
            <a:r>
              <a:rPr lang="en-US" altLang="ko-KR" dirty="0"/>
              <a:t>        self.lr = </a:t>
            </a:r>
            <a:r>
              <a:rPr lang="en-US" altLang="ko-KR" dirty="0" err="1"/>
              <a:t>lr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self.h</a:t>
            </a:r>
            <a:r>
              <a:rPr lang="en-US" altLang="ko-KR" dirty="0"/>
              <a:t> = None</a:t>
            </a:r>
          </a:p>
          <a:p>
            <a:endParaRPr lang="en-US" altLang="ko-KR" dirty="0"/>
          </a:p>
          <a:p>
            <a:r>
              <a:rPr lang="en-US" altLang="ko-KR" dirty="0"/>
              <a:t>    def update(self, params, grads):</a:t>
            </a:r>
          </a:p>
          <a:p>
            <a:r>
              <a:rPr lang="en-US" altLang="ko-KR" dirty="0"/>
              <a:t>        if </a:t>
            </a:r>
            <a:r>
              <a:rPr lang="en-US" altLang="ko-KR" dirty="0" err="1"/>
              <a:t>self.h</a:t>
            </a:r>
            <a:r>
              <a:rPr lang="en-US" altLang="ko-KR" dirty="0"/>
              <a:t> is None: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self.h</a:t>
            </a:r>
            <a:r>
              <a:rPr lang="en-US" altLang="ko-KR" dirty="0"/>
              <a:t> = {}</a:t>
            </a:r>
          </a:p>
          <a:p>
            <a:r>
              <a:rPr lang="en-US" altLang="ko-KR" dirty="0"/>
              <a:t>            for key, </a:t>
            </a:r>
            <a:r>
              <a:rPr lang="en-US" altLang="ko-KR" dirty="0" err="1"/>
              <a:t>val</a:t>
            </a:r>
            <a:r>
              <a:rPr lang="en-US" altLang="ko-KR" dirty="0"/>
              <a:t> in </a:t>
            </a:r>
            <a:r>
              <a:rPr lang="en-US" altLang="ko-KR" dirty="0" err="1"/>
              <a:t>params.items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self.h</a:t>
            </a:r>
            <a:r>
              <a:rPr lang="en-US" altLang="ko-KR" dirty="0"/>
              <a:t>[key] = </a:t>
            </a:r>
            <a:r>
              <a:rPr lang="en-US" altLang="ko-KR" dirty="0" err="1"/>
              <a:t>np.zeros_like</a:t>
            </a:r>
            <a:r>
              <a:rPr lang="en-US" altLang="ko-KR" dirty="0"/>
              <a:t>(</a:t>
            </a:r>
            <a:r>
              <a:rPr lang="en-US" altLang="ko-KR" dirty="0" err="1"/>
              <a:t>val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for key in </a:t>
            </a:r>
            <a:r>
              <a:rPr lang="en-US" altLang="ko-KR" dirty="0" err="1"/>
              <a:t>params.keys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self.h</a:t>
            </a:r>
            <a:r>
              <a:rPr lang="en-US" altLang="ko-KR" dirty="0"/>
              <a:t>[key] += grads[key] * grads[key]</a:t>
            </a:r>
          </a:p>
          <a:p>
            <a:r>
              <a:rPr lang="en-US" altLang="ko-KR" dirty="0"/>
              <a:t>            params[key] -= self.lr * grads[key] / (</a:t>
            </a:r>
            <a:r>
              <a:rPr lang="en-US" altLang="ko-KR" dirty="0" err="1"/>
              <a:t>np.sqrt</a:t>
            </a:r>
            <a:r>
              <a:rPr lang="en-US" altLang="ko-KR" dirty="0"/>
              <a:t>(</a:t>
            </a:r>
            <a:r>
              <a:rPr lang="en-US" altLang="ko-KR" dirty="0" err="1"/>
              <a:t>self.h</a:t>
            </a:r>
            <a:r>
              <a:rPr lang="en-US" altLang="ko-KR" dirty="0"/>
              <a:t>[key]) + 1e-7)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79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38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1903085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ko-KR" altLang="en-US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학습 관련 기술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D551C1-E5A3-4865-96F1-2D32B3167F07}"/>
              </a:ext>
            </a:extLst>
          </p:cNvPr>
          <p:cNvSpPr txBox="1"/>
          <p:nvPr/>
        </p:nvSpPr>
        <p:spPr>
          <a:xfrm>
            <a:off x="200472" y="897509"/>
            <a:ext cx="9433048" cy="1114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Adam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위의 두 기법을 융합한 방법</a:t>
            </a:r>
            <a:endParaRPr lang="en-US" altLang="ko-KR" dirty="0"/>
          </a:p>
        </p:txBody>
      </p:sp>
      <p:pic>
        <p:nvPicPr>
          <p:cNvPr id="34818" name="Picture 2">
            <a:extLst>
              <a:ext uri="{FF2B5EF4-FFF2-40B4-BE49-F238E27FC236}">
                <a16:creationId xmlns:a16="http://schemas.microsoft.com/office/drawing/2014/main" id="{A0642AFE-5D0B-45B5-9453-C09F39951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204" y="2291902"/>
            <a:ext cx="5271592" cy="417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30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39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1903085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ko-KR" altLang="en-US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학습 관련 기술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D551C1-E5A3-4865-96F1-2D32B3167F07}"/>
              </a:ext>
            </a:extLst>
          </p:cNvPr>
          <p:cNvSpPr txBox="1"/>
          <p:nvPr/>
        </p:nvSpPr>
        <p:spPr>
          <a:xfrm>
            <a:off x="200472" y="897509"/>
            <a:ext cx="9433048" cy="567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AdaGrad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21AD05-589C-441E-9228-B5766558F38D}"/>
              </a:ext>
            </a:extLst>
          </p:cNvPr>
          <p:cNvSpPr txBox="1"/>
          <p:nvPr/>
        </p:nvSpPr>
        <p:spPr>
          <a:xfrm>
            <a:off x="675208" y="1793574"/>
            <a:ext cx="85555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 Adam:</a:t>
            </a:r>
          </a:p>
          <a:p>
            <a:r>
              <a:rPr lang="en-US" altLang="ko-KR" dirty="0"/>
              <a:t>    def __</a:t>
            </a:r>
            <a:r>
              <a:rPr lang="en-US" altLang="ko-KR" dirty="0" err="1"/>
              <a:t>init</a:t>
            </a:r>
            <a:r>
              <a:rPr lang="en-US" altLang="ko-KR" dirty="0"/>
              <a:t>__(self, </a:t>
            </a:r>
            <a:r>
              <a:rPr lang="en-US" altLang="ko-KR" dirty="0" err="1"/>
              <a:t>lr</a:t>
            </a:r>
            <a:r>
              <a:rPr lang="en-US" altLang="ko-KR" dirty="0"/>
              <a:t>=0.001, beta1=0.9, beta2=0.999):</a:t>
            </a:r>
          </a:p>
          <a:p>
            <a:r>
              <a:rPr lang="en-US" altLang="ko-KR" dirty="0"/>
              <a:t>        self.lr = </a:t>
            </a:r>
            <a:r>
              <a:rPr lang="en-US" altLang="ko-KR" dirty="0" err="1"/>
              <a:t>lr</a:t>
            </a:r>
            <a:endParaRPr lang="en-US" altLang="ko-KR" dirty="0"/>
          </a:p>
          <a:p>
            <a:r>
              <a:rPr lang="en-US" altLang="ko-KR" dirty="0"/>
              <a:t>        self.beta1 = beta1</a:t>
            </a:r>
          </a:p>
          <a:p>
            <a:r>
              <a:rPr lang="en-US" altLang="ko-KR" dirty="0"/>
              <a:t>        self.beta2 = beta2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self.iter</a:t>
            </a:r>
            <a:r>
              <a:rPr lang="en-US" altLang="ko-KR" dirty="0"/>
              <a:t> = 0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self.m</a:t>
            </a:r>
            <a:r>
              <a:rPr lang="en-US" altLang="ko-KR" dirty="0"/>
              <a:t> = None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self.v</a:t>
            </a:r>
            <a:r>
              <a:rPr lang="en-US" altLang="ko-KR" dirty="0"/>
              <a:t> = None</a:t>
            </a:r>
          </a:p>
          <a:p>
            <a:r>
              <a:rPr lang="en-US" altLang="ko-KR" dirty="0"/>
              <a:t>        </a:t>
            </a:r>
          </a:p>
          <a:p>
            <a:r>
              <a:rPr lang="en-US" altLang="ko-KR" dirty="0"/>
              <a:t>    </a:t>
            </a:r>
          </a:p>
        </p:txBody>
      </p:sp>
    </p:spTree>
    <p:extLst>
      <p:ext uri="{BB962C8B-B14F-4D97-AF65-F5344CB8AC3E}">
        <p14:creationId xmlns:p14="http://schemas.microsoft.com/office/powerpoint/2010/main" val="161869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897509"/>
            <a:ext cx="9001000" cy="1114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계층 구현</a:t>
            </a:r>
            <a:r>
              <a:rPr lang="en-US" altLang="ko-KR" dirty="0"/>
              <a:t>(Class </a:t>
            </a:r>
            <a:r>
              <a:rPr lang="ko-KR" altLang="en-US" dirty="0"/>
              <a:t>로 구현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2762295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ko-KR" altLang="en-US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활성화 함수 계층 구현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164743-6BBF-4A5F-A8C0-DCC0D8F4AB48}"/>
                  </a:ext>
                </a:extLst>
              </p:cNvPr>
              <p:cNvSpPr txBox="1"/>
              <p:nvPr/>
            </p:nvSpPr>
            <p:spPr>
              <a:xfrm>
                <a:off x="452500" y="1854676"/>
                <a:ext cx="3306297" cy="617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164743-6BBF-4A5F-A8C0-DCC0D8F4A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00" y="1854676"/>
                <a:ext cx="3306297" cy="61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000DECB-B0B6-490A-809A-92A1B508484E}"/>
                  </a:ext>
                </a:extLst>
              </p:cNvPr>
              <p:cNvSpPr txBox="1"/>
              <p:nvPr/>
            </p:nvSpPr>
            <p:spPr>
              <a:xfrm>
                <a:off x="4953000" y="1854675"/>
                <a:ext cx="3306297" cy="617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000DECB-B0B6-490A-809A-92A1B5084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1854675"/>
                <a:ext cx="3306297" cy="6178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38" name="Picture 2">
            <a:extLst>
              <a:ext uri="{FF2B5EF4-FFF2-40B4-BE49-F238E27FC236}">
                <a16:creationId xmlns:a16="http://schemas.microsoft.com/office/drawing/2014/main" id="{64401172-BB46-45AF-914C-AA9E10B3B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80" y="3352449"/>
            <a:ext cx="8745040" cy="218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2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40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1903085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ko-KR" altLang="en-US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학습 관련 기술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D551C1-E5A3-4865-96F1-2D32B3167F07}"/>
              </a:ext>
            </a:extLst>
          </p:cNvPr>
          <p:cNvSpPr txBox="1"/>
          <p:nvPr/>
        </p:nvSpPr>
        <p:spPr>
          <a:xfrm>
            <a:off x="200472" y="897509"/>
            <a:ext cx="9433048" cy="567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AdaGrad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AE2636-D2C1-47BB-9F6C-A9FF7A731F9A}"/>
              </a:ext>
            </a:extLst>
          </p:cNvPr>
          <p:cNvSpPr/>
          <p:nvPr/>
        </p:nvSpPr>
        <p:spPr>
          <a:xfrm>
            <a:off x="290482" y="1692231"/>
            <a:ext cx="93250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def update(self, params, grads):</a:t>
            </a:r>
          </a:p>
          <a:p>
            <a:r>
              <a:rPr lang="en-US" altLang="ko-KR" dirty="0"/>
              <a:t>        if </a:t>
            </a:r>
            <a:r>
              <a:rPr lang="en-US" altLang="ko-KR" dirty="0" err="1"/>
              <a:t>self.m</a:t>
            </a:r>
            <a:r>
              <a:rPr lang="en-US" altLang="ko-KR" dirty="0"/>
              <a:t> is None:</a:t>
            </a:r>
          </a:p>
          <a:p>
            <a:r>
              <a:rPr lang="en-US" altLang="ko-KR" dirty="0"/>
              <a:t>            </a:t>
            </a:r>
            <a:r>
              <a:rPr lang="en-US" altLang="ko-KR" dirty="0" err="1"/>
              <a:t>self.m</a:t>
            </a:r>
            <a:r>
              <a:rPr lang="en-US" altLang="ko-KR" dirty="0"/>
              <a:t>, </a:t>
            </a:r>
            <a:r>
              <a:rPr lang="en-US" altLang="ko-KR" dirty="0" err="1"/>
              <a:t>self.v</a:t>
            </a:r>
            <a:r>
              <a:rPr lang="en-US" altLang="ko-KR" dirty="0"/>
              <a:t> = {}, {}</a:t>
            </a:r>
          </a:p>
          <a:p>
            <a:r>
              <a:rPr lang="en-US" altLang="ko-KR" dirty="0"/>
              <a:t>            for key, </a:t>
            </a:r>
            <a:r>
              <a:rPr lang="en-US" altLang="ko-KR" dirty="0" err="1"/>
              <a:t>val</a:t>
            </a:r>
            <a:r>
              <a:rPr lang="en-US" altLang="ko-KR" dirty="0"/>
              <a:t> in </a:t>
            </a:r>
            <a:r>
              <a:rPr lang="en-US" altLang="ko-KR" dirty="0" err="1"/>
              <a:t>params.items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                </a:t>
            </a:r>
            <a:r>
              <a:rPr lang="en-US" altLang="ko-KR" dirty="0" err="1"/>
              <a:t>self.m</a:t>
            </a:r>
            <a:r>
              <a:rPr lang="en-US" altLang="ko-KR" dirty="0"/>
              <a:t>[key] = </a:t>
            </a:r>
            <a:r>
              <a:rPr lang="en-US" altLang="ko-KR" dirty="0" err="1"/>
              <a:t>np.zeros_like</a:t>
            </a:r>
            <a:r>
              <a:rPr lang="en-US" altLang="ko-KR" dirty="0"/>
              <a:t>(</a:t>
            </a:r>
            <a:r>
              <a:rPr lang="en-US" altLang="ko-KR" dirty="0" err="1"/>
              <a:t>val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                </a:t>
            </a:r>
            <a:r>
              <a:rPr lang="en-US" altLang="ko-KR" dirty="0" err="1"/>
              <a:t>self.v</a:t>
            </a:r>
            <a:r>
              <a:rPr lang="en-US" altLang="ko-KR" dirty="0"/>
              <a:t>[key] = </a:t>
            </a:r>
            <a:r>
              <a:rPr lang="en-US" altLang="ko-KR" dirty="0" err="1"/>
              <a:t>np.zeros_like</a:t>
            </a:r>
            <a:r>
              <a:rPr lang="en-US" altLang="ko-KR" dirty="0"/>
              <a:t>(</a:t>
            </a:r>
            <a:r>
              <a:rPr lang="en-US" altLang="ko-KR" dirty="0" err="1"/>
              <a:t>val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        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self.iter</a:t>
            </a:r>
            <a:r>
              <a:rPr lang="en-US" altLang="ko-KR" dirty="0"/>
              <a:t> += 1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lr_t</a:t>
            </a:r>
            <a:r>
              <a:rPr lang="en-US" altLang="ko-KR" dirty="0"/>
              <a:t>  = self.lr * </a:t>
            </a:r>
            <a:r>
              <a:rPr lang="en-US" altLang="ko-KR" dirty="0" err="1"/>
              <a:t>np.sqrt</a:t>
            </a:r>
            <a:r>
              <a:rPr lang="en-US" altLang="ko-KR" dirty="0"/>
              <a:t>(1.0 - self.beta2**</a:t>
            </a:r>
            <a:r>
              <a:rPr lang="en-US" altLang="ko-KR" dirty="0" err="1"/>
              <a:t>self.iter</a:t>
            </a:r>
            <a:r>
              <a:rPr lang="en-US" altLang="ko-KR" dirty="0"/>
              <a:t>) / (1.0 - self.beta1**</a:t>
            </a:r>
            <a:r>
              <a:rPr lang="en-US" altLang="ko-KR" dirty="0" err="1"/>
              <a:t>self.iter</a:t>
            </a:r>
            <a:r>
              <a:rPr lang="en-US" altLang="ko-KR" dirty="0"/>
              <a:t>)         </a:t>
            </a:r>
          </a:p>
          <a:p>
            <a:r>
              <a:rPr lang="en-US" altLang="ko-KR" dirty="0"/>
              <a:t>        </a:t>
            </a:r>
          </a:p>
          <a:p>
            <a:r>
              <a:rPr lang="en-US" altLang="ko-KR" dirty="0"/>
              <a:t>        for key in </a:t>
            </a:r>
            <a:r>
              <a:rPr lang="en-US" altLang="ko-KR" dirty="0" err="1"/>
              <a:t>params.keys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                        </a:t>
            </a:r>
            <a:r>
              <a:rPr lang="en-US" altLang="ko-KR" dirty="0" err="1"/>
              <a:t>self.m</a:t>
            </a:r>
            <a:r>
              <a:rPr lang="en-US" altLang="ko-KR" dirty="0"/>
              <a:t>[key] += (1 - self.beta1) * (grads[key] - </a:t>
            </a:r>
            <a:r>
              <a:rPr lang="en-US" altLang="ko-KR" dirty="0" err="1"/>
              <a:t>self.m</a:t>
            </a:r>
            <a:r>
              <a:rPr lang="en-US" altLang="ko-KR" dirty="0"/>
              <a:t>[key])</a:t>
            </a:r>
          </a:p>
          <a:p>
            <a:r>
              <a:rPr lang="en-US" altLang="ko-KR" dirty="0"/>
              <a:t>            </a:t>
            </a:r>
            <a:r>
              <a:rPr lang="en-US" altLang="ko-KR" dirty="0" err="1"/>
              <a:t>self.v</a:t>
            </a:r>
            <a:r>
              <a:rPr lang="en-US" altLang="ko-KR" dirty="0"/>
              <a:t>[key] += (1 - self.beta2) * (grads[key]**2 - </a:t>
            </a:r>
            <a:r>
              <a:rPr lang="en-US" altLang="ko-KR" dirty="0" err="1"/>
              <a:t>self.v</a:t>
            </a:r>
            <a:r>
              <a:rPr lang="en-US" altLang="ko-KR" dirty="0"/>
              <a:t>[key])</a:t>
            </a:r>
          </a:p>
          <a:p>
            <a:r>
              <a:rPr lang="en-US" altLang="ko-KR" dirty="0"/>
              <a:t>            </a:t>
            </a:r>
          </a:p>
          <a:p>
            <a:r>
              <a:rPr lang="en-US" altLang="ko-KR" dirty="0"/>
              <a:t>            params[key] -= </a:t>
            </a:r>
            <a:r>
              <a:rPr lang="en-US" altLang="ko-KR" dirty="0" err="1"/>
              <a:t>lr_t</a:t>
            </a:r>
            <a:r>
              <a:rPr lang="en-US" altLang="ko-KR" dirty="0"/>
              <a:t> * </a:t>
            </a:r>
            <a:r>
              <a:rPr lang="en-US" altLang="ko-KR" dirty="0" err="1"/>
              <a:t>self.m</a:t>
            </a:r>
            <a:r>
              <a:rPr lang="en-US" altLang="ko-KR" dirty="0"/>
              <a:t>[key] / (</a:t>
            </a:r>
            <a:r>
              <a:rPr lang="en-US" altLang="ko-KR" dirty="0" err="1"/>
              <a:t>np.sqrt</a:t>
            </a:r>
            <a:r>
              <a:rPr lang="en-US" altLang="ko-KR" dirty="0"/>
              <a:t>(</a:t>
            </a:r>
            <a:r>
              <a:rPr lang="en-US" altLang="ko-KR" dirty="0" err="1"/>
              <a:t>self.v</a:t>
            </a:r>
            <a:r>
              <a:rPr lang="en-US" altLang="ko-KR" dirty="0"/>
              <a:t>[key]) + 1e-7)</a:t>
            </a:r>
          </a:p>
          <a:p>
            <a:r>
              <a:rPr lang="en-US" altLang="ko-KR" dirty="0"/>
              <a:t>            </a:t>
            </a:r>
          </a:p>
          <a:p>
            <a:r>
              <a:rPr lang="en-US" altLang="ko-KR" dirty="0"/>
              <a:t>    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401992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41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1903085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ko-KR" altLang="en-US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학습 관련 기술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D551C1-E5A3-4865-96F1-2D32B3167F07}"/>
              </a:ext>
            </a:extLst>
          </p:cNvPr>
          <p:cNvSpPr txBox="1"/>
          <p:nvPr/>
        </p:nvSpPr>
        <p:spPr>
          <a:xfrm>
            <a:off x="200472" y="897509"/>
            <a:ext cx="9433048" cy="2222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배치 정규화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학습 속도를 개선할 수 있고</a:t>
            </a:r>
            <a:r>
              <a:rPr lang="en-US" altLang="ko-KR" dirty="0"/>
              <a:t>, </a:t>
            </a:r>
            <a:r>
              <a:rPr lang="ko-KR" altLang="en-US" dirty="0"/>
              <a:t>초기값에 크게 의존하지 않으며</a:t>
            </a:r>
            <a:r>
              <a:rPr lang="en-US" altLang="ko-KR" dirty="0"/>
              <a:t>, </a:t>
            </a:r>
            <a:r>
              <a:rPr lang="ko-KR" altLang="en-US" dirty="0" err="1"/>
              <a:t>오버피팅을</a:t>
            </a:r>
            <a:r>
              <a:rPr lang="ko-KR" altLang="en-US" dirty="0"/>
              <a:t> 억제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미니 매치를 평균이 </a:t>
            </a:r>
            <a:r>
              <a:rPr lang="en-US" altLang="ko-KR" dirty="0"/>
              <a:t>0, </a:t>
            </a:r>
            <a:r>
              <a:rPr lang="ko-KR" altLang="en-US" dirty="0"/>
              <a:t>분산이 </a:t>
            </a:r>
            <a:r>
              <a:rPr lang="en-US" altLang="ko-KR" dirty="0"/>
              <a:t>1</a:t>
            </a:r>
            <a:r>
              <a:rPr lang="ko-KR" altLang="en-US" dirty="0"/>
              <a:t>이 되도록 정규화를 진행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582B21C9-40CD-4956-9E88-A286B2E8A019}"/>
                  </a:ext>
                </a:extLst>
              </p:cNvPr>
              <p:cNvSpPr/>
              <p:nvPr/>
            </p:nvSpPr>
            <p:spPr>
              <a:xfrm>
                <a:off x="812540" y="3212976"/>
                <a:ext cx="8208912" cy="6158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←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2400" dirty="0"/>
                  <a:t>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←</m:t>
                    </m:r>
                    <m:f>
                      <m:f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4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4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 dirty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2400" i="1" dirty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582B21C9-40CD-4956-9E88-A286B2E8A0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40" y="3212976"/>
                <a:ext cx="8208912" cy="6158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77E0076-0861-40B5-A6A8-E465ED6B0918}"/>
                  </a:ext>
                </a:extLst>
              </p:cNvPr>
              <p:cNvSpPr/>
              <p:nvPr/>
            </p:nvSpPr>
            <p:spPr>
              <a:xfrm>
                <a:off x="3890304" y="4678332"/>
                <a:ext cx="2053383" cy="879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ko-KR" sz="2400" i="1" dirty="0">
                          <a:latin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ko-K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2400" i="1" dirty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US" altLang="ko-KR" sz="24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77E0076-0861-40B5-A6A8-E465ED6B09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304" y="4678332"/>
                <a:ext cx="2053383" cy="8798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874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42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1903085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ko-KR" altLang="en-US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학습 관련 기술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D551C1-E5A3-4865-96F1-2D32B3167F07}"/>
              </a:ext>
            </a:extLst>
          </p:cNvPr>
          <p:cNvSpPr txBox="1"/>
          <p:nvPr/>
        </p:nvSpPr>
        <p:spPr>
          <a:xfrm>
            <a:off x="200472" y="897509"/>
            <a:ext cx="9433048" cy="2222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배치 정규화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학습 속도를 개선할 수 있고</a:t>
            </a:r>
            <a:r>
              <a:rPr lang="en-US" altLang="ko-KR" dirty="0"/>
              <a:t>, </a:t>
            </a:r>
            <a:r>
              <a:rPr lang="ko-KR" altLang="en-US" dirty="0"/>
              <a:t>초기값에 크게 의존하지 않으며</a:t>
            </a:r>
            <a:r>
              <a:rPr lang="en-US" altLang="ko-KR" dirty="0"/>
              <a:t>, </a:t>
            </a:r>
            <a:r>
              <a:rPr lang="ko-KR" altLang="en-US" dirty="0" err="1"/>
              <a:t>오버피팅을</a:t>
            </a:r>
            <a:r>
              <a:rPr lang="ko-KR" altLang="en-US" dirty="0"/>
              <a:t> 억제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미니 매치를 평균이 </a:t>
            </a:r>
            <a:r>
              <a:rPr lang="en-US" altLang="ko-KR" dirty="0"/>
              <a:t>0, </a:t>
            </a:r>
            <a:r>
              <a:rPr lang="ko-KR" altLang="en-US" dirty="0"/>
              <a:t>분산이 </a:t>
            </a:r>
            <a:r>
              <a:rPr lang="en-US" altLang="ko-KR" dirty="0"/>
              <a:t>1</a:t>
            </a:r>
            <a:r>
              <a:rPr lang="ko-KR" altLang="en-US" dirty="0"/>
              <a:t>이 되도록 정규화를 진행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38914" name="Picture 2">
            <a:extLst>
              <a:ext uri="{FF2B5EF4-FFF2-40B4-BE49-F238E27FC236}">
                <a16:creationId xmlns:a16="http://schemas.microsoft.com/office/drawing/2014/main" id="{8F5D72A7-52A3-4439-96CC-A5C5B714A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84" y="3212976"/>
            <a:ext cx="8841432" cy="243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62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43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1903085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ko-KR" altLang="en-US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학습 관련 기술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D551C1-E5A3-4865-96F1-2D32B3167F07}"/>
              </a:ext>
            </a:extLst>
          </p:cNvPr>
          <p:cNvSpPr txBox="1"/>
          <p:nvPr/>
        </p:nvSpPr>
        <p:spPr>
          <a:xfrm>
            <a:off x="200472" y="897509"/>
            <a:ext cx="9433048" cy="566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배치 정규화에</a:t>
            </a:r>
            <a:r>
              <a:rPr lang="en-US" altLang="ko-KR" dirty="0"/>
              <a:t> </a:t>
            </a:r>
            <a:r>
              <a:rPr lang="ko-KR" altLang="en-US" dirty="0"/>
              <a:t>따른 학습 속도</a:t>
            </a:r>
            <a:endParaRPr lang="en-US" altLang="ko-KR" dirty="0"/>
          </a:p>
        </p:txBody>
      </p:sp>
      <p:pic>
        <p:nvPicPr>
          <p:cNvPr id="39938" name="Picture 2">
            <a:extLst>
              <a:ext uri="{FF2B5EF4-FFF2-40B4-BE49-F238E27FC236}">
                <a16:creationId xmlns:a16="http://schemas.microsoft.com/office/drawing/2014/main" id="{B252CAB4-DC2E-4624-8D28-194DD6C92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637" y="1674256"/>
            <a:ext cx="6310718" cy="501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75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44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1903085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ko-KR" altLang="en-US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학습 관련 기술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D551C1-E5A3-4865-96F1-2D32B3167F07}"/>
              </a:ext>
            </a:extLst>
          </p:cNvPr>
          <p:cNvSpPr txBox="1"/>
          <p:nvPr/>
        </p:nvSpPr>
        <p:spPr>
          <a:xfrm>
            <a:off x="200472" y="897509"/>
            <a:ext cx="9433048" cy="1114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드롭 아웃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뉴런을 임의로 삭제하면서</a:t>
            </a:r>
            <a:r>
              <a:rPr lang="en-US" altLang="ko-KR" dirty="0"/>
              <a:t>, </a:t>
            </a:r>
            <a:r>
              <a:rPr lang="ko-KR" altLang="en-US" dirty="0" err="1"/>
              <a:t>오버피팅을</a:t>
            </a:r>
            <a:r>
              <a:rPr lang="ko-KR" altLang="en-US" dirty="0"/>
              <a:t> 억제하는 방식</a:t>
            </a:r>
            <a:endParaRPr lang="en-US" altLang="ko-KR" dirty="0"/>
          </a:p>
        </p:txBody>
      </p:sp>
      <p:pic>
        <p:nvPicPr>
          <p:cNvPr id="40962" name="Picture 2">
            <a:extLst>
              <a:ext uri="{FF2B5EF4-FFF2-40B4-BE49-F238E27FC236}">
                <a16:creationId xmlns:a16="http://schemas.microsoft.com/office/drawing/2014/main" id="{E1E689FD-F585-452D-9F24-4CC24AE3F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5" y="2203782"/>
            <a:ext cx="6832984" cy="368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44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45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1903085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ko-KR" altLang="en-US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학습 관련 기술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EBAAB3-F158-4164-A6AD-FA50DB13D5E3}"/>
              </a:ext>
            </a:extLst>
          </p:cNvPr>
          <p:cNvSpPr txBox="1"/>
          <p:nvPr/>
        </p:nvSpPr>
        <p:spPr>
          <a:xfrm>
            <a:off x="416496" y="1052736"/>
            <a:ext cx="9001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Dropout:</a:t>
            </a:r>
          </a:p>
          <a:p>
            <a:r>
              <a:rPr lang="en-US" altLang="ko-KR" dirty="0"/>
              <a:t>    def __</a:t>
            </a:r>
            <a:r>
              <a:rPr lang="en-US" altLang="ko-KR" dirty="0" err="1"/>
              <a:t>init</a:t>
            </a:r>
            <a:r>
              <a:rPr lang="en-US" altLang="ko-KR" dirty="0"/>
              <a:t>__(self, </a:t>
            </a:r>
            <a:r>
              <a:rPr lang="en-US" altLang="ko-KR" dirty="0" err="1"/>
              <a:t>dropout_ratio</a:t>
            </a:r>
            <a:r>
              <a:rPr lang="en-US" altLang="ko-KR" dirty="0"/>
              <a:t>=0.5):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self.dropout_ratio</a:t>
            </a:r>
            <a:r>
              <a:rPr lang="en-US" altLang="ko-KR" dirty="0"/>
              <a:t> = </a:t>
            </a:r>
            <a:r>
              <a:rPr lang="en-US" altLang="ko-KR" dirty="0" err="1"/>
              <a:t>dropout_ratio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self.mask</a:t>
            </a:r>
            <a:r>
              <a:rPr lang="en-US" altLang="ko-KR" dirty="0"/>
              <a:t> = None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def forward(self, x, </a:t>
            </a:r>
            <a:r>
              <a:rPr lang="en-US" altLang="ko-KR" dirty="0" err="1"/>
              <a:t>train_flg</a:t>
            </a:r>
            <a:r>
              <a:rPr lang="en-US" altLang="ko-KR" dirty="0"/>
              <a:t>=True):</a:t>
            </a:r>
          </a:p>
          <a:p>
            <a:r>
              <a:rPr lang="en-US" altLang="ko-KR" dirty="0"/>
              <a:t>        if </a:t>
            </a:r>
            <a:r>
              <a:rPr lang="en-US" altLang="ko-KR" dirty="0" err="1"/>
              <a:t>train_flg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self.mask</a:t>
            </a:r>
            <a:r>
              <a:rPr lang="en-US" altLang="ko-KR" dirty="0"/>
              <a:t> = </a:t>
            </a:r>
            <a:r>
              <a:rPr lang="en-US" altLang="ko-KR" dirty="0" err="1"/>
              <a:t>np.random.rand</a:t>
            </a:r>
            <a:r>
              <a:rPr lang="en-US" altLang="ko-KR" dirty="0"/>
              <a:t>(*</a:t>
            </a:r>
            <a:r>
              <a:rPr lang="en-US" altLang="ko-KR" dirty="0" err="1"/>
              <a:t>x.shape</a:t>
            </a:r>
            <a:r>
              <a:rPr lang="en-US" altLang="ko-KR" dirty="0"/>
              <a:t>) &gt; </a:t>
            </a:r>
            <a:r>
              <a:rPr lang="en-US" altLang="ko-KR" dirty="0" err="1"/>
              <a:t>self.dropout_ratio</a:t>
            </a:r>
            <a:endParaRPr lang="en-US" altLang="ko-KR" dirty="0"/>
          </a:p>
          <a:p>
            <a:r>
              <a:rPr lang="en-US" altLang="ko-KR" dirty="0"/>
              <a:t>            return x * </a:t>
            </a:r>
            <a:r>
              <a:rPr lang="en-US" altLang="ko-KR" dirty="0" err="1"/>
              <a:t>self.mask</a:t>
            </a:r>
            <a:endParaRPr lang="en-US" altLang="ko-KR" dirty="0"/>
          </a:p>
          <a:p>
            <a:r>
              <a:rPr lang="en-US" altLang="ko-KR" dirty="0"/>
              <a:t>        else:</a:t>
            </a:r>
          </a:p>
          <a:p>
            <a:r>
              <a:rPr lang="en-US" altLang="ko-KR" dirty="0"/>
              <a:t>            return x * (1.0 – </a:t>
            </a:r>
            <a:r>
              <a:rPr lang="en-US" altLang="ko-KR" dirty="0" err="1"/>
              <a:t>self.dropout_ratio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    def backward(self, </a:t>
            </a:r>
            <a:r>
              <a:rPr lang="en-US" altLang="ko-KR" dirty="0" err="1"/>
              <a:t>dout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    return </a:t>
            </a:r>
            <a:r>
              <a:rPr lang="en-US" altLang="ko-KR" dirty="0" err="1"/>
              <a:t>dout</a:t>
            </a:r>
            <a:r>
              <a:rPr lang="en-US" altLang="ko-KR" dirty="0"/>
              <a:t> * </a:t>
            </a:r>
            <a:r>
              <a:rPr lang="en-US" altLang="ko-KR" dirty="0" err="1"/>
              <a:t>self.mask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775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46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1903085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ko-KR" altLang="en-US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학습 관련 기술</a:t>
            </a:r>
          </a:p>
        </p:txBody>
      </p:sp>
      <p:pic>
        <p:nvPicPr>
          <p:cNvPr id="41986" name="Picture 2">
            <a:extLst>
              <a:ext uri="{FF2B5EF4-FFF2-40B4-BE49-F238E27FC236}">
                <a16:creationId xmlns:a16="http://schemas.microsoft.com/office/drawing/2014/main" id="{917E9B4C-2A41-4036-8947-C54BADC5C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60" y="1833644"/>
            <a:ext cx="9273480" cy="342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E35E2F4-71F4-49F9-86B0-76C8810039EB}"/>
              </a:ext>
            </a:extLst>
          </p:cNvPr>
          <p:cNvSpPr/>
          <p:nvPr/>
        </p:nvSpPr>
        <p:spPr>
          <a:xfrm>
            <a:off x="6721155" y="5316102"/>
            <a:ext cx="1707519" cy="5603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드롭 아웃 적용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F71C08-0A99-4A61-9B79-72F900A5BF33}"/>
              </a:ext>
            </a:extLst>
          </p:cNvPr>
          <p:cNvSpPr/>
          <p:nvPr/>
        </p:nvSpPr>
        <p:spPr>
          <a:xfrm>
            <a:off x="2258421" y="5316102"/>
            <a:ext cx="646331" cy="5603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/>
              <a:t>일반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701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47</a:t>
            </a:fld>
            <a:endParaRPr lang="ko-KR" altLang="en-US"/>
          </a:p>
        </p:txBody>
      </p:sp>
      <p:pic>
        <p:nvPicPr>
          <p:cNvPr id="38916" name="Picture 4" descr="qna | ㅍㅍㅅㅅ">
            <a:extLst>
              <a:ext uri="{FF2B5EF4-FFF2-40B4-BE49-F238E27FC236}">
                <a16:creationId xmlns:a16="http://schemas.microsoft.com/office/drawing/2014/main" id="{7B14C457-9402-4DDA-94C0-4AB533A8A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572" y="1480964"/>
            <a:ext cx="6920654" cy="389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98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897509"/>
            <a:ext cx="9001000" cy="1114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계층 구현</a:t>
            </a:r>
            <a:r>
              <a:rPr lang="en-US" altLang="ko-KR" dirty="0"/>
              <a:t>(Class </a:t>
            </a:r>
            <a:r>
              <a:rPr lang="ko-KR" altLang="en-US" dirty="0"/>
              <a:t>로 구현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2762295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ko-KR" altLang="en-US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활성화 함수 계층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15286C-E4D2-445E-8209-7DABB3600616}"/>
              </a:ext>
            </a:extLst>
          </p:cNvPr>
          <p:cNvSpPr txBox="1"/>
          <p:nvPr/>
        </p:nvSpPr>
        <p:spPr>
          <a:xfrm>
            <a:off x="704528" y="1700808"/>
            <a:ext cx="79208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 </a:t>
            </a:r>
            <a:r>
              <a:rPr lang="en-US" altLang="ko-KR" dirty="0" err="1"/>
              <a:t>Relu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    def __</a:t>
            </a:r>
            <a:r>
              <a:rPr lang="en-US" altLang="ko-KR" dirty="0" err="1"/>
              <a:t>init</a:t>
            </a:r>
            <a:r>
              <a:rPr lang="en-US" altLang="ko-KR" dirty="0"/>
              <a:t>__(self):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self.mask</a:t>
            </a:r>
            <a:r>
              <a:rPr lang="en-US" altLang="ko-KR" dirty="0"/>
              <a:t> = None</a:t>
            </a:r>
          </a:p>
          <a:p>
            <a:br>
              <a:rPr lang="en-US" altLang="ko-KR" dirty="0"/>
            </a:br>
            <a:r>
              <a:rPr lang="en-US" altLang="ko-KR" dirty="0"/>
              <a:t>    def forward(self, x):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self.mask</a:t>
            </a:r>
            <a:r>
              <a:rPr lang="en-US" altLang="ko-KR" dirty="0"/>
              <a:t> = (x &lt;= 0)</a:t>
            </a:r>
          </a:p>
          <a:p>
            <a:r>
              <a:rPr lang="en-US" altLang="ko-KR" dirty="0"/>
              <a:t>        out = </a:t>
            </a:r>
            <a:r>
              <a:rPr lang="en-US" altLang="ko-KR" dirty="0" err="1"/>
              <a:t>x.copy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        out[</a:t>
            </a:r>
            <a:r>
              <a:rPr lang="en-US" altLang="ko-KR" dirty="0" err="1"/>
              <a:t>self.mask</a:t>
            </a:r>
            <a:r>
              <a:rPr lang="en-US" altLang="ko-KR" dirty="0"/>
              <a:t>] = 0</a:t>
            </a:r>
          </a:p>
          <a:p>
            <a:br>
              <a:rPr lang="en-US" altLang="ko-KR" dirty="0"/>
            </a:br>
            <a:r>
              <a:rPr lang="en-US" altLang="ko-KR" dirty="0"/>
              <a:t>        return out</a:t>
            </a:r>
          </a:p>
          <a:p>
            <a:br>
              <a:rPr lang="en-US" altLang="ko-KR" dirty="0"/>
            </a:br>
            <a:r>
              <a:rPr lang="en-US" altLang="ko-KR" dirty="0"/>
              <a:t>    def backward(self, </a:t>
            </a:r>
            <a:r>
              <a:rPr lang="en-US" altLang="ko-KR" dirty="0" err="1"/>
              <a:t>dout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dout</a:t>
            </a:r>
            <a:r>
              <a:rPr lang="en-US" altLang="ko-KR" dirty="0"/>
              <a:t>[</a:t>
            </a:r>
            <a:r>
              <a:rPr lang="en-US" altLang="ko-KR" dirty="0" err="1"/>
              <a:t>self.mask</a:t>
            </a:r>
            <a:r>
              <a:rPr lang="en-US" altLang="ko-KR" dirty="0"/>
              <a:t>] = 0</a:t>
            </a:r>
          </a:p>
          <a:p>
            <a:r>
              <a:rPr lang="en-US" altLang="ko-KR" dirty="0"/>
              <a:t>        dx = </a:t>
            </a:r>
            <a:r>
              <a:rPr lang="en-US" altLang="ko-KR" dirty="0" err="1"/>
              <a:t>dout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        return dx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4FAA6A-1DA5-43DE-973F-998DE3D4E419}"/>
              </a:ext>
            </a:extLst>
          </p:cNvPr>
          <p:cNvSpPr txBox="1"/>
          <p:nvPr/>
        </p:nvSpPr>
        <p:spPr>
          <a:xfrm>
            <a:off x="4664968" y="2577516"/>
            <a:ext cx="4485096" cy="1702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Mask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ko-KR" altLang="en-US" dirty="0"/>
              <a:t>입력에 따라</a:t>
            </a:r>
            <a:r>
              <a:rPr lang="en-US" altLang="ko-KR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True </a:t>
            </a:r>
            <a:r>
              <a:rPr lang="ko-KR" altLang="en-US" dirty="0"/>
              <a:t>및 </a:t>
            </a:r>
            <a:r>
              <a:rPr lang="en-US" altLang="ko-KR" dirty="0"/>
              <a:t>False</a:t>
            </a:r>
            <a:r>
              <a:rPr lang="ko-KR" altLang="en-US" dirty="0"/>
              <a:t>를 가지는 값을 출력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 후</a:t>
            </a:r>
            <a:r>
              <a:rPr lang="en-US" altLang="ko-KR" dirty="0"/>
              <a:t>, out[</a:t>
            </a:r>
            <a:r>
              <a:rPr lang="en-US" altLang="ko-KR" dirty="0" err="1"/>
              <a:t>self.mask</a:t>
            </a:r>
            <a:r>
              <a:rPr lang="en-US" altLang="ko-KR" dirty="0"/>
              <a:t>]</a:t>
            </a:r>
            <a:r>
              <a:rPr lang="ko-KR" altLang="en-US" dirty="0"/>
              <a:t>를 통해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True</a:t>
            </a:r>
            <a:r>
              <a:rPr lang="ko-KR" altLang="en-US" dirty="0"/>
              <a:t>인 부분만 </a:t>
            </a:r>
            <a:r>
              <a:rPr lang="en-US" altLang="ko-KR" dirty="0"/>
              <a:t>0</a:t>
            </a:r>
            <a:r>
              <a:rPr lang="ko-KR" altLang="en-US" dirty="0"/>
              <a:t>으로 처리</a:t>
            </a:r>
          </a:p>
        </p:txBody>
      </p:sp>
    </p:spTree>
    <p:extLst>
      <p:ext uri="{BB962C8B-B14F-4D97-AF65-F5344CB8AC3E}">
        <p14:creationId xmlns:p14="http://schemas.microsoft.com/office/powerpoint/2010/main" val="25122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897509"/>
            <a:ext cx="9001000" cy="1114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Sigmoid </a:t>
            </a:r>
            <a:r>
              <a:rPr lang="ko-KR" altLang="en-US" dirty="0"/>
              <a:t>계층 구현</a:t>
            </a:r>
            <a:r>
              <a:rPr lang="en-US" altLang="ko-KR" dirty="0"/>
              <a:t>(Class </a:t>
            </a:r>
            <a:r>
              <a:rPr lang="ko-KR" altLang="en-US" dirty="0"/>
              <a:t>로 구현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2762295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ko-KR" altLang="en-US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활성화 함수 계층 구현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164743-6BBF-4A5F-A8C0-DCC0D8F4AB48}"/>
                  </a:ext>
                </a:extLst>
              </p:cNvPr>
              <p:cNvSpPr txBox="1"/>
              <p:nvPr/>
            </p:nvSpPr>
            <p:spPr>
              <a:xfrm>
                <a:off x="775652" y="2012366"/>
                <a:ext cx="3306297" cy="632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164743-6BBF-4A5F-A8C0-DCC0D8F4A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52" y="2012366"/>
                <a:ext cx="3306297" cy="6328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A7AFF64D-DB9F-4920-B12E-C53043111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78" y="3253035"/>
            <a:ext cx="9685843" cy="242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01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897509"/>
            <a:ext cx="9001000" cy="1114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Sigmoid </a:t>
            </a:r>
            <a:r>
              <a:rPr lang="ko-KR" altLang="en-US" dirty="0"/>
              <a:t>계층 구현</a:t>
            </a:r>
            <a:r>
              <a:rPr lang="en-US" altLang="ko-KR" dirty="0"/>
              <a:t>(Class </a:t>
            </a:r>
            <a:r>
              <a:rPr lang="ko-KR" altLang="en-US" dirty="0"/>
              <a:t>로 구현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2762295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ko-KR" altLang="en-US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활성화 함수 계층 구현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000DECB-B0B6-490A-809A-92A1B508484E}"/>
                  </a:ext>
                </a:extLst>
              </p:cNvPr>
              <p:cNvSpPr txBox="1"/>
              <p:nvPr/>
            </p:nvSpPr>
            <p:spPr>
              <a:xfrm>
                <a:off x="6465168" y="2201139"/>
                <a:ext cx="3306297" cy="526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,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000DECB-B0B6-490A-809A-92A1B5084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168" y="2201139"/>
                <a:ext cx="3306297" cy="526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8DA0DAC8-391A-4486-9CDA-712975549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3016"/>
            <a:ext cx="9906000" cy="220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19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897509"/>
            <a:ext cx="9001000" cy="1114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Sigmoid </a:t>
            </a:r>
            <a:r>
              <a:rPr lang="ko-KR" altLang="en-US" dirty="0"/>
              <a:t>계층 구현</a:t>
            </a:r>
            <a:r>
              <a:rPr lang="en-US" altLang="ko-KR" dirty="0"/>
              <a:t>(Class </a:t>
            </a:r>
            <a:r>
              <a:rPr lang="ko-KR" altLang="en-US" dirty="0"/>
              <a:t>로 구현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2762295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ko-KR" altLang="en-US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활성화 함수 계층 구현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000DECB-B0B6-490A-809A-92A1B508484E}"/>
                  </a:ext>
                </a:extLst>
              </p:cNvPr>
              <p:cNvSpPr txBox="1"/>
              <p:nvPr/>
            </p:nvSpPr>
            <p:spPr>
              <a:xfrm>
                <a:off x="6492552" y="2204864"/>
                <a:ext cx="3306297" cy="526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,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000DECB-B0B6-490A-809A-92A1B5084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552" y="2204864"/>
                <a:ext cx="3306297" cy="526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E557E431-168F-4B62-B2C7-FB4E3E754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5024"/>
            <a:ext cx="9906000" cy="220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43F6585-8D29-406F-AF25-C17C4679EA58}"/>
              </a:ext>
            </a:extLst>
          </p:cNvPr>
          <p:cNvSpPr txBox="1"/>
          <p:nvPr/>
        </p:nvSpPr>
        <p:spPr>
          <a:xfrm>
            <a:off x="4448944" y="3034397"/>
            <a:ext cx="330629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000" dirty="0"/>
              <a:t>덧셈 노드는 그대로 전달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1253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897509"/>
            <a:ext cx="9001000" cy="1114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Sigmoid </a:t>
            </a:r>
            <a:r>
              <a:rPr lang="ko-KR" altLang="en-US" dirty="0"/>
              <a:t>계층 구현</a:t>
            </a:r>
            <a:r>
              <a:rPr lang="en-US" altLang="ko-KR" dirty="0"/>
              <a:t>(Class </a:t>
            </a:r>
            <a:r>
              <a:rPr lang="ko-KR" altLang="en-US" dirty="0"/>
              <a:t>로 구현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2762295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ko-KR" altLang="en-US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활성화 함수 계층 구현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000DECB-B0B6-490A-809A-92A1B508484E}"/>
                  </a:ext>
                </a:extLst>
              </p:cNvPr>
              <p:cNvSpPr txBox="1"/>
              <p:nvPr/>
            </p:nvSpPr>
            <p:spPr>
              <a:xfrm>
                <a:off x="6492552" y="2183671"/>
                <a:ext cx="3306297" cy="5852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 ,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000DECB-B0B6-490A-809A-92A1B5084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552" y="2183671"/>
                <a:ext cx="3306297" cy="585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C145EF11-715E-47AB-BE60-B7B1F115C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45681"/>
            <a:ext cx="9906000" cy="218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E4BD867-3660-436F-ABA9-D6B19CAF5973}"/>
                  </a:ext>
                </a:extLst>
              </p:cNvPr>
              <p:cNvSpPr txBox="1"/>
              <p:nvPr/>
            </p:nvSpPr>
            <p:spPr>
              <a:xfrm>
                <a:off x="2281028" y="2203800"/>
                <a:ext cx="3306297" cy="5852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E4BD867-3660-436F-ABA9-D6B19CAF5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028" y="2203800"/>
                <a:ext cx="3306297" cy="5852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9735B5C-F48B-403C-A87C-E1A88AA66B15}"/>
              </a:ext>
            </a:extLst>
          </p:cNvPr>
          <p:cNvSpPr txBox="1"/>
          <p:nvPr/>
        </p:nvSpPr>
        <p:spPr>
          <a:xfrm>
            <a:off x="4448944" y="3034397"/>
            <a:ext cx="330629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000" dirty="0"/>
              <a:t>덧셈 노드는 그대로 전달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7506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5">
      <a:majorFont>
        <a:latin typeface="Raleway"/>
        <a:ea typeface="Noto Sans Korean Regular"/>
        <a:cs typeface=""/>
      </a:majorFont>
      <a:minorFont>
        <a:latin typeface="Raleway"/>
        <a:ea typeface="Noto Sans Korea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6622</TotalTime>
  <Pages>50</Pages>
  <Words>3185</Words>
  <Characters>0</Characters>
  <Application>Microsoft Office PowerPoint</Application>
  <DocSecurity>0</DocSecurity>
  <PresentationFormat>A4 용지(210x297mm)</PresentationFormat>
  <Lines>0</Lines>
  <Paragraphs>464</Paragraphs>
  <Slides>47</Slides>
  <Notes>47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4" baseType="lpstr">
      <vt:lpstr>Noto Sans Korean Regular</vt:lpstr>
      <vt:lpstr>Raleway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ATC_003</dc:creator>
  <cp:lastModifiedBy>733</cp:lastModifiedBy>
  <cp:revision>832</cp:revision>
  <cp:lastPrinted>2019-01-22T08:31:15Z</cp:lastPrinted>
  <dcterms:modified xsi:type="dcterms:W3CDTF">2020-08-14T02:31:06Z</dcterms:modified>
</cp:coreProperties>
</file>