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30"/>
  </p:notesMasterIdLst>
  <p:sldIdLst>
    <p:sldId id="607" r:id="rId2"/>
    <p:sldId id="672" r:id="rId3"/>
    <p:sldId id="513" r:id="rId4"/>
    <p:sldId id="722" r:id="rId5"/>
    <p:sldId id="723" r:id="rId6"/>
    <p:sldId id="724" r:id="rId7"/>
    <p:sldId id="725" r:id="rId8"/>
    <p:sldId id="726" r:id="rId9"/>
    <p:sldId id="727" r:id="rId10"/>
    <p:sldId id="728" r:id="rId11"/>
    <p:sldId id="729" r:id="rId12"/>
    <p:sldId id="730" r:id="rId13"/>
    <p:sldId id="731" r:id="rId14"/>
    <p:sldId id="732" r:id="rId15"/>
    <p:sldId id="733" r:id="rId16"/>
    <p:sldId id="734" r:id="rId17"/>
    <p:sldId id="736" r:id="rId18"/>
    <p:sldId id="735" r:id="rId19"/>
    <p:sldId id="737" r:id="rId20"/>
    <p:sldId id="738" r:id="rId21"/>
    <p:sldId id="740" r:id="rId22"/>
    <p:sldId id="739" r:id="rId23"/>
    <p:sldId id="741" r:id="rId24"/>
    <p:sldId id="742" r:id="rId25"/>
    <p:sldId id="743" r:id="rId26"/>
    <p:sldId id="744" r:id="rId27"/>
    <p:sldId id="745" r:id="rId28"/>
    <p:sldId id="721" r:id="rId29"/>
  </p:sldIdLst>
  <p:sldSz cx="9906000" cy="6858000" type="A4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117">
          <p15:clr>
            <a:srgbClr val="A4A3A4"/>
          </p15:clr>
        </p15:guide>
        <p15:guide id="3" orient="horz" pos="1933">
          <p15:clr>
            <a:srgbClr val="A4A3A4"/>
          </p15:clr>
        </p15:guide>
        <p15:guide id="4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7">
          <p15:clr>
            <a:srgbClr val="A4A3A4"/>
          </p15:clr>
        </p15:guide>
        <p15:guide id="2" pos="315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733" initials="7" lastIdx="1" clrIdx="0">
    <p:extLst>
      <p:ext uri="{19B8F6BF-5375-455C-9EA6-DF929625EA0E}">
        <p15:presenceInfo xmlns:p15="http://schemas.microsoft.com/office/powerpoint/2012/main" userId="S::bl733@avanac.me::d1a8106e-404b-41b1-bd35-a5a5b030c5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65"/>
    <a:srgbClr val="000000"/>
    <a:srgbClr val="FFC000"/>
    <a:srgbClr val="385D8A"/>
    <a:srgbClr val="4B6C95"/>
    <a:srgbClr val="BFBAB6"/>
    <a:srgbClr val="BDB5B2"/>
    <a:srgbClr val="FFFFFF"/>
    <a:srgbClr val="5F5F5F"/>
    <a:srgbClr val="5C2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71248" autoAdjust="0"/>
  </p:normalViewPr>
  <p:slideViewPr>
    <p:cSldViewPr snapToObjects="1">
      <p:cViewPr varScale="1">
        <p:scale>
          <a:sx n="85" d="100"/>
          <a:sy n="85" d="100"/>
        </p:scale>
        <p:origin x="403" y="53"/>
      </p:cViewPr>
      <p:guideLst>
        <p:guide orient="horz" pos="2157"/>
        <p:guide pos="3117"/>
        <p:guide orient="horz" pos="1933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Objects="1">
      <p:cViewPr varScale="1">
        <p:scale>
          <a:sx n="61" d="100"/>
          <a:sy n="61" d="100"/>
        </p:scale>
        <p:origin x="-1218" y="-84"/>
      </p:cViewPr>
      <p:guideLst>
        <p:guide orient="horz" pos="2177"/>
        <p:guide pos="3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978" cy="501255"/>
          </a:xfrm>
          <a:prstGeom prst="rect">
            <a:avLst/>
          </a:prstGeom>
        </p:spPr>
        <p:txBody>
          <a:bodyPr vert="horz" lIns="96603" tIns="48302" rIns="96603" bIns="48302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899" y="0"/>
            <a:ext cx="2984978" cy="501255"/>
          </a:xfrm>
          <a:prstGeom prst="rect">
            <a:avLst/>
          </a:prstGeom>
        </p:spPr>
        <p:txBody>
          <a:bodyPr vert="horz" lIns="96603" tIns="48302" rIns="96603" bIns="48302" rtlCol="0"/>
          <a:lstStyle>
            <a:lvl1pPr algn="r">
              <a:defRPr sz="1300"/>
            </a:lvl1pPr>
          </a:lstStyle>
          <a:p>
            <a:fld id="{F25F4E48-68E1-4BB1-9CA5-6A6E30F3E36D}" type="datetimeFigureOut">
              <a:rPr lang="ko-KR" altLang="en-US" smtClean="0"/>
              <a:t>2020-08-14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3" tIns="48302" rIns="96603" bIns="48302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</p:spPr>
        <p:txBody>
          <a:bodyPr vert="horz" lIns="96603" tIns="48302" rIns="96603" bIns="4830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442"/>
            <a:ext cx="2984978" cy="501255"/>
          </a:xfrm>
          <a:prstGeom prst="rect">
            <a:avLst/>
          </a:prstGeom>
        </p:spPr>
        <p:txBody>
          <a:bodyPr vert="horz" lIns="96603" tIns="48302" rIns="96603" bIns="48302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</p:spPr>
        <p:txBody>
          <a:bodyPr vert="horz" lIns="96603" tIns="48302" rIns="96603" bIns="48302" rtlCol="0" anchor="b"/>
          <a:lstStyle>
            <a:lvl1pPr algn="r">
              <a:defRPr sz="1300"/>
            </a:lvl1pPr>
          </a:lstStyle>
          <a:p>
            <a:fld id="{6C5A4F86-C80D-4A48-8852-DE65FD957FC8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8" name="그림 7" descr="C:/Users/wegokorea/AppData/Roaming/PolarisOffice/ETemp/8668_9018624/fImage22932445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926" y="4092731"/>
            <a:ext cx="696216" cy="2038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489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9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39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236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803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09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570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262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804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639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426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020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0250" y="750888"/>
            <a:ext cx="5427663" cy="37576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9138" y="4758608"/>
            <a:ext cx="5511174" cy="4509302"/>
          </a:xfrm>
        </p:spPr>
        <p:txBody>
          <a:bodyPr vert="horz" wrap="square" lIns="96288" tIns="48144" rIns="96288" bIns="48144" numCol="1" anchor="t">
            <a:noAutofit/>
          </a:bodyPr>
          <a:lstStyle/>
          <a:p>
            <a:pPr algn="just" defTabSz="513537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901898" y="9515935"/>
            <a:ext cx="2985621" cy="501817"/>
          </a:xfrm>
        </p:spPr>
        <p:txBody>
          <a:bodyPr/>
          <a:lstStyle/>
          <a:p>
            <a:fld id="{6C5A4F86-C80D-4A48-8852-DE65FD957F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077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538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958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1447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885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122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8666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9416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8579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53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455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378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899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91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63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82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860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D8D9-5728-4D43-9983-DFD0FBD3DF0F}" type="datetime1">
              <a:rPr lang="ko-KR" altLang="en-US" smtClean="0"/>
              <a:t>2020-08-14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840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9A07-96C9-4463-912A-92108E562DA7}" type="datetime1">
              <a:rPr lang="ko-KR" altLang="en-US" smtClean="0"/>
              <a:t>2020-08-14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86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3798-406A-415C-8482-195D8D9A9144}" type="datetime1">
              <a:rPr lang="ko-KR" altLang="en-US" smtClean="0"/>
              <a:t>2020-08-14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78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DB04-83A0-4A9C-9960-D959D6C9E27A}" type="datetime1">
              <a:rPr lang="ko-KR" altLang="en-US" smtClean="0"/>
              <a:t>2020-08-14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729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658F-EBD1-4966-ACD3-D9D902000DEE}" type="datetime1">
              <a:rPr lang="ko-KR" altLang="en-US" smtClean="0"/>
              <a:t>2020-08-14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104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1775-51C0-4AB1-ADD2-C9DA530B6CC3}" type="datetime1">
              <a:rPr lang="ko-KR" altLang="en-US" smtClean="0"/>
              <a:t>2020-08-14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419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8F89-0681-4CB9-903A-212059E987EA}" type="datetime1">
              <a:rPr lang="ko-KR" altLang="en-US" smtClean="0"/>
              <a:t>2020-08-14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228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B04B-F33E-4633-87BD-DC597C040EAF}" type="datetime1">
              <a:rPr lang="ko-KR" altLang="en-US" smtClean="0"/>
              <a:t>2020-08-14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831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5650AD35-8262-4F9F-8C7D-E43C1C5CA4B5}" type="datetime1">
              <a:rPr lang="ko-KR" altLang="en-US" smtClean="0"/>
              <a:t>2020-08-14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7535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482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28DC-EDB1-49D6-A6E6-564A50F9FDE8}" type="datetime1">
              <a:rPr lang="ko-KR" altLang="en-US" smtClean="0"/>
              <a:t>2020-08-14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99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DFDE-FAD9-40A2-BECA-C2EFE5603CCF}" type="datetime1">
              <a:rPr lang="ko-KR" altLang="en-US" smtClean="0"/>
              <a:t>2020-08-14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49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 am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D8089-537B-4E28-B07C-CAF4598823B2}" type="datetime1">
              <a:rPr lang="ko-KR" altLang="en-US" smtClean="0"/>
              <a:t>2020-08-14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87630" y="6830695"/>
            <a:ext cx="10081260" cy="863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D:\wego\wego korea document\company logo\새로운 로고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68" y="6035017"/>
            <a:ext cx="1424360" cy="46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0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96515" y="2739730"/>
            <a:ext cx="8712969" cy="977299"/>
            <a:chOff x="501401" y="2783865"/>
            <a:chExt cx="8919074" cy="1048459"/>
          </a:xfrm>
        </p:grpSpPr>
        <p:sp>
          <p:nvSpPr>
            <p:cNvPr id="5" name="TextBox 4"/>
            <p:cNvSpPr txBox="1"/>
            <p:nvPr/>
          </p:nvSpPr>
          <p:spPr>
            <a:xfrm>
              <a:off x="501401" y="2783865"/>
              <a:ext cx="8919074" cy="69339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algn="ctr" eaLnBrk="0"/>
              <a:r>
                <a:rPr lang="en-US" altLang="ko-KR" sz="3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</a:t>
              </a:r>
              <a:r>
                <a:rPr lang="ko-KR" altLang="en-US" sz="3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자율주행 교육</a:t>
              </a:r>
              <a:endPara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>
              <a:spLocks/>
            </p:cNvSpPr>
            <p:nvPr/>
          </p:nvSpPr>
          <p:spPr>
            <a:xfrm>
              <a:off x="4110355" y="3493770"/>
              <a:ext cx="5257165" cy="3385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b="0" strike="noStrike" cap="none" dirty="0" err="1">
                  <a:gradFill rotWithShape="1"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  <a:tileRect/>
                  </a:gradFill>
                  <a:latin typeface="맑은 고딕" charset="0"/>
                  <a:ea typeface="맑은 고딕" charset="0"/>
                </a:rPr>
                <a:t>WeGo</a:t>
              </a:r>
              <a:r>
                <a:rPr lang="en-US" altLang="ko-KR" sz="1600" b="0" strike="noStrike" cap="none" dirty="0">
                  <a:gradFill rotWithShape="1"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  <a:tileRect/>
                  </a:gradFill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600" b="0" strike="noStrike" cap="none" dirty="0">
                  <a:gradFill rotWithShape="1"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  <a:tileRect/>
                  </a:gradFill>
                  <a:latin typeface="맑은 고딕" charset="0"/>
                  <a:ea typeface="맑은 고딕" charset="0"/>
                </a:rPr>
                <a:t>위고 주식회사</a:t>
              </a:r>
            </a:p>
          </p:txBody>
        </p:sp>
        <p:cxnSp>
          <p:nvCxnSpPr>
            <p:cNvPr id="11" name="직선 연결선 10"/>
            <p:cNvCxnSpPr>
              <a:cxnSpLocks/>
            </p:cNvCxnSpPr>
            <p:nvPr/>
          </p:nvCxnSpPr>
          <p:spPr>
            <a:xfrm flipV="1">
              <a:off x="1791351" y="3493770"/>
              <a:ext cx="6412887" cy="330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146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56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차원 데이터의 </a:t>
            </a:r>
            <a:r>
              <a:rPr lang="ko-KR" altLang="en-US" dirty="0" err="1"/>
              <a:t>합성곱</a:t>
            </a:r>
            <a:r>
              <a:rPr lang="ko-KR" altLang="en-US" dirty="0"/>
              <a:t> 연산 </a:t>
            </a:r>
            <a:r>
              <a:rPr lang="en-US" altLang="ko-KR" dirty="0"/>
              <a:t>– </a:t>
            </a:r>
            <a:r>
              <a:rPr lang="ko-KR" altLang="en-US" dirty="0"/>
              <a:t>입력과 필터의 채널 수가 동일해야 함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75854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CNN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9154" name="Picture 2">
            <a:extLst>
              <a:ext uri="{FF2B5EF4-FFF2-40B4-BE49-F238E27FC236}">
                <a16:creationId xmlns:a16="http://schemas.microsoft.com/office/drawing/2014/main" id="{792CC2F5-7E92-4681-91EE-5DE43E620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429" y="2276872"/>
            <a:ext cx="7443142" cy="281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5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56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풀링</a:t>
            </a:r>
            <a:r>
              <a:rPr lang="ko-KR" altLang="en-US" dirty="0"/>
              <a:t> 계층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75854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CNN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1202" name="Picture 2">
            <a:extLst>
              <a:ext uri="{FF2B5EF4-FFF2-40B4-BE49-F238E27FC236}">
                <a16:creationId xmlns:a16="http://schemas.microsoft.com/office/drawing/2014/main" id="{1C7C0B3C-55E6-40AB-8452-74314C405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2" y="1645738"/>
            <a:ext cx="8940176" cy="433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12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111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풀링</a:t>
            </a:r>
            <a:r>
              <a:rPr lang="ko-KR" altLang="en-US" dirty="0"/>
              <a:t> 계층의 경우</a:t>
            </a:r>
            <a:r>
              <a:rPr lang="en-US" altLang="ko-KR" dirty="0"/>
              <a:t>, </a:t>
            </a:r>
            <a:r>
              <a:rPr lang="ko-KR" altLang="en-US" dirty="0"/>
              <a:t>매개변수가 없으며</a:t>
            </a:r>
            <a:r>
              <a:rPr lang="en-US" altLang="ko-KR" dirty="0"/>
              <a:t>, </a:t>
            </a:r>
            <a:r>
              <a:rPr lang="ko-KR" altLang="en-US" dirty="0"/>
              <a:t>입력 채널과 동일하게 출력 채널 수가 유지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입력 데이터가 약간 변하는 것에 대해서는 </a:t>
            </a:r>
            <a:r>
              <a:rPr lang="en-US" altLang="ko-KR" dirty="0"/>
              <a:t>Robust</a:t>
            </a:r>
            <a:r>
              <a:rPr lang="ko-KR" altLang="en-US" dirty="0"/>
              <a:t>한 결과를 출력할 수 있음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75854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CNN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2226" name="Picture 2">
            <a:extLst>
              <a:ext uri="{FF2B5EF4-FFF2-40B4-BE49-F238E27FC236}">
                <a16:creationId xmlns:a16="http://schemas.microsoft.com/office/drawing/2014/main" id="{B4363902-4C84-45DF-B9D6-101F917EC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93" y="2293953"/>
            <a:ext cx="8685013" cy="362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89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1748850"/>
            <a:ext cx="9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def im2col(</a:t>
            </a:r>
            <a:r>
              <a:rPr lang="en-US" altLang="ko-KR" dirty="0" err="1"/>
              <a:t>input_data</a:t>
            </a:r>
            <a:r>
              <a:rPr lang="en-US" altLang="ko-KR" dirty="0"/>
              <a:t>, </a:t>
            </a:r>
            <a:r>
              <a:rPr lang="en-US" altLang="ko-KR" dirty="0" err="1"/>
              <a:t>filter_h</a:t>
            </a:r>
            <a:r>
              <a:rPr lang="en-US" altLang="ko-KR" dirty="0"/>
              <a:t>, </a:t>
            </a:r>
            <a:r>
              <a:rPr lang="en-US" altLang="ko-KR" dirty="0" err="1"/>
              <a:t>filter_w</a:t>
            </a:r>
            <a:r>
              <a:rPr lang="en-US" altLang="ko-KR" dirty="0"/>
              <a:t>, stride=1, pad=0):</a:t>
            </a:r>
            <a:r>
              <a:rPr lang="ko-KR" altLang="en-US" dirty="0"/>
              <a:t>    </a:t>
            </a:r>
          </a:p>
          <a:p>
            <a:r>
              <a:rPr lang="ko-KR" altLang="en-US" dirty="0"/>
              <a:t>    </a:t>
            </a:r>
            <a:r>
              <a:rPr lang="en-US" altLang="ko-KR" dirty="0"/>
              <a:t>N, C, H, W = </a:t>
            </a:r>
            <a:r>
              <a:rPr lang="en-US" altLang="ko-KR" dirty="0" err="1"/>
              <a:t>input_data.shape</a:t>
            </a:r>
            <a:endParaRPr lang="en-US" altLang="ko-KR" dirty="0"/>
          </a:p>
          <a:p>
            <a:r>
              <a:rPr lang="en-US" altLang="ko-KR" dirty="0"/>
              <a:t>    </a:t>
            </a:r>
            <a:r>
              <a:rPr lang="en-US" altLang="ko-KR" dirty="0" err="1"/>
              <a:t>out_h</a:t>
            </a:r>
            <a:r>
              <a:rPr lang="en-US" altLang="ko-KR" dirty="0"/>
              <a:t> = (H + 2*pad - </a:t>
            </a:r>
            <a:r>
              <a:rPr lang="en-US" altLang="ko-KR" dirty="0" err="1"/>
              <a:t>filter_h</a:t>
            </a:r>
            <a:r>
              <a:rPr lang="en-US" altLang="ko-KR" dirty="0"/>
              <a:t>)//stride + 1</a:t>
            </a:r>
          </a:p>
          <a:p>
            <a:r>
              <a:rPr lang="en-US" altLang="ko-KR" dirty="0"/>
              <a:t>    </a:t>
            </a:r>
            <a:r>
              <a:rPr lang="en-US" altLang="ko-KR" dirty="0" err="1"/>
              <a:t>out_w</a:t>
            </a:r>
            <a:r>
              <a:rPr lang="en-US" altLang="ko-KR" dirty="0"/>
              <a:t> = (W + 2*pad - </a:t>
            </a:r>
            <a:r>
              <a:rPr lang="en-US" altLang="ko-KR" dirty="0" err="1"/>
              <a:t>filter_w</a:t>
            </a:r>
            <a:r>
              <a:rPr lang="en-US" altLang="ko-KR" dirty="0"/>
              <a:t>)//stride + 1</a:t>
            </a:r>
          </a:p>
          <a:p>
            <a:br>
              <a:rPr lang="en-US" altLang="ko-KR" dirty="0"/>
            </a:br>
            <a:r>
              <a:rPr lang="en-US" altLang="ko-KR" dirty="0"/>
              <a:t>    </a:t>
            </a:r>
            <a:r>
              <a:rPr lang="en-US" altLang="ko-KR" dirty="0" err="1"/>
              <a:t>img</a:t>
            </a:r>
            <a:r>
              <a:rPr lang="en-US" altLang="ko-KR" dirty="0"/>
              <a:t> = </a:t>
            </a:r>
            <a:r>
              <a:rPr lang="en-US" altLang="ko-KR" dirty="0" err="1"/>
              <a:t>np.pad</a:t>
            </a:r>
            <a:r>
              <a:rPr lang="en-US" altLang="ko-KR" dirty="0"/>
              <a:t>(</a:t>
            </a:r>
            <a:r>
              <a:rPr lang="en-US" altLang="ko-KR" dirty="0" err="1"/>
              <a:t>input_data</a:t>
            </a:r>
            <a:r>
              <a:rPr lang="en-US" altLang="ko-KR" dirty="0"/>
              <a:t>, [(0,0), (0,0), (pad, pad), (pad, pad)], 'constant')</a:t>
            </a:r>
          </a:p>
          <a:p>
            <a:r>
              <a:rPr lang="en-US" altLang="ko-KR" dirty="0"/>
              <a:t>    col = </a:t>
            </a:r>
            <a:r>
              <a:rPr lang="en-US" altLang="ko-KR" dirty="0" err="1"/>
              <a:t>np.zeros</a:t>
            </a:r>
            <a:r>
              <a:rPr lang="en-US" altLang="ko-KR" dirty="0"/>
              <a:t>((N, C, </a:t>
            </a:r>
            <a:r>
              <a:rPr lang="en-US" altLang="ko-KR" dirty="0" err="1"/>
              <a:t>filter_h</a:t>
            </a:r>
            <a:r>
              <a:rPr lang="en-US" altLang="ko-KR" dirty="0"/>
              <a:t>, </a:t>
            </a:r>
            <a:r>
              <a:rPr lang="en-US" altLang="ko-KR" dirty="0" err="1"/>
              <a:t>filter_w</a:t>
            </a:r>
            <a:r>
              <a:rPr lang="en-US" altLang="ko-KR" dirty="0"/>
              <a:t>, </a:t>
            </a:r>
            <a:r>
              <a:rPr lang="en-US" altLang="ko-KR" dirty="0" err="1"/>
              <a:t>out_h</a:t>
            </a:r>
            <a:r>
              <a:rPr lang="en-US" altLang="ko-KR" dirty="0"/>
              <a:t>, </a:t>
            </a:r>
            <a:r>
              <a:rPr lang="en-US" altLang="ko-KR" dirty="0" err="1"/>
              <a:t>out_w</a:t>
            </a:r>
            <a:r>
              <a:rPr lang="en-US" altLang="ko-KR" dirty="0"/>
              <a:t>))</a:t>
            </a:r>
          </a:p>
          <a:p>
            <a:br>
              <a:rPr lang="en-US" altLang="ko-KR" dirty="0"/>
            </a:br>
            <a:r>
              <a:rPr lang="en-US" altLang="ko-KR" dirty="0"/>
              <a:t>    for y in range(</a:t>
            </a:r>
            <a:r>
              <a:rPr lang="en-US" altLang="ko-KR" dirty="0" err="1"/>
              <a:t>filter_h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        </a:t>
            </a:r>
            <a:r>
              <a:rPr lang="en-US" altLang="ko-KR" dirty="0" err="1"/>
              <a:t>y_max</a:t>
            </a:r>
            <a:r>
              <a:rPr lang="en-US" altLang="ko-KR" dirty="0"/>
              <a:t> = y + stride*</a:t>
            </a:r>
            <a:r>
              <a:rPr lang="en-US" altLang="ko-KR" dirty="0" err="1"/>
              <a:t>out_h</a:t>
            </a:r>
            <a:endParaRPr lang="en-US" altLang="ko-KR" dirty="0"/>
          </a:p>
          <a:p>
            <a:r>
              <a:rPr lang="en-US" altLang="ko-KR" dirty="0"/>
              <a:t>        for x in range(</a:t>
            </a:r>
            <a:r>
              <a:rPr lang="en-US" altLang="ko-KR" dirty="0" err="1"/>
              <a:t>filter_w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            </a:t>
            </a:r>
            <a:r>
              <a:rPr lang="en-US" altLang="ko-KR" dirty="0" err="1"/>
              <a:t>x_max</a:t>
            </a:r>
            <a:r>
              <a:rPr lang="en-US" altLang="ko-KR" dirty="0"/>
              <a:t> = x + stride*</a:t>
            </a:r>
            <a:r>
              <a:rPr lang="en-US" altLang="ko-KR" dirty="0" err="1"/>
              <a:t>out_w</a:t>
            </a:r>
            <a:endParaRPr lang="en-US" altLang="ko-KR" dirty="0"/>
          </a:p>
          <a:p>
            <a:r>
              <a:rPr lang="en-US" altLang="ko-KR" dirty="0"/>
              <a:t>            col[:, :, y, x, :, :] = </a:t>
            </a:r>
            <a:r>
              <a:rPr lang="en-US" altLang="ko-KR" dirty="0" err="1"/>
              <a:t>img</a:t>
            </a:r>
            <a:r>
              <a:rPr lang="en-US" altLang="ko-KR" dirty="0"/>
              <a:t>[:, :, y:y_max:stride, x:x_max:stride]</a:t>
            </a:r>
          </a:p>
          <a:p>
            <a:br>
              <a:rPr lang="en-US" altLang="ko-KR" dirty="0"/>
            </a:br>
            <a:r>
              <a:rPr lang="en-US" altLang="ko-KR" dirty="0"/>
              <a:t>    col = </a:t>
            </a:r>
            <a:r>
              <a:rPr lang="en-US" altLang="ko-KR" dirty="0" err="1"/>
              <a:t>col.transpose</a:t>
            </a:r>
            <a:r>
              <a:rPr lang="en-US" altLang="ko-KR" dirty="0"/>
              <a:t>(0, 4, 5, 1, 2, 3).reshape(N*</a:t>
            </a:r>
            <a:r>
              <a:rPr lang="en-US" altLang="ko-KR" dirty="0" err="1"/>
              <a:t>out_h</a:t>
            </a:r>
            <a:r>
              <a:rPr lang="en-US" altLang="ko-KR" dirty="0"/>
              <a:t>*</a:t>
            </a:r>
            <a:r>
              <a:rPr lang="en-US" altLang="ko-KR" dirty="0" err="1"/>
              <a:t>out_w</a:t>
            </a:r>
            <a:r>
              <a:rPr lang="en-US" altLang="ko-KR" dirty="0"/>
              <a:t>, -1)</a:t>
            </a:r>
          </a:p>
          <a:p>
            <a:r>
              <a:rPr lang="en-US" altLang="ko-KR" dirty="0"/>
              <a:t>    return col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75854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CNN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A9124-F58B-40FC-9762-13C1D80D554E}"/>
              </a:ext>
            </a:extLst>
          </p:cNvPr>
          <p:cNvSpPr txBox="1"/>
          <p:nvPr/>
        </p:nvSpPr>
        <p:spPr>
          <a:xfrm>
            <a:off x="452500" y="897509"/>
            <a:ext cx="9001000" cy="56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이미지를 평탄화 시키는 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510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1009956"/>
            <a:ext cx="9001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Convolution:</a:t>
            </a:r>
          </a:p>
          <a:p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__(self, W, b, stride=1, pad=0):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self.W</a:t>
            </a:r>
            <a:r>
              <a:rPr lang="en-US" altLang="ko-KR" dirty="0"/>
              <a:t> = W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self.b</a:t>
            </a:r>
            <a:r>
              <a:rPr lang="en-US" altLang="ko-KR" dirty="0"/>
              <a:t> = b</a:t>
            </a:r>
          </a:p>
          <a:p>
            <a:r>
              <a:rPr lang="ko-KR" altLang="en-US" dirty="0"/>
              <a:t>        </a:t>
            </a:r>
            <a:r>
              <a:rPr lang="en-US" altLang="ko-KR" dirty="0" err="1"/>
              <a:t>self.stride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stride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self.pad</a:t>
            </a:r>
            <a:r>
              <a:rPr lang="en-US" altLang="ko-KR" dirty="0"/>
              <a:t> = pad</a:t>
            </a:r>
          </a:p>
          <a:p>
            <a:endParaRPr lang="en-US" altLang="ko-KR" dirty="0"/>
          </a:p>
          <a:p>
            <a:r>
              <a:rPr lang="en-US" altLang="ko-KR" dirty="0"/>
              <a:t>    def forward(self, x):</a:t>
            </a:r>
          </a:p>
          <a:p>
            <a:r>
              <a:rPr lang="en-US" altLang="ko-KR" dirty="0"/>
              <a:t>        FN, C, FH, FW = </a:t>
            </a:r>
            <a:r>
              <a:rPr lang="en-US" altLang="ko-KR" dirty="0" err="1"/>
              <a:t>self.W.shape</a:t>
            </a:r>
            <a:endParaRPr lang="en-US" altLang="ko-KR" dirty="0"/>
          </a:p>
          <a:p>
            <a:r>
              <a:rPr lang="en-US" altLang="ko-KR" dirty="0"/>
              <a:t>        N, C, H, W = </a:t>
            </a:r>
            <a:r>
              <a:rPr lang="en-US" altLang="ko-KR" dirty="0" err="1"/>
              <a:t>x.shape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out_h</a:t>
            </a:r>
            <a:r>
              <a:rPr lang="en-US" altLang="ko-KR" dirty="0"/>
              <a:t> = int(1 + (H + 2*</a:t>
            </a:r>
            <a:r>
              <a:rPr lang="en-US" altLang="ko-KR" dirty="0" err="1"/>
              <a:t>self.pad</a:t>
            </a:r>
            <a:r>
              <a:rPr lang="en-US" altLang="ko-KR" dirty="0"/>
              <a:t> – FH) / </a:t>
            </a:r>
            <a:r>
              <a:rPr lang="en-US" altLang="ko-KR" dirty="0" err="1"/>
              <a:t>self.stride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out_w</a:t>
            </a:r>
            <a:r>
              <a:rPr lang="en-US" altLang="ko-KR" dirty="0"/>
              <a:t> = int(1 + (W + 2*</a:t>
            </a:r>
            <a:r>
              <a:rPr lang="en-US" altLang="ko-KR" dirty="0" err="1"/>
              <a:t>self.pad</a:t>
            </a:r>
            <a:r>
              <a:rPr lang="en-US" altLang="ko-KR" dirty="0"/>
              <a:t> – FW) / </a:t>
            </a:r>
            <a:r>
              <a:rPr lang="en-US" altLang="ko-KR" dirty="0" err="1"/>
              <a:t>self.stride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       col = im2col(x, FH, FW, </a:t>
            </a:r>
            <a:r>
              <a:rPr lang="en-US" altLang="ko-KR" dirty="0" err="1"/>
              <a:t>self.stride</a:t>
            </a:r>
            <a:r>
              <a:rPr lang="en-US" altLang="ko-KR" dirty="0"/>
              <a:t>, </a:t>
            </a:r>
            <a:r>
              <a:rPr lang="en-US" altLang="ko-KR" dirty="0" err="1"/>
              <a:t>self.pad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col_W</a:t>
            </a:r>
            <a:r>
              <a:rPr lang="en-US" altLang="ko-KR" dirty="0"/>
              <a:t> = </a:t>
            </a:r>
            <a:r>
              <a:rPr lang="en-US" altLang="ko-KR" dirty="0" err="1"/>
              <a:t>self.W.reshape</a:t>
            </a:r>
            <a:r>
              <a:rPr lang="en-US" altLang="ko-KR" dirty="0"/>
              <a:t>(FN, -1).T</a:t>
            </a:r>
          </a:p>
          <a:p>
            <a:r>
              <a:rPr lang="en-US" altLang="ko-KR" dirty="0"/>
              <a:t>        out = np.dot(col, </a:t>
            </a:r>
            <a:r>
              <a:rPr lang="en-US" altLang="ko-KR" dirty="0" err="1"/>
              <a:t>col_W</a:t>
            </a:r>
            <a:r>
              <a:rPr lang="en-US" altLang="ko-KR" dirty="0"/>
              <a:t>) + </a:t>
            </a:r>
            <a:r>
              <a:rPr lang="en-US" altLang="ko-KR" dirty="0" err="1"/>
              <a:t>self.b</a:t>
            </a:r>
            <a:endParaRPr lang="en-US" altLang="ko-KR" dirty="0"/>
          </a:p>
          <a:p>
            <a:r>
              <a:rPr lang="en-US" altLang="ko-KR" dirty="0"/>
              <a:t>     </a:t>
            </a:r>
          </a:p>
          <a:p>
            <a:r>
              <a:rPr lang="en-US" altLang="ko-KR" dirty="0"/>
              <a:t>        out = </a:t>
            </a:r>
            <a:r>
              <a:rPr lang="en-US" altLang="ko-KR" dirty="0" err="1"/>
              <a:t>out.reshape</a:t>
            </a:r>
            <a:r>
              <a:rPr lang="en-US" altLang="ko-KR" dirty="0"/>
              <a:t>(N, </a:t>
            </a:r>
            <a:r>
              <a:rPr lang="en-US" altLang="ko-KR" dirty="0" err="1"/>
              <a:t>out_h</a:t>
            </a:r>
            <a:r>
              <a:rPr lang="en-US" altLang="ko-KR" dirty="0"/>
              <a:t>, </a:t>
            </a:r>
            <a:r>
              <a:rPr lang="en-US" altLang="ko-KR" dirty="0" err="1"/>
              <a:t>out_w</a:t>
            </a:r>
            <a:r>
              <a:rPr lang="en-US" altLang="ko-KR" dirty="0"/>
              <a:t>, -1).transpose(0, 3, 1, 2)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    return out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75854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CNN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12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1009956"/>
            <a:ext cx="9001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Pooling:</a:t>
            </a:r>
          </a:p>
          <a:p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__(self, </a:t>
            </a:r>
            <a:r>
              <a:rPr lang="en-US" altLang="ko-KR" dirty="0" err="1"/>
              <a:t>pool_h</a:t>
            </a:r>
            <a:r>
              <a:rPr lang="en-US" altLang="ko-KR" dirty="0"/>
              <a:t>, </a:t>
            </a:r>
            <a:r>
              <a:rPr lang="en-US" altLang="ko-KR" dirty="0" err="1"/>
              <a:t>pool_w</a:t>
            </a:r>
            <a:r>
              <a:rPr lang="en-US" altLang="ko-KR" dirty="0"/>
              <a:t>, stride=1, pad=0):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self.pool_h</a:t>
            </a:r>
            <a:r>
              <a:rPr lang="en-US" altLang="ko-KR" dirty="0"/>
              <a:t> = </a:t>
            </a:r>
            <a:r>
              <a:rPr lang="en-US" altLang="ko-KR" dirty="0" err="1"/>
              <a:t>pool_h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self.pool_w</a:t>
            </a:r>
            <a:r>
              <a:rPr lang="en-US" altLang="ko-KR" dirty="0"/>
              <a:t> = </a:t>
            </a:r>
            <a:r>
              <a:rPr lang="en-US" altLang="ko-KR" dirty="0" err="1"/>
              <a:t>pool_w</a:t>
            </a:r>
            <a:endParaRPr lang="en-US" altLang="ko-KR" dirty="0"/>
          </a:p>
          <a:p>
            <a:r>
              <a:rPr lang="ko-KR" altLang="en-US" dirty="0"/>
              <a:t>        </a:t>
            </a:r>
            <a:r>
              <a:rPr lang="en-US" altLang="ko-KR" dirty="0" err="1"/>
              <a:t>self.stride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stride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self.pad</a:t>
            </a:r>
            <a:r>
              <a:rPr lang="en-US" altLang="ko-KR" dirty="0"/>
              <a:t> = pad</a:t>
            </a:r>
          </a:p>
          <a:p>
            <a:endParaRPr lang="en-US" altLang="ko-KR" dirty="0"/>
          </a:p>
          <a:p>
            <a:r>
              <a:rPr lang="en-US" altLang="ko-KR" dirty="0"/>
              <a:t>    def forward(self, x):</a:t>
            </a:r>
          </a:p>
          <a:p>
            <a:r>
              <a:rPr lang="en-US" altLang="ko-KR" dirty="0"/>
              <a:t>        N, C, H, W = </a:t>
            </a:r>
            <a:r>
              <a:rPr lang="en-US" altLang="ko-KR" dirty="0" err="1"/>
              <a:t>x.shape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out_h</a:t>
            </a:r>
            <a:r>
              <a:rPr lang="en-US" altLang="ko-KR" dirty="0"/>
              <a:t> = int(1 + (H - 2*</a:t>
            </a:r>
            <a:r>
              <a:rPr lang="en-US" altLang="ko-KR" dirty="0" err="1"/>
              <a:t>self.pad</a:t>
            </a:r>
            <a:r>
              <a:rPr lang="en-US" altLang="ko-KR" dirty="0"/>
              <a:t> – FH) / </a:t>
            </a:r>
            <a:r>
              <a:rPr lang="en-US" altLang="ko-KR" dirty="0" err="1"/>
              <a:t>self.stride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out_w</a:t>
            </a:r>
            <a:r>
              <a:rPr lang="en-US" altLang="ko-KR" dirty="0"/>
              <a:t> = int(1 + (W - 2*</a:t>
            </a:r>
            <a:r>
              <a:rPr lang="en-US" altLang="ko-KR" dirty="0" err="1"/>
              <a:t>self.pad</a:t>
            </a:r>
            <a:r>
              <a:rPr lang="en-US" altLang="ko-KR" dirty="0"/>
              <a:t> – FW) / </a:t>
            </a:r>
            <a:r>
              <a:rPr lang="en-US" altLang="ko-KR" dirty="0" err="1"/>
              <a:t>self.stride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       col = im2col(x, </a:t>
            </a:r>
            <a:r>
              <a:rPr lang="en-US" altLang="ko-KR" dirty="0" err="1"/>
              <a:t>self.pool_h</a:t>
            </a:r>
            <a:r>
              <a:rPr lang="en-US" altLang="ko-KR" dirty="0"/>
              <a:t>, </a:t>
            </a:r>
            <a:r>
              <a:rPr lang="en-US" altLang="ko-KR" dirty="0" err="1"/>
              <a:t>self.pool_w</a:t>
            </a:r>
            <a:r>
              <a:rPr lang="en-US" altLang="ko-KR" dirty="0"/>
              <a:t>, </a:t>
            </a:r>
            <a:r>
              <a:rPr lang="en-US" altLang="ko-KR" dirty="0" err="1"/>
              <a:t>self.stride</a:t>
            </a:r>
            <a:r>
              <a:rPr lang="en-US" altLang="ko-KR" dirty="0"/>
              <a:t>, </a:t>
            </a:r>
            <a:r>
              <a:rPr lang="en-US" altLang="ko-KR" dirty="0" err="1"/>
              <a:t>self.pad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col = </a:t>
            </a:r>
            <a:r>
              <a:rPr lang="en-US" altLang="ko-KR" dirty="0" err="1"/>
              <a:t>col.reshape</a:t>
            </a:r>
            <a:r>
              <a:rPr lang="en-US" altLang="ko-KR" dirty="0"/>
              <a:t>(-1,</a:t>
            </a:r>
            <a:r>
              <a:rPr lang="ko-KR" altLang="en-US" dirty="0"/>
              <a:t> </a:t>
            </a:r>
            <a:r>
              <a:rPr lang="en-US" altLang="ko-KR" dirty="0" err="1"/>
              <a:t>self.pool_h</a:t>
            </a:r>
            <a:r>
              <a:rPr lang="en-US" altLang="ko-KR" dirty="0"/>
              <a:t>*</a:t>
            </a:r>
            <a:r>
              <a:rPr lang="en-US" altLang="ko-KR" dirty="0" err="1"/>
              <a:t>self.pool_w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out = </a:t>
            </a:r>
            <a:r>
              <a:rPr lang="en-US" altLang="ko-KR" dirty="0" err="1"/>
              <a:t>np.max</a:t>
            </a:r>
            <a:r>
              <a:rPr lang="en-US" altLang="ko-KR" dirty="0"/>
              <a:t>(col, axis=1)</a:t>
            </a:r>
          </a:p>
          <a:p>
            <a:r>
              <a:rPr lang="en-US" altLang="ko-KR" dirty="0"/>
              <a:t>     </a:t>
            </a:r>
          </a:p>
          <a:p>
            <a:r>
              <a:rPr lang="en-US" altLang="ko-KR" dirty="0"/>
              <a:t>        out = </a:t>
            </a:r>
            <a:r>
              <a:rPr lang="en-US" altLang="ko-KR" dirty="0" err="1"/>
              <a:t>out.reshape</a:t>
            </a:r>
            <a:r>
              <a:rPr lang="en-US" altLang="ko-KR" dirty="0"/>
              <a:t>(N, </a:t>
            </a:r>
            <a:r>
              <a:rPr lang="en-US" altLang="ko-KR" dirty="0" err="1"/>
              <a:t>out_h</a:t>
            </a:r>
            <a:r>
              <a:rPr lang="en-US" altLang="ko-KR" dirty="0"/>
              <a:t>, </a:t>
            </a:r>
            <a:r>
              <a:rPr lang="en-US" altLang="ko-KR" dirty="0" err="1"/>
              <a:t>out_w</a:t>
            </a:r>
            <a:r>
              <a:rPr lang="en-US" altLang="ko-KR" dirty="0"/>
              <a:t>, C).transpose(0, 3, 1, 2)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    return out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75854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CNN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97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1009956"/>
            <a:ext cx="9001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Pooling:</a:t>
            </a:r>
          </a:p>
          <a:p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__(self, </a:t>
            </a:r>
            <a:r>
              <a:rPr lang="en-US" altLang="ko-KR" dirty="0" err="1"/>
              <a:t>pool_h</a:t>
            </a:r>
            <a:r>
              <a:rPr lang="en-US" altLang="ko-KR" dirty="0"/>
              <a:t>, </a:t>
            </a:r>
            <a:r>
              <a:rPr lang="en-US" altLang="ko-KR" dirty="0" err="1"/>
              <a:t>pool_w</a:t>
            </a:r>
            <a:r>
              <a:rPr lang="en-US" altLang="ko-KR" dirty="0"/>
              <a:t>, stride=1, pad=0):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self.pool_h</a:t>
            </a:r>
            <a:r>
              <a:rPr lang="en-US" altLang="ko-KR" dirty="0"/>
              <a:t> = </a:t>
            </a:r>
            <a:r>
              <a:rPr lang="en-US" altLang="ko-KR" dirty="0" err="1"/>
              <a:t>pool_h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self.pool_w</a:t>
            </a:r>
            <a:r>
              <a:rPr lang="en-US" altLang="ko-KR" dirty="0"/>
              <a:t> = </a:t>
            </a:r>
            <a:r>
              <a:rPr lang="en-US" altLang="ko-KR" dirty="0" err="1"/>
              <a:t>pool_w</a:t>
            </a:r>
            <a:endParaRPr lang="en-US" altLang="ko-KR" dirty="0"/>
          </a:p>
          <a:p>
            <a:r>
              <a:rPr lang="ko-KR" altLang="en-US" dirty="0"/>
              <a:t>        </a:t>
            </a:r>
            <a:r>
              <a:rPr lang="en-US" altLang="ko-KR" dirty="0" err="1"/>
              <a:t>self.stride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stride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self.pad</a:t>
            </a:r>
            <a:r>
              <a:rPr lang="en-US" altLang="ko-KR" dirty="0"/>
              <a:t> = pad</a:t>
            </a:r>
          </a:p>
          <a:p>
            <a:endParaRPr lang="en-US" altLang="ko-KR" dirty="0"/>
          </a:p>
          <a:p>
            <a:r>
              <a:rPr lang="en-US" altLang="ko-KR" dirty="0"/>
              <a:t>    def forward(self, x):</a:t>
            </a:r>
          </a:p>
          <a:p>
            <a:r>
              <a:rPr lang="en-US" altLang="ko-KR" dirty="0"/>
              <a:t>        N, C, H, W = </a:t>
            </a:r>
            <a:r>
              <a:rPr lang="en-US" altLang="ko-KR" dirty="0" err="1"/>
              <a:t>x.shape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out_h</a:t>
            </a:r>
            <a:r>
              <a:rPr lang="en-US" altLang="ko-KR" dirty="0"/>
              <a:t> = int(1 + (H - 2*</a:t>
            </a:r>
            <a:r>
              <a:rPr lang="en-US" altLang="ko-KR" dirty="0" err="1"/>
              <a:t>self.pad</a:t>
            </a:r>
            <a:r>
              <a:rPr lang="en-US" altLang="ko-KR" dirty="0"/>
              <a:t> – FH) / </a:t>
            </a:r>
            <a:r>
              <a:rPr lang="en-US" altLang="ko-KR" dirty="0" err="1"/>
              <a:t>self.stride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out_w</a:t>
            </a:r>
            <a:r>
              <a:rPr lang="en-US" altLang="ko-KR" dirty="0"/>
              <a:t> = int(1 + (W - 2*</a:t>
            </a:r>
            <a:r>
              <a:rPr lang="en-US" altLang="ko-KR" dirty="0" err="1"/>
              <a:t>self.pad</a:t>
            </a:r>
            <a:r>
              <a:rPr lang="en-US" altLang="ko-KR" dirty="0"/>
              <a:t> – FW) / </a:t>
            </a:r>
            <a:r>
              <a:rPr lang="en-US" altLang="ko-KR" dirty="0" err="1"/>
              <a:t>self.stride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       col = im2col(x, </a:t>
            </a:r>
            <a:r>
              <a:rPr lang="en-US" altLang="ko-KR" dirty="0" err="1"/>
              <a:t>self.pool_h</a:t>
            </a:r>
            <a:r>
              <a:rPr lang="en-US" altLang="ko-KR" dirty="0"/>
              <a:t>, </a:t>
            </a:r>
            <a:r>
              <a:rPr lang="en-US" altLang="ko-KR" dirty="0" err="1"/>
              <a:t>self.pool_w</a:t>
            </a:r>
            <a:r>
              <a:rPr lang="en-US" altLang="ko-KR" dirty="0"/>
              <a:t>, </a:t>
            </a:r>
            <a:r>
              <a:rPr lang="en-US" altLang="ko-KR" dirty="0" err="1"/>
              <a:t>self.stride</a:t>
            </a:r>
            <a:r>
              <a:rPr lang="en-US" altLang="ko-KR" dirty="0"/>
              <a:t>, </a:t>
            </a:r>
            <a:r>
              <a:rPr lang="en-US" altLang="ko-KR" dirty="0" err="1"/>
              <a:t>self.pad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col = </a:t>
            </a:r>
            <a:r>
              <a:rPr lang="en-US" altLang="ko-KR" dirty="0" err="1"/>
              <a:t>col.reshape</a:t>
            </a:r>
            <a:r>
              <a:rPr lang="en-US" altLang="ko-KR" dirty="0"/>
              <a:t>(-1,</a:t>
            </a:r>
            <a:r>
              <a:rPr lang="ko-KR" altLang="en-US" dirty="0"/>
              <a:t> </a:t>
            </a:r>
            <a:r>
              <a:rPr lang="en-US" altLang="ko-KR" dirty="0" err="1"/>
              <a:t>self.pool_h</a:t>
            </a:r>
            <a:r>
              <a:rPr lang="en-US" altLang="ko-KR" dirty="0"/>
              <a:t>*</a:t>
            </a:r>
            <a:r>
              <a:rPr lang="en-US" altLang="ko-KR" dirty="0" err="1"/>
              <a:t>self.pool_w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out = </a:t>
            </a:r>
            <a:r>
              <a:rPr lang="en-US" altLang="ko-KR" dirty="0" err="1"/>
              <a:t>np.max</a:t>
            </a:r>
            <a:r>
              <a:rPr lang="en-US" altLang="ko-KR" dirty="0"/>
              <a:t>(col, axis=1)</a:t>
            </a:r>
          </a:p>
          <a:p>
            <a:r>
              <a:rPr lang="en-US" altLang="ko-KR" dirty="0"/>
              <a:t>     </a:t>
            </a:r>
          </a:p>
          <a:p>
            <a:r>
              <a:rPr lang="en-US" altLang="ko-KR" dirty="0"/>
              <a:t>        out = </a:t>
            </a:r>
            <a:r>
              <a:rPr lang="en-US" altLang="ko-KR" dirty="0" err="1"/>
              <a:t>out.reshape</a:t>
            </a:r>
            <a:r>
              <a:rPr lang="en-US" altLang="ko-KR" dirty="0"/>
              <a:t>(N, </a:t>
            </a:r>
            <a:r>
              <a:rPr lang="en-US" altLang="ko-KR" dirty="0" err="1"/>
              <a:t>out_h</a:t>
            </a:r>
            <a:r>
              <a:rPr lang="en-US" altLang="ko-KR" dirty="0"/>
              <a:t>, </a:t>
            </a:r>
            <a:r>
              <a:rPr lang="en-US" altLang="ko-KR" dirty="0" err="1"/>
              <a:t>out_w</a:t>
            </a:r>
            <a:r>
              <a:rPr lang="en-US" altLang="ko-KR" dirty="0"/>
              <a:t>, C).transpose(0, 3, 1, 2)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    return out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75854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CNN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25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69335" y="1673806"/>
            <a:ext cx="3217902" cy="32179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latin typeface="Raleway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5525" y="1790899"/>
            <a:ext cx="3152995" cy="153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44" spc="-8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02</a:t>
            </a:r>
            <a:endParaRPr lang="ko-KR" altLang="en-US" sz="6500" spc="-81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374860" y="3090545"/>
            <a:ext cx="28097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E09E0D-5E0F-488C-BE4C-98CBC5CB1B69}"/>
              </a:ext>
            </a:extLst>
          </p:cNvPr>
          <p:cNvSpPr txBox="1"/>
          <p:nvPr/>
        </p:nvSpPr>
        <p:spPr>
          <a:xfrm>
            <a:off x="2318723" y="3933056"/>
            <a:ext cx="2809796" cy="41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2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대표적인 네트워크</a:t>
            </a:r>
          </a:p>
        </p:txBody>
      </p:sp>
    </p:spTree>
    <p:extLst>
      <p:ext uri="{BB962C8B-B14F-4D97-AF65-F5344CB8AC3E}">
        <p14:creationId xmlns:p14="http://schemas.microsoft.com/office/powerpoint/2010/main" val="1365029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18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326278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대표적인 네트워크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4DBFA2-A90B-439A-8AB9-26A512AB7BE9}"/>
              </a:ext>
            </a:extLst>
          </p:cNvPr>
          <p:cNvSpPr txBox="1"/>
          <p:nvPr/>
        </p:nvSpPr>
        <p:spPr>
          <a:xfrm>
            <a:off x="452500" y="897509"/>
            <a:ext cx="9001000" cy="1114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LeNet</a:t>
            </a:r>
            <a:r>
              <a:rPr lang="en-US" altLang="ko-KR" dirty="0"/>
              <a:t>(1998) - CNN</a:t>
            </a:r>
            <a:r>
              <a:rPr lang="ko-KR" altLang="en-US" dirty="0"/>
              <a:t>의 원조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손글씨</a:t>
            </a:r>
            <a:r>
              <a:rPr lang="ko-KR" altLang="en-US" dirty="0"/>
              <a:t> 숫자 인식 네트워크 </a:t>
            </a:r>
            <a:r>
              <a:rPr lang="en-US" altLang="ko-KR" dirty="0"/>
              <a:t>– Subsampling</a:t>
            </a:r>
            <a:r>
              <a:rPr lang="ko-KR" altLang="en-US" dirty="0"/>
              <a:t>반복 후</a:t>
            </a:r>
            <a:r>
              <a:rPr lang="en-US" altLang="ko-KR" dirty="0"/>
              <a:t>, Fully connected layer</a:t>
            </a:r>
            <a:r>
              <a:rPr lang="ko-KR" altLang="en-US" dirty="0"/>
              <a:t>이용</a:t>
            </a:r>
            <a:endParaRPr lang="en-US" altLang="ko-KR" dirty="0"/>
          </a:p>
        </p:txBody>
      </p:sp>
      <p:pic>
        <p:nvPicPr>
          <p:cNvPr id="53250" name="Picture 2">
            <a:extLst>
              <a:ext uri="{FF2B5EF4-FFF2-40B4-BE49-F238E27FC236}">
                <a16:creationId xmlns:a16="http://schemas.microsoft.com/office/drawing/2014/main" id="{7A1D415D-7FDE-4F19-9319-47E7B227A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50" y="2348880"/>
            <a:ext cx="9453500" cy="279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18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19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326278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대표적인 네트워크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4DBFA2-A90B-439A-8AB9-26A512AB7BE9}"/>
              </a:ext>
            </a:extLst>
          </p:cNvPr>
          <p:cNvSpPr txBox="1"/>
          <p:nvPr/>
        </p:nvSpPr>
        <p:spPr>
          <a:xfrm>
            <a:off x="452500" y="897509"/>
            <a:ext cx="9001000" cy="1114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AlexNet</a:t>
            </a:r>
            <a:r>
              <a:rPr lang="en-US" altLang="ko-KR" dirty="0"/>
              <a:t>(2012)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GPU</a:t>
            </a:r>
            <a:r>
              <a:rPr lang="ko-KR" altLang="en-US" dirty="0"/>
              <a:t>로 병렬연산을 위해 병렬 구조로 설계</a:t>
            </a:r>
            <a:endParaRPr lang="en-US" altLang="ko-KR" dirty="0"/>
          </a:p>
        </p:txBody>
      </p:sp>
      <p:pic>
        <p:nvPicPr>
          <p:cNvPr id="58370" name="Picture 2">
            <a:extLst>
              <a:ext uri="{FF2B5EF4-FFF2-40B4-BE49-F238E27FC236}">
                <a16:creationId xmlns:a16="http://schemas.microsoft.com/office/drawing/2014/main" id="{EEC9039D-BA88-406D-A2BD-F5F98438B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39" y="2052326"/>
            <a:ext cx="9307921" cy="463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57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4E3B59-957B-4E6F-813C-591F9EC55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74915" y="6496685"/>
            <a:ext cx="2312035" cy="365760"/>
          </a:xfrm>
        </p:spPr>
        <p:txBody>
          <a:bodyPr/>
          <a:lstStyle/>
          <a:p>
            <a:fld id="{516C4E17-EA00-48D7-9432-ACBDEAD5179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DFD127-F933-42B6-9FC2-B86EAC2AC608}"/>
              </a:ext>
            </a:extLst>
          </p:cNvPr>
          <p:cNvSpPr>
            <a:spLocks/>
          </p:cNvSpPr>
          <p:nvPr/>
        </p:nvSpPr>
        <p:spPr>
          <a:xfrm>
            <a:off x="128464" y="332656"/>
            <a:ext cx="1567180" cy="400685"/>
          </a:xfrm>
          <a:prstGeom prst="rect">
            <a:avLst/>
          </a:prstGeom>
          <a:solidFill>
            <a:schemeClr val="tx2">
              <a:lumMod val="50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atin typeface="Noto Sans Korean Regular" charset="0"/>
              <a:ea typeface="Noto Sans Korean Regular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8ACF2-6879-41C3-9B28-648E9DC75E35}"/>
              </a:ext>
            </a:extLst>
          </p:cNvPr>
          <p:cNvSpPr txBox="1">
            <a:spLocks/>
          </p:cNvSpPr>
          <p:nvPr/>
        </p:nvSpPr>
        <p:spPr>
          <a:xfrm>
            <a:off x="561654" y="332655"/>
            <a:ext cx="69762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algn="ctr" eaLnBrk="0"/>
            <a:r>
              <a:rPr lang="en-US" altLang="ko-KR" sz="2000" dirty="0">
                <a:gradFill rotWithShape="1"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  <a:tileRect/>
                </a:gradFill>
                <a:latin typeface="Noto Sans Korean Regular" charset="0"/>
                <a:ea typeface="Noto Sans Korean Regular" charset="0"/>
              </a:rPr>
              <a:t>목차</a:t>
            </a:r>
            <a:endParaRPr lang="ko-KR" altLang="en-US" sz="2000" dirty="0">
              <a:gradFill rotWithShape="1"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  <a:tileRect/>
              </a:gradFill>
              <a:latin typeface="Noto Sans Korean Regular" charset="0"/>
              <a:ea typeface="Noto Sans Korean Regular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2CCC4A0-08A7-410F-BAB6-0F0F2E768611}"/>
              </a:ext>
            </a:extLst>
          </p:cNvPr>
          <p:cNvCxnSpPr/>
          <p:nvPr/>
        </p:nvCxnSpPr>
        <p:spPr>
          <a:xfrm>
            <a:off x="1725490" y="532045"/>
            <a:ext cx="7101205" cy="1270"/>
          </a:xfrm>
          <a:prstGeom prst="line">
            <a:avLst/>
          </a:prstGeom>
          <a:ln w="19050" cap="flat" cmpd="sng">
            <a:solidFill>
              <a:schemeClr val="bg1">
                <a:lumMod val="6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38">
            <a:extLst>
              <a:ext uri="{FF2B5EF4-FFF2-40B4-BE49-F238E27FC236}">
                <a16:creationId xmlns:a16="http://schemas.microsoft.com/office/drawing/2014/main" id="{C0E3F65C-DA2B-46B4-974F-6E4678193FF1}"/>
              </a:ext>
            </a:extLst>
          </p:cNvPr>
          <p:cNvSpPr txBox="1">
            <a:spLocks/>
          </p:cNvSpPr>
          <p:nvPr/>
        </p:nvSpPr>
        <p:spPr>
          <a:xfrm>
            <a:off x="751134" y="1059095"/>
            <a:ext cx="8403731" cy="168424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457200" indent="-457200" defTabSz="508000" eaLnBrk="0">
              <a:lnSpc>
                <a:spcPct val="150000"/>
              </a:lnSpc>
              <a:buAutoNum type="arabicPeriod"/>
            </a:pPr>
            <a:r>
              <a:rPr lang="en-US" altLang="zh-CN" sz="2400" b="1" dirty="0">
                <a:latin typeface="맑은 고딕" charset="0"/>
                <a:ea typeface="맑은 고딕" charset="0"/>
              </a:rPr>
              <a:t>CNN</a:t>
            </a:r>
          </a:p>
          <a:p>
            <a:pPr marL="457200" indent="-457200" defTabSz="508000" eaLnBrk="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맑은 고딕" charset="0"/>
                <a:ea typeface="맑은 고딕" charset="0"/>
              </a:rPr>
              <a:t>대표적인 네트워크</a:t>
            </a:r>
            <a:endParaRPr lang="en-US" altLang="ko-KR" sz="2400" b="1" dirty="0">
              <a:latin typeface="맑은 고딕" charset="0"/>
              <a:ea typeface="맑은 고딕" charset="0"/>
            </a:endParaRPr>
          </a:p>
          <a:p>
            <a:pPr marL="457200" indent="-457200" defTabSz="508000" eaLnBrk="0">
              <a:lnSpc>
                <a:spcPct val="150000"/>
              </a:lnSpc>
              <a:buAutoNum type="arabicPeriod"/>
            </a:pPr>
            <a:r>
              <a:rPr lang="en-US" altLang="zh-CN" sz="2400" b="1" dirty="0">
                <a:latin typeface="맑은 고딕" charset="0"/>
                <a:ea typeface="맑은 고딕" charset="0"/>
              </a:rPr>
              <a:t>Darknet</a:t>
            </a:r>
            <a:r>
              <a:rPr lang="ko-KR" altLang="en-US" sz="2400" b="1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400" b="1" dirty="0">
                <a:latin typeface="맑은 고딕" charset="0"/>
                <a:ea typeface="맑은 고딕" charset="0"/>
              </a:rPr>
              <a:t>&amp;</a:t>
            </a:r>
            <a:r>
              <a:rPr lang="ko-KR" altLang="en-US" sz="2400" b="1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400" b="1" dirty="0">
                <a:latin typeface="맑은 고딕" charset="0"/>
                <a:ea typeface="맑은 고딕" charset="0"/>
              </a:rPr>
              <a:t>Yolo</a:t>
            </a:r>
            <a:endParaRPr lang="en-US" altLang="zh-CN" sz="2400" b="1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93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20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326278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대표적인 네트워크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4DBFA2-A90B-439A-8AB9-26A512AB7BE9}"/>
              </a:ext>
            </a:extLst>
          </p:cNvPr>
          <p:cNvSpPr txBox="1"/>
          <p:nvPr/>
        </p:nvSpPr>
        <p:spPr>
          <a:xfrm>
            <a:off x="452500" y="897509"/>
            <a:ext cx="9001000" cy="111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VGG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구조가 간단하고</a:t>
            </a:r>
            <a:r>
              <a:rPr lang="en-US" altLang="ko-KR" dirty="0"/>
              <a:t>, </a:t>
            </a:r>
            <a:r>
              <a:rPr lang="ko-KR" altLang="en-US" dirty="0"/>
              <a:t>변형하여 사용하기가 쉬움</a:t>
            </a:r>
            <a:endParaRPr lang="en-US" altLang="ko-KR" dirty="0"/>
          </a:p>
        </p:txBody>
      </p:sp>
      <p:pic>
        <p:nvPicPr>
          <p:cNvPr id="59394" name="Picture 2">
            <a:extLst>
              <a:ext uri="{FF2B5EF4-FFF2-40B4-BE49-F238E27FC236}">
                <a16:creationId xmlns:a16="http://schemas.microsoft.com/office/drawing/2014/main" id="{8667FAE0-AA32-4899-B523-9EACE56CC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246" y="2012366"/>
            <a:ext cx="7081508" cy="398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09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21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326278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대표적인 네트워크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4DBFA2-A90B-439A-8AB9-26A512AB7BE9}"/>
              </a:ext>
            </a:extLst>
          </p:cNvPr>
          <p:cNvSpPr txBox="1"/>
          <p:nvPr/>
        </p:nvSpPr>
        <p:spPr>
          <a:xfrm>
            <a:off x="452500" y="897509"/>
            <a:ext cx="9001000" cy="560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GoogLeNet</a:t>
            </a:r>
            <a:endParaRPr lang="en-US" altLang="ko-KR" dirty="0"/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CCACB259-844C-4C6D-AD80-9E85D7358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6" y="2372504"/>
            <a:ext cx="9705528" cy="217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5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22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326278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대표적인 네트워크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4DBFA2-A90B-439A-8AB9-26A512AB7BE9}"/>
              </a:ext>
            </a:extLst>
          </p:cNvPr>
          <p:cNvSpPr txBox="1"/>
          <p:nvPr/>
        </p:nvSpPr>
        <p:spPr>
          <a:xfrm>
            <a:off x="452500" y="897509"/>
            <a:ext cx="9001000" cy="111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GoogLeNet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인셉션</a:t>
            </a:r>
            <a:r>
              <a:rPr lang="ko-KR" altLang="en-US" dirty="0"/>
              <a:t> 구조 </a:t>
            </a:r>
            <a:r>
              <a:rPr lang="en-US" altLang="ko-KR" dirty="0"/>
              <a:t>– 1 x 1 Convolution</a:t>
            </a:r>
            <a:r>
              <a:rPr lang="ko-KR" altLang="en-US" dirty="0"/>
              <a:t>을 이용하여</a:t>
            </a:r>
            <a:r>
              <a:rPr lang="en-US" altLang="ko-KR" dirty="0"/>
              <a:t>, </a:t>
            </a:r>
            <a:r>
              <a:rPr lang="ko-KR" altLang="en-US" dirty="0" err="1"/>
              <a:t>특성맵의</a:t>
            </a:r>
            <a:r>
              <a:rPr lang="ko-KR" altLang="en-US" dirty="0"/>
              <a:t> 개수를 줄이고 속도 향상</a:t>
            </a:r>
            <a:endParaRPr lang="en-US" altLang="ko-KR" dirty="0"/>
          </a:p>
        </p:txBody>
      </p:sp>
      <p:pic>
        <p:nvPicPr>
          <p:cNvPr id="60422" name="Picture 6">
            <a:extLst>
              <a:ext uri="{FF2B5EF4-FFF2-40B4-BE49-F238E27FC236}">
                <a16:creationId xmlns:a16="http://schemas.microsoft.com/office/drawing/2014/main" id="{A33065AD-2B71-4180-99A2-58358AC380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79"/>
          <a:stretch/>
        </p:blipFill>
        <p:spPr bwMode="auto">
          <a:xfrm>
            <a:off x="1590083" y="2332370"/>
            <a:ext cx="6725833" cy="332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85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23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326278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ko-KR" altLang="en-US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대표적인 네트워크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4DBFA2-A90B-439A-8AB9-26A512AB7BE9}"/>
              </a:ext>
            </a:extLst>
          </p:cNvPr>
          <p:cNvSpPr txBox="1"/>
          <p:nvPr/>
        </p:nvSpPr>
        <p:spPr>
          <a:xfrm>
            <a:off x="452500" y="897509"/>
            <a:ext cx="9001000" cy="111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ResNet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F(x) + x</a:t>
            </a:r>
            <a:r>
              <a:rPr lang="ko-KR" altLang="en-US" dirty="0"/>
              <a:t>를 최소화 하기 위해</a:t>
            </a:r>
            <a:r>
              <a:rPr lang="en-US" altLang="ko-KR" dirty="0"/>
              <a:t>, F(x)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에 가깝게 만드는 것이 목적</a:t>
            </a:r>
            <a:endParaRPr lang="en-US" altLang="ko-KR" dirty="0"/>
          </a:p>
        </p:txBody>
      </p:sp>
      <p:pic>
        <p:nvPicPr>
          <p:cNvPr id="62466" name="Picture 2">
            <a:extLst>
              <a:ext uri="{FF2B5EF4-FFF2-40B4-BE49-F238E27FC236}">
                <a16:creationId xmlns:a16="http://schemas.microsoft.com/office/drawing/2014/main" id="{F7E22EB3-40A3-41DD-858E-DC330D5B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228" y="2234667"/>
            <a:ext cx="5105543" cy="426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79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69335" y="1673806"/>
            <a:ext cx="3217902" cy="32179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latin typeface="Raleway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5525" y="1790899"/>
            <a:ext cx="3152995" cy="153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44" spc="-8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03</a:t>
            </a:r>
            <a:endParaRPr lang="ko-KR" altLang="en-US" sz="6500" spc="-81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374860" y="3090545"/>
            <a:ext cx="28097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E09E0D-5E0F-488C-BE4C-98CBC5CB1B69}"/>
              </a:ext>
            </a:extLst>
          </p:cNvPr>
          <p:cNvSpPr txBox="1"/>
          <p:nvPr/>
        </p:nvSpPr>
        <p:spPr>
          <a:xfrm>
            <a:off x="2318723" y="3933056"/>
            <a:ext cx="2809796" cy="41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2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Darknet &amp; Yolo</a:t>
            </a:r>
            <a:endParaRPr lang="ko-KR" altLang="en-US" sz="1625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272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25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070503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Darknet &amp; Yolo</a:t>
            </a:r>
            <a:endParaRPr lang="ko-KR" altLang="en-US" sz="20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3490" name="Picture 2">
            <a:extLst>
              <a:ext uri="{FF2B5EF4-FFF2-40B4-BE49-F238E27FC236}">
                <a16:creationId xmlns:a16="http://schemas.microsoft.com/office/drawing/2014/main" id="{4039ECA9-A0D4-4FD5-B913-6E8F6E79A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528" y="920857"/>
            <a:ext cx="5772943" cy="570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72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070503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Darknet &amp; Yolo</a:t>
            </a:r>
            <a:endParaRPr lang="ko-KR" altLang="en-US" sz="20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C1728-4C06-4182-95F6-5FF8C81A3F30}"/>
              </a:ext>
            </a:extLst>
          </p:cNvPr>
          <p:cNvSpPr txBox="1"/>
          <p:nvPr/>
        </p:nvSpPr>
        <p:spPr>
          <a:xfrm>
            <a:off x="452500" y="897509"/>
            <a:ext cx="9001000" cy="166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Darknet – </a:t>
            </a:r>
            <a:r>
              <a:rPr lang="ko-KR" altLang="en-US" dirty="0" err="1">
                <a:solidFill>
                  <a:schemeClr val="bg1"/>
                </a:solidFill>
              </a:rPr>
              <a:t>딥러닝을</a:t>
            </a:r>
            <a:r>
              <a:rPr lang="ko-KR" altLang="en-US" dirty="0">
                <a:solidFill>
                  <a:schemeClr val="bg1"/>
                </a:solidFill>
              </a:rPr>
              <a:t> 위한 </a:t>
            </a:r>
            <a:r>
              <a:rPr lang="en-US" altLang="ko-KR" dirty="0">
                <a:solidFill>
                  <a:schemeClr val="bg1"/>
                </a:solidFill>
              </a:rPr>
              <a:t>Framework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Yolo – You only look once</a:t>
            </a:r>
            <a:r>
              <a:rPr lang="ko-KR" altLang="en-US" dirty="0">
                <a:solidFill>
                  <a:schemeClr val="bg1"/>
                </a:solidFill>
              </a:rPr>
              <a:t>의 </a:t>
            </a:r>
            <a:r>
              <a:rPr lang="ko-KR" altLang="en-US" dirty="0" err="1">
                <a:solidFill>
                  <a:schemeClr val="bg1"/>
                </a:solidFill>
              </a:rPr>
              <a:t>줄임말고</a:t>
            </a:r>
            <a:r>
              <a:rPr lang="en-US" altLang="ko-KR" dirty="0">
                <a:solidFill>
                  <a:schemeClr val="bg1"/>
                </a:solidFill>
              </a:rPr>
              <a:t>, real-time object detection</a:t>
            </a:r>
            <a:r>
              <a:rPr lang="ko-KR" altLang="en-US" dirty="0">
                <a:solidFill>
                  <a:schemeClr val="bg1"/>
                </a:solidFill>
              </a:rPr>
              <a:t>을 위한 시스템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Pascal Titan X </a:t>
            </a:r>
            <a:r>
              <a:rPr lang="ko-KR" altLang="en-US" dirty="0">
                <a:solidFill>
                  <a:schemeClr val="bg1"/>
                </a:solidFill>
              </a:rPr>
              <a:t>기준으로 </a:t>
            </a:r>
            <a:r>
              <a:rPr lang="en-US" altLang="ko-KR" dirty="0">
                <a:solidFill>
                  <a:schemeClr val="bg1"/>
                </a:solidFill>
              </a:rPr>
              <a:t>30FPS, mean Average Precision(</a:t>
            </a:r>
            <a:r>
              <a:rPr lang="en-US" altLang="ko-KR" dirty="0" err="1">
                <a:solidFill>
                  <a:schemeClr val="bg1"/>
                </a:solidFill>
              </a:rPr>
              <a:t>mAP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en-US" altLang="ko-KR" dirty="0">
                <a:solidFill>
                  <a:schemeClr val="bg1"/>
                </a:solidFill>
              </a:rPr>
              <a:t>57.9%</a:t>
            </a:r>
          </a:p>
        </p:txBody>
      </p:sp>
      <p:pic>
        <p:nvPicPr>
          <p:cNvPr id="64514" name="Picture 2">
            <a:extLst>
              <a:ext uri="{FF2B5EF4-FFF2-40B4-BE49-F238E27FC236}">
                <a16:creationId xmlns:a16="http://schemas.microsoft.com/office/drawing/2014/main" id="{FF3831B9-8517-4287-A348-EFD3E2B0B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584" y="2869030"/>
            <a:ext cx="5464832" cy="340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43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27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070503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Darknet &amp; Yolo</a:t>
            </a:r>
            <a:endParaRPr lang="ko-KR" altLang="en-US" sz="2000" b="1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C1728-4C06-4182-95F6-5FF8C81A3F30}"/>
              </a:ext>
            </a:extLst>
          </p:cNvPr>
          <p:cNvSpPr txBox="1"/>
          <p:nvPr/>
        </p:nvSpPr>
        <p:spPr>
          <a:xfrm>
            <a:off x="452500" y="897509"/>
            <a:ext cx="9001000" cy="5670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Yolo Network </a:t>
            </a:r>
            <a:r>
              <a:rPr lang="ko-KR" altLang="en-US" dirty="0"/>
              <a:t>구조</a:t>
            </a:r>
            <a:endParaRPr lang="en-US" altLang="ko-KR" dirty="0"/>
          </a:p>
        </p:txBody>
      </p:sp>
      <p:pic>
        <p:nvPicPr>
          <p:cNvPr id="65540" name="Picture 4">
            <a:extLst>
              <a:ext uri="{FF2B5EF4-FFF2-40B4-BE49-F238E27FC236}">
                <a16:creationId xmlns:a16="http://schemas.microsoft.com/office/drawing/2014/main" id="{6F11112A-C19B-45EA-8F62-DE6368AEB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14" y="1844824"/>
            <a:ext cx="9484371" cy="397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14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38916" name="Picture 4" descr="qna | ㅍㅍㅅㅅ">
            <a:extLst>
              <a:ext uri="{FF2B5EF4-FFF2-40B4-BE49-F238E27FC236}">
                <a16:creationId xmlns:a16="http://schemas.microsoft.com/office/drawing/2014/main" id="{7B14C457-9402-4DDA-94C0-4AB533A8A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572" y="1480964"/>
            <a:ext cx="6920654" cy="389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98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69335" y="1673806"/>
            <a:ext cx="3217902" cy="32179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latin typeface="Raleway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5525" y="1790899"/>
            <a:ext cx="3152995" cy="153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44" spc="-8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01</a:t>
            </a:r>
            <a:endParaRPr lang="ko-KR" altLang="en-US" sz="6500" spc="-81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374860" y="3090545"/>
            <a:ext cx="28097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E09E0D-5E0F-488C-BE4C-98CBC5CB1B69}"/>
              </a:ext>
            </a:extLst>
          </p:cNvPr>
          <p:cNvSpPr txBox="1"/>
          <p:nvPr/>
        </p:nvSpPr>
        <p:spPr>
          <a:xfrm>
            <a:off x="2318723" y="3933056"/>
            <a:ext cx="2809796" cy="41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2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CNN</a:t>
            </a:r>
            <a:endParaRPr lang="ko-KR" altLang="en-US" sz="1625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09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277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기존 방법의 경우 완전 연결</a:t>
            </a:r>
            <a:r>
              <a:rPr lang="en-US" altLang="ko-KR" dirty="0"/>
              <a:t>(fully-connected)</a:t>
            </a:r>
            <a:r>
              <a:rPr lang="ko-KR" altLang="en-US" dirty="0"/>
              <a:t>된 계층</a:t>
            </a:r>
            <a:r>
              <a:rPr lang="en-US" altLang="ko-KR" dirty="0"/>
              <a:t>(Affine </a:t>
            </a:r>
            <a:r>
              <a:rPr lang="ko-KR" altLang="en-US" dirty="0"/>
              <a:t>계층</a:t>
            </a:r>
            <a:r>
              <a:rPr lang="en-US" altLang="ko-KR" dirty="0"/>
              <a:t>)</a:t>
            </a:r>
            <a:r>
              <a:rPr lang="ko-KR" altLang="en-US" dirty="0"/>
              <a:t>을 이용하여 구현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CNN</a:t>
            </a:r>
            <a:r>
              <a:rPr lang="ko-KR" altLang="en-US" dirty="0"/>
              <a:t>은 </a:t>
            </a:r>
            <a:r>
              <a:rPr lang="en-US" altLang="ko-KR" dirty="0"/>
              <a:t>Convolution </a:t>
            </a:r>
            <a:r>
              <a:rPr lang="ko-KR" altLang="en-US" dirty="0"/>
              <a:t>계층과 </a:t>
            </a:r>
            <a:r>
              <a:rPr lang="en-US" altLang="ko-KR" dirty="0"/>
              <a:t>Pooling </a:t>
            </a:r>
            <a:r>
              <a:rPr lang="ko-KR" altLang="en-US" dirty="0"/>
              <a:t>계층을 추가된 형태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마지막은 일반적인 </a:t>
            </a:r>
            <a:r>
              <a:rPr lang="en-US" altLang="ko-KR" dirty="0"/>
              <a:t>Fully-connected</a:t>
            </a:r>
            <a:r>
              <a:rPr lang="ko-KR" altLang="en-US" dirty="0"/>
              <a:t>와 </a:t>
            </a:r>
            <a:r>
              <a:rPr lang="en-US" altLang="ko-KR" dirty="0" err="1"/>
              <a:t>Softmax</a:t>
            </a:r>
            <a:r>
              <a:rPr lang="ko-KR" altLang="en-US" dirty="0"/>
              <a:t>를 조합하여 그대로 사용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75854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CNN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4034" name="Picture 2">
            <a:extLst>
              <a:ext uri="{FF2B5EF4-FFF2-40B4-BE49-F238E27FC236}">
                <a16:creationId xmlns:a16="http://schemas.microsoft.com/office/drawing/2014/main" id="{F4D8AB44-0C2B-4546-A859-BD2123A9B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00" y="2771577"/>
            <a:ext cx="9045702" cy="346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2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166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Affine</a:t>
            </a:r>
            <a:r>
              <a:rPr lang="ko-KR" altLang="en-US" dirty="0"/>
              <a:t> 계층에서는 모든 형상을 </a:t>
            </a:r>
            <a:r>
              <a:rPr lang="en-US" altLang="ko-KR" dirty="0"/>
              <a:t>1</a:t>
            </a:r>
            <a:r>
              <a:rPr lang="ko-KR" altLang="en-US" dirty="0"/>
              <a:t>차원화해야만 정상적인 사용이 가능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반면 </a:t>
            </a:r>
            <a:r>
              <a:rPr lang="en-US" altLang="ko-KR" dirty="0"/>
              <a:t>Convolution </a:t>
            </a:r>
            <a:r>
              <a:rPr lang="ko-KR" altLang="en-US" dirty="0"/>
              <a:t>계층에서는 각 계층 사이에</a:t>
            </a:r>
            <a:r>
              <a:rPr lang="en-US" altLang="ko-KR" dirty="0"/>
              <a:t>, </a:t>
            </a:r>
            <a:r>
              <a:rPr lang="ko-KR" altLang="en-US" dirty="0"/>
              <a:t>입체적인 데이터가 전달됨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75854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CNN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5058" name="Picture 2">
            <a:extLst>
              <a:ext uri="{FF2B5EF4-FFF2-40B4-BE49-F238E27FC236}">
                <a16:creationId xmlns:a16="http://schemas.microsoft.com/office/drawing/2014/main" id="{507FF7CE-2CCC-4743-A663-AC395B8BF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64" y="2780928"/>
            <a:ext cx="9091472" cy="242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85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567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Convolution </a:t>
            </a:r>
            <a:r>
              <a:rPr lang="ko-KR" altLang="en-US" dirty="0"/>
              <a:t>연산 </a:t>
            </a:r>
            <a:r>
              <a:rPr lang="en-US" altLang="ko-KR" dirty="0"/>
              <a:t>– </a:t>
            </a:r>
            <a:r>
              <a:rPr lang="ko-KR" altLang="en-US" dirty="0"/>
              <a:t>이미지 필터 연산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75854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CNN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6082" name="Picture 2">
            <a:extLst>
              <a:ext uri="{FF2B5EF4-FFF2-40B4-BE49-F238E27FC236}">
                <a16:creationId xmlns:a16="http://schemas.microsoft.com/office/drawing/2014/main" id="{D9CF16DA-D0C0-4031-A7F6-C3A44F34A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879" y="1988840"/>
            <a:ext cx="7170242" cy="319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30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1114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Padding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Convolution</a:t>
            </a:r>
            <a:r>
              <a:rPr lang="ko-KR" altLang="en-US" dirty="0"/>
              <a:t> 수행 전</a:t>
            </a:r>
            <a:r>
              <a:rPr lang="en-US" altLang="ko-KR" dirty="0"/>
              <a:t>, </a:t>
            </a:r>
            <a:r>
              <a:rPr lang="ko-KR" altLang="en-US" dirty="0"/>
              <a:t>출력 데이터의 크기를 조절하기 위해</a:t>
            </a:r>
            <a:r>
              <a:rPr lang="en-US" altLang="ko-KR" dirty="0"/>
              <a:t>, </a:t>
            </a:r>
            <a:r>
              <a:rPr lang="ko-KR" altLang="en-US" dirty="0"/>
              <a:t>주변 값을 채우는 것을 의미</a:t>
            </a:r>
            <a:r>
              <a:rPr lang="en-US" altLang="ko-KR" dirty="0"/>
              <a:t>, </a:t>
            </a:r>
            <a:r>
              <a:rPr lang="ko-KR" altLang="en-US" dirty="0"/>
              <a:t>일반적으로 </a:t>
            </a:r>
            <a:r>
              <a:rPr lang="en-US" altLang="ko-KR" dirty="0"/>
              <a:t>0</a:t>
            </a:r>
            <a:r>
              <a:rPr lang="ko-KR" altLang="en-US" dirty="0"/>
              <a:t>으로 채우는 </a:t>
            </a:r>
            <a:r>
              <a:rPr lang="en-US" altLang="ko-KR" dirty="0"/>
              <a:t>zero-padding</a:t>
            </a:r>
            <a:r>
              <a:rPr lang="ko-KR" altLang="en-US" dirty="0"/>
              <a:t>을 사용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75854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CNN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7106" name="Picture 2">
            <a:extLst>
              <a:ext uri="{FF2B5EF4-FFF2-40B4-BE49-F238E27FC236}">
                <a16:creationId xmlns:a16="http://schemas.microsoft.com/office/drawing/2014/main" id="{382C7991-CFD5-4DB7-8B68-EF83D85C4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53" y="2098062"/>
            <a:ext cx="4982294" cy="425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87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1121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Stride – </a:t>
            </a:r>
            <a:r>
              <a:rPr lang="ko-KR" altLang="en-US" dirty="0"/>
              <a:t>필터가 적용될 때</a:t>
            </a:r>
            <a:r>
              <a:rPr lang="en-US" altLang="ko-KR" dirty="0"/>
              <a:t>, </a:t>
            </a:r>
            <a:r>
              <a:rPr lang="ko-KR" altLang="en-US" dirty="0"/>
              <a:t>이동할 간격</a:t>
            </a:r>
            <a:r>
              <a:rPr lang="en-US" altLang="ko-KR" dirty="0"/>
              <a:t>, </a:t>
            </a:r>
            <a:r>
              <a:rPr lang="ko-KR" altLang="en-US" dirty="0"/>
              <a:t>마찬가지로 출력의 크기를 조절하기 위해서 사용하며</a:t>
            </a:r>
            <a:r>
              <a:rPr lang="en-US" altLang="ko-KR" dirty="0"/>
              <a:t>, </a:t>
            </a:r>
            <a:r>
              <a:rPr lang="ko-KR" altLang="en-US" dirty="0"/>
              <a:t>기본 값은 </a:t>
            </a:r>
            <a:r>
              <a:rPr lang="en-US" altLang="ko-KR" dirty="0"/>
              <a:t>1</a:t>
            </a:r>
            <a:r>
              <a:rPr lang="ko-KR" altLang="en-US" dirty="0"/>
              <a:t>로 적용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75854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CNN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8130" name="Picture 2">
            <a:extLst>
              <a:ext uri="{FF2B5EF4-FFF2-40B4-BE49-F238E27FC236}">
                <a16:creationId xmlns:a16="http://schemas.microsoft.com/office/drawing/2014/main" id="{6AC276FF-86F3-4BAE-B176-B72C09B7C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23" y="2564904"/>
            <a:ext cx="8833553" cy="301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56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560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최종 출력의 크기 계산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758541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CNN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8130" name="Picture 2">
            <a:extLst>
              <a:ext uri="{FF2B5EF4-FFF2-40B4-BE49-F238E27FC236}">
                <a16:creationId xmlns:a16="http://schemas.microsoft.com/office/drawing/2014/main" id="{6AC276FF-86F3-4BAE-B176-B72C09B7C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2941706"/>
            <a:ext cx="8833553" cy="301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B2E681-7FFF-4403-BBAC-058056173917}"/>
                  </a:ext>
                </a:extLst>
              </p:cNvPr>
              <p:cNvSpPr txBox="1"/>
              <p:nvPr/>
            </p:nvSpPr>
            <p:spPr>
              <a:xfrm>
                <a:off x="2295156" y="1677258"/>
                <a:ext cx="531568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𝑂𝐻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𝑂𝑊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𝐼𝐻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𝐹𝐻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+1,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𝐹𝑊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B2E681-7FFF-4403-BBAC-058056173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156" y="1677258"/>
                <a:ext cx="5315686" cy="5204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147FA5-8D39-40E2-AE18-C0263A06E7DB}"/>
                  </a:ext>
                </a:extLst>
              </p:cNvPr>
              <p:cNvSpPr txBox="1"/>
              <p:nvPr/>
            </p:nvSpPr>
            <p:spPr>
              <a:xfrm>
                <a:off x="28797" y="2328543"/>
                <a:ext cx="98484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𝑂𝐻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𝑂𝑊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𝐼𝐻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𝐼𝑊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𝐹𝐻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𝐹𝑊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𝐹𝑖𝑙𝑡𝑒𝑟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𝑝𝑎𝑑𝑑𝑖𝑛𝑔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𝑆𝑡𝑟𝑖𝑑𝑒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147FA5-8D39-40E2-AE18-C0263A06E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7" y="2328543"/>
                <a:ext cx="9848401" cy="276999"/>
              </a:xfrm>
              <a:prstGeom prst="rect">
                <a:avLst/>
              </a:prstGeom>
              <a:blipFill>
                <a:blip r:embed="rId5"/>
                <a:stretch>
                  <a:fillRect r="-62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15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Raleway"/>
        <a:ea typeface="Noto Sans Korean Regular"/>
        <a:cs typeface=""/>
      </a:majorFont>
      <a:minorFont>
        <a:latin typeface="Raleway"/>
        <a:ea typeface="Noto Sans Korea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6748</TotalTime>
  <Pages>50</Pages>
  <Words>1425</Words>
  <Characters>0</Characters>
  <Application>Microsoft Office PowerPoint</Application>
  <DocSecurity>0</DocSecurity>
  <PresentationFormat>A4 용지(210x297mm)</PresentationFormat>
  <Lines>0</Lines>
  <Paragraphs>210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Noto Sans Korean Regular</vt:lpstr>
      <vt:lpstr>Raleway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ATC_003</dc:creator>
  <cp:lastModifiedBy>733</cp:lastModifiedBy>
  <cp:revision>840</cp:revision>
  <cp:lastPrinted>2019-01-22T08:31:15Z</cp:lastPrinted>
  <dcterms:modified xsi:type="dcterms:W3CDTF">2020-08-14T04:36:37Z</dcterms:modified>
</cp:coreProperties>
</file>