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BB86-A0D5-19FA-D661-60969DF5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94E1B-8761-C34C-0205-0ACFD0E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ACE086-F45A-8D6B-78F7-3648CEDB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F3787-BF9B-37A8-46A0-E9F9D27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285CC-E682-B3C4-9FE4-21DE054F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5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30A4E-7D34-620A-3A76-990283C8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45C1BF-CBF7-1510-CC7A-C1CD141A7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E04C2-42F5-B5E3-582F-253C5FF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E4F0B-6C44-9BC2-2466-6B4A291A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E6CC8-5DF3-4DE6-9191-B14C80D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68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4B60E-6502-57CD-234B-DFD014C3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BB23C7-6815-47C4-23CB-40A4408F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DD2A1-C469-4CE9-E9C3-A77A9965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F4B21-26D8-589D-12DB-D1AE1BBA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2C4942-A432-4789-2A62-6A728031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28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" y="1"/>
            <a:ext cx="12192000" cy="687923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141507"/>
            <a:ext cx="11425269" cy="593752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CF1-9BCD-4DE0-A08C-9C49251946A2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79F1-2F78-4E0F-AD09-49297595773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827B-3A94-8082-7E9F-BB8986EA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A11E1-0C0B-A486-2B6E-1FCF9A73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46A820-413F-B709-AC4C-612A88A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53273-3C83-F691-3ECF-5053970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6D1E3-1927-BA87-1F2C-C41A210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9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D618A-55A4-19A3-53C1-037C846A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FAADB-0247-F37F-4358-17A89D4E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FB04F-DA35-1056-E04B-CA033A5A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B6EC95-18A1-D6DE-39C2-7FF65C43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5CAA82-2CFD-D6C6-0E80-D652FC7F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9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8854-D78B-A16C-C4F2-0B8445A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6A077-74DE-2CDD-AE96-5C32D6CE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4E42A5-05C9-5411-7BC8-99C5DD78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4E0FA4-D59F-F587-5A7C-86312CC1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1A10D-6F8A-01EB-FC36-F1CB0306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9D404-B4AF-3885-C1E7-A4B7032F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B24CF-FA79-A68C-E2B0-4A029534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BC62F5-09D7-AD8A-3BA0-33648C40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37EFB6-B3F9-1F1D-185B-1CE26E5C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82974B-9F31-9B05-042D-9AC9D38D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C13853-1A3E-1AFC-4BC8-E209F1616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35337A-272C-3BBD-BED5-FEA21755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12FAD7-7DAF-F26A-0CC5-0598725C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B5CD8-0B77-66C6-92F5-D251489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82D19-92BD-394E-0B71-5705F28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170017-32D3-572E-18E9-96D97FF2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998925-8EA9-AFA6-5767-2F50BC28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D2072D-C264-3FC2-9691-2391F5F7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3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0EA108-56F2-FE56-70FD-3CFD06EB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C6E5DD-6747-E383-100E-8805E0F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E7FD8C-65CC-5631-923F-530E30F2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75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B36D0-F5E6-B66E-EE43-2D05344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F860C-E0B5-EDFF-B288-B18F1515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C5626D-1637-908C-ADA0-977FF3986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E901B-0B38-551F-4425-313A3E9C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450FE-EAD6-A653-42BD-AA284B10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379E5B-BEBC-E2B6-5264-0DAD02AD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9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5E001-819B-3772-DDBE-D85BF829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089F3-674B-F0A0-57E2-2552F007D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190FDD-BBEC-2210-42C8-EB6C7BA1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47709-CCAF-41AF-9BDA-3ACBE3E8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9E61B0-F51A-3367-3207-BA35D2C4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B34AB-5E29-0D34-4D54-7126E580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30FE7A-CA46-71DB-A183-B5434C83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9F306-C15A-0B44-2297-1478DB3A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4EDCF-2786-5765-9C12-9E63DB98D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501A-8D0F-427C-8583-423E599BC1FA}" type="datetimeFigureOut">
              <a:rPr lang="pt-BR" smtClean="0"/>
              <a:t>29/03/2023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94C7E0-0FD3-C3B3-5E5D-0F1BFD62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03058-AC47-9C7E-8E38-5FD13C2C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80D0-0770-4E39-B459-6EE36C016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0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 bwMode="auto">
          <a:xfrm>
            <a:off x="1654267" y="747664"/>
            <a:ext cx="1880857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Operações de Mercado Aberto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" name="Conector de seta reta 6"/>
          <p:cNvCxnSpPr>
            <a:stCxn id="5" idx="3"/>
            <a:endCxn id="8" idx="1"/>
          </p:cNvCxnSpPr>
          <p:nvPr/>
        </p:nvCxnSpPr>
        <p:spPr bwMode="auto">
          <a:xfrm>
            <a:off x="3535124" y="1192694"/>
            <a:ext cx="169677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 bwMode="auto">
          <a:xfrm>
            <a:off x="5231903" y="747664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↑Reservas Bancárias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2" name="Conector de seta reta 11"/>
          <p:cNvCxnSpPr>
            <a:stCxn id="8" idx="3"/>
            <a:endCxn id="44" idx="1"/>
          </p:cNvCxnSpPr>
          <p:nvPr/>
        </p:nvCxnSpPr>
        <p:spPr bwMode="auto">
          <a:xfrm>
            <a:off x="7112968" y="1192694"/>
            <a:ext cx="14313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 bwMode="auto">
          <a:xfrm>
            <a:off x="1656217" y="189979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↑Taxa de Juros Básica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8544271" y="189979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Oferta de Moeda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Conector de seta reta 28"/>
          <p:cNvCxnSpPr>
            <a:stCxn id="5" idx="2"/>
            <a:endCxn id="25" idx="0"/>
          </p:cNvCxnSpPr>
          <p:nvPr/>
        </p:nvCxnSpPr>
        <p:spPr bwMode="auto">
          <a:xfrm>
            <a:off x="2594696" y="1637724"/>
            <a:ext cx="2054" cy="2620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3"/>
            <a:endCxn id="36" idx="1"/>
          </p:cNvCxnSpPr>
          <p:nvPr/>
        </p:nvCxnSpPr>
        <p:spPr bwMode="auto">
          <a:xfrm>
            <a:off x="3537282" y="2344822"/>
            <a:ext cx="169462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tângulo de cantos arredondados 35"/>
          <p:cNvSpPr/>
          <p:nvPr/>
        </p:nvSpPr>
        <p:spPr bwMode="auto">
          <a:xfrm>
            <a:off x="5231903" y="189979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/>
              </a:rPr>
              <a:t>↑Juros de Mercado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8544271" y="747664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↑Base 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Monetária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1" name="Conector de seta reta 50"/>
          <p:cNvCxnSpPr>
            <a:stCxn id="44" idx="2"/>
            <a:endCxn id="27" idx="0"/>
          </p:cNvCxnSpPr>
          <p:nvPr/>
        </p:nvCxnSpPr>
        <p:spPr bwMode="auto">
          <a:xfrm>
            <a:off x="9484804" y="1637724"/>
            <a:ext cx="0" cy="26206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 bwMode="auto">
          <a:xfrm>
            <a:off x="8616279" y="333995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Crédito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75" name="Conector de seta reta 74"/>
          <p:cNvCxnSpPr>
            <a:stCxn id="27" idx="1"/>
            <a:endCxn id="36" idx="3"/>
          </p:cNvCxnSpPr>
          <p:nvPr/>
        </p:nvCxnSpPr>
        <p:spPr bwMode="auto">
          <a:xfrm flipH="1">
            <a:off x="7112968" y="2344822"/>
            <a:ext cx="143130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do 80"/>
          <p:cNvCxnSpPr>
            <a:cxnSpLocks/>
            <a:stCxn id="44" idx="3"/>
            <a:endCxn id="58" idx="3"/>
          </p:cNvCxnSpPr>
          <p:nvPr/>
        </p:nvCxnSpPr>
        <p:spPr bwMode="auto">
          <a:xfrm>
            <a:off x="10425336" y="1192694"/>
            <a:ext cx="72008" cy="2592288"/>
          </a:xfrm>
          <a:prstGeom prst="bentConnector3">
            <a:avLst>
              <a:gd name="adj1" fmla="val 417465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Conector angulado 84"/>
          <p:cNvCxnSpPr>
            <a:stCxn id="36" idx="2"/>
            <a:endCxn id="58" idx="0"/>
          </p:cNvCxnSpPr>
          <p:nvPr/>
        </p:nvCxnSpPr>
        <p:spPr bwMode="auto">
          <a:xfrm rot="16200000" flipH="1">
            <a:off x="7589574" y="1372714"/>
            <a:ext cx="550100" cy="338437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 bwMode="auto">
          <a:xfrm>
            <a:off x="4943871" y="5212160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Inflação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8" name="Retângulo de cantos arredondados 87"/>
          <p:cNvSpPr/>
          <p:nvPr/>
        </p:nvSpPr>
        <p:spPr bwMode="auto">
          <a:xfrm>
            <a:off x="6312023" y="333995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↑ Taxa de Juros Real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3" name="Retângulo de cantos arredondados 92"/>
          <p:cNvSpPr/>
          <p:nvPr/>
        </p:nvSpPr>
        <p:spPr bwMode="auto">
          <a:xfrm>
            <a:off x="4079775" y="333995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Preço de Ativos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4" name="Conector angulado 93"/>
          <p:cNvCxnSpPr>
            <a:stCxn id="36" idx="2"/>
            <a:endCxn id="88" idx="0"/>
          </p:cNvCxnSpPr>
          <p:nvPr/>
        </p:nvCxnSpPr>
        <p:spPr bwMode="auto">
          <a:xfrm rot="16200000" flipH="1">
            <a:off x="6437446" y="2524842"/>
            <a:ext cx="550100" cy="10801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Retângulo de cantos arredondados 96"/>
          <p:cNvSpPr/>
          <p:nvPr/>
        </p:nvSpPr>
        <p:spPr bwMode="auto">
          <a:xfrm>
            <a:off x="2063551" y="3339952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↓ </a:t>
            </a:r>
            <a:r>
              <a:rPr lang="en-US" dirty="0">
                <a:solidFill>
                  <a:schemeClr val="bg1"/>
                </a:solidFill>
                <a:latin typeface="Calibri"/>
              </a:rPr>
              <a:t>Taxa de Câmbio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98" name="Conector angulado 97"/>
          <p:cNvCxnSpPr>
            <a:stCxn id="36" idx="2"/>
            <a:endCxn id="97" idx="0"/>
          </p:cNvCxnSpPr>
          <p:nvPr/>
        </p:nvCxnSpPr>
        <p:spPr bwMode="auto">
          <a:xfrm rot="5400000">
            <a:off x="4313210" y="1480726"/>
            <a:ext cx="550100" cy="316835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ector angulado 98"/>
          <p:cNvCxnSpPr>
            <a:stCxn id="36" idx="2"/>
            <a:endCxn id="93" idx="0"/>
          </p:cNvCxnSpPr>
          <p:nvPr/>
        </p:nvCxnSpPr>
        <p:spPr bwMode="auto">
          <a:xfrm rot="5400000">
            <a:off x="5321322" y="2488838"/>
            <a:ext cx="550100" cy="115212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Retângulo de cantos arredondados 104"/>
          <p:cNvSpPr/>
          <p:nvPr/>
        </p:nvSpPr>
        <p:spPr bwMode="auto">
          <a:xfrm>
            <a:off x="7608167" y="5212160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Demanda Doméstica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6" name="Retângulo de cantos arredondados 105"/>
          <p:cNvSpPr/>
          <p:nvPr/>
        </p:nvSpPr>
        <p:spPr bwMode="auto">
          <a:xfrm>
            <a:off x="2063551" y="5212160"/>
            <a:ext cx="1881065" cy="890060"/>
          </a:xfrm>
          <a:prstGeom prst="roundRect">
            <a:avLst/>
          </a:prstGeom>
          <a:solidFill>
            <a:srgbClr val="D3554B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</a:rPr>
              <a:t>↓ Demanda Internacional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7" name="Conector angulado 106"/>
          <p:cNvCxnSpPr>
            <a:stCxn id="88" idx="2"/>
            <a:endCxn id="105" idx="0"/>
          </p:cNvCxnSpPr>
          <p:nvPr/>
        </p:nvCxnSpPr>
        <p:spPr bwMode="auto">
          <a:xfrm rot="16200000" flipH="1">
            <a:off x="7409554" y="4073014"/>
            <a:ext cx="982148" cy="129614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Conector angulado 109"/>
          <p:cNvCxnSpPr>
            <a:stCxn id="58" idx="2"/>
            <a:endCxn id="105" idx="0"/>
          </p:cNvCxnSpPr>
          <p:nvPr/>
        </p:nvCxnSpPr>
        <p:spPr bwMode="auto">
          <a:xfrm rot="5400000">
            <a:off x="8561682" y="4217030"/>
            <a:ext cx="982148" cy="100811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>
            <a:stCxn id="97" idx="2"/>
            <a:endCxn id="106" idx="0"/>
          </p:cNvCxnSpPr>
          <p:nvPr/>
        </p:nvCxnSpPr>
        <p:spPr bwMode="auto">
          <a:xfrm>
            <a:off x="3004084" y="4230012"/>
            <a:ext cx="0" cy="9821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106" idx="3"/>
            <a:endCxn id="87" idx="1"/>
          </p:cNvCxnSpPr>
          <p:nvPr/>
        </p:nvCxnSpPr>
        <p:spPr bwMode="auto">
          <a:xfrm>
            <a:off x="3944616" y="5657190"/>
            <a:ext cx="999255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105" idx="1"/>
            <a:endCxn id="87" idx="3"/>
          </p:cNvCxnSpPr>
          <p:nvPr/>
        </p:nvCxnSpPr>
        <p:spPr bwMode="auto">
          <a:xfrm flipH="1">
            <a:off x="6824936" y="5657190"/>
            <a:ext cx="78323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do 121"/>
          <p:cNvCxnSpPr>
            <a:stCxn id="93" idx="2"/>
            <a:endCxn id="105" idx="0"/>
          </p:cNvCxnSpPr>
          <p:nvPr/>
        </p:nvCxnSpPr>
        <p:spPr bwMode="auto">
          <a:xfrm rot="16200000" flipH="1">
            <a:off x="6293430" y="2956890"/>
            <a:ext cx="982148" cy="352839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Conector angulado 125"/>
          <p:cNvCxnSpPr>
            <a:stCxn id="97" idx="2"/>
            <a:endCxn id="105" idx="0"/>
          </p:cNvCxnSpPr>
          <p:nvPr/>
        </p:nvCxnSpPr>
        <p:spPr bwMode="auto">
          <a:xfrm rot="16200000" flipH="1">
            <a:off x="5285318" y="1948778"/>
            <a:ext cx="982148" cy="5544616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5" grpId="0" animBg="1"/>
      <p:bldP spid="27" grpId="0" animBg="1"/>
      <p:bldP spid="36" grpId="0" animBg="1"/>
      <p:bldP spid="44" grpId="0" animBg="1"/>
      <p:bldP spid="58" grpId="0" animBg="1"/>
      <p:bldP spid="87" grpId="0" animBg="1"/>
      <p:bldP spid="88" grpId="0" animBg="1"/>
      <p:bldP spid="93" grpId="0" animBg="1"/>
      <p:bldP spid="97" grpId="0" animBg="1"/>
      <p:bldP spid="105" grpId="0" animBg="1"/>
      <p:bldP spid="10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Ricardo Costa Filho</dc:creator>
  <cp:lastModifiedBy>João Ricardo Costa Filho</cp:lastModifiedBy>
  <cp:revision>1</cp:revision>
  <dcterms:created xsi:type="dcterms:W3CDTF">2023-03-29T15:00:36Z</dcterms:created>
  <dcterms:modified xsi:type="dcterms:W3CDTF">2023-03-29T15:23:11Z</dcterms:modified>
</cp:coreProperties>
</file>