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2" r:id="rId7"/>
    <p:sldId id="264" r:id="rId8"/>
    <p:sldId id="273" r:id="rId9"/>
    <p:sldId id="265" r:id="rId10"/>
    <p:sldId id="274" r:id="rId11"/>
    <p:sldId id="266" r:id="rId12"/>
    <p:sldId id="275" r:id="rId13"/>
    <p:sldId id="277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925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staivo.com/Tutorial-BootStra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711694" y="2977579"/>
            <a:ext cx="10768614" cy="38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1694" y="2977579"/>
            <a:ext cx="10768614" cy="3810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3976" y="4623382"/>
            <a:ext cx="1627632" cy="1627632"/>
          </a:xfrm>
          <a:custGeom>
            <a:avLst/>
            <a:gdLst/>
            <a:ahLst/>
            <a:cxnLst/>
            <a:rect l="l" t="t" r="r" b="b"/>
            <a:pathLst>
              <a:path w="1627632" h="1627632">
                <a:moveTo>
                  <a:pt x="0" y="813816"/>
                </a:moveTo>
                <a:lnTo>
                  <a:pt x="2697" y="747070"/>
                </a:lnTo>
                <a:lnTo>
                  <a:pt x="10651" y="681810"/>
                </a:lnTo>
                <a:lnTo>
                  <a:pt x="23651" y="618246"/>
                </a:lnTo>
                <a:lnTo>
                  <a:pt x="41488" y="556587"/>
                </a:lnTo>
                <a:lnTo>
                  <a:pt x="63953" y="497042"/>
                </a:lnTo>
                <a:lnTo>
                  <a:pt x="90836" y="439820"/>
                </a:lnTo>
                <a:lnTo>
                  <a:pt x="121928" y="385132"/>
                </a:lnTo>
                <a:lnTo>
                  <a:pt x="157019" y="333186"/>
                </a:lnTo>
                <a:lnTo>
                  <a:pt x="195900" y="284193"/>
                </a:lnTo>
                <a:lnTo>
                  <a:pt x="238361" y="238361"/>
                </a:lnTo>
                <a:lnTo>
                  <a:pt x="284193" y="195900"/>
                </a:lnTo>
                <a:lnTo>
                  <a:pt x="333186" y="157019"/>
                </a:lnTo>
                <a:lnTo>
                  <a:pt x="385132" y="121928"/>
                </a:lnTo>
                <a:lnTo>
                  <a:pt x="439820" y="90836"/>
                </a:lnTo>
                <a:lnTo>
                  <a:pt x="497042" y="63953"/>
                </a:lnTo>
                <a:lnTo>
                  <a:pt x="556587" y="41488"/>
                </a:lnTo>
                <a:lnTo>
                  <a:pt x="618246" y="23651"/>
                </a:lnTo>
                <a:lnTo>
                  <a:pt x="681810" y="10651"/>
                </a:lnTo>
                <a:lnTo>
                  <a:pt x="747070" y="2697"/>
                </a:lnTo>
                <a:lnTo>
                  <a:pt x="813816" y="0"/>
                </a:lnTo>
                <a:lnTo>
                  <a:pt x="880561" y="2697"/>
                </a:lnTo>
                <a:lnTo>
                  <a:pt x="945821" y="10651"/>
                </a:lnTo>
                <a:lnTo>
                  <a:pt x="1009385" y="23651"/>
                </a:lnTo>
                <a:lnTo>
                  <a:pt x="1071044" y="41488"/>
                </a:lnTo>
                <a:lnTo>
                  <a:pt x="1130589" y="63953"/>
                </a:lnTo>
                <a:lnTo>
                  <a:pt x="1187811" y="90836"/>
                </a:lnTo>
                <a:lnTo>
                  <a:pt x="1242499" y="121928"/>
                </a:lnTo>
                <a:lnTo>
                  <a:pt x="1294445" y="157019"/>
                </a:lnTo>
                <a:lnTo>
                  <a:pt x="1343438" y="195900"/>
                </a:lnTo>
                <a:lnTo>
                  <a:pt x="1389270" y="238361"/>
                </a:lnTo>
                <a:lnTo>
                  <a:pt x="1431731" y="284193"/>
                </a:lnTo>
                <a:lnTo>
                  <a:pt x="1470612" y="333186"/>
                </a:lnTo>
                <a:lnTo>
                  <a:pt x="1505703" y="385132"/>
                </a:lnTo>
                <a:lnTo>
                  <a:pt x="1536795" y="439820"/>
                </a:lnTo>
                <a:lnTo>
                  <a:pt x="1563678" y="497042"/>
                </a:lnTo>
                <a:lnTo>
                  <a:pt x="1586143" y="556587"/>
                </a:lnTo>
                <a:lnTo>
                  <a:pt x="1603980" y="618246"/>
                </a:lnTo>
                <a:lnTo>
                  <a:pt x="1616980" y="681810"/>
                </a:lnTo>
                <a:lnTo>
                  <a:pt x="1624934" y="747070"/>
                </a:lnTo>
                <a:lnTo>
                  <a:pt x="1627632" y="813816"/>
                </a:lnTo>
                <a:lnTo>
                  <a:pt x="1624934" y="880561"/>
                </a:lnTo>
                <a:lnTo>
                  <a:pt x="1616980" y="945821"/>
                </a:lnTo>
                <a:lnTo>
                  <a:pt x="1603980" y="1009385"/>
                </a:lnTo>
                <a:lnTo>
                  <a:pt x="1586143" y="1071044"/>
                </a:lnTo>
                <a:lnTo>
                  <a:pt x="1563678" y="1130589"/>
                </a:lnTo>
                <a:lnTo>
                  <a:pt x="1536795" y="1187811"/>
                </a:lnTo>
                <a:lnTo>
                  <a:pt x="1505703" y="1242499"/>
                </a:lnTo>
                <a:lnTo>
                  <a:pt x="1470612" y="1294445"/>
                </a:lnTo>
                <a:lnTo>
                  <a:pt x="1431731" y="1343438"/>
                </a:lnTo>
                <a:lnTo>
                  <a:pt x="1389270" y="1389270"/>
                </a:lnTo>
                <a:lnTo>
                  <a:pt x="1343438" y="1431731"/>
                </a:lnTo>
                <a:lnTo>
                  <a:pt x="1294445" y="1470612"/>
                </a:lnTo>
                <a:lnTo>
                  <a:pt x="1242499" y="1505703"/>
                </a:lnTo>
                <a:lnTo>
                  <a:pt x="1187811" y="1536795"/>
                </a:lnTo>
                <a:lnTo>
                  <a:pt x="1130589" y="1563678"/>
                </a:lnTo>
                <a:lnTo>
                  <a:pt x="1071044" y="1586143"/>
                </a:lnTo>
                <a:lnTo>
                  <a:pt x="1009385" y="1603980"/>
                </a:lnTo>
                <a:lnTo>
                  <a:pt x="945821" y="1616980"/>
                </a:lnTo>
                <a:lnTo>
                  <a:pt x="880561" y="1624934"/>
                </a:lnTo>
                <a:lnTo>
                  <a:pt x="813816" y="1627632"/>
                </a:lnTo>
                <a:lnTo>
                  <a:pt x="747070" y="1624934"/>
                </a:lnTo>
                <a:lnTo>
                  <a:pt x="681810" y="1616980"/>
                </a:lnTo>
                <a:lnTo>
                  <a:pt x="618246" y="1603980"/>
                </a:lnTo>
                <a:lnTo>
                  <a:pt x="556587" y="1586143"/>
                </a:lnTo>
                <a:lnTo>
                  <a:pt x="497042" y="1563678"/>
                </a:lnTo>
                <a:lnTo>
                  <a:pt x="439820" y="1536795"/>
                </a:lnTo>
                <a:lnTo>
                  <a:pt x="385132" y="1505703"/>
                </a:lnTo>
                <a:lnTo>
                  <a:pt x="333186" y="1470612"/>
                </a:lnTo>
                <a:lnTo>
                  <a:pt x="284193" y="1431731"/>
                </a:lnTo>
                <a:lnTo>
                  <a:pt x="238361" y="1389270"/>
                </a:lnTo>
                <a:lnTo>
                  <a:pt x="195900" y="1343438"/>
                </a:lnTo>
                <a:lnTo>
                  <a:pt x="157019" y="1294445"/>
                </a:lnTo>
                <a:lnTo>
                  <a:pt x="121928" y="1242499"/>
                </a:lnTo>
                <a:lnTo>
                  <a:pt x="90836" y="1187811"/>
                </a:lnTo>
                <a:lnTo>
                  <a:pt x="63953" y="1130589"/>
                </a:lnTo>
                <a:lnTo>
                  <a:pt x="41488" y="1071044"/>
                </a:lnTo>
                <a:lnTo>
                  <a:pt x="23651" y="1009385"/>
                </a:lnTo>
                <a:lnTo>
                  <a:pt x="10651" y="945821"/>
                </a:lnTo>
                <a:lnTo>
                  <a:pt x="2697" y="880561"/>
                </a:lnTo>
                <a:lnTo>
                  <a:pt x="0" y="813816"/>
                </a:lnTo>
                <a:close/>
              </a:path>
            </a:pathLst>
          </a:custGeom>
          <a:ln w="9525">
            <a:solidFill>
              <a:srgbClr val="F7F7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2000" y="2209800"/>
            <a:ext cx="10363200" cy="595376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lIns="0" tIns="29622" rIns="0" bIns="0" rtlCol="0">
            <a:noAutofit/>
          </a:bodyPr>
          <a:lstStyle/>
          <a:p>
            <a:pPr marL="12700">
              <a:lnSpc>
                <a:spcPts val="4665"/>
              </a:lnSpc>
            </a:pPr>
            <a:r>
              <a:rPr lang="en-IN" sz="4500" b="1" dirty="0" smtClean="0">
                <a:solidFill>
                  <a:schemeClr val="accent3"/>
                </a:solidFill>
                <a:latin typeface="Times New Roman"/>
                <a:cs typeface="Times New Roman"/>
              </a:rPr>
              <a:t>BootStrap Training</a:t>
            </a:r>
            <a:endParaRPr sz="4500" b="1" dirty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4001" y="2123509"/>
            <a:ext cx="1143806" cy="595376"/>
          </a:xfrm>
          <a:prstGeom prst="rect">
            <a:avLst/>
          </a:prstGeom>
        </p:spPr>
        <p:txBody>
          <a:bodyPr wrap="square" lIns="0" tIns="29622" rIns="0" bIns="0" rtlCol="0">
            <a:noAutofit/>
          </a:bodyPr>
          <a:lstStyle/>
          <a:p>
            <a:pPr marL="12700">
              <a:lnSpc>
                <a:spcPts val="4665"/>
              </a:lnSpc>
            </a:pPr>
            <a:endParaRPr sz="45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0817" y="2123509"/>
            <a:ext cx="1516457" cy="595376"/>
          </a:xfrm>
          <a:prstGeom prst="rect">
            <a:avLst/>
          </a:prstGeom>
        </p:spPr>
        <p:txBody>
          <a:bodyPr wrap="square" lIns="0" tIns="29622" rIns="0" bIns="0" rtlCol="0">
            <a:noAutofit/>
          </a:bodyPr>
          <a:lstStyle/>
          <a:p>
            <a:pPr marL="12700">
              <a:lnSpc>
                <a:spcPts val="4665"/>
              </a:lnSpc>
            </a:pPr>
            <a:endParaRPr sz="45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0090" y="2123509"/>
            <a:ext cx="1558065" cy="595376"/>
          </a:xfrm>
          <a:prstGeom prst="rect">
            <a:avLst/>
          </a:prstGeom>
        </p:spPr>
        <p:txBody>
          <a:bodyPr wrap="square" lIns="0" tIns="29622" rIns="0" bIns="0" rtlCol="0">
            <a:noAutofit/>
          </a:bodyPr>
          <a:lstStyle/>
          <a:p>
            <a:pPr marL="12700">
              <a:lnSpc>
                <a:spcPts val="4665"/>
              </a:lnSpc>
            </a:pPr>
            <a:endParaRPr sz="4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41463" y="2123509"/>
            <a:ext cx="1350879" cy="595376"/>
          </a:xfrm>
          <a:prstGeom prst="rect">
            <a:avLst/>
          </a:prstGeom>
        </p:spPr>
        <p:txBody>
          <a:bodyPr wrap="square" lIns="0" tIns="29622" rIns="0" bIns="0" rtlCol="0">
            <a:noAutofit/>
          </a:bodyPr>
          <a:lstStyle/>
          <a:p>
            <a:pPr marL="12700">
              <a:lnSpc>
                <a:spcPts val="4665"/>
              </a:lnSpc>
            </a:pPr>
            <a:endParaRPr sz="4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1200" y="4800600"/>
            <a:ext cx="2262296" cy="330200"/>
          </a:xfrm>
          <a:prstGeom prst="rect">
            <a:avLst/>
          </a:prstGeom>
        </p:spPr>
        <p:txBody>
          <a:bodyPr wrap="square" lIns="0" tIns="15906" rIns="0" bIns="0" rtlCol="0">
            <a:noAutofit/>
          </a:bodyPr>
          <a:lstStyle/>
          <a:p>
            <a:pPr marL="12700">
              <a:lnSpc>
                <a:spcPts val="2505"/>
              </a:lnSpc>
            </a:pPr>
            <a:r>
              <a:rPr lang="en-IN" sz="2400" b="1" spc="214" dirty="0" smtClean="0">
                <a:solidFill>
                  <a:schemeClr val="accent3"/>
                </a:solidFill>
                <a:latin typeface="Times New Roman"/>
                <a:cs typeface="Times New Roman"/>
              </a:rPr>
              <a:t>Costa </a:t>
            </a:r>
            <a:r>
              <a:rPr lang="en-IN" sz="2400" b="1" spc="214" dirty="0" err="1" smtClean="0">
                <a:solidFill>
                  <a:schemeClr val="accent3"/>
                </a:solidFill>
                <a:latin typeface="Times New Roman"/>
                <a:cs typeface="Times New Roman"/>
              </a:rPr>
              <a:t>Ivo</a:t>
            </a:r>
            <a:endParaRPr sz="2400" b="1" dirty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1200" y="5181600"/>
            <a:ext cx="2895600" cy="254000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lang="en-IN" sz="1400" spc="140" dirty="0" smtClean="0">
                <a:solidFill>
                  <a:srgbClr val="202020"/>
                </a:solidFill>
                <a:latin typeface="Times New Roman"/>
                <a:cs typeface="Times New Roman"/>
              </a:rPr>
              <a:t>Costa_ivo@yahoo.com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724400"/>
            <a:ext cx="1143000" cy="1322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133600" y="2286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3"/>
                </a:solidFill>
              </a:rPr>
              <a:t>What is JavaScript?</a:t>
            </a:r>
            <a:endParaRPr lang="en-IN" sz="4800" b="1" dirty="0">
              <a:solidFill>
                <a:schemeClr val="accent3"/>
              </a:solidFill>
            </a:endParaRPr>
          </a:p>
        </p:txBody>
      </p:sp>
      <p:sp>
        <p:nvSpPr>
          <p:cNvPr id="10" name="object 4"/>
          <p:cNvSpPr/>
          <p:nvPr/>
        </p:nvSpPr>
        <p:spPr>
          <a:xfrm rot="5400000">
            <a:off x="3055233" y="3802767"/>
            <a:ext cx="4908053" cy="45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7400" y="1905000"/>
            <a:ext cx="548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accent3"/>
                </a:solidFill>
              </a:rPr>
              <a:t>JS is used to program the behaviour of WebPages</a:t>
            </a:r>
            <a:endParaRPr lang="en-IN" sz="2000" dirty="0">
              <a:solidFill>
                <a:schemeClr val="accent3"/>
              </a:solidFill>
            </a:endParaRPr>
          </a:p>
        </p:txBody>
      </p:sp>
      <p:sp>
        <p:nvSpPr>
          <p:cNvPr id="2" name="AutoShape 2" descr="Image result for css pi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Image result for css pi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Image result for css pi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52600"/>
            <a:ext cx="375919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858000" y="2819400"/>
            <a:ext cx="4564633" cy="482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23939" rIns="0" bIns="0" rtlCol="0">
            <a:noAutofit/>
          </a:bodyPr>
          <a:lstStyle/>
          <a:p>
            <a:pPr marL="12700" algn="r">
              <a:lnSpc>
                <a:spcPts val="3770"/>
              </a:lnSpc>
            </a:pPr>
            <a:r>
              <a:rPr lang="en-IN" sz="3600" b="1" dirty="0" smtClean="0">
                <a:solidFill>
                  <a:schemeClr val="accent3"/>
                </a:solidFill>
              </a:rPr>
              <a:t>BootStrap</a:t>
            </a:r>
            <a:endParaRPr sz="3600" b="1" dirty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133600" y="2286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3"/>
                </a:solidFill>
              </a:rPr>
              <a:t>What is Bootstrap?</a:t>
            </a:r>
            <a:endParaRPr lang="en-IN" sz="4800" b="1" dirty="0">
              <a:solidFill>
                <a:schemeClr val="accent3"/>
              </a:solidFill>
            </a:endParaRPr>
          </a:p>
        </p:txBody>
      </p:sp>
      <p:sp>
        <p:nvSpPr>
          <p:cNvPr id="10" name="object 4"/>
          <p:cNvSpPr/>
          <p:nvPr/>
        </p:nvSpPr>
        <p:spPr>
          <a:xfrm rot="5400000">
            <a:off x="3055233" y="3802767"/>
            <a:ext cx="4908053" cy="45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7400" y="1905000"/>
            <a:ext cx="5486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accent3"/>
                </a:solidFill>
              </a:rPr>
              <a:t> Bootstrap is a free and open source front end development framework for the creation of websites and web apps. 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accent3"/>
                </a:solidFill>
              </a:rPr>
              <a:t>Bootstrap framework is built on HTML, CSS and </a:t>
            </a:r>
            <a:r>
              <a:rPr lang="en-IN" sz="2000" dirty="0" err="1" smtClean="0">
                <a:solidFill>
                  <a:schemeClr val="accent3"/>
                </a:solidFill>
              </a:rPr>
              <a:t>Javascript</a:t>
            </a:r>
            <a:r>
              <a:rPr lang="en-IN" sz="2000" dirty="0" smtClean="0">
                <a:solidFill>
                  <a:schemeClr val="accent3"/>
                </a:solidFill>
              </a:rPr>
              <a:t> (JS) to facilitate the development  of responsive, mobile-first sites and apps.</a:t>
            </a:r>
          </a:p>
          <a:p>
            <a:pPr>
              <a:buFont typeface="Arial" pitchFamily="34" charset="0"/>
              <a:buChar char="•"/>
            </a:pPr>
            <a:endParaRPr lang="en-IN" sz="2000" dirty="0">
              <a:solidFill>
                <a:schemeClr val="accent3"/>
              </a:solidFill>
            </a:endParaRPr>
          </a:p>
        </p:txBody>
      </p:sp>
      <p:sp>
        <p:nvSpPr>
          <p:cNvPr id="2" name="AutoShape 2" descr="Image result for css pi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Image result for css pi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Image result for css pi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2438400"/>
            <a:ext cx="4823878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85800" y="533400"/>
            <a:ext cx="10736833" cy="5410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23939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IN" sz="6000" b="1" dirty="0" smtClean="0">
                <a:solidFill>
                  <a:srgbClr val="00B050"/>
                </a:solidFill>
                <a:latin typeface="Source Code Pro Semibold" pitchFamily="49" charset="0"/>
                <a:ea typeface="Source Code Pro Semibold" pitchFamily="49" charset="0"/>
              </a:rPr>
              <a:t>Let the </a:t>
            </a:r>
          </a:p>
          <a:p>
            <a:pPr marL="12700">
              <a:lnSpc>
                <a:spcPct val="150000"/>
              </a:lnSpc>
            </a:pPr>
            <a:r>
              <a:rPr lang="en-IN" sz="6000" b="1" dirty="0" smtClean="0">
                <a:solidFill>
                  <a:srgbClr val="00B050"/>
                </a:solidFill>
                <a:latin typeface="Source Code Pro Semibold" pitchFamily="49" charset="0"/>
                <a:ea typeface="Source Code Pro Semibold" pitchFamily="49" charset="0"/>
              </a:rPr>
              <a:t>Web </a:t>
            </a:r>
            <a:r>
              <a:rPr lang="en-IN" sz="6000" b="1" dirty="0" err="1" smtClean="0">
                <a:solidFill>
                  <a:srgbClr val="00B050"/>
                </a:solidFill>
                <a:latin typeface="Source Code Pro Semibold" pitchFamily="49" charset="0"/>
                <a:ea typeface="Source Code Pro Semibold" pitchFamily="49" charset="0"/>
              </a:rPr>
              <a:t>developement</a:t>
            </a:r>
            <a:r>
              <a:rPr lang="en-IN" sz="6000" b="1" dirty="0" smtClean="0">
                <a:solidFill>
                  <a:srgbClr val="00B050"/>
                </a:solidFill>
                <a:latin typeface="Source Code Pro Semibold" pitchFamily="49" charset="0"/>
                <a:ea typeface="Source Code Pro Semibold" pitchFamily="49" charset="0"/>
              </a:rPr>
              <a:t> Journey  Begin</a:t>
            </a:r>
            <a:r>
              <a:rPr lang="en-IN" sz="6000" b="1" dirty="0" smtClean="0">
                <a:solidFill>
                  <a:srgbClr val="00B050"/>
                </a:solidFill>
                <a:latin typeface="Source Code Pro Semibold" pitchFamily="49" charset="0"/>
                <a:ea typeface="Source Code Pro Semibold" pitchFamily="49" charset="0"/>
                <a:hlinkClick r:id="rId3" tooltip="Bootstrap Training Course"/>
              </a:rPr>
              <a:t>..............</a:t>
            </a:r>
            <a:endParaRPr sz="6000" b="1" dirty="0">
              <a:solidFill>
                <a:srgbClr val="00B050"/>
              </a:solidFill>
              <a:latin typeface="Source Code Pro Semibold" pitchFamily="49" charset="0"/>
              <a:ea typeface="Source Code Pro Semibold" pitchFamily="49" charset="0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1"/>
            <a:ext cx="4635498" cy="6857998"/>
          </a:xfrm>
          <a:custGeom>
            <a:avLst/>
            <a:gdLst/>
            <a:ahLst/>
            <a:cxnLst/>
            <a:rect l="l" t="t" r="r" b="b"/>
            <a:pathLst>
              <a:path w="4635498" h="6857998">
                <a:moveTo>
                  <a:pt x="4635498" y="6857998"/>
                </a:moveTo>
                <a:lnTo>
                  <a:pt x="4635498" y="0"/>
                </a:lnTo>
                <a:lnTo>
                  <a:pt x="0" y="0"/>
                </a:lnTo>
                <a:lnTo>
                  <a:pt x="0" y="6857998"/>
                </a:lnTo>
                <a:lnTo>
                  <a:pt x="4635498" y="685799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00910" y="1452990"/>
            <a:ext cx="2301753" cy="482600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2700">
              <a:lnSpc>
                <a:spcPts val="3775"/>
              </a:lnSpc>
            </a:pPr>
            <a:endParaRPr sz="36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1219200"/>
            <a:ext cx="2286000" cy="609600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2700">
              <a:lnSpc>
                <a:spcPts val="3775"/>
              </a:lnSpc>
            </a:pPr>
            <a:r>
              <a:rPr lang="en-IN" sz="3600" spc="216" dirty="0" smtClean="0">
                <a:solidFill>
                  <a:srgbClr val="FFFFFF"/>
                </a:solidFill>
                <a:latin typeface="Tahoma"/>
                <a:cs typeface="Tahoma"/>
              </a:rPr>
              <a:t>Contents 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7487" y="2001630"/>
            <a:ext cx="1363532" cy="482600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2700">
              <a:lnSpc>
                <a:spcPts val="3775"/>
              </a:lnSpc>
            </a:pPr>
            <a:endParaRPr sz="3600" dirty="0">
              <a:latin typeface="Tahoma"/>
              <a:cs typeface="Tahoma"/>
            </a:endParaRPr>
          </a:p>
        </p:txBody>
      </p:sp>
      <p:sp>
        <p:nvSpPr>
          <p:cNvPr id="13" name="Curved Down Ribbon 12"/>
          <p:cNvSpPr/>
          <p:nvPr/>
        </p:nvSpPr>
        <p:spPr>
          <a:xfrm>
            <a:off x="762000" y="2133600"/>
            <a:ext cx="2590800" cy="2362200"/>
          </a:xfrm>
          <a:prstGeom prst="ellipseRibbon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105400" y="457201"/>
            <a:ext cx="5257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6000" b="1" dirty="0" smtClean="0">
                <a:solidFill>
                  <a:schemeClr val="accent3"/>
                </a:solidFill>
              </a:rPr>
              <a:t>  HTML</a:t>
            </a:r>
          </a:p>
          <a:p>
            <a:pPr>
              <a:buFont typeface="Arial" pitchFamily="34" charset="0"/>
              <a:buChar char="•"/>
            </a:pPr>
            <a:r>
              <a:rPr lang="en-IN" sz="6000" b="1" dirty="0" smtClean="0">
                <a:solidFill>
                  <a:schemeClr val="accent3"/>
                </a:solidFill>
              </a:rPr>
              <a:t>  CSS</a:t>
            </a:r>
            <a:endParaRPr lang="en-IN" sz="6000" b="1" dirty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6000" b="1" dirty="0" smtClean="0">
                <a:solidFill>
                  <a:schemeClr val="accent3"/>
                </a:solidFill>
              </a:rPr>
              <a:t>  JavaScript</a:t>
            </a:r>
            <a:endParaRPr lang="en-IN" sz="6000" b="1" dirty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6000" b="1" dirty="0" smtClean="0">
                <a:solidFill>
                  <a:schemeClr val="accent3"/>
                </a:solidFill>
              </a:rPr>
              <a:t>  BootStrap</a:t>
            </a:r>
          </a:p>
          <a:p>
            <a:pPr>
              <a:buFont typeface="Arial" pitchFamily="34" charset="0"/>
              <a:buChar char="•"/>
            </a:pPr>
            <a:endParaRPr lang="en-IN" b="1" dirty="0" smtClean="0">
              <a:solidFill>
                <a:schemeClr val="accent3"/>
              </a:solidFill>
            </a:endParaRPr>
          </a:p>
          <a:p>
            <a:endParaRPr lang="en-IN" b="1" dirty="0" smtClean="0">
              <a:solidFill>
                <a:schemeClr val="accent3"/>
              </a:solidFill>
            </a:endParaRPr>
          </a:p>
          <a:p>
            <a:endParaRPr lang="en-IN" b="1" dirty="0" smtClean="0">
              <a:solidFill>
                <a:schemeClr val="accent3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7086600" y="2819400"/>
            <a:ext cx="4412233" cy="482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23939" rIns="0" bIns="0" rtlCol="0">
            <a:noAutofit/>
          </a:bodyPr>
          <a:lstStyle/>
          <a:p>
            <a:pPr marL="12700" algn="r">
              <a:lnSpc>
                <a:spcPts val="3770"/>
              </a:lnSpc>
            </a:pPr>
            <a:r>
              <a:rPr lang="en-IN" sz="3600" b="1" dirty="0" smtClean="0">
                <a:solidFill>
                  <a:schemeClr val="accent3"/>
                </a:solidFill>
              </a:rPr>
              <a:t>HTML</a:t>
            </a:r>
            <a:endParaRPr sz="3600" b="1" dirty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864094" y="3562350"/>
            <a:ext cx="10768614" cy="3810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3505200" y="2286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solidFill>
                  <a:schemeClr val="accent3"/>
                </a:solidFill>
              </a:rPr>
              <a:t>What is HTML?</a:t>
            </a:r>
            <a:endParaRPr lang="en-IN" sz="4800" b="1" dirty="0">
              <a:solidFill>
                <a:schemeClr val="accent3"/>
              </a:solidFill>
            </a:endParaRPr>
          </a:p>
        </p:txBody>
      </p:sp>
      <p:sp>
        <p:nvSpPr>
          <p:cNvPr id="10" name="object 4"/>
          <p:cNvSpPr/>
          <p:nvPr/>
        </p:nvSpPr>
        <p:spPr>
          <a:xfrm rot="5400000">
            <a:off x="3055233" y="3802767"/>
            <a:ext cx="4908053" cy="45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accent3"/>
              </a:solidFill>
            </a:endParaRPr>
          </a:p>
        </p:txBody>
      </p:sp>
      <p:pic>
        <p:nvPicPr>
          <p:cNvPr id="1026" name="Picture 2" descr="W3C HTML5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4876800" cy="487680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5867400" y="1905000"/>
            <a:ext cx="5105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accent3"/>
                </a:solidFill>
              </a:rPr>
              <a:t> Hyper-Text-</a:t>
            </a:r>
            <a:r>
              <a:rPr lang="en-IN" sz="2000" b="1" dirty="0" err="1" smtClean="0">
                <a:solidFill>
                  <a:schemeClr val="accent3"/>
                </a:solidFill>
              </a:rPr>
              <a:t>Markup</a:t>
            </a:r>
            <a:r>
              <a:rPr lang="en-IN" sz="2000" b="1" dirty="0" smtClean="0">
                <a:solidFill>
                  <a:schemeClr val="accent3"/>
                </a:solidFill>
              </a:rPr>
              <a:t>-Language</a:t>
            </a:r>
          </a:p>
          <a:p>
            <a:endParaRPr lang="en-IN" sz="2000" b="1" dirty="0" smtClean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accent3"/>
                </a:solidFill>
              </a:rPr>
              <a:t> HTML is a set of pre-defined  tags that tells browser </a:t>
            </a:r>
          </a:p>
          <a:p>
            <a:pPr lvl="1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accent3"/>
                </a:solidFill>
              </a:rPr>
              <a:t> What content to display </a:t>
            </a:r>
          </a:p>
          <a:p>
            <a:pPr lvl="1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accent3"/>
                </a:solidFill>
              </a:rPr>
              <a:t> How to display the content </a:t>
            </a:r>
            <a:endParaRPr lang="en-IN" sz="2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3687741" y="462025"/>
            <a:ext cx="5057139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82818" y="3847846"/>
            <a:ext cx="929029" cy="306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47139" y="4146550"/>
            <a:ext cx="1381760" cy="315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accent6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21248" y="3847846"/>
            <a:ext cx="780829" cy="306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05121" y="4146550"/>
            <a:ext cx="1799844" cy="3154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rgbClr val="92D050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39073" y="3847846"/>
            <a:ext cx="1506524" cy="306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10193" y="4146550"/>
            <a:ext cx="1404975" cy="3154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9439" y="2100072"/>
            <a:ext cx="3608832" cy="13304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2096" y="1895855"/>
            <a:ext cx="2495296" cy="17404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9255760" y="2618231"/>
            <a:ext cx="1536192" cy="2956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432154" y="2205558"/>
            <a:ext cx="2273977" cy="567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accent3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75198" y="2769998"/>
            <a:ext cx="1804585" cy="550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31336" y="2052066"/>
            <a:ext cx="0" cy="1569085"/>
          </a:xfrm>
          <a:custGeom>
            <a:avLst/>
            <a:gdLst/>
            <a:ahLst/>
            <a:cxnLst/>
            <a:rect l="l" t="t" r="r" b="b"/>
            <a:pathLst>
              <a:path h="1569085">
                <a:moveTo>
                  <a:pt x="0" y="0"/>
                </a:moveTo>
                <a:lnTo>
                  <a:pt x="0" y="1569085"/>
                </a:lnTo>
              </a:path>
            </a:pathLst>
          </a:custGeom>
          <a:ln w="22860">
            <a:solidFill>
              <a:srgbClr val="EC64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77699" y="3319906"/>
            <a:ext cx="6319688" cy="310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76112" y="4203193"/>
            <a:ext cx="2375408" cy="408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260766" y="3683273"/>
            <a:ext cx="3903057" cy="254000"/>
          </a:xfrm>
          <a:prstGeom prst="rect">
            <a:avLst/>
          </a:prstGeom>
        </p:spPr>
        <p:txBody>
          <a:bodyPr wrap="square" lIns="0" tIns="12477" rIns="0" bIns="0" rtlCol="0">
            <a:noAutofit/>
          </a:bodyPr>
          <a:lstStyle/>
          <a:p>
            <a:pPr marL="12700">
              <a:lnSpc>
                <a:spcPts val="1964"/>
              </a:lnSpc>
            </a:pPr>
            <a:r>
              <a:rPr sz="1800" b="1" spc="-5" dirty="0" smtClean="0">
                <a:solidFill>
                  <a:schemeClr val="accent3"/>
                </a:solidFill>
                <a:latin typeface="Courier New"/>
                <a:cs typeface="Courier New"/>
              </a:rPr>
              <a:t>&lt;h1&gt;Hello World!&lt;/h1&gt;</a:t>
            </a:r>
            <a:endParaRPr sz="1800" dirty="0">
              <a:solidFill>
                <a:schemeClr val="accent3"/>
              </a:solidFill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1000" y="1676400"/>
            <a:ext cx="60764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HTML is made up of Tags</a:t>
            </a:r>
          </a:p>
          <a:p>
            <a:endParaRPr lang="en-IN" b="1" dirty="0" smtClean="0"/>
          </a:p>
          <a:p>
            <a:r>
              <a:rPr lang="en-IN" b="1" dirty="0" smtClean="0"/>
              <a:t>Tag tell the browser where the element should start and end. </a:t>
            </a:r>
          </a:p>
          <a:p>
            <a:endParaRPr lang="en-IN" b="1" dirty="0" smtClean="0"/>
          </a:p>
          <a:p>
            <a:r>
              <a:rPr lang="en-IN" b="1" dirty="0" smtClean="0"/>
              <a:t>HTML tag starts with &lt;</a:t>
            </a:r>
            <a:r>
              <a:rPr lang="en-IN" b="1" dirty="0" err="1" smtClean="0"/>
              <a:t>TagName</a:t>
            </a:r>
            <a:r>
              <a:rPr lang="en-IN" b="1" dirty="0" smtClean="0"/>
              <a:t>&gt; and ends with &lt;/</a:t>
            </a:r>
            <a:r>
              <a:rPr lang="en-IN" b="1" dirty="0" err="1" smtClean="0"/>
              <a:t>TagName</a:t>
            </a:r>
            <a:r>
              <a:rPr lang="en-IN" b="1" dirty="0" smtClean="0"/>
              <a:t>&gt;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8534400" y="2819400"/>
            <a:ext cx="2888233" cy="482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23939" rIns="0" bIns="0" rtlCol="0">
            <a:noAutofit/>
          </a:bodyPr>
          <a:lstStyle/>
          <a:p>
            <a:pPr marL="12700" algn="r">
              <a:lnSpc>
                <a:spcPts val="3770"/>
              </a:lnSpc>
            </a:pPr>
            <a:r>
              <a:rPr lang="en-IN" sz="3600" b="1" dirty="0" smtClean="0">
                <a:solidFill>
                  <a:schemeClr val="accent3"/>
                </a:solidFill>
              </a:rPr>
              <a:t>CSS</a:t>
            </a:r>
            <a:endParaRPr sz="3600" b="1" dirty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3505200" y="2286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solidFill>
                  <a:schemeClr val="accent3"/>
                </a:solidFill>
              </a:rPr>
              <a:t>What is CSS?</a:t>
            </a:r>
            <a:endParaRPr lang="en-IN" sz="4800" b="1" dirty="0">
              <a:solidFill>
                <a:schemeClr val="accent3"/>
              </a:solidFill>
            </a:endParaRPr>
          </a:p>
        </p:txBody>
      </p:sp>
      <p:sp>
        <p:nvSpPr>
          <p:cNvPr id="10" name="object 4"/>
          <p:cNvSpPr/>
          <p:nvPr/>
        </p:nvSpPr>
        <p:spPr>
          <a:xfrm rot="5400000">
            <a:off x="3055233" y="3802767"/>
            <a:ext cx="4908053" cy="45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7400" y="1905000"/>
            <a:ext cx="5105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accent3"/>
                </a:solidFill>
              </a:rPr>
              <a:t>CSS Stands for Cascading Style Sheets.</a:t>
            </a:r>
          </a:p>
          <a:p>
            <a:pPr>
              <a:buFont typeface="Arial" pitchFamily="34" charset="0"/>
              <a:buChar char="•"/>
            </a:pPr>
            <a:endParaRPr lang="en-IN" sz="2000" b="1" dirty="0" smtClean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accent3"/>
                </a:solidFill>
              </a:rPr>
              <a:t>CSS </a:t>
            </a:r>
            <a:r>
              <a:rPr lang="en-IN" sz="2000" b="1" dirty="0" err="1" smtClean="0">
                <a:solidFill>
                  <a:schemeClr val="accent3"/>
                </a:solidFill>
              </a:rPr>
              <a:t>descripes</a:t>
            </a:r>
            <a:r>
              <a:rPr lang="en-IN" sz="2000" b="1" dirty="0" smtClean="0">
                <a:solidFill>
                  <a:schemeClr val="accent3"/>
                </a:solidFill>
              </a:rPr>
              <a:t> how HTML elements are to be displayed on screen, paper or in other media</a:t>
            </a:r>
          </a:p>
          <a:p>
            <a:pPr>
              <a:buFont typeface="Arial" pitchFamily="34" charset="0"/>
              <a:buChar char="•"/>
            </a:pPr>
            <a:endParaRPr lang="en-IN" sz="2000" b="1" dirty="0" smtClean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accent3"/>
                </a:solidFill>
              </a:rPr>
              <a:t>CSS Saves a lot of work , it can control the layout of multiple web pages at once.</a:t>
            </a:r>
          </a:p>
          <a:p>
            <a:pPr>
              <a:buFont typeface="Arial" pitchFamily="34" charset="0"/>
              <a:buChar char="•"/>
            </a:pPr>
            <a:endParaRPr lang="en-IN" sz="2000" dirty="0">
              <a:solidFill>
                <a:schemeClr val="accent3"/>
              </a:solidFill>
            </a:endParaRPr>
          </a:p>
        </p:txBody>
      </p:sp>
      <p:sp>
        <p:nvSpPr>
          <p:cNvPr id="2" name="AutoShape 2" descr="Image result for css pi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Image result for css pi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Image result for css pi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38481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858000" y="2819400"/>
            <a:ext cx="4564633" cy="482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23939" rIns="0" bIns="0" rtlCol="0">
            <a:noAutofit/>
          </a:bodyPr>
          <a:lstStyle/>
          <a:p>
            <a:pPr marL="12700" algn="r">
              <a:lnSpc>
                <a:spcPts val="3770"/>
              </a:lnSpc>
            </a:pPr>
            <a:r>
              <a:rPr lang="en-IN" sz="3600" b="1" dirty="0" smtClean="0">
                <a:solidFill>
                  <a:schemeClr val="accent3"/>
                </a:solidFill>
              </a:rPr>
              <a:t>JavaScript</a:t>
            </a:r>
            <a:endParaRPr sz="3600" b="1" dirty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</TotalTime>
  <Words>200</Words>
  <Application>Microsoft Office PowerPoint</Application>
  <PresentationFormat>Custom</PresentationFormat>
  <Paragraphs>40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Ivo Costa</dc:creator>
  <cp:lastModifiedBy>Ivo Costa</cp:lastModifiedBy>
  <cp:revision>71</cp:revision>
  <dcterms:modified xsi:type="dcterms:W3CDTF">2019-01-25T11:14:07Z</dcterms:modified>
</cp:coreProperties>
</file>