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77" r:id="rId6"/>
    <p:sldId id="259" r:id="rId7"/>
    <p:sldId id="263" r:id="rId8"/>
    <p:sldId id="265" r:id="rId9"/>
    <p:sldId id="266" r:id="rId10"/>
    <p:sldId id="267" r:id="rId11"/>
    <p:sldId id="268" r:id="rId12"/>
    <p:sldId id="260" r:id="rId13"/>
    <p:sldId id="270" r:id="rId14"/>
    <p:sldId id="278" r:id="rId15"/>
    <p:sldId id="269" r:id="rId16"/>
    <p:sldId id="271" r:id="rId17"/>
    <p:sldId id="26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4"/>
    <p:restoredTop sz="94684"/>
  </p:normalViewPr>
  <p:slideViewPr>
    <p:cSldViewPr snapToGrid="0">
      <p:cViewPr varScale="1">
        <p:scale>
          <a:sx n="114" d="100"/>
          <a:sy n="114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DC2EDD-3A99-4F9A-8FA5-3BC8C6C0E9B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8836D3-37AD-4CCE-80DD-D0E1D77C5823}">
      <dgm:prSet/>
      <dgm:spPr/>
      <dgm:t>
        <a:bodyPr/>
        <a:lstStyle/>
        <a:p>
          <a:r>
            <a:rPr lang="it-IT" dirty="0"/>
            <a:t>Policy utilizzate</a:t>
          </a:r>
          <a:endParaRPr lang="en-US" dirty="0"/>
        </a:p>
      </dgm:t>
    </dgm:pt>
    <dgm:pt modelId="{23349FA3-F80B-49B4-B318-538EC7DAFB92}" type="parTrans" cxnId="{3B4829EA-2091-417D-8CBC-7B91D65A6402}">
      <dgm:prSet/>
      <dgm:spPr/>
      <dgm:t>
        <a:bodyPr/>
        <a:lstStyle/>
        <a:p>
          <a:endParaRPr lang="en-US"/>
        </a:p>
      </dgm:t>
    </dgm:pt>
    <dgm:pt modelId="{AA266D8C-08A0-4D90-82E6-FEE722139FF4}" type="sibTrans" cxnId="{3B4829EA-2091-417D-8CBC-7B91D65A6402}">
      <dgm:prSet/>
      <dgm:spPr/>
      <dgm:t>
        <a:bodyPr/>
        <a:lstStyle/>
        <a:p>
          <a:endParaRPr lang="en-US"/>
        </a:p>
      </dgm:t>
    </dgm:pt>
    <dgm:pt modelId="{BE60FA19-77AD-496A-BCE8-978EB475B69B}">
      <dgm:prSet/>
      <dgm:spPr/>
      <dgm:t>
        <a:bodyPr/>
        <a:lstStyle/>
        <a:p>
          <a:r>
            <a:rPr lang="el-GR"/>
            <a:t>ε-</a:t>
          </a:r>
          <a:r>
            <a:rPr lang="it-IT"/>
            <a:t>greedy sample-average</a:t>
          </a:r>
          <a:endParaRPr lang="en-US"/>
        </a:p>
      </dgm:t>
    </dgm:pt>
    <dgm:pt modelId="{77B252F1-4D5D-45BD-AE94-0901CF801F9A}" type="parTrans" cxnId="{B2B66850-1112-4DDD-98F9-221334E52DDF}">
      <dgm:prSet/>
      <dgm:spPr/>
      <dgm:t>
        <a:bodyPr/>
        <a:lstStyle/>
        <a:p>
          <a:endParaRPr lang="en-US"/>
        </a:p>
      </dgm:t>
    </dgm:pt>
    <dgm:pt modelId="{453180F0-7847-4C61-A07D-DC1C52E33131}" type="sibTrans" cxnId="{B2B66850-1112-4DDD-98F9-221334E52DDF}">
      <dgm:prSet/>
      <dgm:spPr/>
      <dgm:t>
        <a:bodyPr/>
        <a:lstStyle/>
        <a:p>
          <a:endParaRPr lang="en-US"/>
        </a:p>
      </dgm:t>
    </dgm:pt>
    <dgm:pt modelId="{FC091668-299E-4349-9E1D-7210E75C9000}">
      <dgm:prSet/>
      <dgm:spPr/>
      <dgm:t>
        <a:bodyPr/>
        <a:lstStyle/>
        <a:p>
          <a:r>
            <a:rPr lang="it-IT"/>
            <a:t>Upper confidence bound</a:t>
          </a:r>
          <a:endParaRPr lang="en-US"/>
        </a:p>
      </dgm:t>
    </dgm:pt>
    <dgm:pt modelId="{9CBE9C92-A3DF-479F-A250-C49DBBA3AEE1}" type="parTrans" cxnId="{EEFF0589-52BF-4DC1-9781-62B9665DB4F9}">
      <dgm:prSet/>
      <dgm:spPr/>
      <dgm:t>
        <a:bodyPr/>
        <a:lstStyle/>
        <a:p>
          <a:endParaRPr lang="en-US"/>
        </a:p>
      </dgm:t>
    </dgm:pt>
    <dgm:pt modelId="{EC92BBA4-28C8-47FC-8F0E-75B833E3F7AC}" type="sibTrans" cxnId="{EEFF0589-52BF-4DC1-9781-62B9665DB4F9}">
      <dgm:prSet/>
      <dgm:spPr/>
      <dgm:t>
        <a:bodyPr/>
        <a:lstStyle/>
        <a:p>
          <a:endParaRPr lang="en-US"/>
        </a:p>
      </dgm:t>
    </dgm:pt>
    <dgm:pt modelId="{5F6DD976-8530-4103-B58C-EEB07B342418}">
      <dgm:prSet/>
      <dgm:spPr/>
      <dgm:t>
        <a:bodyPr/>
        <a:lstStyle/>
        <a:p>
          <a:r>
            <a:rPr lang="it-IT" dirty="0" err="1"/>
            <a:t>Preference</a:t>
          </a:r>
          <a:r>
            <a:rPr lang="it-IT" dirty="0"/>
            <a:t> updates</a:t>
          </a:r>
          <a:endParaRPr lang="en-US" dirty="0"/>
        </a:p>
      </dgm:t>
    </dgm:pt>
    <dgm:pt modelId="{A7F1F274-E21C-498B-BA63-DAB111EFB7C9}" type="parTrans" cxnId="{E2E3FC64-2929-4772-B793-0028563D5645}">
      <dgm:prSet/>
      <dgm:spPr/>
      <dgm:t>
        <a:bodyPr/>
        <a:lstStyle/>
        <a:p>
          <a:endParaRPr lang="en-US"/>
        </a:p>
      </dgm:t>
    </dgm:pt>
    <dgm:pt modelId="{8AB0D994-B0E1-4658-B4E7-5F59E5C02812}" type="sibTrans" cxnId="{E2E3FC64-2929-4772-B793-0028563D5645}">
      <dgm:prSet/>
      <dgm:spPr/>
      <dgm:t>
        <a:bodyPr/>
        <a:lstStyle/>
        <a:p>
          <a:endParaRPr lang="en-US"/>
        </a:p>
      </dgm:t>
    </dgm:pt>
    <dgm:pt modelId="{446C6F92-3B8B-A24E-8C55-7C01388459FB}" type="pres">
      <dgm:prSet presAssocID="{9BDC2EDD-3A99-4F9A-8FA5-3BC8C6C0E9B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92D6CD-7429-2144-86B2-350EA61AC2C1}" type="pres">
      <dgm:prSet presAssocID="{AD8836D3-37AD-4CCE-80DD-D0E1D77C5823}" presName="hierRoot1" presStyleCnt="0"/>
      <dgm:spPr/>
    </dgm:pt>
    <dgm:pt modelId="{835C2ED1-E074-2B4B-948C-F78F2A769FF2}" type="pres">
      <dgm:prSet presAssocID="{AD8836D3-37AD-4CCE-80DD-D0E1D77C5823}" presName="composite" presStyleCnt="0"/>
      <dgm:spPr/>
    </dgm:pt>
    <dgm:pt modelId="{814D1986-87B6-3C4E-8618-BC7AD1E164D0}" type="pres">
      <dgm:prSet presAssocID="{AD8836D3-37AD-4CCE-80DD-D0E1D77C5823}" presName="background" presStyleLbl="node0" presStyleIdx="0" presStyleCnt="1"/>
      <dgm:spPr/>
    </dgm:pt>
    <dgm:pt modelId="{A236B237-D749-3C48-8655-19513C1BAE35}" type="pres">
      <dgm:prSet presAssocID="{AD8836D3-37AD-4CCE-80DD-D0E1D77C5823}" presName="text" presStyleLbl="fgAcc0" presStyleIdx="0" presStyleCnt="1">
        <dgm:presLayoutVars>
          <dgm:chPref val="3"/>
        </dgm:presLayoutVars>
      </dgm:prSet>
      <dgm:spPr/>
    </dgm:pt>
    <dgm:pt modelId="{88537F83-619D-4748-B717-60FF499432F4}" type="pres">
      <dgm:prSet presAssocID="{AD8836D3-37AD-4CCE-80DD-D0E1D77C5823}" presName="hierChild2" presStyleCnt="0"/>
      <dgm:spPr/>
    </dgm:pt>
    <dgm:pt modelId="{3B114564-0ACA-6F46-A9EE-657DD6A09532}" type="pres">
      <dgm:prSet presAssocID="{77B252F1-4D5D-45BD-AE94-0901CF801F9A}" presName="Name10" presStyleLbl="parChTrans1D2" presStyleIdx="0" presStyleCnt="3"/>
      <dgm:spPr/>
    </dgm:pt>
    <dgm:pt modelId="{7B19F459-A621-DE45-87DB-6AB47A3DD80A}" type="pres">
      <dgm:prSet presAssocID="{BE60FA19-77AD-496A-BCE8-978EB475B69B}" presName="hierRoot2" presStyleCnt="0"/>
      <dgm:spPr/>
    </dgm:pt>
    <dgm:pt modelId="{9EF9908F-39C8-F948-8490-63FDFE9EE1E2}" type="pres">
      <dgm:prSet presAssocID="{BE60FA19-77AD-496A-BCE8-978EB475B69B}" presName="composite2" presStyleCnt="0"/>
      <dgm:spPr/>
    </dgm:pt>
    <dgm:pt modelId="{5601DA2B-D6A8-1A43-ABEB-686F20C7E4EA}" type="pres">
      <dgm:prSet presAssocID="{BE60FA19-77AD-496A-BCE8-978EB475B69B}" presName="background2" presStyleLbl="node2" presStyleIdx="0" presStyleCnt="3"/>
      <dgm:spPr/>
    </dgm:pt>
    <dgm:pt modelId="{DBDBB7E0-BA85-674E-91C9-0F19964CA93F}" type="pres">
      <dgm:prSet presAssocID="{BE60FA19-77AD-496A-BCE8-978EB475B69B}" presName="text2" presStyleLbl="fgAcc2" presStyleIdx="0" presStyleCnt="3">
        <dgm:presLayoutVars>
          <dgm:chPref val="3"/>
        </dgm:presLayoutVars>
      </dgm:prSet>
      <dgm:spPr/>
    </dgm:pt>
    <dgm:pt modelId="{2213BC90-1F64-FF4C-A228-6908EF651F14}" type="pres">
      <dgm:prSet presAssocID="{BE60FA19-77AD-496A-BCE8-978EB475B69B}" presName="hierChild3" presStyleCnt="0"/>
      <dgm:spPr/>
    </dgm:pt>
    <dgm:pt modelId="{2E9B3DBE-E728-C34D-ACF1-F852E67BEAC0}" type="pres">
      <dgm:prSet presAssocID="{9CBE9C92-A3DF-479F-A250-C49DBBA3AEE1}" presName="Name10" presStyleLbl="parChTrans1D2" presStyleIdx="1" presStyleCnt="3"/>
      <dgm:spPr/>
    </dgm:pt>
    <dgm:pt modelId="{52C34DEF-D1F9-3740-A251-44118E64294F}" type="pres">
      <dgm:prSet presAssocID="{FC091668-299E-4349-9E1D-7210E75C9000}" presName="hierRoot2" presStyleCnt="0"/>
      <dgm:spPr/>
    </dgm:pt>
    <dgm:pt modelId="{643A0A57-0F08-414E-874C-DABA425557C0}" type="pres">
      <dgm:prSet presAssocID="{FC091668-299E-4349-9E1D-7210E75C9000}" presName="composite2" presStyleCnt="0"/>
      <dgm:spPr/>
    </dgm:pt>
    <dgm:pt modelId="{60C6292F-75E6-AA43-9A45-1064798D9879}" type="pres">
      <dgm:prSet presAssocID="{FC091668-299E-4349-9E1D-7210E75C9000}" presName="background2" presStyleLbl="node2" presStyleIdx="1" presStyleCnt="3"/>
      <dgm:spPr/>
    </dgm:pt>
    <dgm:pt modelId="{FD81219C-07D0-ED41-A36D-7A62737F783E}" type="pres">
      <dgm:prSet presAssocID="{FC091668-299E-4349-9E1D-7210E75C9000}" presName="text2" presStyleLbl="fgAcc2" presStyleIdx="1" presStyleCnt="3">
        <dgm:presLayoutVars>
          <dgm:chPref val="3"/>
        </dgm:presLayoutVars>
      </dgm:prSet>
      <dgm:spPr/>
    </dgm:pt>
    <dgm:pt modelId="{D634DCFC-F1C4-0741-BC1F-C44BE096D122}" type="pres">
      <dgm:prSet presAssocID="{FC091668-299E-4349-9E1D-7210E75C9000}" presName="hierChild3" presStyleCnt="0"/>
      <dgm:spPr/>
    </dgm:pt>
    <dgm:pt modelId="{EA615C95-2A36-B447-9DCD-E547C4803AD9}" type="pres">
      <dgm:prSet presAssocID="{A7F1F274-E21C-498B-BA63-DAB111EFB7C9}" presName="Name10" presStyleLbl="parChTrans1D2" presStyleIdx="2" presStyleCnt="3"/>
      <dgm:spPr/>
    </dgm:pt>
    <dgm:pt modelId="{74BE7962-3E23-9449-A178-4392B266AF56}" type="pres">
      <dgm:prSet presAssocID="{5F6DD976-8530-4103-B58C-EEB07B342418}" presName="hierRoot2" presStyleCnt="0"/>
      <dgm:spPr/>
    </dgm:pt>
    <dgm:pt modelId="{315CBA17-9AF4-0C46-8B24-FC4ED6E467C7}" type="pres">
      <dgm:prSet presAssocID="{5F6DD976-8530-4103-B58C-EEB07B342418}" presName="composite2" presStyleCnt="0"/>
      <dgm:spPr/>
    </dgm:pt>
    <dgm:pt modelId="{E92A3D7E-8A6B-B440-A508-0240CE022C5B}" type="pres">
      <dgm:prSet presAssocID="{5F6DD976-8530-4103-B58C-EEB07B342418}" presName="background2" presStyleLbl="node2" presStyleIdx="2" presStyleCnt="3"/>
      <dgm:spPr/>
    </dgm:pt>
    <dgm:pt modelId="{D7920751-15EF-D74A-A9C3-143320052B1F}" type="pres">
      <dgm:prSet presAssocID="{5F6DD976-8530-4103-B58C-EEB07B342418}" presName="text2" presStyleLbl="fgAcc2" presStyleIdx="2" presStyleCnt="3">
        <dgm:presLayoutVars>
          <dgm:chPref val="3"/>
        </dgm:presLayoutVars>
      </dgm:prSet>
      <dgm:spPr/>
    </dgm:pt>
    <dgm:pt modelId="{7F906659-D17D-0A41-84AC-7D90D64E47A4}" type="pres">
      <dgm:prSet presAssocID="{5F6DD976-8530-4103-B58C-EEB07B342418}" presName="hierChild3" presStyleCnt="0"/>
      <dgm:spPr/>
    </dgm:pt>
  </dgm:ptLst>
  <dgm:cxnLst>
    <dgm:cxn modelId="{61D7DD21-D339-A24D-9F9D-31AF24FE4879}" type="presOf" srcId="{9CBE9C92-A3DF-479F-A250-C49DBBA3AEE1}" destId="{2E9B3DBE-E728-C34D-ACF1-F852E67BEAC0}" srcOrd="0" destOrd="0" presId="urn:microsoft.com/office/officeart/2005/8/layout/hierarchy1"/>
    <dgm:cxn modelId="{F86A5A45-0D16-B74E-885B-F4DFA1B29A7D}" type="presOf" srcId="{BE60FA19-77AD-496A-BCE8-978EB475B69B}" destId="{DBDBB7E0-BA85-674E-91C9-0F19964CA93F}" srcOrd="0" destOrd="0" presId="urn:microsoft.com/office/officeart/2005/8/layout/hierarchy1"/>
    <dgm:cxn modelId="{B2B66850-1112-4DDD-98F9-221334E52DDF}" srcId="{AD8836D3-37AD-4CCE-80DD-D0E1D77C5823}" destId="{BE60FA19-77AD-496A-BCE8-978EB475B69B}" srcOrd="0" destOrd="0" parTransId="{77B252F1-4D5D-45BD-AE94-0901CF801F9A}" sibTransId="{453180F0-7847-4C61-A07D-DC1C52E33131}"/>
    <dgm:cxn modelId="{0655925E-8ADB-AE4B-A327-9FAA07C58599}" type="presOf" srcId="{A7F1F274-E21C-498B-BA63-DAB111EFB7C9}" destId="{EA615C95-2A36-B447-9DCD-E547C4803AD9}" srcOrd="0" destOrd="0" presId="urn:microsoft.com/office/officeart/2005/8/layout/hierarchy1"/>
    <dgm:cxn modelId="{E2E3FC64-2929-4772-B793-0028563D5645}" srcId="{AD8836D3-37AD-4CCE-80DD-D0E1D77C5823}" destId="{5F6DD976-8530-4103-B58C-EEB07B342418}" srcOrd="2" destOrd="0" parTransId="{A7F1F274-E21C-498B-BA63-DAB111EFB7C9}" sibTransId="{8AB0D994-B0E1-4658-B4E7-5F59E5C02812}"/>
    <dgm:cxn modelId="{8981567C-0CE0-0D46-916C-F6C4590B888D}" type="presOf" srcId="{5F6DD976-8530-4103-B58C-EEB07B342418}" destId="{D7920751-15EF-D74A-A9C3-143320052B1F}" srcOrd="0" destOrd="0" presId="urn:microsoft.com/office/officeart/2005/8/layout/hierarchy1"/>
    <dgm:cxn modelId="{CDEF8383-7EEA-5743-899A-074264AD4FD5}" type="presOf" srcId="{FC091668-299E-4349-9E1D-7210E75C9000}" destId="{FD81219C-07D0-ED41-A36D-7A62737F783E}" srcOrd="0" destOrd="0" presId="urn:microsoft.com/office/officeart/2005/8/layout/hierarchy1"/>
    <dgm:cxn modelId="{EEFF0589-52BF-4DC1-9781-62B9665DB4F9}" srcId="{AD8836D3-37AD-4CCE-80DD-D0E1D77C5823}" destId="{FC091668-299E-4349-9E1D-7210E75C9000}" srcOrd="1" destOrd="0" parTransId="{9CBE9C92-A3DF-479F-A250-C49DBBA3AEE1}" sibTransId="{EC92BBA4-28C8-47FC-8F0E-75B833E3F7AC}"/>
    <dgm:cxn modelId="{D398448C-702A-AF4F-8836-2B644D9BECEC}" type="presOf" srcId="{AD8836D3-37AD-4CCE-80DD-D0E1D77C5823}" destId="{A236B237-D749-3C48-8655-19513C1BAE35}" srcOrd="0" destOrd="0" presId="urn:microsoft.com/office/officeart/2005/8/layout/hierarchy1"/>
    <dgm:cxn modelId="{8C3F908E-6926-EE44-9CAC-05B9731FA010}" type="presOf" srcId="{77B252F1-4D5D-45BD-AE94-0901CF801F9A}" destId="{3B114564-0ACA-6F46-A9EE-657DD6A09532}" srcOrd="0" destOrd="0" presId="urn:microsoft.com/office/officeart/2005/8/layout/hierarchy1"/>
    <dgm:cxn modelId="{23FD2EDD-4CFC-AC4E-88FA-2AE06B8943D9}" type="presOf" srcId="{9BDC2EDD-3A99-4F9A-8FA5-3BC8C6C0E9B6}" destId="{446C6F92-3B8B-A24E-8C55-7C01388459FB}" srcOrd="0" destOrd="0" presId="urn:microsoft.com/office/officeart/2005/8/layout/hierarchy1"/>
    <dgm:cxn modelId="{3B4829EA-2091-417D-8CBC-7B91D65A6402}" srcId="{9BDC2EDD-3A99-4F9A-8FA5-3BC8C6C0E9B6}" destId="{AD8836D3-37AD-4CCE-80DD-D0E1D77C5823}" srcOrd="0" destOrd="0" parTransId="{23349FA3-F80B-49B4-B318-538EC7DAFB92}" sibTransId="{AA266D8C-08A0-4D90-82E6-FEE722139FF4}"/>
    <dgm:cxn modelId="{048C27DB-13D9-2642-9BDC-A9C37363F52D}" type="presParOf" srcId="{446C6F92-3B8B-A24E-8C55-7C01388459FB}" destId="{5192D6CD-7429-2144-86B2-350EA61AC2C1}" srcOrd="0" destOrd="0" presId="urn:microsoft.com/office/officeart/2005/8/layout/hierarchy1"/>
    <dgm:cxn modelId="{BC7DC884-84BC-D84B-A9B4-925C514656F3}" type="presParOf" srcId="{5192D6CD-7429-2144-86B2-350EA61AC2C1}" destId="{835C2ED1-E074-2B4B-948C-F78F2A769FF2}" srcOrd="0" destOrd="0" presId="urn:microsoft.com/office/officeart/2005/8/layout/hierarchy1"/>
    <dgm:cxn modelId="{7C7606CB-DD6A-E849-93DF-BAB17C268E17}" type="presParOf" srcId="{835C2ED1-E074-2B4B-948C-F78F2A769FF2}" destId="{814D1986-87B6-3C4E-8618-BC7AD1E164D0}" srcOrd="0" destOrd="0" presId="urn:microsoft.com/office/officeart/2005/8/layout/hierarchy1"/>
    <dgm:cxn modelId="{5615B781-DCF0-0641-91B3-77792F08D807}" type="presParOf" srcId="{835C2ED1-E074-2B4B-948C-F78F2A769FF2}" destId="{A236B237-D749-3C48-8655-19513C1BAE35}" srcOrd="1" destOrd="0" presId="urn:microsoft.com/office/officeart/2005/8/layout/hierarchy1"/>
    <dgm:cxn modelId="{8BA5519F-88B7-294C-BCF4-05C87ADC65E1}" type="presParOf" srcId="{5192D6CD-7429-2144-86B2-350EA61AC2C1}" destId="{88537F83-619D-4748-B717-60FF499432F4}" srcOrd="1" destOrd="0" presId="urn:microsoft.com/office/officeart/2005/8/layout/hierarchy1"/>
    <dgm:cxn modelId="{74715A2A-C0E9-2441-BFF1-503FBF65CEB9}" type="presParOf" srcId="{88537F83-619D-4748-B717-60FF499432F4}" destId="{3B114564-0ACA-6F46-A9EE-657DD6A09532}" srcOrd="0" destOrd="0" presId="urn:microsoft.com/office/officeart/2005/8/layout/hierarchy1"/>
    <dgm:cxn modelId="{B7C5F978-A43B-9244-8280-CCE2CB5FA52F}" type="presParOf" srcId="{88537F83-619D-4748-B717-60FF499432F4}" destId="{7B19F459-A621-DE45-87DB-6AB47A3DD80A}" srcOrd="1" destOrd="0" presId="urn:microsoft.com/office/officeart/2005/8/layout/hierarchy1"/>
    <dgm:cxn modelId="{616B7BDB-DCF9-054A-85DB-FA451CEA94D9}" type="presParOf" srcId="{7B19F459-A621-DE45-87DB-6AB47A3DD80A}" destId="{9EF9908F-39C8-F948-8490-63FDFE9EE1E2}" srcOrd="0" destOrd="0" presId="urn:microsoft.com/office/officeart/2005/8/layout/hierarchy1"/>
    <dgm:cxn modelId="{5D7B5E37-D054-6A41-BCED-5AFC2B32D820}" type="presParOf" srcId="{9EF9908F-39C8-F948-8490-63FDFE9EE1E2}" destId="{5601DA2B-D6A8-1A43-ABEB-686F20C7E4EA}" srcOrd="0" destOrd="0" presId="urn:microsoft.com/office/officeart/2005/8/layout/hierarchy1"/>
    <dgm:cxn modelId="{E0A66E8F-FB9A-3745-9EF0-10D17A5155CD}" type="presParOf" srcId="{9EF9908F-39C8-F948-8490-63FDFE9EE1E2}" destId="{DBDBB7E0-BA85-674E-91C9-0F19964CA93F}" srcOrd="1" destOrd="0" presId="urn:microsoft.com/office/officeart/2005/8/layout/hierarchy1"/>
    <dgm:cxn modelId="{EBA9BBAE-8B92-1645-8A3F-7F04CCCE5092}" type="presParOf" srcId="{7B19F459-A621-DE45-87DB-6AB47A3DD80A}" destId="{2213BC90-1F64-FF4C-A228-6908EF651F14}" srcOrd="1" destOrd="0" presId="urn:microsoft.com/office/officeart/2005/8/layout/hierarchy1"/>
    <dgm:cxn modelId="{3FDA5EA1-0384-B446-866D-4F4FC389BF1A}" type="presParOf" srcId="{88537F83-619D-4748-B717-60FF499432F4}" destId="{2E9B3DBE-E728-C34D-ACF1-F852E67BEAC0}" srcOrd="2" destOrd="0" presId="urn:microsoft.com/office/officeart/2005/8/layout/hierarchy1"/>
    <dgm:cxn modelId="{6F39B57A-0D2A-E04F-ADA7-418EC6DD98B3}" type="presParOf" srcId="{88537F83-619D-4748-B717-60FF499432F4}" destId="{52C34DEF-D1F9-3740-A251-44118E64294F}" srcOrd="3" destOrd="0" presId="urn:microsoft.com/office/officeart/2005/8/layout/hierarchy1"/>
    <dgm:cxn modelId="{FD11FD26-78DE-9140-AE7D-3419A4448C9D}" type="presParOf" srcId="{52C34DEF-D1F9-3740-A251-44118E64294F}" destId="{643A0A57-0F08-414E-874C-DABA425557C0}" srcOrd="0" destOrd="0" presId="urn:microsoft.com/office/officeart/2005/8/layout/hierarchy1"/>
    <dgm:cxn modelId="{9F016042-12DC-7842-A96E-7CD90FD637CE}" type="presParOf" srcId="{643A0A57-0F08-414E-874C-DABA425557C0}" destId="{60C6292F-75E6-AA43-9A45-1064798D9879}" srcOrd="0" destOrd="0" presId="urn:microsoft.com/office/officeart/2005/8/layout/hierarchy1"/>
    <dgm:cxn modelId="{78732729-480E-224E-BB5A-8A4F35B99D33}" type="presParOf" srcId="{643A0A57-0F08-414E-874C-DABA425557C0}" destId="{FD81219C-07D0-ED41-A36D-7A62737F783E}" srcOrd="1" destOrd="0" presId="urn:microsoft.com/office/officeart/2005/8/layout/hierarchy1"/>
    <dgm:cxn modelId="{C274F0F7-AF2C-284E-B836-C58C76526E08}" type="presParOf" srcId="{52C34DEF-D1F9-3740-A251-44118E64294F}" destId="{D634DCFC-F1C4-0741-BC1F-C44BE096D122}" srcOrd="1" destOrd="0" presId="urn:microsoft.com/office/officeart/2005/8/layout/hierarchy1"/>
    <dgm:cxn modelId="{35A78E15-E694-F74D-AE48-EE9ED4C90862}" type="presParOf" srcId="{88537F83-619D-4748-B717-60FF499432F4}" destId="{EA615C95-2A36-B447-9DCD-E547C4803AD9}" srcOrd="4" destOrd="0" presId="urn:microsoft.com/office/officeart/2005/8/layout/hierarchy1"/>
    <dgm:cxn modelId="{9070089D-ADDD-A149-A75A-BC16775AE7E9}" type="presParOf" srcId="{88537F83-619D-4748-B717-60FF499432F4}" destId="{74BE7962-3E23-9449-A178-4392B266AF56}" srcOrd="5" destOrd="0" presId="urn:microsoft.com/office/officeart/2005/8/layout/hierarchy1"/>
    <dgm:cxn modelId="{E9092A00-2B37-F34E-ADCA-52A895447D28}" type="presParOf" srcId="{74BE7962-3E23-9449-A178-4392B266AF56}" destId="{315CBA17-9AF4-0C46-8B24-FC4ED6E467C7}" srcOrd="0" destOrd="0" presId="urn:microsoft.com/office/officeart/2005/8/layout/hierarchy1"/>
    <dgm:cxn modelId="{B259A525-1920-2A4C-948E-8FB5088EEE49}" type="presParOf" srcId="{315CBA17-9AF4-0C46-8B24-FC4ED6E467C7}" destId="{E92A3D7E-8A6B-B440-A508-0240CE022C5B}" srcOrd="0" destOrd="0" presId="urn:microsoft.com/office/officeart/2005/8/layout/hierarchy1"/>
    <dgm:cxn modelId="{A321A5C4-71C7-B64F-B8A6-9CEB69C0AEE9}" type="presParOf" srcId="{315CBA17-9AF4-0C46-8B24-FC4ED6E467C7}" destId="{D7920751-15EF-D74A-A9C3-143320052B1F}" srcOrd="1" destOrd="0" presId="urn:microsoft.com/office/officeart/2005/8/layout/hierarchy1"/>
    <dgm:cxn modelId="{E2439CC3-06CD-D04D-AB5A-E9732CBAD6DD}" type="presParOf" srcId="{74BE7962-3E23-9449-A178-4392B266AF56}" destId="{7F906659-D17D-0A41-84AC-7D90D64E47A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F0D4D7-734E-4ED8-87A7-1DB8541061B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945275-7358-4B11-A15A-B94FC362165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La costante c deve essere maggiore di zero e rappresenta il grado </a:t>
          </a:r>
          <a:r>
            <a:rPr lang="it-IT"/>
            <a:t>di esplorazione</a:t>
          </a:r>
          <a:endParaRPr lang="en-US" dirty="0"/>
        </a:p>
      </dgm:t>
    </dgm:pt>
    <dgm:pt modelId="{24D7F306-F2E0-4357-A5DD-035AED6EC855}" type="parTrans" cxnId="{D45BA0DB-D05A-435B-B57C-31B6922A3525}">
      <dgm:prSet/>
      <dgm:spPr/>
      <dgm:t>
        <a:bodyPr/>
        <a:lstStyle/>
        <a:p>
          <a:endParaRPr lang="en-US"/>
        </a:p>
      </dgm:t>
    </dgm:pt>
    <dgm:pt modelId="{BAB6ECC9-EB5D-44FC-96E0-D901D60DFBFE}" type="sibTrans" cxnId="{D45BA0DB-D05A-435B-B57C-31B6922A3525}">
      <dgm:prSet/>
      <dgm:spPr/>
      <dgm:t>
        <a:bodyPr/>
        <a:lstStyle/>
        <a:p>
          <a:endParaRPr lang="en-US"/>
        </a:p>
      </dgm:t>
    </dgm:pt>
    <dgm:pt modelId="{61CD5C80-CAB1-470E-9972-D369BB8CF82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Il termine sotto radice misure l’incertezza; più è grande il lasso di tempo per cui non prendo una certa azione e più sarà alto il suo valore, in questo modo le probabilità di prendere l’azione incrementano</a:t>
          </a:r>
          <a:endParaRPr lang="en-US"/>
        </a:p>
      </dgm:t>
    </dgm:pt>
    <dgm:pt modelId="{69A891DE-6051-4DAF-BC60-51C3152DCDD6}" type="parTrans" cxnId="{8069C6D2-D8BA-40FF-AA2B-E52E84EBFAE0}">
      <dgm:prSet/>
      <dgm:spPr/>
      <dgm:t>
        <a:bodyPr/>
        <a:lstStyle/>
        <a:p>
          <a:endParaRPr lang="en-US"/>
        </a:p>
      </dgm:t>
    </dgm:pt>
    <dgm:pt modelId="{9AA44132-D406-4381-85CB-6EAC12D3D90C}" type="sibTrans" cxnId="{8069C6D2-D8BA-40FF-AA2B-E52E84EBFAE0}">
      <dgm:prSet/>
      <dgm:spPr/>
      <dgm:t>
        <a:bodyPr/>
        <a:lstStyle/>
        <a:p>
          <a:endParaRPr lang="en-US"/>
        </a:p>
      </dgm:t>
    </dgm:pt>
    <dgm:pt modelId="{B782A623-CDBD-4B5D-8D45-6EE9EFFA8863}" type="pres">
      <dgm:prSet presAssocID="{CFF0D4D7-734E-4ED8-87A7-1DB8541061B7}" presName="root" presStyleCnt="0">
        <dgm:presLayoutVars>
          <dgm:dir/>
          <dgm:resizeHandles val="exact"/>
        </dgm:presLayoutVars>
      </dgm:prSet>
      <dgm:spPr/>
    </dgm:pt>
    <dgm:pt modelId="{2E84A275-7C01-4C6A-AD53-244DCEA2BD77}" type="pres">
      <dgm:prSet presAssocID="{9C945275-7358-4B11-A15A-B94FC362165F}" presName="compNode" presStyleCnt="0"/>
      <dgm:spPr/>
    </dgm:pt>
    <dgm:pt modelId="{E0D27E61-C399-45DB-8624-3C756455ADF9}" type="pres">
      <dgm:prSet presAssocID="{9C945275-7358-4B11-A15A-B94FC362165F}" presName="bgRect" presStyleLbl="bgShp" presStyleIdx="0" presStyleCnt="2"/>
      <dgm:spPr/>
    </dgm:pt>
    <dgm:pt modelId="{B1AEB157-C90D-4466-B1DF-625359987A44}" type="pres">
      <dgm:prSet presAssocID="{9C945275-7358-4B11-A15A-B94FC362165F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cursione"/>
        </a:ext>
      </dgm:extLst>
    </dgm:pt>
    <dgm:pt modelId="{103E2463-839B-406F-A3A4-DB70E84601A1}" type="pres">
      <dgm:prSet presAssocID="{9C945275-7358-4B11-A15A-B94FC362165F}" presName="spaceRect" presStyleCnt="0"/>
      <dgm:spPr/>
    </dgm:pt>
    <dgm:pt modelId="{41EFB749-5714-4150-9D1F-43B745EBC06C}" type="pres">
      <dgm:prSet presAssocID="{9C945275-7358-4B11-A15A-B94FC362165F}" presName="parTx" presStyleLbl="revTx" presStyleIdx="0" presStyleCnt="2">
        <dgm:presLayoutVars>
          <dgm:chMax val="0"/>
          <dgm:chPref val="0"/>
        </dgm:presLayoutVars>
      </dgm:prSet>
      <dgm:spPr/>
    </dgm:pt>
    <dgm:pt modelId="{7278437E-B42A-42C5-8425-524A045AF21A}" type="pres">
      <dgm:prSet presAssocID="{BAB6ECC9-EB5D-44FC-96E0-D901D60DFBFE}" presName="sibTrans" presStyleCnt="0"/>
      <dgm:spPr/>
    </dgm:pt>
    <dgm:pt modelId="{F1D57A90-0486-4692-B9B2-91AAFEE5C2E1}" type="pres">
      <dgm:prSet presAssocID="{61CD5C80-CAB1-470E-9972-D369BB8CF82C}" presName="compNode" presStyleCnt="0"/>
      <dgm:spPr/>
    </dgm:pt>
    <dgm:pt modelId="{62A8195C-140E-4938-A0C3-0AB01F111262}" type="pres">
      <dgm:prSet presAssocID="{61CD5C80-CAB1-470E-9972-D369BB8CF82C}" presName="bgRect" presStyleLbl="bgShp" presStyleIdx="1" presStyleCnt="2"/>
      <dgm:spPr/>
    </dgm:pt>
    <dgm:pt modelId="{9F9C759F-36AA-4BFB-A3A5-AC15B4B00C09}" type="pres">
      <dgm:prSet presAssocID="{61CD5C80-CAB1-470E-9972-D369BB8CF82C}" presName="iconRect" presStyleLbl="nod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EAADCD25-786F-488E-8B0E-9FB3A463DA65}" type="pres">
      <dgm:prSet presAssocID="{61CD5C80-CAB1-470E-9972-D369BB8CF82C}" presName="spaceRect" presStyleCnt="0"/>
      <dgm:spPr/>
    </dgm:pt>
    <dgm:pt modelId="{87C25797-7AA6-4D88-A0C3-D68F54C3B08E}" type="pres">
      <dgm:prSet presAssocID="{61CD5C80-CAB1-470E-9972-D369BB8CF82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4D5D528-7967-4FB9-BBF5-2CADF6E28664}" type="presOf" srcId="{61CD5C80-CAB1-470E-9972-D369BB8CF82C}" destId="{87C25797-7AA6-4D88-A0C3-D68F54C3B08E}" srcOrd="0" destOrd="0" presId="urn:microsoft.com/office/officeart/2018/2/layout/IconVerticalSolidList"/>
    <dgm:cxn modelId="{473AA75A-5749-4428-B5CC-6038BA77CD31}" type="presOf" srcId="{CFF0D4D7-734E-4ED8-87A7-1DB8541061B7}" destId="{B782A623-CDBD-4B5D-8D45-6EE9EFFA8863}" srcOrd="0" destOrd="0" presId="urn:microsoft.com/office/officeart/2018/2/layout/IconVerticalSolidList"/>
    <dgm:cxn modelId="{3FEE507E-AD37-4CD8-AE26-7E8CE3BC698F}" type="presOf" srcId="{9C945275-7358-4B11-A15A-B94FC362165F}" destId="{41EFB749-5714-4150-9D1F-43B745EBC06C}" srcOrd="0" destOrd="0" presId="urn:microsoft.com/office/officeart/2018/2/layout/IconVerticalSolidList"/>
    <dgm:cxn modelId="{8069C6D2-D8BA-40FF-AA2B-E52E84EBFAE0}" srcId="{CFF0D4D7-734E-4ED8-87A7-1DB8541061B7}" destId="{61CD5C80-CAB1-470E-9972-D369BB8CF82C}" srcOrd="1" destOrd="0" parTransId="{69A891DE-6051-4DAF-BC60-51C3152DCDD6}" sibTransId="{9AA44132-D406-4381-85CB-6EAC12D3D90C}"/>
    <dgm:cxn modelId="{D45BA0DB-D05A-435B-B57C-31B6922A3525}" srcId="{CFF0D4D7-734E-4ED8-87A7-1DB8541061B7}" destId="{9C945275-7358-4B11-A15A-B94FC362165F}" srcOrd="0" destOrd="0" parTransId="{24D7F306-F2E0-4357-A5DD-035AED6EC855}" sibTransId="{BAB6ECC9-EB5D-44FC-96E0-D901D60DFBFE}"/>
    <dgm:cxn modelId="{6B7E4091-E73F-4152-93C2-102C147EFACB}" type="presParOf" srcId="{B782A623-CDBD-4B5D-8D45-6EE9EFFA8863}" destId="{2E84A275-7C01-4C6A-AD53-244DCEA2BD77}" srcOrd="0" destOrd="0" presId="urn:microsoft.com/office/officeart/2018/2/layout/IconVerticalSolidList"/>
    <dgm:cxn modelId="{18C2482C-287E-4E80-B3CD-DC195AD6F1F1}" type="presParOf" srcId="{2E84A275-7C01-4C6A-AD53-244DCEA2BD77}" destId="{E0D27E61-C399-45DB-8624-3C756455ADF9}" srcOrd="0" destOrd="0" presId="urn:microsoft.com/office/officeart/2018/2/layout/IconVerticalSolidList"/>
    <dgm:cxn modelId="{A333DD8D-A848-4C2C-BCFE-26CC6F662888}" type="presParOf" srcId="{2E84A275-7C01-4C6A-AD53-244DCEA2BD77}" destId="{B1AEB157-C90D-4466-B1DF-625359987A44}" srcOrd="1" destOrd="0" presId="urn:microsoft.com/office/officeart/2018/2/layout/IconVerticalSolidList"/>
    <dgm:cxn modelId="{17350785-5C63-4200-89A8-E8B4BAA19FFD}" type="presParOf" srcId="{2E84A275-7C01-4C6A-AD53-244DCEA2BD77}" destId="{103E2463-839B-406F-A3A4-DB70E84601A1}" srcOrd="2" destOrd="0" presId="urn:microsoft.com/office/officeart/2018/2/layout/IconVerticalSolidList"/>
    <dgm:cxn modelId="{CC887956-EC8B-4799-8E13-935E6A5A974D}" type="presParOf" srcId="{2E84A275-7C01-4C6A-AD53-244DCEA2BD77}" destId="{41EFB749-5714-4150-9D1F-43B745EBC06C}" srcOrd="3" destOrd="0" presId="urn:microsoft.com/office/officeart/2018/2/layout/IconVerticalSolidList"/>
    <dgm:cxn modelId="{028B54D4-4182-400F-ACB1-9BC42056C0E6}" type="presParOf" srcId="{B782A623-CDBD-4B5D-8D45-6EE9EFFA8863}" destId="{7278437E-B42A-42C5-8425-524A045AF21A}" srcOrd="1" destOrd="0" presId="urn:microsoft.com/office/officeart/2018/2/layout/IconVerticalSolidList"/>
    <dgm:cxn modelId="{E1A89BDF-7876-4D8E-8382-4C98DE059F9A}" type="presParOf" srcId="{B782A623-CDBD-4B5D-8D45-6EE9EFFA8863}" destId="{F1D57A90-0486-4692-B9B2-91AAFEE5C2E1}" srcOrd="2" destOrd="0" presId="urn:microsoft.com/office/officeart/2018/2/layout/IconVerticalSolidList"/>
    <dgm:cxn modelId="{B8E8D228-17C8-4AA5-B742-E885856A26FB}" type="presParOf" srcId="{F1D57A90-0486-4692-B9B2-91AAFEE5C2E1}" destId="{62A8195C-140E-4938-A0C3-0AB01F111262}" srcOrd="0" destOrd="0" presId="urn:microsoft.com/office/officeart/2018/2/layout/IconVerticalSolidList"/>
    <dgm:cxn modelId="{DA96B318-6EC4-461D-9710-CE5A07057BC0}" type="presParOf" srcId="{F1D57A90-0486-4692-B9B2-91AAFEE5C2E1}" destId="{9F9C759F-36AA-4BFB-A3A5-AC15B4B00C09}" srcOrd="1" destOrd="0" presId="urn:microsoft.com/office/officeart/2018/2/layout/IconVerticalSolidList"/>
    <dgm:cxn modelId="{93639366-8179-4F87-B7D9-1CFABEBD161B}" type="presParOf" srcId="{F1D57A90-0486-4692-B9B2-91AAFEE5C2E1}" destId="{EAADCD25-786F-488E-8B0E-9FB3A463DA65}" srcOrd="2" destOrd="0" presId="urn:microsoft.com/office/officeart/2018/2/layout/IconVerticalSolidList"/>
    <dgm:cxn modelId="{EC239552-0834-4844-8E8F-99BDED04CF8A}" type="presParOf" srcId="{F1D57A90-0486-4692-B9B2-91AAFEE5C2E1}" destId="{87C25797-7AA6-4D88-A0C3-D68F54C3B0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15C95-2A36-B447-9DCD-E547C4803AD9}">
      <dsp:nvSpPr>
        <dsp:cNvPr id="0" name=""/>
        <dsp:cNvSpPr/>
      </dsp:nvSpPr>
      <dsp:spPr>
        <a:xfrm>
          <a:off x="4672637" y="1560030"/>
          <a:ext cx="3001439" cy="714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710"/>
              </a:lnTo>
              <a:lnTo>
                <a:pt x="3001439" y="486710"/>
              </a:lnTo>
              <a:lnTo>
                <a:pt x="3001439" y="71420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B3DBE-E728-C34D-ACF1-F852E67BEAC0}">
      <dsp:nvSpPr>
        <dsp:cNvPr id="0" name=""/>
        <dsp:cNvSpPr/>
      </dsp:nvSpPr>
      <dsp:spPr>
        <a:xfrm>
          <a:off x="4626917" y="1560030"/>
          <a:ext cx="91440" cy="7142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1420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14564-0ACA-6F46-A9EE-657DD6A09532}">
      <dsp:nvSpPr>
        <dsp:cNvPr id="0" name=""/>
        <dsp:cNvSpPr/>
      </dsp:nvSpPr>
      <dsp:spPr>
        <a:xfrm>
          <a:off x="1671197" y="1560030"/>
          <a:ext cx="3001439" cy="714206"/>
        </a:xfrm>
        <a:custGeom>
          <a:avLst/>
          <a:gdLst/>
          <a:ahLst/>
          <a:cxnLst/>
          <a:rect l="0" t="0" r="0" b="0"/>
          <a:pathLst>
            <a:path>
              <a:moveTo>
                <a:pt x="3001439" y="0"/>
              </a:moveTo>
              <a:lnTo>
                <a:pt x="3001439" y="486710"/>
              </a:lnTo>
              <a:lnTo>
                <a:pt x="0" y="486710"/>
              </a:lnTo>
              <a:lnTo>
                <a:pt x="0" y="71420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4D1986-87B6-3C4E-8618-BC7AD1E164D0}">
      <dsp:nvSpPr>
        <dsp:cNvPr id="0" name=""/>
        <dsp:cNvSpPr/>
      </dsp:nvSpPr>
      <dsp:spPr>
        <a:xfrm>
          <a:off x="3444775" y="645"/>
          <a:ext cx="2455723" cy="155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6B237-D749-3C48-8655-19513C1BAE35}">
      <dsp:nvSpPr>
        <dsp:cNvPr id="0" name=""/>
        <dsp:cNvSpPr/>
      </dsp:nvSpPr>
      <dsp:spPr>
        <a:xfrm>
          <a:off x="3717633" y="259861"/>
          <a:ext cx="2455723" cy="1559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/>
            <a:t>Policy utilizzate</a:t>
          </a:r>
          <a:endParaRPr lang="en-US" sz="3000" kern="1200" dirty="0"/>
        </a:p>
      </dsp:txBody>
      <dsp:txXfrm>
        <a:off x="3763306" y="305534"/>
        <a:ext cx="2364377" cy="1468038"/>
      </dsp:txXfrm>
    </dsp:sp>
    <dsp:sp modelId="{5601DA2B-D6A8-1A43-ABEB-686F20C7E4EA}">
      <dsp:nvSpPr>
        <dsp:cNvPr id="0" name=""/>
        <dsp:cNvSpPr/>
      </dsp:nvSpPr>
      <dsp:spPr>
        <a:xfrm>
          <a:off x="443335" y="2274236"/>
          <a:ext cx="2455723" cy="155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BB7E0-BA85-674E-91C9-0F19964CA93F}">
      <dsp:nvSpPr>
        <dsp:cNvPr id="0" name=""/>
        <dsp:cNvSpPr/>
      </dsp:nvSpPr>
      <dsp:spPr>
        <a:xfrm>
          <a:off x="716193" y="2533451"/>
          <a:ext cx="2455723" cy="1559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000" kern="1200"/>
            <a:t>ε-</a:t>
          </a:r>
          <a:r>
            <a:rPr lang="it-IT" sz="3000" kern="1200"/>
            <a:t>greedy sample-average</a:t>
          </a:r>
          <a:endParaRPr lang="en-US" sz="3000" kern="1200"/>
        </a:p>
      </dsp:txBody>
      <dsp:txXfrm>
        <a:off x="761866" y="2579124"/>
        <a:ext cx="2364377" cy="1468038"/>
      </dsp:txXfrm>
    </dsp:sp>
    <dsp:sp modelId="{60C6292F-75E6-AA43-9A45-1064798D9879}">
      <dsp:nvSpPr>
        <dsp:cNvPr id="0" name=""/>
        <dsp:cNvSpPr/>
      </dsp:nvSpPr>
      <dsp:spPr>
        <a:xfrm>
          <a:off x="3444775" y="2274236"/>
          <a:ext cx="2455723" cy="155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1219C-07D0-ED41-A36D-7A62737F783E}">
      <dsp:nvSpPr>
        <dsp:cNvPr id="0" name=""/>
        <dsp:cNvSpPr/>
      </dsp:nvSpPr>
      <dsp:spPr>
        <a:xfrm>
          <a:off x="3717633" y="2533451"/>
          <a:ext cx="2455723" cy="1559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Upper confidence bound</a:t>
          </a:r>
          <a:endParaRPr lang="en-US" sz="3000" kern="1200"/>
        </a:p>
      </dsp:txBody>
      <dsp:txXfrm>
        <a:off x="3763306" y="2579124"/>
        <a:ext cx="2364377" cy="1468038"/>
      </dsp:txXfrm>
    </dsp:sp>
    <dsp:sp modelId="{E92A3D7E-8A6B-B440-A508-0240CE022C5B}">
      <dsp:nvSpPr>
        <dsp:cNvPr id="0" name=""/>
        <dsp:cNvSpPr/>
      </dsp:nvSpPr>
      <dsp:spPr>
        <a:xfrm>
          <a:off x="6446215" y="2274236"/>
          <a:ext cx="2455723" cy="155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20751-15EF-D74A-A9C3-143320052B1F}">
      <dsp:nvSpPr>
        <dsp:cNvPr id="0" name=""/>
        <dsp:cNvSpPr/>
      </dsp:nvSpPr>
      <dsp:spPr>
        <a:xfrm>
          <a:off x="6719073" y="2533451"/>
          <a:ext cx="2455723" cy="1559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 err="1"/>
            <a:t>Preference</a:t>
          </a:r>
          <a:r>
            <a:rPr lang="it-IT" sz="3000" kern="1200" dirty="0"/>
            <a:t> updates</a:t>
          </a:r>
          <a:endParaRPr lang="en-US" sz="3000" kern="1200" dirty="0"/>
        </a:p>
      </dsp:txBody>
      <dsp:txXfrm>
        <a:off x="6764746" y="2579124"/>
        <a:ext cx="2364377" cy="14680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27E61-C399-45DB-8624-3C756455ADF9}">
      <dsp:nvSpPr>
        <dsp:cNvPr id="0" name=""/>
        <dsp:cNvSpPr/>
      </dsp:nvSpPr>
      <dsp:spPr>
        <a:xfrm>
          <a:off x="0" y="326901"/>
          <a:ext cx="9135208" cy="7982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AEB157-C90D-4466-B1DF-625359987A44}">
      <dsp:nvSpPr>
        <dsp:cNvPr id="0" name=""/>
        <dsp:cNvSpPr/>
      </dsp:nvSpPr>
      <dsp:spPr>
        <a:xfrm>
          <a:off x="241470" y="506507"/>
          <a:ext cx="439036" cy="43903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FB749-5714-4150-9D1F-43B745EBC06C}">
      <dsp:nvSpPr>
        <dsp:cNvPr id="0" name=""/>
        <dsp:cNvSpPr/>
      </dsp:nvSpPr>
      <dsp:spPr>
        <a:xfrm>
          <a:off x="921976" y="326901"/>
          <a:ext cx="8213231" cy="798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81" tIns="84481" rIns="84481" bIns="8448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La costante c deve essere maggiore di zero e rappresenta il grado </a:t>
          </a:r>
          <a:r>
            <a:rPr lang="it-IT" sz="1400" kern="1200"/>
            <a:t>di esplorazione</a:t>
          </a:r>
          <a:endParaRPr lang="en-US" sz="1400" kern="1200" dirty="0"/>
        </a:p>
      </dsp:txBody>
      <dsp:txXfrm>
        <a:off x="921976" y="326901"/>
        <a:ext cx="8213231" cy="798248"/>
      </dsp:txXfrm>
    </dsp:sp>
    <dsp:sp modelId="{62A8195C-140E-4938-A0C3-0AB01F111262}">
      <dsp:nvSpPr>
        <dsp:cNvPr id="0" name=""/>
        <dsp:cNvSpPr/>
      </dsp:nvSpPr>
      <dsp:spPr>
        <a:xfrm>
          <a:off x="0" y="1307606"/>
          <a:ext cx="9135208" cy="7982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9C759F-36AA-4BFB-A3A5-AC15B4B00C09}">
      <dsp:nvSpPr>
        <dsp:cNvPr id="0" name=""/>
        <dsp:cNvSpPr/>
      </dsp:nvSpPr>
      <dsp:spPr>
        <a:xfrm>
          <a:off x="241470" y="1487212"/>
          <a:ext cx="439036" cy="4390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25797-7AA6-4D88-A0C3-D68F54C3B08E}">
      <dsp:nvSpPr>
        <dsp:cNvPr id="0" name=""/>
        <dsp:cNvSpPr/>
      </dsp:nvSpPr>
      <dsp:spPr>
        <a:xfrm>
          <a:off x="921976" y="1307606"/>
          <a:ext cx="8213231" cy="798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81" tIns="84481" rIns="84481" bIns="8448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Il termine sotto radice misure l’incertezza; più è grande il lasso di tempo per cui non prendo una certa azione e più sarà alto il suo valore, in questo modo le probabilità di prendere l’azione incrementano</a:t>
          </a:r>
          <a:endParaRPr lang="en-US" sz="1400" kern="1200"/>
        </a:p>
      </dsp:txBody>
      <dsp:txXfrm>
        <a:off x="921976" y="1307606"/>
        <a:ext cx="8213231" cy="798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ottotitolo 2">
            <a:extLst>
              <a:ext uri="{FF2B5EF4-FFF2-40B4-BE49-F238E27FC236}">
                <a16:creationId xmlns:a16="http://schemas.microsoft.com/office/drawing/2014/main" id="{9C3673EC-581B-2C7D-81FB-DBF42E6E7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1791" y="1946728"/>
            <a:ext cx="3827612" cy="3073400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FFFFF"/>
                </a:solidFill>
              </a:rPr>
              <a:t>Alessandra Carmanini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FFFFF"/>
                </a:solidFill>
              </a:rPr>
              <a:t>Ilaria Costa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FFFFF"/>
                </a:solidFill>
              </a:rPr>
              <a:t>Maria Costanza Giacona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50BBF0-DB0C-2197-0670-263B25376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4" y="854529"/>
            <a:ext cx="5799665" cy="5148943"/>
          </a:xfrm>
        </p:spPr>
        <p:txBody>
          <a:bodyPr anchor="ctr">
            <a:normAutofit/>
          </a:bodyPr>
          <a:lstStyle/>
          <a:p>
            <a:r>
              <a:rPr lang="it-IT" sz="6000"/>
              <a:t>Multi-Arm Bandit</a:t>
            </a:r>
          </a:p>
        </p:txBody>
      </p:sp>
    </p:spTree>
    <p:extLst>
      <p:ext uri="{BB962C8B-B14F-4D97-AF65-F5344CB8AC3E}">
        <p14:creationId xmlns:p14="http://schemas.microsoft.com/office/powerpoint/2010/main" val="3278187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49AD1D-93FD-3E1A-5586-118899EB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093"/>
          </a:xfrm>
        </p:spPr>
        <p:txBody>
          <a:bodyPr/>
          <a:lstStyle/>
          <a:p>
            <a:r>
              <a:rPr lang="it-IT" dirty="0"/>
              <a:t>Matlab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CE9160-BD68-2435-E0F9-0B8625D07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89746"/>
            <a:ext cx="9121422" cy="955144"/>
          </a:xfrm>
        </p:spPr>
        <p:txBody>
          <a:bodyPr/>
          <a:lstStyle/>
          <a:p>
            <a:pPr algn="just"/>
            <a:r>
              <a:rPr lang="it-IT" dirty="0"/>
              <a:t>Il nostro avversario può giocare solo Rock o Paper, dunque l’azione più conveniente è giocare Paper, poiché nel primo caso vinciamo ( r = 1 ) mentre nel secondo caso pareggiamo ( r  = 0)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CA36A0F-F1A1-350B-4EC9-E75F92168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44890"/>
            <a:ext cx="9121422" cy="457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56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pic>
        <p:nvPicPr>
          <p:cNvPr id="5" name="Segnaposto contenuto 4" descr="Immagine che contiene testo, schermata, Carattere, documento&#10;&#10;Descrizione generata automaticamente">
            <a:extLst>
              <a:ext uri="{FF2B5EF4-FFF2-40B4-BE49-F238E27FC236}">
                <a16:creationId xmlns:a16="http://schemas.microsoft.com/office/drawing/2014/main" id="{B4786E73-514F-8D4C-09C1-B1EA8FD03F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4389" b="27336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BD5251D-B0F9-3FD2-48D1-C5E07288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/>
              <a:t>Upper preference bound</a:t>
            </a: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5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7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5046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51B6A4-CFA7-2B8B-6182-787125D6B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Upper</a:t>
            </a:r>
            <a:r>
              <a:rPr lang="it-IT" dirty="0"/>
              <a:t> confidence </a:t>
            </a:r>
            <a:r>
              <a:rPr lang="it-IT" dirty="0" err="1"/>
              <a:t>bound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CAF9A0-F600-06B6-A478-04FD0ACA2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0367"/>
            <a:ext cx="8596668" cy="560033"/>
          </a:xfrm>
        </p:spPr>
        <p:txBody>
          <a:bodyPr/>
          <a:lstStyle/>
          <a:p>
            <a:r>
              <a:rPr lang="it-IT" dirty="0"/>
              <a:t>La selezione dell’azione avviene non più in modo casuale ma dal valore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5A110A4-F758-1296-A723-972BA2D80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667" y="2226110"/>
            <a:ext cx="4290622" cy="1202890"/>
          </a:xfrm>
          <a:prstGeom prst="rect">
            <a:avLst/>
          </a:prstGeom>
        </p:spPr>
      </p:pic>
      <p:graphicFrame>
        <p:nvGraphicFramePr>
          <p:cNvPr id="10" name="Segnaposto contenuto 2">
            <a:extLst>
              <a:ext uri="{FF2B5EF4-FFF2-40B4-BE49-F238E27FC236}">
                <a16:creationId xmlns:a16="http://schemas.microsoft.com/office/drawing/2014/main" id="{8C99122E-C84F-63C6-75F4-300D5BB210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3888052"/>
              </p:ext>
            </p:extLst>
          </p:nvPr>
        </p:nvGraphicFramePr>
        <p:xfrm>
          <a:off x="773290" y="3815644"/>
          <a:ext cx="9135208" cy="2432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1845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3E8D87-0BB8-1439-7E05-A359CF8B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Matlab</a:t>
            </a:r>
          </a:p>
        </p:txBody>
      </p:sp>
      <p:pic>
        <p:nvPicPr>
          <p:cNvPr id="5" name="Segnaposto contenuto 4" descr="Immagine che contiene testo, schermata, Carattere, documento&#10;&#10;Descrizione generata automaticamente">
            <a:extLst>
              <a:ext uri="{FF2B5EF4-FFF2-40B4-BE49-F238E27FC236}">
                <a16:creationId xmlns:a16="http://schemas.microsoft.com/office/drawing/2014/main" id="{93F344F9-D93F-772D-1B2F-A04A320CF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1601" y="1270000"/>
            <a:ext cx="5828134" cy="5106928"/>
          </a:xfrm>
        </p:spPr>
      </p:pic>
    </p:spTree>
    <p:extLst>
      <p:ext uri="{BB962C8B-B14F-4D97-AF65-F5344CB8AC3E}">
        <p14:creationId xmlns:p14="http://schemas.microsoft.com/office/powerpoint/2010/main" val="2645079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661ECA-059D-85E0-69F3-B2A2C3456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Matlab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8CCE87-3AC5-43DC-3B6B-5EDA7DFEB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8279"/>
            <a:ext cx="8596668" cy="543100"/>
          </a:xfrm>
        </p:spPr>
        <p:txBody>
          <a:bodyPr/>
          <a:lstStyle/>
          <a:p>
            <a:r>
              <a:rPr lang="it-IT" dirty="0"/>
              <a:t>Le azioni raggiungono tutte la stessa stima del </a:t>
            </a:r>
            <a:r>
              <a:rPr lang="it-IT" dirty="0" err="1"/>
              <a:t>reward</a:t>
            </a:r>
            <a:r>
              <a:rPr lang="it-IT" dirty="0"/>
              <a:t> atteso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982ED29-612D-F158-B2A1-00734A81D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84473"/>
            <a:ext cx="8794044" cy="483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34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15EA10-D804-5310-348F-4C38EFA2C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296" y="1577392"/>
            <a:ext cx="6960759" cy="284967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600" dirty="0">
                <a:solidFill>
                  <a:srgbClr val="FFFFFF"/>
                </a:solidFill>
              </a:rPr>
              <a:t>Caso particolare: </a:t>
            </a:r>
            <a:r>
              <a:rPr lang="en-US" sz="5600" dirty="0" err="1">
                <a:solidFill>
                  <a:srgbClr val="FFFFFF"/>
                </a:solidFill>
              </a:rPr>
              <a:t>l’avversario</a:t>
            </a:r>
            <a:r>
              <a:rPr lang="en-US" sz="5600" dirty="0">
                <a:solidFill>
                  <a:srgbClr val="FFFFFF"/>
                </a:solidFill>
              </a:rPr>
              <a:t> </a:t>
            </a:r>
            <a:r>
              <a:rPr lang="en-US" sz="5600" dirty="0" err="1">
                <a:solidFill>
                  <a:srgbClr val="FFFFFF"/>
                </a:solidFill>
              </a:rPr>
              <a:t>può</a:t>
            </a:r>
            <a:r>
              <a:rPr lang="en-US" sz="5600" dirty="0">
                <a:solidFill>
                  <a:srgbClr val="FFFFFF"/>
                </a:solidFill>
              </a:rPr>
              <a:t> </a:t>
            </a:r>
            <a:r>
              <a:rPr lang="en-US" sz="5600" dirty="0" err="1">
                <a:solidFill>
                  <a:srgbClr val="FFFFFF"/>
                </a:solidFill>
              </a:rPr>
              <a:t>giocare</a:t>
            </a:r>
            <a:r>
              <a:rPr lang="en-US" sz="5600" dirty="0">
                <a:solidFill>
                  <a:srgbClr val="FFFFFF"/>
                </a:solidFill>
              </a:rPr>
              <a:t> Rock e Paper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89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88481D-E398-F5F7-970E-7AB963F7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Matlab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7ED0D0-DA09-5784-D875-0EF2ADC0A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660400"/>
          </a:xfrm>
        </p:spPr>
        <p:txBody>
          <a:bodyPr/>
          <a:lstStyle/>
          <a:p>
            <a:r>
              <a:rPr lang="it-IT" dirty="0"/>
              <a:t>Anche questa policy conferma come, nel caso particolare, la scelta migliore sia giocare ‘Paper’</a:t>
            </a:r>
          </a:p>
        </p:txBody>
      </p:sp>
      <p:pic>
        <p:nvPicPr>
          <p:cNvPr id="7" name="Immagine 6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07520F94-0E0C-6529-30CD-99DCF829C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930400"/>
            <a:ext cx="9774653" cy="479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10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pic>
        <p:nvPicPr>
          <p:cNvPr id="5" name="Segnaposto contenuto 4" descr="Immagine che contiene testo, schermata, Carattere, documento&#10;&#10;Descrizione generata automaticamente">
            <a:extLst>
              <a:ext uri="{FF2B5EF4-FFF2-40B4-BE49-F238E27FC236}">
                <a16:creationId xmlns:a16="http://schemas.microsoft.com/office/drawing/2014/main" id="{6FEAE638-A2B2-5FA8-FE1E-6C387922E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1753" b="2127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1D7830A-2F32-DF35-CB99-2FDF07D49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Preference updates</a:t>
            </a: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5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7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6948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6A7C65-B0A5-669B-B94D-DF93DFCE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Preference</a:t>
            </a:r>
            <a:r>
              <a:rPr lang="it-IT" dirty="0"/>
              <a:t> updates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F1E517-8C42-D9A8-CE1C-CADA3194E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6205"/>
            <a:ext cx="8596668" cy="808389"/>
          </a:xfrm>
        </p:spPr>
        <p:txBody>
          <a:bodyPr/>
          <a:lstStyle/>
          <a:p>
            <a:r>
              <a:rPr lang="it-IT" dirty="0"/>
              <a:t>Ad ogni azione viene assegnata una preferenza, più è alta e più l’azione sarà presa frequentemente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8439D867-1DB0-4933-8275-1D84472128A9}"/>
              </a:ext>
            </a:extLst>
          </p:cNvPr>
          <p:cNvSpPr txBox="1">
            <a:spLocks/>
          </p:cNvSpPr>
          <p:nvPr/>
        </p:nvSpPr>
        <p:spPr>
          <a:xfrm>
            <a:off x="841023" y="3715018"/>
            <a:ext cx="8596668" cy="808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BA8D288-840F-1632-A380-B0EAEA2A2E58}"/>
              </a:ext>
            </a:extLst>
          </p:cNvPr>
          <p:cNvSpPr txBox="1">
            <a:spLocks/>
          </p:cNvSpPr>
          <p:nvPr/>
        </p:nvSpPr>
        <p:spPr>
          <a:xfrm>
            <a:off x="841023" y="3541272"/>
            <a:ext cx="8596668" cy="808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Inizialmente ogni azione ha la stessa preferenza, successivamente essa verrà aggiornata come segue</a:t>
            </a:r>
          </a:p>
        </p:txBody>
      </p:sp>
      <p:pic>
        <p:nvPicPr>
          <p:cNvPr id="7" name="Immagine 6" descr="Immagine che contiene testo, Carattere, bianco, linea&#10;&#10;Descrizione generata automaticamente">
            <a:extLst>
              <a:ext uri="{FF2B5EF4-FFF2-40B4-BE49-F238E27FC236}">
                <a16:creationId xmlns:a16="http://schemas.microsoft.com/office/drawing/2014/main" id="{A128E925-F0D7-5054-B10D-56C03A5ED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318" y="2311011"/>
            <a:ext cx="5080615" cy="897239"/>
          </a:xfrm>
          <a:prstGeom prst="rect">
            <a:avLst/>
          </a:prstGeom>
        </p:spPr>
      </p:pic>
      <p:pic>
        <p:nvPicPr>
          <p:cNvPr id="9" name="Immagine 8" descr="Immagine che contiene testo, Carattere, bianco, calligrafia&#10;&#10;Descrizione generata automaticamente">
            <a:extLst>
              <a:ext uri="{FF2B5EF4-FFF2-40B4-BE49-F238E27FC236}">
                <a16:creationId xmlns:a16="http://schemas.microsoft.com/office/drawing/2014/main" id="{D208E359-C723-EC64-6CA1-62844598F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383" y="4384258"/>
            <a:ext cx="6879947" cy="9475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E169EDD5-BDD8-1D9A-F3A2-366FCA7772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022" y="5581123"/>
                <a:ext cx="8596668" cy="8083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dirty="0"/>
                  <a:t>	con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 dirty="0"/>
                  <a:t> passo di aggiornamento e A</a:t>
                </a:r>
                <a:r>
                  <a:rPr lang="it-IT" baseline="-25000" dirty="0"/>
                  <a:t>t  </a:t>
                </a:r>
                <a:r>
                  <a:rPr lang="it-IT" dirty="0"/>
                  <a:t>azione scelta al tempo attuale t</a:t>
                </a:r>
                <a:endParaRPr lang="it-IT" baseline="-25000" dirty="0"/>
              </a:p>
            </p:txBody>
          </p:sp>
        </mc:Choice>
        <mc:Fallback xmlns="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E169EDD5-BDD8-1D9A-F3A2-366FCA777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22" y="5581123"/>
                <a:ext cx="8596668" cy="808389"/>
              </a:xfrm>
              <a:prstGeom prst="rect">
                <a:avLst/>
              </a:prstGeom>
              <a:blipFill>
                <a:blip r:embed="rId4"/>
                <a:stretch>
                  <a:fillRect t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372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341157-B325-CE9F-355E-04F26CC57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Matlab</a:t>
            </a:r>
          </a:p>
        </p:txBody>
      </p:sp>
      <p:pic>
        <p:nvPicPr>
          <p:cNvPr id="5" name="Segnaposto contenuto 4" descr="Immagine che contiene testo, schermata, Carattere, documento&#10;&#10;Descrizione generata automaticamente">
            <a:extLst>
              <a:ext uri="{FF2B5EF4-FFF2-40B4-BE49-F238E27FC236}">
                <a16:creationId xmlns:a16="http://schemas.microsoft.com/office/drawing/2014/main" id="{BBBB605C-4EC1-64D9-48FB-94B2D7F47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601" y="1219199"/>
            <a:ext cx="6117240" cy="5486401"/>
          </a:xfrm>
        </p:spPr>
      </p:pic>
    </p:spTree>
    <p:extLst>
      <p:ext uri="{BB962C8B-B14F-4D97-AF65-F5344CB8AC3E}">
        <p14:creationId xmlns:p14="http://schemas.microsoft.com/office/powerpoint/2010/main" val="198681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601575-13A3-FAA0-E5C8-AF005830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it-IT"/>
              <a:t>Problema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72C4DC-8A45-4DC4-C5C0-A1460BA8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it-IT"/>
              <a:t>Il modello studiato è il gioco "Rock, Paper, Scissors, Lizard, Spock "</a:t>
            </a:r>
            <a:endParaRPr lang="it-IT" dirty="0"/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539646D-9776-8918-B33F-C297BF89B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4035" y="875360"/>
            <a:ext cx="4602747" cy="460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42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1B78FD-9B63-9ED7-26AC-E6613DD0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Matlab</a:t>
            </a:r>
          </a:p>
        </p:txBody>
      </p:sp>
      <p:pic>
        <p:nvPicPr>
          <p:cNvPr id="5" name="Segnaposto contenuto 4" descr="Immagine che contiene linea, testo, schermata, Diagramma&#10;&#10;Descrizione generata automaticamente">
            <a:extLst>
              <a:ext uri="{FF2B5EF4-FFF2-40B4-BE49-F238E27FC236}">
                <a16:creationId xmlns:a16="http://schemas.microsoft.com/office/drawing/2014/main" id="{6BE76627-4FF6-41B4-B58F-72DE5A28C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6556" y="1520508"/>
            <a:ext cx="6203044" cy="5078743"/>
          </a:xfrm>
        </p:spPr>
      </p:pic>
    </p:spTree>
    <p:extLst>
      <p:ext uri="{BB962C8B-B14F-4D97-AF65-F5344CB8AC3E}">
        <p14:creationId xmlns:p14="http://schemas.microsoft.com/office/powerpoint/2010/main" val="1859747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A887E07-71D5-B586-5F1D-D56503FE9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764" y="1623164"/>
            <a:ext cx="6960759" cy="284967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600" dirty="0">
                <a:solidFill>
                  <a:srgbClr val="FFFFFF"/>
                </a:solidFill>
              </a:rPr>
              <a:t>Caso particolare:</a:t>
            </a:r>
            <a:br>
              <a:rPr lang="en-US" sz="5600" dirty="0">
                <a:solidFill>
                  <a:srgbClr val="FFFFFF"/>
                </a:solidFill>
              </a:rPr>
            </a:br>
            <a:r>
              <a:rPr lang="en-US" sz="5600" dirty="0" err="1">
                <a:solidFill>
                  <a:srgbClr val="FFFFFF"/>
                </a:solidFill>
              </a:rPr>
              <a:t>l’avversario</a:t>
            </a:r>
            <a:r>
              <a:rPr lang="en-US" sz="5600" dirty="0">
                <a:solidFill>
                  <a:srgbClr val="FFFFFF"/>
                </a:solidFill>
              </a:rPr>
              <a:t> </a:t>
            </a:r>
            <a:r>
              <a:rPr lang="en-US" sz="5600" dirty="0" err="1">
                <a:solidFill>
                  <a:srgbClr val="FFFFFF"/>
                </a:solidFill>
              </a:rPr>
              <a:t>può</a:t>
            </a:r>
            <a:r>
              <a:rPr lang="en-US" sz="5600" dirty="0">
                <a:solidFill>
                  <a:srgbClr val="FFFFFF"/>
                </a:solidFill>
              </a:rPr>
              <a:t> </a:t>
            </a:r>
            <a:r>
              <a:rPr lang="en-US" sz="5600" dirty="0" err="1">
                <a:solidFill>
                  <a:srgbClr val="FFFFFF"/>
                </a:solidFill>
              </a:rPr>
              <a:t>giocare</a:t>
            </a:r>
            <a:r>
              <a:rPr lang="en-US" sz="5600" dirty="0">
                <a:solidFill>
                  <a:srgbClr val="FFFFFF"/>
                </a:solidFill>
              </a:rPr>
              <a:t> Rock o Paper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85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BF99BD-9A4D-D3E9-7E0B-00FC561A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8085"/>
            <a:ext cx="8596668" cy="1320800"/>
          </a:xfrm>
        </p:spPr>
        <p:txBody>
          <a:bodyPr/>
          <a:lstStyle/>
          <a:p>
            <a:r>
              <a:rPr lang="it-IT" dirty="0"/>
              <a:t>Matlab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911ABA-3306-FC14-043B-6D88E5F00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08485"/>
            <a:ext cx="9045786" cy="1320801"/>
          </a:xfrm>
        </p:spPr>
        <p:txBody>
          <a:bodyPr/>
          <a:lstStyle/>
          <a:p>
            <a:pPr algn="just"/>
            <a:r>
              <a:rPr lang="it-IT" dirty="0"/>
              <a:t>L’azione con preferenza maggiore è ’Paper’ poiché con essa si ottiene il </a:t>
            </a:r>
            <a:r>
              <a:rPr lang="it-IT" dirty="0" err="1"/>
              <a:t>reward</a:t>
            </a:r>
            <a:r>
              <a:rPr lang="it-IT" dirty="0"/>
              <a:t> maggiore, 0 in caso di parità o 1 in caso di vittoria, mentre l’azione ’Rock’ ha preferenza minore poiché il </a:t>
            </a:r>
            <a:r>
              <a:rPr lang="it-IT" dirty="0" err="1"/>
              <a:t>reward</a:t>
            </a:r>
            <a:r>
              <a:rPr lang="it-IT" dirty="0"/>
              <a:t> ottenuto giocando questa azione sarà 0 in caso di parità o -1 in caso di sconfitta</a:t>
            </a:r>
          </a:p>
        </p:txBody>
      </p:sp>
      <p:pic>
        <p:nvPicPr>
          <p:cNvPr id="5" name="Immagine 4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A53D18E4-D7E3-CF79-EA70-A315F55F1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0" y="2256087"/>
            <a:ext cx="5423130" cy="460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2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BE9D4C4-9FA3-4885-A769-301639CC7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CF7CB20-9526-7458-C0FC-9E8EC1EA9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3" y="272751"/>
            <a:ext cx="3749061" cy="1508469"/>
          </a:xfrm>
        </p:spPr>
        <p:txBody>
          <a:bodyPr anchor="ctr">
            <a:normAutofit/>
          </a:bodyPr>
          <a:lstStyle/>
          <a:p>
            <a:r>
              <a:rPr lang="it-IT" sz="3200" dirty="0"/>
              <a:t>Bandito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EB6695E-BED5-4DA3-8C9B-AD301AEF4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35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9D23E8-F41C-0D6F-B952-B6F73AAB0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15" y="1578078"/>
            <a:ext cx="3278767" cy="4760114"/>
          </a:xfrm>
        </p:spPr>
        <p:txBody>
          <a:bodyPr>
            <a:normAutofit/>
          </a:bodyPr>
          <a:lstStyle/>
          <a:p>
            <a:r>
              <a:rPr lang="it-IT" sz="1600" dirty="0"/>
              <a:t>Nel nostro caso abbiamo un bandito deterministico. </a:t>
            </a:r>
          </a:p>
          <a:p>
            <a:r>
              <a:rPr lang="it-IT" sz="1600" dirty="0"/>
              <a:t>L’azione del nostro avversario è scelta casualmente</a:t>
            </a:r>
          </a:p>
          <a:p>
            <a:r>
              <a:rPr lang="it-IT" sz="1600" dirty="0"/>
              <a:t>Le azioni disponibili sono:</a:t>
            </a:r>
          </a:p>
          <a:p>
            <a:pPr>
              <a:buFont typeface="+mj-lt"/>
              <a:buAutoNum type="arabicPeriod"/>
            </a:pPr>
            <a:r>
              <a:rPr lang="it-IT" sz="1600" dirty="0"/>
              <a:t>Rock</a:t>
            </a:r>
          </a:p>
          <a:p>
            <a:pPr>
              <a:buFont typeface="+mj-lt"/>
              <a:buAutoNum type="arabicPeriod"/>
            </a:pPr>
            <a:r>
              <a:rPr lang="it-IT" sz="1600" dirty="0"/>
              <a:t>Paper</a:t>
            </a:r>
          </a:p>
          <a:p>
            <a:pPr>
              <a:buFont typeface="+mj-lt"/>
              <a:buAutoNum type="arabicPeriod"/>
            </a:pPr>
            <a:r>
              <a:rPr lang="it-IT" sz="1600" dirty="0"/>
              <a:t>Scissors</a:t>
            </a:r>
          </a:p>
          <a:p>
            <a:pPr>
              <a:buFont typeface="+mj-lt"/>
              <a:buAutoNum type="arabicPeriod"/>
            </a:pPr>
            <a:r>
              <a:rPr lang="it-IT" sz="1600" dirty="0"/>
              <a:t>Spock</a:t>
            </a:r>
          </a:p>
          <a:p>
            <a:pPr>
              <a:buFont typeface="+mj-lt"/>
              <a:buAutoNum type="arabicPeriod"/>
            </a:pPr>
            <a:r>
              <a:rPr lang="it-IT" sz="1600" dirty="0"/>
              <a:t>Lizard</a:t>
            </a:r>
          </a:p>
          <a:p>
            <a:pPr marL="0" indent="0">
              <a:buNone/>
            </a:pPr>
            <a:endParaRPr lang="it-IT" sz="1600" dirty="0"/>
          </a:p>
          <a:p>
            <a:pPr marL="0" indent="0">
              <a:buNone/>
            </a:pPr>
            <a:endParaRPr lang="it-IT" sz="1600" dirty="0"/>
          </a:p>
        </p:txBody>
      </p:sp>
      <p:pic>
        <p:nvPicPr>
          <p:cNvPr id="29" name="Immagine 28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562986A7-DF9E-9BB0-2F3E-8C39302ECD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714"/>
          <a:stretch/>
        </p:blipFill>
        <p:spPr>
          <a:xfrm>
            <a:off x="7994208" y="1781220"/>
            <a:ext cx="3943114" cy="3898900"/>
          </a:xfrm>
          <a:prstGeom prst="rect">
            <a:avLst/>
          </a:prstGeom>
        </p:spPr>
      </p:pic>
      <p:pic>
        <p:nvPicPr>
          <p:cNvPr id="31" name="Immagine 30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A0E25000-28CF-C9A4-0C5A-3D585B108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808" y="519807"/>
            <a:ext cx="4745657" cy="581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3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FF3E13-217F-E480-41A2-B7F4CC5A4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it-IT" dirty="0"/>
              <a:t>Policy 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7B7F7C7A-90BF-DDE6-C8D8-01A55D684A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792227"/>
              </p:ext>
            </p:extLst>
          </p:nvPr>
        </p:nvGraphicFramePr>
        <p:xfrm>
          <a:off x="1286934" y="1709057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699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pic>
        <p:nvPicPr>
          <p:cNvPr id="5" name="Segnaposto contenuto 4" descr="Immagine che contiene testo, schermata, Carattere, documento&#10;&#10;Descrizione generata automaticamente">
            <a:extLst>
              <a:ext uri="{FF2B5EF4-FFF2-40B4-BE49-F238E27FC236}">
                <a16:creationId xmlns:a16="http://schemas.microsoft.com/office/drawing/2014/main" id="{6FEAE638-A2B2-5FA8-FE1E-6C387922E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1753" b="2127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1D7830A-2F32-DF35-CB99-2FDF07D49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5400" dirty="0" err="1"/>
              <a:t>ε</a:t>
            </a:r>
            <a:r>
              <a:rPr lang="en-US" sz="5400" dirty="0"/>
              <a:t>-greedy sample-average</a:t>
            </a: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5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7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48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8A3C4E-CB74-C861-3F87-09F5DCBE9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ε-</a:t>
            </a:r>
            <a:r>
              <a:rPr lang="it-IT" dirty="0" err="1"/>
              <a:t>greedy</a:t>
            </a:r>
            <a:r>
              <a:rPr lang="it-IT" dirty="0"/>
              <a:t> sample-</a:t>
            </a:r>
            <a:r>
              <a:rPr lang="it-IT" dirty="0" err="1"/>
              <a:t>average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852F2D-662C-E5E7-F4A4-ACA5F056B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7562"/>
            <a:ext cx="9027106" cy="1268411"/>
          </a:xfrm>
        </p:spPr>
        <p:txBody>
          <a:bodyPr/>
          <a:lstStyle/>
          <a:p>
            <a:pPr algn="just"/>
            <a:r>
              <a:rPr lang="it-IT" dirty="0"/>
              <a:t>Questa policy è caratterizzata da una probabilità </a:t>
            </a:r>
            <a:r>
              <a:rPr lang="el-GR" dirty="0"/>
              <a:t>ε</a:t>
            </a:r>
            <a:r>
              <a:rPr lang="it-IT" dirty="0"/>
              <a:t>, la quale determina la scelta dell’azione. Più precisamente con probabilità 1- </a:t>
            </a:r>
            <a:r>
              <a:rPr lang="el-GR" dirty="0"/>
              <a:t>ε</a:t>
            </a:r>
            <a:r>
              <a:rPr lang="it-IT" dirty="0"/>
              <a:t> viene scelta l’azione </a:t>
            </a:r>
            <a:r>
              <a:rPr lang="it-IT" dirty="0" err="1"/>
              <a:t>greedy</a:t>
            </a:r>
            <a:r>
              <a:rPr lang="it-IT" dirty="0"/>
              <a:t>, ovvero quella che massimizza il </a:t>
            </a:r>
            <a:r>
              <a:rPr lang="it-IT" dirty="0" err="1"/>
              <a:t>reward</a:t>
            </a:r>
            <a:r>
              <a:rPr lang="it-IT" dirty="0"/>
              <a:t> immediato; al contrario con  probabilità </a:t>
            </a:r>
            <a:r>
              <a:rPr lang="el-GR" dirty="0"/>
              <a:t>ε</a:t>
            </a:r>
            <a:r>
              <a:rPr lang="it-IT" dirty="0"/>
              <a:t> si esplorano le altre azioni.</a:t>
            </a:r>
          </a:p>
        </p:txBody>
      </p:sp>
      <p:pic>
        <p:nvPicPr>
          <p:cNvPr id="5" name="Immagine 4" descr="Immagine che contiene Carattere, calligrafia, linea, bianco&#10;&#10;Descrizione generata automaticamente">
            <a:extLst>
              <a:ext uri="{FF2B5EF4-FFF2-40B4-BE49-F238E27FC236}">
                <a16:creationId xmlns:a16="http://schemas.microsoft.com/office/drawing/2014/main" id="{C86F7792-F88E-45CA-C93A-B6F31D81E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068" y="5096798"/>
            <a:ext cx="2997200" cy="1295400"/>
          </a:xfrm>
          <a:prstGeom prst="rect">
            <a:avLst/>
          </a:prstGeom>
        </p:spPr>
      </p:pic>
      <p:pic>
        <p:nvPicPr>
          <p:cNvPr id="7" name="Immagine 6" descr="Immagine che contiene testo, Carattere, calligrafia, bianco&#10;&#10;Descrizione generata automaticamente">
            <a:extLst>
              <a:ext uri="{FF2B5EF4-FFF2-40B4-BE49-F238E27FC236}">
                <a16:creationId xmlns:a16="http://schemas.microsoft.com/office/drawing/2014/main" id="{BEDBF2DD-4315-A3AA-D39C-B5F46A561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675" y="2897952"/>
            <a:ext cx="6883400" cy="1295400"/>
          </a:xfrm>
          <a:prstGeom prst="rect">
            <a:avLst/>
          </a:prstGeom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7C89233E-D45B-D0C6-CDA3-3A386427DBF2}"/>
              </a:ext>
            </a:extLst>
          </p:cNvPr>
          <p:cNvSpPr txBox="1">
            <a:spLocks/>
          </p:cNvSpPr>
          <p:nvPr/>
        </p:nvSpPr>
        <p:spPr>
          <a:xfrm>
            <a:off x="677333" y="4321225"/>
            <a:ext cx="9204085" cy="816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Iterando per un tempo che tende a infinito, per la legge dei grandi numeri, le stime convergono ai valori veri</a:t>
            </a:r>
          </a:p>
        </p:txBody>
      </p:sp>
    </p:spTree>
    <p:extLst>
      <p:ext uri="{BB962C8B-B14F-4D97-AF65-F5344CB8AC3E}">
        <p14:creationId xmlns:p14="http://schemas.microsoft.com/office/powerpoint/2010/main" val="34302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858253-F30F-54EA-6C88-3353C119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Matlab</a:t>
            </a:r>
          </a:p>
        </p:txBody>
      </p:sp>
      <p:pic>
        <p:nvPicPr>
          <p:cNvPr id="7" name="Segnaposto contenuto 6" descr="Immagine che contiene testo, schermata, Carattere, documento&#10;&#10;Descrizione generata automaticamente">
            <a:extLst>
              <a:ext uri="{FF2B5EF4-FFF2-40B4-BE49-F238E27FC236}">
                <a16:creationId xmlns:a16="http://schemas.microsoft.com/office/drawing/2014/main" id="{F76C4233-982B-2012-9ACA-84B2EA788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091" y="1488281"/>
            <a:ext cx="5454076" cy="4760119"/>
          </a:xfrm>
        </p:spPr>
      </p:pic>
    </p:spTree>
    <p:extLst>
      <p:ext uri="{BB962C8B-B14F-4D97-AF65-F5344CB8AC3E}">
        <p14:creationId xmlns:p14="http://schemas.microsoft.com/office/powerpoint/2010/main" val="2823335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7E4335-991C-BF23-E8CD-FB58DC6B0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Matlab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A379EF-FC03-DD10-BB35-B1B36277F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4897"/>
            <a:ext cx="8596668" cy="700598"/>
          </a:xfrm>
        </p:spPr>
        <p:txBody>
          <a:bodyPr/>
          <a:lstStyle/>
          <a:p>
            <a:r>
              <a:rPr lang="it-IT" dirty="0"/>
              <a:t>Le azioni hanno tutte la stessa stima del </a:t>
            </a:r>
            <a:r>
              <a:rPr lang="it-IT" dirty="0" err="1"/>
              <a:t>reward</a:t>
            </a:r>
            <a:r>
              <a:rPr lang="it-IT" dirty="0"/>
              <a:t> atteso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5333A13-F1E6-1826-EAB8-8EF7D8E30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27200"/>
            <a:ext cx="9177866" cy="484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45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15EA10-D804-5310-348F-4C38EFA2C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296" y="1577392"/>
            <a:ext cx="6960759" cy="284967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600" dirty="0">
                <a:solidFill>
                  <a:srgbClr val="FFFFFF"/>
                </a:solidFill>
              </a:rPr>
              <a:t>Caso particolare: </a:t>
            </a:r>
            <a:r>
              <a:rPr lang="en-US" sz="5600" dirty="0" err="1">
                <a:solidFill>
                  <a:srgbClr val="FFFFFF"/>
                </a:solidFill>
              </a:rPr>
              <a:t>l’avversario</a:t>
            </a:r>
            <a:r>
              <a:rPr lang="en-US" sz="5600" dirty="0">
                <a:solidFill>
                  <a:srgbClr val="FFFFFF"/>
                </a:solidFill>
              </a:rPr>
              <a:t> </a:t>
            </a:r>
            <a:r>
              <a:rPr lang="en-US" sz="5600" dirty="0" err="1">
                <a:solidFill>
                  <a:srgbClr val="FFFFFF"/>
                </a:solidFill>
              </a:rPr>
              <a:t>può</a:t>
            </a:r>
            <a:r>
              <a:rPr lang="en-US" sz="5600" dirty="0">
                <a:solidFill>
                  <a:srgbClr val="FFFFFF"/>
                </a:solidFill>
              </a:rPr>
              <a:t> </a:t>
            </a:r>
            <a:r>
              <a:rPr lang="en-US" sz="5600" dirty="0" err="1">
                <a:solidFill>
                  <a:srgbClr val="FFFFFF"/>
                </a:solidFill>
              </a:rPr>
              <a:t>giocare</a:t>
            </a:r>
            <a:r>
              <a:rPr lang="en-US" sz="5600" dirty="0">
                <a:solidFill>
                  <a:srgbClr val="FFFFFF"/>
                </a:solidFill>
              </a:rPr>
              <a:t> Rock e Paper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08394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Sfaccettatura</Template>
  <TotalTime>186</TotalTime>
  <Words>424</Words>
  <Application>Microsoft Macintosh PowerPoint</Application>
  <PresentationFormat>Widescreen</PresentationFormat>
  <Paragraphs>51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Trebuchet MS</vt:lpstr>
      <vt:lpstr>Wingdings 3</vt:lpstr>
      <vt:lpstr>Sfaccettatura</vt:lpstr>
      <vt:lpstr>Multi-Arm Bandit</vt:lpstr>
      <vt:lpstr>Problema</vt:lpstr>
      <vt:lpstr>Bandito</vt:lpstr>
      <vt:lpstr>Policy </vt:lpstr>
      <vt:lpstr>ε-greedy sample-average</vt:lpstr>
      <vt:lpstr>ε-greedy sample-average</vt:lpstr>
      <vt:lpstr>Matlab</vt:lpstr>
      <vt:lpstr>Matlab</vt:lpstr>
      <vt:lpstr>Caso particolare: l’avversario può giocare Rock e Paper</vt:lpstr>
      <vt:lpstr>Matlab</vt:lpstr>
      <vt:lpstr>Upper preference bound</vt:lpstr>
      <vt:lpstr>Upper confidence bound</vt:lpstr>
      <vt:lpstr>Matlab</vt:lpstr>
      <vt:lpstr>Matlab</vt:lpstr>
      <vt:lpstr>Caso particolare: l’avversario può giocare Rock e Paper</vt:lpstr>
      <vt:lpstr>Matlab</vt:lpstr>
      <vt:lpstr>Preference updates</vt:lpstr>
      <vt:lpstr>Preference updates</vt:lpstr>
      <vt:lpstr>Matlab</vt:lpstr>
      <vt:lpstr>Matlab</vt:lpstr>
      <vt:lpstr>Caso particolare: l’avversario può giocare Rock o Paper</vt:lpstr>
      <vt:lpstr>Matlab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Multi-Arm Bandit</dc:title>
  <dc:creator>ilaria costa</dc:creator>
  <cp:lastModifiedBy>Ilaria Costa</cp:lastModifiedBy>
  <cp:revision>11</cp:revision>
  <dcterms:created xsi:type="dcterms:W3CDTF">2024-04-18T14:26:27Z</dcterms:created>
  <dcterms:modified xsi:type="dcterms:W3CDTF">2024-07-25T15:01:08Z</dcterms:modified>
</cp:coreProperties>
</file>