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4" r:id="rId6"/>
    <p:sldId id="270" r:id="rId7"/>
    <p:sldId id="258" r:id="rId8"/>
    <p:sldId id="265" r:id="rId9"/>
    <p:sldId id="259" r:id="rId10"/>
    <p:sldId id="266" r:id="rId11"/>
    <p:sldId id="273" r:id="rId12"/>
    <p:sldId id="267" r:id="rId13"/>
    <p:sldId id="261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7"/>
    <p:restoredTop sz="94733"/>
  </p:normalViewPr>
  <p:slideViewPr>
    <p:cSldViewPr snapToGrid="0">
      <p:cViewPr varScale="1">
        <p:scale>
          <a:sx n="114" d="100"/>
          <a:sy n="11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DC6CF-24B5-40E6-91F6-C41CBA83F09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09B84-28CC-4DF2-B467-E7E936A2FF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dirty="0"/>
            <a:t>Ad ogni episodio il reward è:</a:t>
          </a:r>
          <a:endParaRPr lang="en-US" dirty="0"/>
        </a:p>
      </dgm:t>
    </dgm:pt>
    <dgm:pt modelId="{D7EEDFD3-5294-4F02-8655-A66F53407B26}" type="parTrans" cxnId="{5962886C-34E0-4DA7-9A10-55A60F0B5471}">
      <dgm:prSet/>
      <dgm:spPr/>
      <dgm:t>
        <a:bodyPr/>
        <a:lstStyle/>
        <a:p>
          <a:endParaRPr lang="en-US"/>
        </a:p>
      </dgm:t>
    </dgm:pt>
    <dgm:pt modelId="{AAE8ED39-9F60-4A92-82BF-B32522BE698D}" type="sibTrans" cxnId="{5962886C-34E0-4DA7-9A10-55A60F0B5471}">
      <dgm:prSet/>
      <dgm:spPr/>
      <dgm:t>
        <a:bodyPr/>
        <a:lstStyle/>
        <a:p>
          <a:endParaRPr lang="en-US"/>
        </a:p>
      </dgm:t>
    </dgm:pt>
    <dgm:pt modelId="{87DF583E-0C08-4ADF-89A7-36C389FEF01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1, se esce vinci</a:t>
          </a:r>
          <a:endParaRPr lang="en-US" dirty="0"/>
        </a:p>
      </dgm:t>
    </dgm:pt>
    <dgm:pt modelId="{F1EAA0B9-78D8-493D-B9F4-4833D885295E}" type="parTrans" cxnId="{F42752EF-8CCC-4FD3-9374-FCBA5F52D65E}">
      <dgm:prSet/>
      <dgm:spPr/>
      <dgm:t>
        <a:bodyPr/>
        <a:lstStyle/>
        <a:p>
          <a:endParaRPr lang="en-US"/>
        </a:p>
      </dgm:t>
    </dgm:pt>
    <dgm:pt modelId="{9D02B634-308E-40DE-B35E-5497F21BCC79}" type="sibTrans" cxnId="{F42752EF-8CCC-4FD3-9374-FCBA5F52D65E}">
      <dgm:prSet/>
      <dgm:spPr/>
      <dgm:t>
        <a:bodyPr/>
        <a:lstStyle/>
        <a:p>
          <a:endParaRPr lang="en-US"/>
        </a:p>
      </dgm:t>
    </dgm:pt>
    <dgm:pt modelId="{5D539111-566D-4B36-81CF-0C68BC92410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-1, se esce perdi</a:t>
          </a:r>
          <a:endParaRPr lang="en-US" dirty="0"/>
        </a:p>
      </dgm:t>
    </dgm:pt>
    <dgm:pt modelId="{F6AE037D-331D-497D-B086-59AD4AB3F395}" type="parTrans" cxnId="{545ADC53-80DF-4849-876D-E624596407B9}">
      <dgm:prSet/>
      <dgm:spPr/>
      <dgm:t>
        <a:bodyPr/>
        <a:lstStyle/>
        <a:p>
          <a:endParaRPr lang="en-US"/>
        </a:p>
      </dgm:t>
    </dgm:pt>
    <dgm:pt modelId="{693B705F-D025-48CA-813A-856D9F648DD8}" type="sibTrans" cxnId="{545ADC53-80DF-4849-876D-E624596407B9}">
      <dgm:prSet/>
      <dgm:spPr/>
      <dgm:t>
        <a:bodyPr/>
        <a:lstStyle/>
        <a:p>
          <a:endParaRPr lang="en-US"/>
        </a:p>
      </dgm:t>
    </dgm:pt>
    <dgm:pt modelId="{9A5D2B65-03B6-4C87-8821-33D895C1E0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Stati terminali per l’algoritmo sono: </a:t>
          </a:r>
          <a:endParaRPr lang="en-US"/>
        </a:p>
      </dgm:t>
    </dgm:pt>
    <dgm:pt modelId="{464B5C93-F856-44BA-8392-007C83EDAE12}" type="parTrans" cxnId="{6629877E-7C32-43E1-9C96-E15DE81A787B}">
      <dgm:prSet/>
      <dgm:spPr/>
      <dgm:t>
        <a:bodyPr/>
        <a:lstStyle/>
        <a:p>
          <a:endParaRPr lang="en-US"/>
        </a:p>
      </dgm:t>
    </dgm:pt>
    <dgm:pt modelId="{5C7C987B-E651-4D7B-AFB3-864ECA4657CD}" type="sibTrans" cxnId="{6629877E-7C32-43E1-9C96-E15DE81A787B}">
      <dgm:prSet/>
      <dgm:spPr/>
      <dgm:t>
        <a:bodyPr/>
        <a:lstStyle/>
        <a:p>
          <a:endParaRPr lang="en-US"/>
        </a:p>
      </dgm:t>
    </dgm:pt>
    <dgm:pt modelId="{C0E979AC-320D-40D5-93BA-7B85B347E0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100, il giocatore ha raggiunto il suo obiettivo</a:t>
          </a:r>
          <a:endParaRPr lang="en-US" dirty="0"/>
        </a:p>
      </dgm:t>
    </dgm:pt>
    <dgm:pt modelId="{CD646A16-6C16-41AF-BAEB-BB36F68D7869}" type="parTrans" cxnId="{2C8F2E13-7320-4B74-9DAF-50301A57E60D}">
      <dgm:prSet/>
      <dgm:spPr/>
      <dgm:t>
        <a:bodyPr/>
        <a:lstStyle/>
        <a:p>
          <a:endParaRPr lang="en-US"/>
        </a:p>
      </dgm:t>
    </dgm:pt>
    <dgm:pt modelId="{0BD17FC1-3813-4B20-BC69-CB8C80271914}" type="sibTrans" cxnId="{2C8F2E13-7320-4B74-9DAF-50301A57E60D}">
      <dgm:prSet/>
      <dgm:spPr/>
      <dgm:t>
        <a:bodyPr/>
        <a:lstStyle/>
        <a:p>
          <a:endParaRPr lang="en-US"/>
        </a:p>
      </dgm:t>
    </dgm:pt>
    <dgm:pt modelId="{A3F72D9A-CB5A-41C2-82B7-37552715B88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0, il giocatore è rimasto senza monete</a:t>
          </a:r>
          <a:endParaRPr lang="en-US" dirty="0"/>
        </a:p>
      </dgm:t>
    </dgm:pt>
    <dgm:pt modelId="{7640AD56-3D93-4B97-A304-00C08F34FCEF}" type="parTrans" cxnId="{3A801AED-3895-4E63-81AE-159F3AB27939}">
      <dgm:prSet/>
      <dgm:spPr/>
      <dgm:t>
        <a:bodyPr/>
        <a:lstStyle/>
        <a:p>
          <a:endParaRPr lang="en-US"/>
        </a:p>
      </dgm:t>
    </dgm:pt>
    <dgm:pt modelId="{1D68318A-2714-4AF9-8EB5-873461BF85E3}" type="sibTrans" cxnId="{3A801AED-3895-4E63-81AE-159F3AB27939}">
      <dgm:prSet/>
      <dgm:spPr/>
      <dgm:t>
        <a:bodyPr/>
        <a:lstStyle/>
        <a:p>
          <a:endParaRPr lang="en-US"/>
        </a:p>
      </dgm:t>
    </dgm:pt>
    <dgm:pt modelId="{E336CD21-AF1C-4A51-B30D-7573E32ADFC2}" type="pres">
      <dgm:prSet presAssocID="{A31DC6CF-24B5-40E6-91F6-C41CBA83F09C}" presName="root" presStyleCnt="0">
        <dgm:presLayoutVars>
          <dgm:dir/>
          <dgm:resizeHandles val="exact"/>
        </dgm:presLayoutVars>
      </dgm:prSet>
      <dgm:spPr/>
    </dgm:pt>
    <dgm:pt modelId="{DE68A4DE-610F-4981-86F8-917402183E8A}" type="pres">
      <dgm:prSet presAssocID="{42809B84-28CC-4DF2-B467-E7E936A2FFBB}" presName="compNode" presStyleCnt="0"/>
      <dgm:spPr/>
    </dgm:pt>
    <dgm:pt modelId="{E6F069AF-F944-44E3-A4F8-A6D46C0A0C75}" type="pres">
      <dgm:prSet presAssocID="{42809B84-28CC-4DF2-B467-E7E936A2FF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ra multifunzione"/>
        </a:ext>
      </dgm:extLst>
    </dgm:pt>
    <dgm:pt modelId="{9F2EA349-ECCB-4E06-836B-491107218E4A}" type="pres">
      <dgm:prSet presAssocID="{42809B84-28CC-4DF2-B467-E7E936A2FFBB}" presName="iconSpace" presStyleCnt="0"/>
      <dgm:spPr/>
    </dgm:pt>
    <dgm:pt modelId="{58C546AE-0A15-48F0-A9C8-1E411E49CDBE}" type="pres">
      <dgm:prSet presAssocID="{42809B84-28CC-4DF2-B467-E7E936A2FFBB}" presName="parTx" presStyleLbl="revTx" presStyleIdx="0" presStyleCnt="4" custLinFactNeighborX="6213">
        <dgm:presLayoutVars>
          <dgm:chMax val="0"/>
          <dgm:chPref val="0"/>
        </dgm:presLayoutVars>
      </dgm:prSet>
      <dgm:spPr/>
    </dgm:pt>
    <dgm:pt modelId="{650AD31F-0BBB-48C5-80A3-CC02E503F0DA}" type="pres">
      <dgm:prSet presAssocID="{42809B84-28CC-4DF2-B467-E7E936A2FFBB}" presName="txSpace" presStyleCnt="0"/>
      <dgm:spPr/>
    </dgm:pt>
    <dgm:pt modelId="{04B10ECB-E211-4DE1-B580-A45AC12FCA52}" type="pres">
      <dgm:prSet presAssocID="{42809B84-28CC-4DF2-B467-E7E936A2FFBB}" presName="desTx" presStyleLbl="revTx" presStyleIdx="1" presStyleCnt="4">
        <dgm:presLayoutVars/>
      </dgm:prSet>
      <dgm:spPr/>
    </dgm:pt>
    <dgm:pt modelId="{0C2B462D-72B8-4170-B4A1-ACD676CBABEF}" type="pres">
      <dgm:prSet presAssocID="{AAE8ED39-9F60-4A92-82BF-B32522BE698D}" presName="sibTrans" presStyleCnt="0"/>
      <dgm:spPr/>
    </dgm:pt>
    <dgm:pt modelId="{C8C82C3F-9710-4C5C-B7B5-9FE34C5CA103}" type="pres">
      <dgm:prSet presAssocID="{9A5D2B65-03B6-4C87-8821-33D895C1E040}" presName="compNode" presStyleCnt="0"/>
      <dgm:spPr/>
    </dgm:pt>
    <dgm:pt modelId="{643015A8-7D6C-46B1-AD78-54B56EB53376}" type="pres">
      <dgm:prSet presAssocID="{9A5D2B65-03B6-4C87-8821-33D895C1E0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te"/>
        </a:ext>
      </dgm:extLst>
    </dgm:pt>
    <dgm:pt modelId="{BB61B226-C555-4831-9D90-3448B0CA97CE}" type="pres">
      <dgm:prSet presAssocID="{9A5D2B65-03B6-4C87-8821-33D895C1E040}" presName="iconSpace" presStyleCnt="0"/>
      <dgm:spPr/>
    </dgm:pt>
    <dgm:pt modelId="{ED842BC2-8005-4196-BBA4-F486CFAF5B65}" type="pres">
      <dgm:prSet presAssocID="{9A5D2B65-03B6-4C87-8821-33D895C1E040}" presName="parTx" presStyleLbl="revTx" presStyleIdx="2" presStyleCnt="4">
        <dgm:presLayoutVars>
          <dgm:chMax val="0"/>
          <dgm:chPref val="0"/>
        </dgm:presLayoutVars>
      </dgm:prSet>
      <dgm:spPr/>
    </dgm:pt>
    <dgm:pt modelId="{60D43949-6D20-462F-A9E5-17629F727E89}" type="pres">
      <dgm:prSet presAssocID="{9A5D2B65-03B6-4C87-8821-33D895C1E040}" presName="txSpace" presStyleCnt="0"/>
      <dgm:spPr/>
    </dgm:pt>
    <dgm:pt modelId="{FB5257DA-3EA0-46E3-AE35-C6E5E63F8FE2}" type="pres">
      <dgm:prSet presAssocID="{9A5D2B65-03B6-4C87-8821-33D895C1E040}" presName="desTx" presStyleLbl="revTx" presStyleIdx="3" presStyleCnt="4">
        <dgm:presLayoutVars/>
      </dgm:prSet>
      <dgm:spPr/>
    </dgm:pt>
  </dgm:ptLst>
  <dgm:cxnLst>
    <dgm:cxn modelId="{2EA1950F-125B-419F-B94C-A5B7D7FE913B}" type="presOf" srcId="{42809B84-28CC-4DF2-B467-E7E936A2FFBB}" destId="{58C546AE-0A15-48F0-A9C8-1E411E49CDBE}" srcOrd="0" destOrd="0" presId="urn:microsoft.com/office/officeart/2018/5/layout/CenteredIconLabelDescriptionList"/>
    <dgm:cxn modelId="{2C8F2E13-7320-4B74-9DAF-50301A57E60D}" srcId="{9A5D2B65-03B6-4C87-8821-33D895C1E040}" destId="{C0E979AC-320D-40D5-93BA-7B85B347E0F3}" srcOrd="0" destOrd="0" parTransId="{CD646A16-6C16-41AF-BAEB-BB36F68D7869}" sibTransId="{0BD17FC1-3813-4B20-BC69-CB8C80271914}"/>
    <dgm:cxn modelId="{9999782A-78E5-4942-903D-9E1878A4DC48}" type="presOf" srcId="{87DF583E-0C08-4ADF-89A7-36C389FEF01C}" destId="{04B10ECB-E211-4DE1-B580-A45AC12FCA52}" srcOrd="0" destOrd="0" presId="urn:microsoft.com/office/officeart/2018/5/layout/CenteredIconLabelDescriptionList"/>
    <dgm:cxn modelId="{526C1E40-2EE2-458E-964E-53EE3963CBF1}" type="presOf" srcId="{A3F72D9A-CB5A-41C2-82B7-37552715B88B}" destId="{FB5257DA-3EA0-46E3-AE35-C6E5E63F8FE2}" srcOrd="0" destOrd="1" presId="urn:microsoft.com/office/officeart/2018/5/layout/CenteredIconLabelDescriptionList"/>
    <dgm:cxn modelId="{09220743-21E1-4042-9850-0A4FA615FCF2}" type="presOf" srcId="{C0E979AC-320D-40D5-93BA-7B85B347E0F3}" destId="{FB5257DA-3EA0-46E3-AE35-C6E5E63F8FE2}" srcOrd="0" destOrd="0" presId="urn:microsoft.com/office/officeart/2018/5/layout/CenteredIconLabelDescriptionList"/>
    <dgm:cxn modelId="{545ADC53-80DF-4849-876D-E624596407B9}" srcId="{42809B84-28CC-4DF2-B467-E7E936A2FFBB}" destId="{5D539111-566D-4B36-81CF-0C68BC924109}" srcOrd="1" destOrd="0" parTransId="{F6AE037D-331D-497D-B086-59AD4AB3F395}" sibTransId="{693B705F-D025-48CA-813A-856D9F648DD8}"/>
    <dgm:cxn modelId="{5962886C-34E0-4DA7-9A10-55A60F0B5471}" srcId="{A31DC6CF-24B5-40E6-91F6-C41CBA83F09C}" destId="{42809B84-28CC-4DF2-B467-E7E936A2FFBB}" srcOrd="0" destOrd="0" parTransId="{D7EEDFD3-5294-4F02-8655-A66F53407B26}" sibTransId="{AAE8ED39-9F60-4A92-82BF-B32522BE698D}"/>
    <dgm:cxn modelId="{6629877E-7C32-43E1-9C96-E15DE81A787B}" srcId="{A31DC6CF-24B5-40E6-91F6-C41CBA83F09C}" destId="{9A5D2B65-03B6-4C87-8821-33D895C1E040}" srcOrd="1" destOrd="0" parTransId="{464B5C93-F856-44BA-8392-007C83EDAE12}" sibTransId="{5C7C987B-E651-4D7B-AFB3-864ECA4657CD}"/>
    <dgm:cxn modelId="{B51C6BB3-7F27-490B-9B52-AD9511E2E51F}" type="presOf" srcId="{9A5D2B65-03B6-4C87-8821-33D895C1E040}" destId="{ED842BC2-8005-4196-BBA4-F486CFAF5B65}" srcOrd="0" destOrd="0" presId="urn:microsoft.com/office/officeart/2018/5/layout/CenteredIconLabelDescriptionList"/>
    <dgm:cxn modelId="{49F38FB7-4DFB-4CFC-BA24-C485DDA5759C}" type="presOf" srcId="{A31DC6CF-24B5-40E6-91F6-C41CBA83F09C}" destId="{E336CD21-AF1C-4A51-B30D-7573E32ADFC2}" srcOrd="0" destOrd="0" presId="urn:microsoft.com/office/officeart/2018/5/layout/CenteredIconLabelDescriptionList"/>
    <dgm:cxn modelId="{6CBC14D2-C2C5-486F-A7CA-49B9D721FB85}" type="presOf" srcId="{5D539111-566D-4B36-81CF-0C68BC924109}" destId="{04B10ECB-E211-4DE1-B580-A45AC12FCA52}" srcOrd="0" destOrd="1" presId="urn:microsoft.com/office/officeart/2018/5/layout/CenteredIconLabelDescriptionList"/>
    <dgm:cxn modelId="{3A801AED-3895-4E63-81AE-159F3AB27939}" srcId="{9A5D2B65-03B6-4C87-8821-33D895C1E040}" destId="{A3F72D9A-CB5A-41C2-82B7-37552715B88B}" srcOrd="1" destOrd="0" parTransId="{7640AD56-3D93-4B97-A304-00C08F34FCEF}" sibTransId="{1D68318A-2714-4AF9-8EB5-873461BF85E3}"/>
    <dgm:cxn modelId="{F42752EF-8CCC-4FD3-9374-FCBA5F52D65E}" srcId="{42809B84-28CC-4DF2-B467-E7E936A2FFBB}" destId="{87DF583E-0C08-4ADF-89A7-36C389FEF01C}" srcOrd="0" destOrd="0" parTransId="{F1EAA0B9-78D8-493D-B9F4-4833D885295E}" sibTransId="{9D02B634-308E-40DE-B35E-5497F21BCC79}"/>
    <dgm:cxn modelId="{6666504E-A707-4573-B03F-61398CA9D97E}" type="presParOf" srcId="{E336CD21-AF1C-4A51-B30D-7573E32ADFC2}" destId="{DE68A4DE-610F-4981-86F8-917402183E8A}" srcOrd="0" destOrd="0" presId="urn:microsoft.com/office/officeart/2018/5/layout/CenteredIconLabelDescriptionList"/>
    <dgm:cxn modelId="{7A4DAA84-5813-4DEB-B721-8AE5868014B0}" type="presParOf" srcId="{DE68A4DE-610F-4981-86F8-917402183E8A}" destId="{E6F069AF-F944-44E3-A4F8-A6D46C0A0C75}" srcOrd="0" destOrd="0" presId="urn:microsoft.com/office/officeart/2018/5/layout/CenteredIconLabelDescriptionList"/>
    <dgm:cxn modelId="{1D1EF539-C96E-4BED-839B-7651451F09FC}" type="presParOf" srcId="{DE68A4DE-610F-4981-86F8-917402183E8A}" destId="{9F2EA349-ECCB-4E06-836B-491107218E4A}" srcOrd="1" destOrd="0" presId="urn:microsoft.com/office/officeart/2018/5/layout/CenteredIconLabelDescriptionList"/>
    <dgm:cxn modelId="{1D8EDC05-1B9A-4FA0-93CD-C17E230C3CB6}" type="presParOf" srcId="{DE68A4DE-610F-4981-86F8-917402183E8A}" destId="{58C546AE-0A15-48F0-A9C8-1E411E49CDBE}" srcOrd="2" destOrd="0" presId="urn:microsoft.com/office/officeart/2018/5/layout/CenteredIconLabelDescriptionList"/>
    <dgm:cxn modelId="{5345D6AA-575D-456F-AFA2-F8635A2A0282}" type="presParOf" srcId="{DE68A4DE-610F-4981-86F8-917402183E8A}" destId="{650AD31F-0BBB-48C5-80A3-CC02E503F0DA}" srcOrd="3" destOrd="0" presId="urn:microsoft.com/office/officeart/2018/5/layout/CenteredIconLabelDescriptionList"/>
    <dgm:cxn modelId="{044FC90A-24B8-4C8B-A127-E36A75C6131B}" type="presParOf" srcId="{DE68A4DE-610F-4981-86F8-917402183E8A}" destId="{04B10ECB-E211-4DE1-B580-A45AC12FCA52}" srcOrd="4" destOrd="0" presId="urn:microsoft.com/office/officeart/2018/5/layout/CenteredIconLabelDescriptionList"/>
    <dgm:cxn modelId="{71728BB0-6F09-4018-B114-44C69DE2BF20}" type="presParOf" srcId="{E336CD21-AF1C-4A51-B30D-7573E32ADFC2}" destId="{0C2B462D-72B8-4170-B4A1-ACD676CBABEF}" srcOrd="1" destOrd="0" presId="urn:microsoft.com/office/officeart/2018/5/layout/CenteredIconLabelDescriptionList"/>
    <dgm:cxn modelId="{9AC4D87E-5C75-44A4-BC6E-756F7063C581}" type="presParOf" srcId="{E336CD21-AF1C-4A51-B30D-7573E32ADFC2}" destId="{C8C82C3F-9710-4C5C-B7B5-9FE34C5CA103}" srcOrd="2" destOrd="0" presId="urn:microsoft.com/office/officeart/2018/5/layout/CenteredIconLabelDescriptionList"/>
    <dgm:cxn modelId="{16525675-9156-47AC-B212-0F501F9637F6}" type="presParOf" srcId="{C8C82C3F-9710-4C5C-B7B5-9FE34C5CA103}" destId="{643015A8-7D6C-46B1-AD78-54B56EB53376}" srcOrd="0" destOrd="0" presId="urn:microsoft.com/office/officeart/2018/5/layout/CenteredIconLabelDescriptionList"/>
    <dgm:cxn modelId="{3497297B-0640-43A5-9128-1672ABF4A25B}" type="presParOf" srcId="{C8C82C3F-9710-4C5C-B7B5-9FE34C5CA103}" destId="{BB61B226-C555-4831-9D90-3448B0CA97CE}" srcOrd="1" destOrd="0" presId="urn:microsoft.com/office/officeart/2018/5/layout/CenteredIconLabelDescriptionList"/>
    <dgm:cxn modelId="{7A8D871F-FA45-4965-89D4-742E54B0A32A}" type="presParOf" srcId="{C8C82C3F-9710-4C5C-B7B5-9FE34C5CA103}" destId="{ED842BC2-8005-4196-BBA4-F486CFAF5B65}" srcOrd="2" destOrd="0" presId="urn:microsoft.com/office/officeart/2018/5/layout/CenteredIconLabelDescriptionList"/>
    <dgm:cxn modelId="{27BC16D5-B3B9-4CFC-AEFF-A2BD6FF65B7A}" type="presParOf" srcId="{C8C82C3F-9710-4C5C-B7B5-9FE34C5CA103}" destId="{60D43949-6D20-462F-A9E5-17629F727E89}" srcOrd="3" destOrd="0" presId="urn:microsoft.com/office/officeart/2018/5/layout/CenteredIconLabelDescriptionList"/>
    <dgm:cxn modelId="{EE876DDF-7DCF-4F89-A54C-88C1512686EA}" type="presParOf" srcId="{C8C82C3F-9710-4C5C-B7B5-9FE34C5CA103}" destId="{FB5257DA-3EA0-46E3-AE35-C6E5E63F8F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918AA-BA19-49E2-8145-43CCFA1FC8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589B-265C-4848-A47C-83881B2E3E74}">
      <dgm:prSet custT="1"/>
      <dgm:spPr/>
      <dgm:t>
        <a:bodyPr/>
        <a:lstStyle/>
        <a:p>
          <a:r>
            <a:rPr lang="it-IT" sz="2400" dirty="0"/>
            <a:t>Confronto tra:</a:t>
          </a:r>
          <a:endParaRPr lang="en-US" sz="2400" dirty="0"/>
        </a:p>
      </dgm:t>
    </dgm:pt>
    <dgm:pt modelId="{FA3FAC5D-C3DF-4A12-B4B0-C30AEBB79469}" type="parTrans" cxnId="{3C20E2DE-B565-47FD-B71E-CE0697F252B6}">
      <dgm:prSet/>
      <dgm:spPr/>
      <dgm:t>
        <a:bodyPr/>
        <a:lstStyle/>
        <a:p>
          <a:endParaRPr lang="en-US"/>
        </a:p>
      </dgm:t>
    </dgm:pt>
    <dgm:pt modelId="{77D26EC0-D4A8-4C3A-AA23-D711CFC49755}" type="sibTrans" cxnId="{3C20E2DE-B565-47FD-B71E-CE0697F252B6}">
      <dgm:prSet/>
      <dgm:spPr/>
      <dgm:t>
        <a:bodyPr/>
        <a:lstStyle/>
        <a:p>
          <a:endParaRPr lang="en-US"/>
        </a:p>
      </dgm:t>
    </dgm:pt>
    <dgm:pt modelId="{5D686025-4342-9847-B164-61B23A578F0C}">
      <dgm:prSet custT="1"/>
      <dgm:spPr/>
      <dgm:t>
        <a:bodyPr/>
        <a:lstStyle/>
        <a:p>
          <a:r>
            <a:rPr lang="it-IT" sz="2400" dirty="0"/>
            <a:t>Policy iteration</a:t>
          </a:r>
        </a:p>
      </dgm:t>
    </dgm:pt>
    <dgm:pt modelId="{046E6523-7117-C44E-90D4-1CF698A51011}" type="parTrans" cxnId="{03EBCCD8-DD41-0B4F-97D2-F1B5754149D2}">
      <dgm:prSet/>
      <dgm:spPr/>
      <dgm:t>
        <a:bodyPr/>
        <a:lstStyle/>
        <a:p>
          <a:endParaRPr lang="it-IT"/>
        </a:p>
      </dgm:t>
    </dgm:pt>
    <dgm:pt modelId="{54EB39EC-0A76-2444-AE62-3FEB438922B5}" type="sibTrans" cxnId="{03EBCCD8-DD41-0B4F-97D2-F1B5754149D2}">
      <dgm:prSet/>
      <dgm:spPr/>
      <dgm:t>
        <a:bodyPr/>
        <a:lstStyle/>
        <a:p>
          <a:endParaRPr lang="it-IT"/>
        </a:p>
      </dgm:t>
    </dgm:pt>
    <dgm:pt modelId="{A9AC4F5E-9958-7C4A-BE7F-846697F35144}">
      <dgm:prSet custT="1"/>
      <dgm:spPr/>
      <dgm:t>
        <a:bodyPr/>
        <a:lstStyle/>
        <a:p>
          <a:r>
            <a:rPr lang="it-IT" sz="2400" dirty="0"/>
            <a:t>Value iteration</a:t>
          </a:r>
        </a:p>
      </dgm:t>
    </dgm:pt>
    <dgm:pt modelId="{2595F32E-4FCF-5D43-8741-C8C3DBF516AD}" type="parTrans" cxnId="{120FF0A8-FE01-1946-B597-AD4E5418D193}">
      <dgm:prSet/>
      <dgm:spPr/>
      <dgm:t>
        <a:bodyPr/>
        <a:lstStyle/>
        <a:p>
          <a:endParaRPr lang="it-IT"/>
        </a:p>
      </dgm:t>
    </dgm:pt>
    <dgm:pt modelId="{4F6682FA-35A4-A34B-B90F-B0B3DDD212AF}" type="sibTrans" cxnId="{120FF0A8-FE01-1946-B597-AD4E5418D193}">
      <dgm:prSet/>
      <dgm:spPr/>
      <dgm:t>
        <a:bodyPr/>
        <a:lstStyle/>
        <a:p>
          <a:endParaRPr lang="it-IT"/>
        </a:p>
      </dgm:t>
    </dgm:pt>
    <dgm:pt modelId="{207C4344-D776-BC48-894E-55A451DC5600}" type="pres">
      <dgm:prSet presAssocID="{C6B918AA-BA19-49E2-8145-43CCFA1FC8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2170DE-7B0C-2940-AF29-F176ED0A5F34}" type="pres">
      <dgm:prSet presAssocID="{A508589B-265C-4848-A47C-83881B2E3E74}" presName="hierRoot1" presStyleCnt="0"/>
      <dgm:spPr/>
    </dgm:pt>
    <dgm:pt modelId="{8E1FAE01-DF79-6941-8A27-92126FD8478A}" type="pres">
      <dgm:prSet presAssocID="{A508589B-265C-4848-A47C-83881B2E3E74}" presName="composite" presStyleCnt="0"/>
      <dgm:spPr/>
    </dgm:pt>
    <dgm:pt modelId="{9B174FD6-7458-B943-832A-C805DEA25AEE}" type="pres">
      <dgm:prSet presAssocID="{A508589B-265C-4848-A47C-83881B2E3E74}" presName="background" presStyleLbl="node0" presStyleIdx="0" presStyleCnt="1"/>
      <dgm:spPr/>
    </dgm:pt>
    <dgm:pt modelId="{14BF0206-8630-C94B-9C82-20FD3D6DAE78}" type="pres">
      <dgm:prSet presAssocID="{A508589B-265C-4848-A47C-83881B2E3E74}" presName="text" presStyleLbl="fgAcc0" presStyleIdx="0" presStyleCnt="1">
        <dgm:presLayoutVars>
          <dgm:chPref val="3"/>
        </dgm:presLayoutVars>
      </dgm:prSet>
      <dgm:spPr/>
    </dgm:pt>
    <dgm:pt modelId="{140CF5D8-F4D9-A846-B90F-B84BB0E65622}" type="pres">
      <dgm:prSet presAssocID="{A508589B-265C-4848-A47C-83881B2E3E74}" presName="hierChild2" presStyleCnt="0"/>
      <dgm:spPr/>
    </dgm:pt>
    <dgm:pt modelId="{591BF010-3770-7D44-801C-5E2BD93A0508}" type="pres">
      <dgm:prSet presAssocID="{046E6523-7117-C44E-90D4-1CF698A51011}" presName="Name10" presStyleLbl="parChTrans1D2" presStyleIdx="0" presStyleCnt="2"/>
      <dgm:spPr/>
    </dgm:pt>
    <dgm:pt modelId="{745AF698-3117-3744-A4F9-2820F1A83DE6}" type="pres">
      <dgm:prSet presAssocID="{5D686025-4342-9847-B164-61B23A578F0C}" presName="hierRoot2" presStyleCnt="0"/>
      <dgm:spPr/>
    </dgm:pt>
    <dgm:pt modelId="{7ED03C15-9AE3-674E-8008-DB62BA79240B}" type="pres">
      <dgm:prSet presAssocID="{5D686025-4342-9847-B164-61B23A578F0C}" presName="composite2" presStyleCnt="0"/>
      <dgm:spPr/>
    </dgm:pt>
    <dgm:pt modelId="{817865A2-E5F5-AF49-AD12-F7AC7E607D9E}" type="pres">
      <dgm:prSet presAssocID="{5D686025-4342-9847-B164-61B23A578F0C}" presName="background2" presStyleLbl="node2" presStyleIdx="0" presStyleCnt="2"/>
      <dgm:spPr/>
    </dgm:pt>
    <dgm:pt modelId="{CCC2C470-AC72-164B-9541-040E2D2DCA22}" type="pres">
      <dgm:prSet presAssocID="{5D686025-4342-9847-B164-61B23A578F0C}" presName="text2" presStyleLbl="fgAcc2" presStyleIdx="0" presStyleCnt="2">
        <dgm:presLayoutVars>
          <dgm:chPref val="3"/>
        </dgm:presLayoutVars>
      </dgm:prSet>
      <dgm:spPr/>
    </dgm:pt>
    <dgm:pt modelId="{321566B7-19EF-964B-A34D-605BB94C6493}" type="pres">
      <dgm:prSet presAssocID="{5D686025-4342-9847-B164-61B23A578F0C}" presName="hierChild3" presStyleCnt="0"/>
      <dgm:spPr/>
    </dgm:pt>
    <dgm:pt modelId="{7CCADF3A-7EFF-384F-9612-2365A65039EE}" type="pres">
      <dgm:prSet presAssocID="{2595F32E-4FCF-5D43-8741-C8C3DBF516AD}" presName="Name10" presStyleLbl="parChTrans1D2" presStyleIdx="1" presStyleCnt="2"/>
      <dgm:spPr/>
    </dgm:pt>
    <dgm:pt modelId="{A1871757-C9B8-8F4A-BBD1-284C3028433B}" type="pres">
      <dgm:prSet presAssocID="{A9AC4F5E-9958-7C4A-BE7F-846697F35144}" presName="hierRoot2" presStyleCnt="0"/>
      <dgm:spPr/>
    </dgm:pt>
    <dgm:pt modelId="{2B918561-A9F4-5A48-999B-0A491E9C3317}" type="pres">
      <dgm:prSet presAssocID="{A9AC4F5E-9958-7C4A-BE7F-846697F35144}" presName="composite2" presStyleCnt="0"/>
      <dgm:spPr/>
    </dgm:pt>
    <dgm:pt modelId="{28E95509-971D-CA42-BAC4-47D482DB45EA}" type="pres">
      <dgm:prSet presAssocID="{A9AC4F5E-9958-7C4A-BE7F-846697F35144}" presName="background2" presStyleLbl="node2" presStyleIdx="1" presStyleCnt="2"/>
      <dgm:spPr/>
    </dgm:pt>
    <dgm:pt modelId="{C882231C-A0C2-D944-97C1-EF5BF93FD32C}" type="pres">
      <dgm:prSet presAssocID="{A9AC4F5E-9958-7C4A-BE7F-846697F35144}" presName="text2" presStyleLbl="fgAcc2" presStyleIdx="1" presStyleCnt="2">
        <dgm:presLayoutVars>
          <dgm:chPref val="3"/>
        </dgm:presLayoutVars>
      </dgm:prSet>
      <dgm:spPr/>
    </dgm:pt>
    <dgm:pt modelId="{845BE798-5CA3-6E44-8B80-1275AB92FAF8}" type="pres">
      <dgm:prSet presAssocID="{A9AC4F5E-9958-7C4A-BE7F-846697F35144}" presName="hierChild3" presStyleCnt="0"/>
      <dgm:spPr/>
    </dgm:pt>
  </dgm:ptLst>
  <dgm:cxnLst>
    <dgm:cxn modelId="{C0FAD72B-93B9-2340-A666-9E718BA21E63}" type="presOf" srcId="{046E6523-7117-C44E-90D4-1CF698A51011}" destId="{591BF010-3770-7D44-801C-5E2BD93A0508}" srcOrd="0" destOrd="0" presId="urn:microsoft.com/office/officeart/2005/8/layout/hierarchy1"/>
    <dgm:cxn modelId="{923E3834-2596-FE4A-A0DB-94A58CD6319A}" type="presOf" srcId="{2595F32E-4FCF-5D43-8741-C8C3DBF516AD}" destId="{7CCADF3A-7EFF-384F-9612-2365A65039EE}" srcOrd="0" destOrd="0" presId="urn:microsoft.com/office/officeart/2005/8/layout/hierarchy1"/>
    <dgm:cxn modelId="{E71B894E-B8F0-884E-AE32-773E8E38074F}" type="presOf" srcId="{5D686025-4342-9847-B164-61B23A578F0C}" destId="{CCC2C470-AC72-164B-9541-040E2D2DCA22}" srcOrd="0" destOrd="0" presId="urn:microsoft.com/office/officeart/2005/8/layout/hierarchy1"/>
    <dgm:cxn modelId="{120FF0A8-FE01-1946-B597-AD4E5418D193}" srcId="{A508589B-265C-4848-A47C-83881B2E3E74}" destId="{A9AC4F5E-9958-7C4A-BE7F-846697F35144}" srcOrd="1" destOrd="0" parTransId="{2595F32E-4FCF-5D43-8741-C8C3DBF516AD}" sibTransId="{4F6682FA-35A4-A34B-B90F-B0B3DDD212AF}"/>
    <dgm:cxn modelId="{0741EDA9-D52C-6D40-92C6-695C3279C645}" type="presOf" srcId="{C6B918AA-BA19-49E2-8145-43CCFA1FC872}" destId="{207C4344-D776-BC48-894E-55A451DC5600}" srcOrd="0" destOrd="0" presId="urn:microsoft.com/office/officeart/2005/8/layout/hierarchy1"/>
    <dgm:cxn modelId="{03EBCCD8-DD41-0B4F-97D2-F1B5754149D2}" srcId="{A508589B-265C-4848-A47C-83881B2E3E74}" destId="{5D686025-4342-9847-B164-61B23A578F0C}" srcOrd="0" destOrd="0" parTransId="{046E6523-7117-C44E-90D4-1CF698A51011}" sibTransId="{54EB39EC-0A76-2444-AE62-3FEB438922B5}"/>
    <dgm:cxn modelId="{3C20E2DE-B565-47FD-B71E-CE0697F252B6}" srcId="{C6B918AA-BA19-49E2-8145-43CCFA1FC872}" destId="{A508589B-265C-4848-A47C-83881B2E3E74}" srcOrd="0" destOrd="0" parTransId="{FA3FAC5D-C3DF-4A12-B4B0-C30AEBB79469}" sibTransId="{77D26EC0-D4A8-4C3A-AA23-D711CFC49755}"/>
    <dgm:cxn modelId="{7C62EDED-E42D-BF4E-A228-40041E0BAB58}" type="presOf" srcId="{A9AC4F5E-9958-7C4A-BE7F-846697F35144}" destId="{C882231C-A0C2-D944-97C1-EF5BF93FD32C}" srcOrd="0" destOrd="0" presId="urn:microsoft.com/office/officeart/2005/8/layout/hierarchy1"/>
    <dgm:cxn modelId="{AD5AA7F5-8FF5-1B42-8434-8C9454E8ED25}" type="presOf" srcId="{A508589B-265C-4848-A47C-83881B2E3E74}" destId="{14BF0206-8630-C94B-9C82-20FD3D6DAE78}" srcOrd="0" destOrd="0" presId="urn:microsoft.com/office/officeart/2005/8/layout/hierarchy1"/>
    <dgm:cxn modelId="{E4D03E8C-2C81-5147-97DC-8EF549DF6C3B}" type="presParOf" srcId="{207C4344-D776-BC48-894E-55A451DC5600}" destId="{C02170DE-7B0C-2940-AF29-F176ED0A5F34}" srcOrd="0" destOrd="0" presId="urn:microsoft.com/office/officeart/2005/8/layout/hierarchy1"/>
    <dgm:cxn modelId="{025C3554-7885-304D-9B33-2C484B027BEA}" type="presParOf" srcId="{C02170DE-7B0C-2940-AF29-F176ED0A5F34}" destId="{8E1FAE01-DF79-6941-8A27-92126FD8478A}" srcOrd="0" destOrd="0" presId="urn:microsoft.com/office/officeart/2005/8/layout/hierarchy1"/>
    <dgm:cxn modelId="{60B790E7-43C3-D848-A5B0-C95DFC372276}" type="presParOf" srcId="{8E1FAE01-DF79-6941-8A27-92126FD8478A}" destId="{9B174FD6-7458-B943-832A-C805DEA25AEE}" srcOrd="0" destOrd="0" presId="urn:microsoft.com/office/officeart/2005/8/layout/hierarchy1"/>
    <dgm:cxn modelId="{549AE5E9-9936-0241-A3C3-2D5559195A21}" type="presParOf" srcId="{8E1FAE01-DF79-6941-8A27-92126FD8478A}" destId="{14BF0206-8630-C94B-9C82-20FD3D6DAE78}" srcOrd="1" destOrd="0" presId="urn:microsoft.com/office/officeart/2005/8/layout/hierarchy1"/>
    <dgm:cxn modelId="{736D2994-B3DA-4949-A6E9-E137148A3977}" type="presParOf" srcId="{C02170DE-7B0C-2940-AF29-F176ED0A5F34}" destId="{140CF5D8-F4D9-A846-B90F-B84BB0E65622}" srcOrd="1" destOrd="0" presId="urn:microsoft.com/office/officeart/2005/8/layout/hierarchy1"/>
    <dgm:cxn modelId="{4ACE8804-B7E5-5E44-BD1C-FE9B2F225719}" type="presParOf" srcId="{140CF5D8-F4D9-A846-B90F-B84BB0E65622}" destId="{591BF010-3770-7D44-801C-5E2BD93A0508}" srcOrd="0" destOrd="0" presId="urn:microsoft.com/office/officeart/2005/8/layout/hierarchy1"/>
    <dgm:cxn modelId="{7ED03BD5-76B3-0942-90D1-43BFFB40FF0E}" type="presParOf" srcId="{140CF5D8-F4D9-A846-B90F-B84BB0E65622}" destId="{745AF698-3117-3744-A4F9-2820F1A83DE6}" srcOrd="1" destOrd="0" presId="urn:microsoft.com/office/officeart/2005/8/layout/hierarchy1"/>
    <dgm:cxn modelId="{44AA5790-62CB-9C42-B20D-0B411CF8B324}" type="presParOf" srcId="{745AF698-3117-3744-A4F9-2820F1A83DE6}" destId="{7ED03C15-9AE3-674E-8008-DB62BA79240B}" srcOrd="0" destOrd="0" presId="urn:microsoft.com/office/officeart/2005/8/layout/hierarchy1"/>
    <dgm:cxn modelId="{E4FBB07A-F9CA-6D4C-9904-594E2422CAE2}" type="presParOf" srcId="{7ED03C15-9AE3-674E-8008-DB62BA79240B}" destId="{817865A2-E5F5-AF49-AD12-F7AC7E607D9E}" srcOrd="0" destOrd="0" presId="urn:microsoft.com/office/officeart/2005/8/layout/hierarchy1"/>
    <dgm:cxn modelId="{3BF5B5D5-AEC1-EA4D-8675-B1A0533790E5}" type="presParOf" srcId="{7ED03C15-9AE3-674E-8008-DB62BA79240B}" destId="{CCC2C470-AC72-164B-9541-040E2D2DCA22}" srcOrd="1" destOrd="0" presId="urn:microsoft.com/office/officeart/2005/8/layout/hierarchy1"/>
    <dgm:cxn modelId="{59AAEFE3-E880-434D-99AB-5BB9CF014859}" type="presParOf" srcId="{745AF698-3117-3744-A4F9-2820F1A83DE6}" destId="{321566B7-19EF-964B-A34D-605BB94C6493}" srcOrd="1" destOrd="0" presId="urn:microsoft.com/office/officeart/2005/8/layout/hierarchy1"/>
    <dgm:cxn modelId="{C9CBBC1F-19D7-0F4C-8B5A-EE0A1AB54170}" type="presParOf" srcId="{140CF5D8-F4D9-A846-B90F-B84BB0E65622}" destId="{7CCADF3A-7EFF-384F-9612-2365A65039EE}" srcOrd="2" destOrd="0" presId="urn:microsoft.com/office/officeart/2005/8/layout/hierarchy1"/>
    <dgm:cxn modelId="{79E27586-DBED-844A-9D54-E10D7939225D}" type="presParOf" srcId="{140CF5D8-F4D9-A846-B90F-B84BB0E65622}" destId="{A1871757-C9B8-8F4A-BBD1-284C3028433B}" srcOrd="3" destOrd="0" presId="urn:microsoft.com/office/officeart/2005/8/layout/hierarchy1"/>
    <dgm:cxn modelId="{CEE34E59-336B-1241-BA87-877D90A19340}" type="presParOf" srcId="{A1871757-C9B8-8F4A-BBD1-284C3028433B}" destId="{2B918561-A9F4-5A48-999B-0A491E9C3317}" srcOrd="0" destOrd="0" presId="urn:microsoft.com/office/officeart/2005/8/layout/hierarchy1"/>
    <dgm:cxn modelId="{2CA1A980-1E38-6745-ABC8-6CBF3A35DE3A}" type="presParOf" srcId="{2B918561-A9F4-5A48-999B-0A491E9C3317}" destId="{28E95509-971D-CA42-BAC4-47D482DB45EA}" srcOrd="0" destOrd="0" presId="urn:microsoft.com/office/officeart/2005/8/layout/hierarchy1"/>
    <dgm:cxn modelId="{278E4055-2506-B24B-8274-FDBD14523BF9}" type="presParOf" srcId="{2B918561-A9F4-5A48-999B-0A491E9C3317}" destId="{C882231C-A0C2-D944-97C1-EF5BF93FD32C}" srcOrd="1" destOrd="0" presId="urn:microsoft.com/office/officeart/2005/8/layout/hierarchy1"/>
    <dgm:cxn modelId="{24243A6C-71F2-8848-B8D4-AF79D48E78B9}" type="presParOf" srcId="{A1871757-C9B8-8F4A-BBD1-284C3028433B}" destId="{845BE798-5CA3-6E44-8B80-1275AB92FA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69AF-F944-44E3-A4F8-A6D46C0A0C75}">
      <dsp:nvSpPr>
        <dsp:cNvPr id="0" name=""/>
        <dsp:cNvSpPr/>
      </dsp:nvSpPr>
      <dsp:spPr>
        <a:xfrm>
          <a:off x="1287412" y="484074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546AE-0A15-48F0-A9C8-1E411E49CDBE}">
      <dsp:nvSpPr>
        <dsp:cNvPr id="0" name=""/>
        <dsp:cNvSpPr/>
      </dsp:nvSpPr>
      <dsp:spPr>
        <a:xfrm>
          <a:off x="249404" y="199137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 dirty="0"/>
            <a:t>Ad ogni episodio il reward è:</a:t>
          </a:r>
          <a:endParaRPr lang="en-US" sz="2000" kern="1200" dirty="0"/>
        </a:p>
      </dsp:txBody>
      <dsp:txXfrm>
        <a:off x="249404" y="1991379"/>
        <a:ext cx="3948750" cy="592312"/>
      </dsp:txXfrm>
    </dsp:sp>
    <dsp:sp modelId="{04B10ECB-E211-4DE1-B580-A45AC12FCA52}">
      <dsp:nvSpPr>
        <dsp:cNvPr id="0" name=""/>
        <dsp:cNvSpPr/>
      </dsp:nvSpPr>
      <dsp:spPr>
        <a:xfrm>
          <a:off x="4068" y="2641944"/>
          <a:ext cx="3948750" cy="75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1, se esce vinci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-1, se esce perdi</a:t>
          </a:r>
          <a:endParaRPr lang="en-US" sz="1500" kern="1200" dirty="0"/>
        </a:p>
      </dsp:txBody>
      <dsp:txXfrm>
        <a:off x="4068" y="2641944"/>
        <a:ext cx="3948750" cy="754753"/>
      </dsp:txXfrm>
    </dsp:sp>
    <dsp:sp modelId="{643015A8-7D6C-46B1-AD78-54B56EB53376}">
      <dsp:nvSpPr>
        <dsp:cNvPr id="0" name=""/>
        <dsp:cNvSpPr/>
      </dsp:nvSpPr>
      <dsp:spPr>
        <a:xfrm>
          <a:off x="5927193" y="484074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42BC2-8005-4196-BBA4-F486CFAF5B65}">
      <dsp:nvSpPr>
        <dsp:cNvPr id="0" name=""/>
        <dsp:cNvSpPr/>
      </dsp:nvSpPr>
      <dsp:spPr>
        <a:xfrm>
          <a:off x="4643849" y="199137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Stati terminali per l’algoritmo sono: </a:t>
          </a:r>
          <a:endParaRPr lang="en-US" sz="2000" kern="1200"/>
        </a:p>
      </dsp:txBody>
      <dsp:txXfrm>
        <a:off x="4643849" y="1991379"/>
        <a:ext cx="3948750" cy="592312"/>
      </dsp:txXfrm>
    </dsp:sp>
    <dsp:sp modelId="{FB5257DA-3EA0-46E3-AE35-C6E5E63F8FE2}">
      <dsp:nvSpPr>
        <dsp:cNvPr id="0" name=""/>
        <dsp:cNvSpPr/>
      </dsp:nvSpPr>
      <dsp:spPr>
        <a:xfrm>
          <a:off x="4643849" y="2641944"/>
          <a:ext cx="3948750" cy="75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100, il giocatore ha raggiunto il suo obiettivo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0, il giocatore è rimasto senza monete</a:t>
          </a:r>
          <a:endParaRPr lang="en-US" sz="1500" kern="1200" dirty="0"/>
        </a:p>
      </dsp:txBody>
      <dsp:txXfrm>
        <a:off x="4643849" y="2641944"/>
        <a:ext cx="3948750" cy="754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ADF3A-7EFF-384F-9612-2365A65039EE}">
      <dsp:nvSpPr>
        <dsp:cNvPr id="0" name=""/>
        <dsp:cNvSpPr/>
      </dsp:nvSpPr>
      <dsp:spPr>
        <a:xfrm>
          <a:off x="3713134" y="1302083"/>
          <a:ext cx="1251788" cy="595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77"/>
              </a:lnTo>
              <a:lnTo>
                <a:pt x="1251788" y="405977"/>
              </a:lnTo>
              <a:lnTo>
                <a:pt x="1251788" y="5957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BF010-3770-7D44-801C-5E2BD93A0508}">
      <dsp:nvSpPr>
        <dsp:cNvPr id="0" name=""/>
        <dsp:cNvSpPr/>
      </dsp:nvSpPr>
      <dsp:spPr>
        <a:xfrm>
          <a:off x="2461345" y="1302083"/>
          <a:ext cx="1251788" cy="595737"/>
        </a:xfrm>
        <a:custGeom>
          <a:avLst/>
          <a:gdLst/>
          <a:ahLst/>
          <a:cxnLst/>
          <a:rect l="0" t="0" r="0" b="0"/>
          <a:pathLst>
            <a:path>
              <a:moveTo>
                <a:pt x="1251788" y="0"/>
              </a:moveTo>
              <a:lnTo>
                <a:pt x="1251788" y="405977"/>
              </a:lnTo>
              <a:lnTo>
                <a:pt x="0" y="405977"/>
              </a:lnTo>
              <a:lnTo>
                <a:pt x="0" y="5957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FD6-7458-B943-832A-C805DEA25AEE}">
      <dsp:nvSpPr>
        <dsp:cNvPr id="0" name=""/>
        <dsp:cNvSpPr/>
      </dsp:nvSpPr>
      <dsp:spPr>
        <a:xfrm>
          <a:off x="2688943" y="1361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F0206-8630-C94B-9C82-20FD3D6DAE78}">
      <dsp:nvSpPr>
        <dsp:cNvPr id="0" name=""/>
        <dsp:cNvSpPr/>
      </dsp:nvSpPr>
      <dsp:spPr>
        <a:xfrm>
          <a:off x="2916541" y="217579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Confronto tra:</a:t>
          </a:r>
          <a:endParaRPr lang="en-US" sz="2400" kern="1200" dirty="0"/>
        </a:p>
      </dsp:txBody>
      <dsp:txXfrm>
        <a:off x="2954638" y="255676"/>
        <a:ext cx="1972186" cy="1224527"/>
      </dsp:txXfrm>
    </dsp:sp>
    <dsp:sp modelId="{817865A2-E5F5-AF49-AD12-F7AC7E607D9E}">
      <dsp:nvSpPr>
        <dsp:cNvPr id="0" name=""/>
        <dsp:cNvSpPr/>
      </dsp:nvSpPr>
      <dsp:spPr>
        <a:xfrm>
          <a:off x="1437155" y="1897820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C470-AC72-164B-9541-040E2D2DCA22}">
      <dsp:nvSpPr>
        <dsp:cNvPr id="0" name=""/>
        <dsp:cNvSpPr/>
      </dsp:nvSpPr>
      <dsp:spPr>
        <a:xfrm>
          <a:off x="1664753" y="2114038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Policy iteration</a:t>
          </a:r>
        </a:p>
      </dsp:txBody>
      <dsp:txXfrm>
        <a:off x="1702850" y="2152135"/>
        <a:ext cx="1972186" cy="1224527"/>
      </dsp:txXfrm>
    </dsp:sp>
    <dsp:sp modelId="{28E95509-971D-CA42-BAC4-47D482DB45EA}">
      <dsp:nvSpPr>
        <dsp:cNvPr id="0" name=""/>
        <dsp:cNvSpPr/>
      </dsp:nvSpPr>
      <dsp:spPr>
        <a:xfrm>
          <a:off x="3940731" y="1897820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2231C-A0C2-D944-97C1-EF5BF93FD32C}">
      <dsp:nvSpPr>
        <dsp:cNvPr id="0" name=""/>
        <dsp:cNvSpPr/>
      </dsp:nvSpPr>
      <dsp:spPr>
        <a:xfrm>
          <a:off x="4168329" y="2114038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Value iteration</a:t>
          </a:r>
        </a:p>
      </dsp:txBody>
      <dsp:txXfrm>
        <a:off x="4206426" y="2152135"/>
        <a:ext cx="1972186" cy="122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ce and pins on a board game">
            <a:extLst>
              <a:ext uri="{FF2B5EF4-FFF2-40B4-BE49-F238E27FC236}">
                <a16:creationId xmlns:a16="http://schemas.microsoft.com/office/drawing/2014/main" id="{A046C5D8-20F6-2D43-8E3C-31F24BF9E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7" t="9091" r="20857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0E58583-29CC-BF04-BED0-161D3989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it-IT" sz="4800" dirty="0" err="1"/>
              <a:t>Gambler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904007-0CE3-F8F4-C2A4-ADD385D1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303" y="4082433"/>
            <a:ext cx="3020880" cy="10969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Alessandra Carmanini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Ilaria Costa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Maria Costanza Giacona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96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28D0B-7B4F-984D-FA81-8061799B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29"/>
          </a:xfrm>
        </p:spPr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improvement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83A9CCBD-C8B8-3C8B-426C-F323870D2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933" y="1402029"/>
                <a:ext cx="9110133" cy="5012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Meccanismo iterativo che permette di convergere ad una policy ottima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a partire dalla policy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Per ogni stato </a:t>
                </a:r>
                <a:r>
                  <a:rPr lang="it-IT" i="1" dirty="0" err="1"/>
                  <a:t>s</a:t>
                </a:r>
                <a:r>
                  <a:rPr lang="it-IT" dirty="0"/>
                  <a:t>, sceglie l’azione che massimizza il valore atteso della ricompensa futura; ottenendo una policy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con una funzione valore maggiore o uguale della policy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In accordo con il Policy Improvement Theorem:</a:t>
                </a:r>
              </a:p>
              <a:p>
                <a:pPr marL="0" indent="0">
                  <a:buNone/>
                </a:pPr>
                <a:r>
                  <a:rPr lang="it-IT" dirty="0"/>
                  <a:t>	Siano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due policy tali che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indent="0">
                  <a:buNone/>
                </a:pPr>
                <a:r>
                  <a:rPr lang="it-IT" dirty="0"/>
                  <a:t>	Allora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83A9CCBD-C8B8-3C8B-426C-F323870D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402029"/>
                <a:ext cx="9110133" cy="5012626"/>
              </a:xfrm>
              <a:prstGeom prst="rect">
                <a:avLst/>
              </a:prstGeom>
              <a:blipFill>
                <a:blip r:embed="rId2"/>
                <a:stretch>
                  <a:fillRect l="-139" t="-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EA100A-06D3-60BE-8CEE-E072DC5DBF6E}"/>
              </a:ext>
            </a:extLst>
          </p:cNvPr>
          <p:cNvSpPr txBox="1">
            <a:spLocks/>
          </p:cNvSpPr>
          <p:nvPr/>
        </p:nvSpPr>
        <p:spPr>
          <a:xfrm>
            <a:off x="778933" y="4097251"/>
            <a:ext cx="9110133" cy="192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0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326FC4A-ED3E-439E-3E82-05336B10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7" y="1800200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Policy iteration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raphic 6">
            <a:extLst>
              <a:ext uri="{FF2B5EF4-FFF2-40B4-BE49-F238E27FC236}">
                <a16:creationId xmlns:a16="http://schemas.microsoft.com/office/drawing/2014/main" id="{CC863DAD-A217-4B50-CB97-01CC30F46242}"/>
              </a:ext>
            </a:extLst>
          </p:cNvPr>
          <p:cNvSpPr/>
          <p:nvPr/>
        </p:nvSpPr>
        <p:spPr>
          <a:xfrm>
            <a:off x="3638747" y="2680691"/>
            <a:ext cx="3294980" cy="3138750"/>
          </a:xfrm>
          <a:custGeom>
            <a:avLst/>
            <a:gdLst>
              <a:gd name="connsiteX0" fmla="*/ 3294981 w 3294980"/>
              <a:gd name="connsiteY0" fmla="*/ 667515 h 3138750"/>
              <a:gd name="connsiteX1" fmla="*/ 3243320 w 3294980"/>
              <a:gd name="connsiteY1" fmla="*/ 570156 h 3138750"/>
              <a:gd name="connsiteX2" fmla="*/ 2707415 w 3294980"/>
              <a:gd name="connsiteY2" fmla="*/ 35075 h 3138750"/>
              <a:gd name="connsiteX3" fmla="*/ 2540999 w 3294980"/>
              <a:gd name="connsiteY3" fmla="*/ 33864 h 3138750"/>
              <a:gd name="connsiteX4" fmla="*/ 2539787 w 3294980"/>
              <a:gd name="connsiteY4" fmla="*/ 200283 h 3138750"/>
              <a:gd name="connsiteX5" fmla="*/ 2541136 w 3294980"/>
              <a:gd name="connsiteY5" fmla="*/ 201628 h 3138750"/>
              <a:gd name="connsiteX6" fmla="*/ 2890012 w 3294980"/>
              <a:gd name="connsiteY6" fmla="*/ 549837 h 3138750"/>
              <a:gd name="connsiteX7" fmla="*/ 2667365 w 3294980"/>
              <a:gd name="connsiteY7" fmla="*/ 549837 h 3138750"/>
              <a:gd name="connsiteX8" fmla="*/ 1647490 w 3294980"/>
              <a:gd name="connsiteY8" fmla="*/ 1184278 h 3138750"/>
              <a:gd name="connsiteX9" fmla="*/ 627615 w 3294980"/>
              <a:gd name="connsiteY9" fmla="*/ 549837 h 3138750"/>
              <a:gd name="connsiteX10" fmla="*/ 405204 w 3294980"/>
              <a:gd name="connsiteY10" fmla="*/ 549837 h 3138750"/>
              <a:gd name="connsiteX11" fmla="*/ 754080 w 3294980"/>
              <a:gd name="connsiteY11" fmla="*/ 201628 h 3138750"/>
              <a:gd name="connsiteX12" fmla="*/ 755567 w 3294980"/>
              <a:gd name="connsiteY12" fmla="*/ 35213 h 3138750"/>
              <a:gd name="connsiteX13" fmla="*/ 589150 w 3294980"/>
              <a:gd name="connsiteY13" fmla="*/ 33728 h 3138750"/>
              <a:gd name="connsiteX14" fmla="*/ 587801 w 3294980"/>
              <a:gd name="connsiteY14" fmla="*/ 35075 h 3138750"/>
              <a:gd name="connsiteX15" fmla="*/ 51739 w 3294980"/>
              <a:gd name="connsiteY15" fmla="*/ 570156 h 3138750"/>
              <a:gd name="connsiteX16" fmla="*/ 0 w 3294980"/>
              <a:gd name="connsiteY16" fmla="*/ 667515 h 3138750"/>
              <a:gd name="connsiteX17" fmla="*/ 0 w 3294980"/>
              <a:gd name="connsiteY17" fmla="*/ 668966 h 3138750"/>
              <a:gd name="connsiteX18" fmla="*/ 0 w 3294980"/>
              <a:gd name="connsiteY18" fmla="*/ 670418 h 3138750"/>
              <a:gd name="connsiteX19" fmla="*/ 34558 w 3294980"/>
              <a:gd name="connsiteY19" fmla="*/ 753812 h 3138750"/>
              <a:gd name="connsiteX20" fmla="*/ 582270 w 3294980"/>
              <a:gd name="connsiteY20" fmla="*/ 1301367 h 3138750"/>
              <a:gd name="connsiteX21" fmla="*/ 748686 w 3294980"/>
              <a:gd name="connsiteY21" fmla="*/ 1300034 h 3138750"/>
              <a:gd name="connsiteX22" fmla="*/ 748706 w 3294980"/>
              <a:gd name="connsiteY22" fmla="*/ 1134971 h 3138750"/>
              <a:gd name="connsiteX23" fmla="*/ 398928 w 3294980"/>
              <a:gd name="connsiteY23" fmla="*/ 785193 h 3138750"/>
              <a:gd name="connsiteX24" fmla="*/ 627615 w 3294980"/>
              <a:gd name="connsiteY24" fmla="*/ 785193 h 3138750"/>
              <a:gd name="connsiteX25" fmla="*/ 1529812 w 3294980"/>
              <a:gd name="connsiteY25" fmla="*/ 1687390 h 3138750"/>
              <a:gd name="connsiteX26" fmla="*/ 1529812 w 3294980"/>
              <a:gd name="connsiteY26" fmla="*/ 3021073 h 3138750"/>
              <a:gd name="connsiteX27" fmla="*/ 1647490 w 3294980"/>
              <a:gd name="connsiteY27" fmla="*/ 3138750 h 3138750"/>
              <a:gd name="connsiteX28" fmla="*/ 1647490 w 3294980"/>
              <a:gd name="connsiteY28" fmla="*/ 3138750 h 3138750"/>
              <a:gd name="connsiteX29" fmla="*/ 1765168 w 3294980"/>
              <a:gd name="connsiteY29" fmla="*/ 3021073 h 3138750"/>
              <a:gd name="connsiteX30" fmla="*/ 1765168 w 3294980"/>
              <a:gd name="connsiteY30" fmla="*/ 1687390 h 3138750"/>
              <a:gd name="connsiteX31" fmla="*/ 2667365 w 3294980"/>
              <a:gd name="connsiteY31" fmla="*/ 785193 h 3138750"/>
              <a:gd name="connsiteX32" fmla="*/ 2896131 w 3294980"/>
              <a:gd name="connsiteY32" fmla="*/ 785193 h 3138750"/>
              <a:gd name="connsiteX33" fmla="*/ 2546549 w 3294980"/>
              <a:gd name="connsiteY33" fmla="*/ 1134971 h 3138750"/>
              <a:gd name="connsiteX34" fmla="*/ 2545212 w 3294980"/>
              <a:gd name="connsiteY34" fmla="*/ 1301387 h 3138750"/>
              <a:gd name="connsiteX35" fmla="*/ 2711628 w 3294980"/>
              <a:gd name="connsiteY35" fmla="*/ 1302724 h 3138750"/>
              <a:gd name="connsiteX36" fmla="*/ 2712985 w 3294980"/>
              <a:gd name="connsiteY36" fmla="*/ 1301367 h 3138750"/>
              <a:gd name="connsiteX37" fmla="*/ 3260658 w 3294980"/>
              <a:gd name="connsiteY37" fmla="*/ 753812 h 3138750"/>
              <a:gd name="connsiteX38" fmla="*/ 3294981 w 3294980"/>
              <a:gd name="connsiteY38" fmla="*/ 670418 h 3138750"/>
              <a:gd name="connsiteX39" fmla="*/ 3294981 w 3294980"/>
              <a:gd name="connsiteY39" fmla="*/ 668966 h 3138750"/>
              <a:gd name="connsiteX40" fmla="*/ 3294981 w 3294980"/>
              <a:gd name="connsiteY40" fmla="*/ 667515 h 31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4980" h="3138750">
                <a:moveTo>
                  <a:pt x="3294981" y="667515"/>
                </a:moveTo>
                <a:cubicBezTo>
                  <a:pt x="3294961" y="628505"/>
                  <a:pt x="3275611" y="592040"/>
                  <a:pt x="3243320" y="570156"/>
                </a:cubicBezTo>
                <a:lnTo>
                  <a:pt x="2707415" y="35075"/>
                </a:lnTo>
                <a:cubicBezTo>
                  <a:pt x="2661795" y="-11215"/>
                  <a:pt x="2587286" y="-11757"/>
                  <a:pt x="2540999" y="33864"/>
                </a:cubicBezTo>
                <a:cubicBezTo>
                  <a:pt x="2494708" y="79483"/>
                  <a:pt x="2494167" y="153992"/>
                  <a:pt x="2539787" y="200283"/>
                </a:cubicBezTo>
                <a:cubicBezTo>
                  <a:pt x="2540234" y="200734"/>
                  <a:pt x="2540681" y="201181"/>
                  <a:pt x="2541136" y="201628"/>
                </a:cubicBezTo>
                <a:lnTo>
                  <a:pt x="2890012" y="549837"/>
                </a:lnTo>
                <a:lnTo>
                  <a:pt x="2667365" y="549837"/>
                </a:lnTo>
                <a:cubicBezTo>
                  <a:pt x="2234448" y="550265"/>
                  <a:pt x="1839215" y="796129"/>
                  <a:pt x="1647490" y="1184278"/>
                </a:cubicBezTo>
                <a:cubicBezTo>
                  <a:pt x="1455770" y="796125"/>
                  <a:pt x="1060537" y="550257"/>
                  <a:pt x="627615" y="549837"/>
                </a:cubicBezTo>
                <a:lnTo>
                  <a:pt x="405204" y="549837"/>
                </a:lnTo>
                <a:lnTo>
                  <a:pt x="754080" y="201628"/>
                </a:lnTo>
                <a:cubicBezTo>
                  <a:pt x="800445" y="156083"/>
                  <a:pt x="801108" y="81577"/>
                  <a:pt x="755567" y="35213"/>
                </a:cubicBezTo>
                <a:cubicBezTo>
                  <a:pt x="710021" y="-11151"/>
                  <a:pt x="635516" y="-11816"/>
                  <a:pt x="589150" y="33728"/>
                </a:cubicBezTo>
                <a:cubicBezTo>
                  <a:pt x="588695" y="34173"/>
                  <a:pt x="588248" y="34622"/>
                  <a:pt x="587801" y="35075"/>
                </a:cubicBezTo>
                <a:lnTo>
                  <a:pt x="51739" y="570156"/>
                </a:lnTo>
                <a:cubicBezTo>
                  <a:pt x="19385" y="591993"/>
                  <a:pt x="-5" y="628481"/>
                  <a:pt x="0" y="667515"/>
                </a:cubicBezTo>
                <a:cubicBezTo>
                  <a:pt x="0" y="668025"/>
                  <a:pt x="0" y="668456"/>
                  <a:pt x="0" y="668966"/>
                </a:cubicBezTo>
                <a:cubicBezTo>
                  <a:pt x="0" y="669476"/>
                  <a:pt x="0" y="669947"/>
                  <a:pt x="0" y="670418"/>
                </a:cubicBezTo>
                <a:cubicBezTo>
                  <a:pt x="-25" y="701704"/>
                  <a:pt x="12411" y="731712"/>
                  <a:pt x="34558" y="753812"/>
                </a:cubicBezTo>
                <a:lnTo>
                  <a:pt x="582270" y="1301367"/>
                </a:lnTo>
                <a:cubicBezTo>
                  <a:pt x="628592" y="1346952"/>
                  <a:pt x="703102" y="1346356"/>
                  <a:pt x="748686" y="1300034"/>
                </a:cubicBezTo>
                <a:cubicBezTo>
                  <a:pt x="793749" y="1254241"/>
                  <a:pt x="793757" y="1180771"/>
                  <a:pt x="748706" y="1134971"/>
                </a:cubicBezTo>
                <a:lnTo>
                  <a:pt x="398928" y="785193"/>
                </a:lnTo>
                <a:lnTo>
                  <a:pt x="627615" y="785193"/>
                </a:lnTo>
                <a:cubicBezTo>
                  <a:pt x="1125652" y="785754"/>
                  <a:pt x="1529251" y="1189354"/>
                  <a:pt x="1529812" y="1687390"/>
                </a:cubicBezTo>
                <a:lnTo>
                  <a:pt x="1529812" y="3021073"/>
                </a:lnTo>
                <a:cubicBezTo>
                  <a:pt x="1529812" y="3086066"/>
                  <a:pt x="1582497" y="3138750"/>
                  <a:pt x="1647490" y="3138750"/>
                </a:cubicBezTo>
                <a:lnTo>
                  <a:pt x="1647490" y="3138750"/>
                </a:lnTo>
                <a:cubicBezTo>
                  <a:pt x="1712484" y="3138750"/>
                  <a:pt x="1765168" y="3086066"/>
                  <a:pt x="1765168" y="3021073"/>
                </a:cubicBezTo>
                <a:lnTo>
                  <a:pt x="1765168" y="1687390"/>
                </a:lnTo>
                <a:cubicBezTo>
                  <a:pt x="1765710" y="1189346"/>
                  <a:pt x="2169321" y="785734"/>
                  <a:pt x="2667365" y="785193"/>
                </a:cubicBezTo>
                <a:lnTo>
                  <a:pt x="2896131" y="785193"/>
                </a:lnTo>
                <a:lnTo>
                  <a:pt x="2546549" y="1134971"/>
                </a:lnTo>
                <a:cubicBezTo>
                  <a:pt x="2500227" y="1180555"/>
                  <a:pt x="2499627" y="1255065"/>
                  <a:pt x="2545212" y="1301387"/>
                </a:cubicBezTo>
                <a:cubicBezTo>
                  <a:pt x="2590800" y="1347709"/>
                  <a:pt x="2665306" y="1348309"/>
                  <a:pt x="2711628" y="1302724"/>
                </a:cubicBezTo>
                <a:cubicBezTo>
                  <a:pt x="2712087" y="1302273"/>
                  <a:pt x="2712538" y="1301822"/>
                  <a:pt x="2712985" y="1301367"/>
                </a:cubicBezTo>
                <a:lnTo>
                  <a:pt x="3260658" y="753812"/>
                </a:lnTo>
                <a:cubicBezTo>
                  <a:pt x="3282719" y="731673"/>
                  <a:pt x="3295067" y="701669"/>
                  <a:pt x="3294981" y="670418"/>
                </a:cubicBezTo>
                <a:cubicBezTo>
                  <a:pt x="3294981" y="669947"/>
                  <a:pt x="3294981" y="669437"/>
                  <a:pt x="3294981" y="668966"/>
                </a:cubicBezTo>
                <a:cubicBezTo>
                  <a:pt x="3294981" y="668496"/>
                  <a:pt x="3294981" y="668025"/>
                  <a:pt x="3294981" y="667515"/>
                </a:cubicBezTo>
                <a:close/>
              </a:path>
            </a:pathLst>
          </a:custGeom>
          <a:solidFill>
            <a:schemeClr val="accent1"/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9D695E9-7959-A36E-7ED7-03EC8152C679}"/>
              </a:ext>
            </a:extLst>
          </p:cNvPr>
          <p:cNvSpPr txBox="1">
            <a:spLocks/>
          </p:cNvSpPr>
          <p:nvPr/>
        </p:nvSpPr>
        <p:spPr>
          <a:xfrm>
            <a:off x="6851178" y="2281430"/>
            <a:ext cx="4147411" cy="205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br>
              <a:rPr lang="en-US" sz="5400" dirty="0"/>
            </a:br>
            <a:r>
              <a:rPr lang="en-US" sz="5400" dirty="0"/>
              <a:t> </a:t>
            </a:r>
            <a:r>
              <a:rPr lang="en-US" sz="5800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3282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14D13-742C-3724-5CB1-79C719E3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iteration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8ECA2-8C00-74FB-CFEA-AD0EE45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1758807"/>
            <a:ext cx="9422630" cy="699695"/>
          </a:xfrm>
        </p:spPr>
        <p:txBody>
          <a:bodyPr/>
          <a:lstStyle/>
          <a:p>
            <a:r>
              <a:rPr lang="it-IT" dirty="0"/>
              <a:t>Alternanza di </a:t>
            </a:r>
            <a:r>
              <a:rPr lang="it-IT" dirty="0" err="1"/>
              <a:t>evaluation</a:t>
            </a:r>
            <a:r>
              <a:rPr lang="it-IT" dirty="0"/>
              <a:t> e </a:t>
            </a:r>
            <a:r>
              <a:rPr lang="it-IT" dirty="0" err="1"/>
              <a:t>improvement</a:t>
            </a:r>
            <a:r>
              <a:rPr lang="it-IT" dirty="0"/>
              <a:t> in cui si ottiene una sequenza monotona che migliora la funzione valore e la policy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A033A-ABC1-78B6-5786-7A5B87BB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4" y="2933700"/>
            <a:ext cx="6952096" cy="699694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EB9E5C4-7105-B0A9-993D-07A7C491C914}"/>
              </a:ext>
            </a:extLst>
          </p:cNvPr>
          <p:cNvSpPr txBox="1">
            <a:spLocks/>
          </p:cNvSpPr>
          <p:nvPr/>
        </p:nvSpPr>
        <p:spPr>
          <a:xfrm>
            <a:off x="774316" y="4108593"/>
            <a:ext cx="9422630" cy="61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Convergenza veloce in un numero finito di passi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40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47F5D-3C7F-E344-66B2-DB417F17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680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A5C43B4-1614-4E54-9E18-1A2F5580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126" y="1488281"/>
            <a:ext cx="6181211" cy="3881437"/>
          </a:xfr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39B6309-3714-FE55-5121-069D009A774D}"/>
              </a:ext>
            </a:extLst>
          </p:cNvPr>
          <p:cNvSpPr/>
          <p:nvPr/>
        </p:nvSpPr>
        <p:spPr>
          <a:xfrm>
            <a:off x="2925265" y="1638587"/>
            <a:ext cx="392370" cy="14040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43699BD-82F2-CD96-3A05-D7D5C65C4EFA}"/>
              </a:ext>
            </a:extLst>
          </p:cNvPr>
          <p:cNvSpPr/>
          <p:nvPr/>
        </p:nvSpPr>
        <p:spPr>
          <a:xfrm>
            <a:off x="2925265" y="3113348"/>
            <a:ext cx="392370" cy="14040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3FC1E3D-789B-D113-EB37-A7CB563FB816}"/>
              </a:ext>
            </a:extLst>
          </p:cNvPr>
          <p:cNvSpPr/>
          <p:nvPr/>
        </p:nvSpPr>
        <p:spPr>
          <a:xfrm>
            <a:off x="2925265" y="4588110"/>
            <a:ext cx="392370" cy="63130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17E440-1E0A-A9C9-F9CC-051AC6A52145}"/>
              </a:ext>
            </a:extLst>
          </p:cNvPr>
          <p:cNvSpPr txBox="1">
            <a:spLocks/>
          </p:cNvSpPr>
          <p:nvPr/>
        </p:nvSpPr>
        <p:spPr>
          <a:xfrm>
            <a:off x="677334" y="1488280"/>
            <a:ext cx="1925596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B8BC1E9-82AB-663E-04ED-19C8DF98C9C9}"/>
              </a:ext>
            </a:extLst>
          </p:cNvPr>
          <p:cNvSpPr txBox="1">
            <a:spLocks/>
          </p:cNvSpPr>
          <p:nvPr/>
        </p:nvSpPr>
        <p:spPr>
          <a:xfrm>
            <a:off x="774316" y="1758806"/>
            <a:ext cx="2053458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Policy </a:t>
            </a:r>
            <a:r>
              <a:rPr lang="it-IT" dirty="0" err="1"/>
              <a:t>evaluation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Policy </a:t>
            </a:r>
            <a:r>
              <a:rPr lang="it-IT" dirty="0" err="1"/>
              <a:t>improvement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Convergenza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9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DC029-F074-A558-2AA3-C42FD63B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iteration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86759-231F-5B5C-4324-BAA0640A1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1849"/>
            <a:ext cx="9059332" cy="11989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sz="1900" dirty="0"/>
              <a:t>Si utilizza l’equazione di </a:t>
            </a:r>
            <a:r>
              <a:rPr lang="it-IT" sz="1900" dirty="0" err="1"/>
              <a:t>Bellman</a:t>
            </a:r>
            <a:r>
              <a:rPr lang="it-IT" sz="1900" dirty="0"/>
              <a:t> per l’aggiornamento della stima della funzione valore </a:t>
            </a:r>
          </a:p>
          <a:p>
            <a:pPr algn="just"/>
            <a:r>
              <a:rPr lang="it-IT" sz="1900" dirty="0"/>
              <a:t>Per ridurre il tempo richiesto dalla fase di </a:t>
            </a:r>
            <a:r>
              <a:rPr lang="it-IT" sz="1900" dirty="0" err="1"/>
              <a:t>evaluation</a:t>
            </a:r>
            <a:r>
              <a:rPr lang="it-IT" sz="1900" dirty="0"/>
              <a:t>, si alterna un solo ciclo di policy </a:t>
            </a:r>
            <a:r>
              <a:rPr lang="it-IT" sz="1900" dirty="0" err="1"/>
              <a:t>evaluation</a:t>
            </a:r>
            <a:r>
              <a:rPr lang="it-IT" sz="1900" dirty="0"/>
              <a:t> al ciclo di policy </a:t>
            </a:r>
            <a:r>
              <a:rPr lang="it-IT" sz="1900" dirty="0" err="1"/>
              <a:t>improvement</a:t>
            </a:r>
            <a:endParaRPr lang="it-IT" sz="1900" dirty="0"/>
          </a:p>
          <a:p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CE4A022-789E-9372-A7E9-8DCC693A3BAE}"/>
              </a:ext>
            </a:extLst>
          </p:cNvPr>
          <p:cNvSpPr txBox="1">
            <a:spLocks/>
          </p:cNvSpPr>
          <p:nvPr/>
        </p:nvSpPr>
        <p:spPr>
          <a:xfrm>
            <a:off x="677333" y="4638501"/>
            <a:ext cx="8884355" cy="79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B568B57-3129-6C43-9546-E321C87A1770}"/>
              </a:ext>
            </a:extLst>
          </p:cNvPr>
          <p:cNvSpPr txBox="1">
            <a:spLocks/>
          </p:cNvSpPr>
          <p:nvPr/>
        </p:nvSpPr>
        <p:spPr>
          <a:xfrm>
            <a:off x="852310" y="4732974"/>
            <a:ext cx="8884355" cy="10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Non utilizza una policy esplicita</a:t>
            </a:r>
          </a:p>
          <a:p>
            <a:endParaRPr lang="it-IT" dirty="0"/>
          </a:p>
        </p:txBody>
      </p:sp>
      <p:pic>
        <p:nvPicPr>
          <p:cNvPr id="10" name="Immagine 9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3541CD1F-BAD8-A000-5789-8DEA47C6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20" y="3426178"/>
            <a:ext cx="4851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5666F-B60C-AD28-62A4-CBDE78AD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E8290-EB13-86C5-4CBD-05CE7C8D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17" y="1898846"/>
            <a:ext cx="2256757" cy="439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dirty="0"/>
              <a:t>Value iteration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5118A3-E4F5-244A-8D21-B1D31B2F0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9"/>
          <a:stretch/>
        </p:blipFill>
        <p:spPr>
          <a:xfrm>
            <a:off x="2917998" y="1554655"/>
            <a:ext cx="5575300" cy="2037364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655178D-33AD-68A6-4C1B-39ED87CE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4406291"/>
            <a:ext cx="5105400" cy="2006600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86DFCFBE-608E-66CB-7B4E-2A494630D117}"/>
              </a:ext>
            </a:extLst>
          </p:cNvPr>
          <p:cNvSpPr/>
          <p:nvPr/>
        </p:nvSpPr>
        <p:spPr>
          <a:xfrm>
            <a:off x="2573676" y="1816593"/>
            <a:ext cx="201055" cy="59027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1E022AD4-0017-3A34-E8F8-04049F84992B}"/>
              </a:ext>
            </a:extLst>
          </p:cNvPr>
          <p:cNvSpPr/>
          <p:nvPr/>
        </p:nvSpPr>
        <p:spPr>
          <a:xfrm>
            <a:off x="2602569" y="2493578"/>
            <a:ext cx="172162" cy="85922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13799554-3450-1431-B817-351A6467A696}"/>
              </a:ext>
            </a:extLst>
          </p:cNvPr>
          <p:cNvSpPr/>
          <p:nvPr/>
        </p:nvSpPr>
        <p:spPr>
          <a:xfrm>
            <a:off x="2576570" y="4652847"/>
            <a:ext cx="165760" cy="159555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5B0AAA-BAD4-3820-DA7F-8703C7615669}"/>
              </a:ext>
            </a:extLst>
          </p:cNvPr>
          <p:cNvSpPr txBox="1">
            <a:spLocks/>
          </p:cNvSpPr>
          <p:nvPr/>
        </p:nvSpPr>
        <p:spPr>
          <a:xfrm>
            <a:off x="311781" y="2279410"/>
            <a:ext cx="2256757" cy="85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Convergenza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4D36A43-2C04-BFB8-3752-895C73643002}"/>
              </a:ext>
            </a:extLst>
          </p:cNvPr>
          <p:cNvSpPr txBox="1">
            <a:spLocks/>
          </p:cNvSpPr>
          <p:nvPr/>
        </p:nvSpPr>
        <p:spPr>
          <a:xfrm>
            <a:off x="319813" y="4825835"/>
            <a:ext cx="2256757" cy="107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it-IT" dirty="0"/>
          </a:p>
          <a:p>
            <a:r>
              <a:rPr lang="it-IT" dirty="0"/>
              <a:t>value_iteration_step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E8FA072-39C7-F327-41B4-DA371BA64099}"/>
              </a:ext>
            </a:extLst>
          </p:cNvPr>
          <p:cNvSpPr/>
          <p:nvPr/>
        </p:nvSpPr>
        <p:spPr>
          <a:xfrm>
            <a:off x="5175315" y="1930400"/>
            <a:ext cx="1611984" cy="181331"/>
          </a:xfrm>
          <a:prstGeom prst="roundRect">
            <a:avLst/>
          </a:prstGeom>
          <a:solidFill>
            <a:schemeClr val="accent1">
              <a:alpha val="25187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308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27FD1-D7D5-D361-B927-39E1C54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62523"/>
            <a:ext cx="8596668" cy="855751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5" name="Segnaposto contenuto 4" descr="Immagine che contiene testo, schermata, software, Diagramma&#10;&#10;Descrizione generata automaticamente">
            <a:extLst>
              <a:ext uri="{FF2B5EF4-FFF2-40B4-BE49-F238E27FC236}">
                <a16:creationId xmlns:a16="http://schemas.microsoft.com/office/drawing/2014/main" id="{ECBC9979-42CC-5E34-8C15-0EE5E69E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25" t="11411" r="904" b="6462"/>
          <a:stretch/>
        </p:blipFill>
        <p:spPr>
          <a:xfrm>
            <a:off x="677332" y="2670656"/>
            <a:ext cx="4789709" cy="3865650"/>
          </a:xfr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208DD2C-FEAA-7122-C044-221A5F0EEA0D}"/>
              </a:ext>
            </a:extLst>
          </p:cNvPr>
          <p:cNvSpPr txBox="1">
            <a:spLocks/>
          </p:cNvSpPr>
          <p:nvPr/>
        </p:nvSpPr>
        <p:spPr>
          <a:xfrm>
            <a:off x="677332" y="2006485"/>
            <a:ext cx="4298336" cy="48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			Policy iteration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F31FDFB-DB93-8DDE-7855-7A10CD0BA0E7}"/>
              </a:ext>
            </a:extLst>
          </p:cNvPr>
          <p:cNvSpPr txBox="1">
            <a:spLocks/>
          </p:cNvSpPr>
          <p:nvPr/>
        </p:nvSpPr>
        <p:spPr>
          <a:xfrm>
            <a:off x="5671300" y="2006485"/>
            <a:ext cx="4298336" cy="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			Value iteration</a:t>
            </a:r>
          </a:p>
          <a:p>
            <a:endParaRPr lang="it-IT" dirty="0"/>
          </a:p>
        </p:txBody>
      </p:sp>
      <p:pic>
        <p:nvPicPr>
          <p:cNvPr id="9" name="Immagine 8" descr="Immagine che contiene testo, Diagramma, software, linea&#10;&#10;Descrizione generata automaticamente">
            <a:extLst>
              <a:ext uri="{FF2B5EF4-FFF2-40B4-BE49-F238E27FC236}">
                <a16:creationId xmlns:a16="http://schemas.microsoft.com/office/drawing/2014/main" id="{6D620967-E618-7459-F0E6-830D1D6A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88" t="11899" r="2159" b="6636"/>
          <a:stretch/>
        </p:blipFill>
        <p:spPr>
          <a:xfrm>
            <a:off x="5671300" y="2670656"/>
            <a:ext cx="4648201" cy="3865650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D7FCA80-F233-DEFD-F221-8705F5E487BD}"/>
              </a:ext>
            </a:extLst>
          </p:cNvPr>
          <p:cNvSpPr txBox="1">
            <a:spLocks/>
          </p:cNvSpPr>
          <p:nvPr/>
        </p:nvSpPr>
        <p:spPr>
          <a:xfrm>
            <a:off x="677332" y="1112703"/>
            <a:ext cx="8885767" cy="855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Nonostante le due policy ottime siano diverse, le funzioni valore e le funzioni qualità combaciano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30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B0BEA-4D52-6A4E-D293-49A76CA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E63875-FE69-D536-9DD0-4C6629D5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997"/>
            <a:ext cx="8596668" cy="794803"/>
          </a:xfrm>
        </p:spPr>
        <p:txBody>
          <a:bodyPr/>
          <a:lstStyle/>
          <a:p>
            <a:r>
              <a:rPr lang="it-IT" dirty="0"/>
              <a:t>Il gioco consiste nel lancio di una moneta. Se la moneta cade dal lato della ‘testa’ lo scommettitore vince, in caso contrario perde.</a:t>
            </a:r>
          </a:p>
          <a:p>
            <a:endParaRPr lang="it-IT" dirty="0"/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D510F775-6F3B-C9D7-EBBF-438C58140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5" t="26434" r="17738" b="18878"/>
          <a:stretch/>
        </p:blipFill>
        <p:spPr>
          <a:xfrm>
            <a:off x="3431681" y="3149786"/>
            <a:ext cx="3087974" cy="2083632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57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42DC-DFE1-C25A-C255-BD8D799F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408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Modello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10C7EE-F287-538E-213C-0CCC0432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444"/>
            <a:ext cx="8596668" cy="956683"/>
          </a:xfrm>
        </p:spPr>
        <p:txBody>
          <a:bodyPr/>
          <a:lstStyle/>
          <a:p>
            <a:r>
              <a:rPr lang="it-IT" dirty="0"/>
              <a:t>Lo stato è dato dai soldi disponibili</a:t>
            </a:r>
          </a:p>
          <a:p>
            <a:r>
              <a:rPr lang="it-IT" dirty="0"/>
              <a:t>L’azione è rappresentata dal valore della scommessa ( da 1 a 99)</a:t>
            </a:r>
          </a:p>
        </p:txBody>
      </p:sp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7EEACF57-5524-3F77-B3B7-319E5958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03" y="2747818"/>
            <a:ext cx="6036869" cy="2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14B3C-A7FA-9832-B9D4-DFB6678A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/>
          <a:lstStyle/>
          <a:p>
            <a:r>
              <a:rPr lang="it-IT" dirty="0"/>
              <a:t>Modello – probabilità di transizione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DA9ACE21-DF97-293B-35A9-BC4AD78E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07" y="1986845"/>
            <a:ext cx="6022685" cy="4871155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64713E8-E2E3-FCA5-F7A2-34D9552753A0}"/>
              </a:ext>
            </a:extLst>
          </p:cNvPr>
          <p:cNvSpPr txBox="1">
            <a:spLocks/>
          </p:cNvSpPr>
          <p:nvPr/>
        </p:nvSpPr>
        <p:spPr>
          <a:xfrm>
            <a:off x="677334" y="1298223"/>
            <a:ext cx="8596668" cy="688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Dato lo stato attuale e l’azione, cioè la scommessa effettuata, si calcola la probabilità di arrivare in uno stato successivo</a:t>
            </a:r>
          </a:p>
        </p:txBody>
      </p:sp>
    </p:spTree>
    <p:extLst>
      <p:ext uri="{BB962C8B-B14F-4D97-AF65-F5344CB8AC3E}">
        <p14:creationId xmlns:p14="http://schemas.microsoft.com/office/powerpoint/2010/main" val="33962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20B9-D043-D61B-7EFB-4CF45C9B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Reward e stati terminali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B1287F4-6DB3-77A2-6EAD-33B06C6F1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206349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88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60445-20F3-737F-6DE2-DF587CD3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/>
          <a:lstStyle/>
          <a:p>
            <a:r>
              <a:rPr lang="it-IT" dirty="0"/>
              <a:t>Modello - matrice dei reward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64E10BB-03B4-AEAC-C44B-F20DE2AE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949" y="2189715"/>
            <a:ext cx="4687609" cy="4475740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5F48D7-E17C-C9E8-AFA4-E49088AF0E12}"/>
              </a:ext>
            </a:extLst>
          </p:cNvPr>
          <p:cNvSpPr txBox="1">
            <a:spLocks/>
          </p:cNvSpPr>
          <p:nvPr/>
        </p:nvSpPr>
        <p:spPr>
          <a:xfrm>
            <a:off x="677334" y="1412444"/>
            <a:ext cx="8596668" cy="85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guadagno è ottenuta solo se ci troviamo in uno stato terminale (vittoria o sconfitta); tutti gli altri stati intermedi hanno guadagno 0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B36BCC0F-B42F-1BCB-F30D-D01E9103F7C9}"/>
              </a:ext>
            </a:extLst>
          </p:cNvPr>
          <p:cNvSpPr/>
          <p:nvPr/>
        </p:nvSpPr>
        <p:spPr>
          <a:xfrm>
            <a:off x="2977373" y="2884955"/>
            <a:ext cx="245327" cy="14608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66C40D61-76F9-11AB-28D1-4B0749233865}"/>
              </a:ext>
            </a:extLst>
          </p:cNvPr>
          <p:cNvSpPr/>
          <p:nvPr/>
        </p:nvSpPr>
        <p:spPr>
          <a:xfrm>
            <a:off x="2977374" y="4958575"/>
            <a:ext cx="245327" cy="170687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7712C09-2463-4D59-1368-600505069195}"/>
              </a:ext>
            </a:extLst>
          </p:cNvPr>
          <p:cNvSpPr txBox="1">
            <a:spLocks/>
          </p:cNvSpPr>
          <p:nvPr/>
        </p:nvSpPr>
        <p:spPr>
          <a:xfrm>
            <a:off x="677334" y="3408925"/>
            <a:ext cx="2300039" cy="59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Guadagno 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C4275DF-C7AC-CAB8-DEA2-7077165C04AE}"/>
              </a:ext>
            </a:extLst>
          </p:cNvPr>
          <p:cNvSpPr txBox="1">
            <a:spLocks/>
          </p:cNvSpPr>
          <p:nvPr/>
        </p:nvSpPr>
        <p:spPr>
          <a:xfrm>
            <a:off x="677334" y="5515170"/>
            <a:ext cx="2300039" cy="59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Valore atteso</a:t>
            </a:r>
          </a:p>
        </p:txBody>
      </p:sp>
    </p:spTree>
    <p:extLst>
      <p:ext uri="{BB962C8B-B14F-4D97-AF65-F5344CB8AC3E}">
        <p14:creationId xmlns:p14="http://schemas.microsoft.com/office/powerpoint/2010/main" val="331892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0D44-6738-181B-C640-B3AFF0C9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dinamica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034B85-1524-7E93-A9A6-8F29EC250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42895"/>
              </p:ext>
            </p:extLst>
          </p:nvPr>
        </p:nvGraphicFramePr>
        <p:xfrm>
          <a:off x="1264356" y="1930400"/>
          <a:ext cx="7653866" cy="341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F6CBB-3104-EE18-6148-D9300560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dinamica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B8C7B-125D-16AD-1716-03D3542A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340"/>
            <a:ext cx="8596668" cy="932567"/>
          </a:xfrm>
        </p:spPr>
        <p:txBody>
          <a:bodyPr/>
          <a:lstStyle/>
          <a:p>
            <a:r>
              <a:rPr lang="it-IT" dirty="0"/>
              <a:t>Alla base di entrambi gli algoritmi vi è l’uso del policy </a:t>
            </a:r>
            <a:r>
              <a:rPr lang="it-IT" dirty="0" err="1"/>
              <a:t>improvement</a:t>
            </a:r>
            <a:r>
              <a:rPr lang="it-IT" dirty="0"/>
              <a:t> e policy </a:t>
            </a:r>
            <a:r>
              <a:rPr lang="it-IT" dirty="0" err="1"/>
              <a:t>evaluation</a:t>
            </a:r>
            <a:endParaRPr lang="it-IT" dirty="0"/>
          </a:p>
        </p:txBody>
      </p:sp>
      <p:pic>
        <p:nvPicPr>
          <p:cNvPr id="5" name="Immagine 4" descr="Immagine che contiene testo, Carattere, diagramma, cerchio&#10;&#10;Descrizione generata automaticamente">
            <a:extLst>
              <a:ext uri="{FF2B5EF4-FFF2-40B4-BE49-F238E27FC236}">
                <a16:creationId xmlns:a16="http://schemas.microsoft.com/office/drawing/2014/main" id="{163C58DF-C095-0B4F-5DD0-3910D34D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99" y="2701996"/>
            <a:ext cx="2872932" cy="3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B03F7-A1FB-FE34-BF2A-6700FB6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evaluation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43F4FE9-6F1C-15AD-E2A2-6D608F80A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4794"/>
                <a:ext cx="8596668" cy="779739"/>
              </a:xfrm>
            </p:spPr>
            <p:txBody>
              <a:bodyPr/>
              <a:lstStyle/>
              <a:p>
                <a:r>
                  <a:rPr lang="it-IT" dirty="0"/>
                  <a:t>Noto il modello </a:t>
                </a:r>
                <a:r>
                  <a:rPr lang="it-IT" dirty="0" err="1"/>
                  <a:t>p</a:t>
                </a:r>
                <a:r>
                  <a:rPr lang="it-IT" dirty="0"/>
                  <a:t>(s’,</a:t>
                </a:r>
                <a:r>
                  <a:rPr lang="it-IT" dirty="0" err="1"/>
                  <a:t>r</a:t>
                </a:r>
                <a:r>
                  <a:rPr lang="it-IT" dirty="0"/>
                  <a:t> | </a:t>
                </a:r>
                <a:r>
                  <a:rPr lang="it-IT" dirty="0" err="1"/>
                  <a:t>s</a:t>
                </a:r>
                <a:r>
                  <a:rPr lang="it-IT" dirty="0"/>
                  <a:t>, a) e la politica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(</a:t>
                </a:r>
                <a:r>
                  <a:rPr lang="it-IT" dirty="0" err="1"/>
                  <a:t>s</a:t>
                </a:r>
                <a:r>
                  <a:rPr lang="it-IT" dirty="0"/>
                  <a:t>), è possibile calcolare la funzione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dirty="0"/>
                  <a:t>(</a:t>
                </a:r>
                <a:r>
                  <a:rPr lang="it-IT" dirty="0" err="1"/>
                  <a:t>s</a:t>
                </a:r>
                <a:r>
                  <a:rPr lang="it-IT" dirty="0"/>
                  <a:t>) associata utilizzando l’equazione di </a:t>
                </a:r>
                <a:r>
                  <a:rPr lang="it-IT" dirty="0" err="1"/>
                  <a:t>Bellman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43F4FE9-6F1C-15AD-E2A2-6D608F80A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4794"/>
                <a:ext cx="8596668" cy="779739"/>
              </a:xfrm>
              <a:blipFill>
                <a:blip r:embed="rId2"/>
                <a:stretch>
                  <a:fillRect l="-147" t="-48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1E3BCDBA-95C2-2C69-C3A0-419380979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3"/>
          <a:stretch/>
        </p:blipFill>
        <p:spPr>
          <a:xfrm>
            <a:off x="1674248" y="2940555"/>
            <a:ext cx="6602839" cy="898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333802D6-9A73-8ECA-EAD4-BFDD6B5DDE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4664303"/>
                <a:ext cx="8596668" cy="1584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L’esistenza di una soluzione è garantita da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&lt;1 </a:t>
                </a:r>
              </a:p>
              <a:p>
                <a:r>
                  <a:rPr lang="it-IT" dirty="0"/>
                  <a:t>La terminazione è garantita da qualsiasi stato</a:t>
                </a: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333802D6-9A73-8ECA-EAD4-BFDD6B5D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664303"/>
                <a:ext cx="8596668" cy="1584097"/>
              </a:xfrm>
              <a:prstGeom prst="rect">
                <a:avLst/>
              </a:prstGeom>
              <a:blipFill>
                <a:blip r:embed="rId4"/>
                <a:stretch>
                  <a:fillRect l="-147" t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342</TotalTime>
  <Words>455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Wingdings 3</vt:lpstr>
      <vt:lpstr>Sfaccettatura</vt:lpstr>
      <vt:lpstr>Gambler</vt:lpstr>
      <vt:lpstr>Problema</vt:lpstr>
      <vt:lpstr>Modello </vt:lpstr>
      <vt:lpstr>Modello – probabilità di transizione</vt:lpstr>
      <vt:lpstr>Reward e stati terminali</vt:lpstr>
      <vt:lpstr>Modello - matrice dei reward</vt:lpstr>
      <vt:lpstr>Programmazione dinamica</vt:lpstr>
      <vt:lpstr>Programmazione dinamica</vt:lpstr>
      <vt:lpstr>Policy evaluation</vt:lpstr>
      <vt:lpstr>Policy improvement</vt:lpstr>
      <vt:lpstr>Policy iteration  </vt:lpstr>
      <vt:lpstr>Policy iteration</vt:lpstr>
      <vt:lpstr>Matlab</vt:lpstr>
      <vt:lpstr>Value iteration</vt:lpstr>
      <vt:lpstr>Matlab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Ilaria Costa</dc:creator>
  <cp:lastModifiedBy>Ilaria Costa</cp:lastModifiedBy>
  <cp:revision>9</cp:revision>
  <dcterms:created xsi:type="dcterms:W3CDTF">2024-06-13T08:19:28Z</dcterms:created>
  <dcterms:modified xsi:type="dcterms:W3CDTF">2024-07-25T17:02:58Z</dcterms:modified>
</cp:coreProperties>
</file>