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69" r:id="rId2"/>
    <p:sldId id="267" r:id="rId3"/>
    <p:sldId id="257" r:id="rId4"/>
    <p:sldId id="258" r:id="rId5"/>
    <p:sldId id="259" r:id="rId6"/>
    <p:sldId id="268" r:id="rId7"/>
    <p:sldId id="260" r:id="rId8"/>
    <p:sldId id="271" r:id="rId9"/>
    <p:sldId id="261" r:id="rId10"/>
    <p:sldId id="262" r:id="rId11"/>
    <p:sldId id="263" r:id="rId12"/>
    <p:sldId id="264" r:id="rId13"/>
    <p:sldId id="265"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49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31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2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8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96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11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8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08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18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5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4219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73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74458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7" r:id="rId5"/>
    <p:sldLayoutId id="2147483721" r:id="rId6"/>
    <p:sldLayoutId id="2147483722" r:id="rId7"/>
    <p:sldLayoutId id="2147483723" r:id="rId8"/>
    <p:sldLayoutId id="2147483726" r:id="rId9"/>
    <p:sldLayoutId id="2147483724" r:id="rId10"/>
    <p:sldLayoutId id="214748372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5EBAC-BC62-4403-B3E5-ED8E923C7B89}"/>
              </a:ext>
            </a:extLst>
          </p:cNvPr>
          <p:cNvPicPr>
            <a:picLocks noChangeAspect="1"/>
          </p:cNvPicPr>
          <p:nvPr/>
        </p:nvPicPr>
        <p:blipFill rotWithShape="1">
          <a:blip r:embed="rId2"/>
          <a:srcRect l="32" t="12990" r="-31" b="2740"/>
          <a:stretch/>
        </p:blipFill>
        <p:spPr>
          <a:xfrm>
            <a:off x="1" y="0"/>
            <a:ext cx="12192000" cy="6858000"/>
          </a:xfrm>
          <a:prstGeom prst="rect">
            <a:avLst/>
          </a:prstGeom>
        </p:spPr>
      </p:pic>
      <p:sp>
        <p:nvSpPr>
          <p:cNvPr id="12" name="Rectangle 11">
            <a:extLst>
              <a:ext uri="{FF2B5EF4-FFF2-40B4-BE49-F238E27FC236}">
                <a16:creationId xmlns:a16="http://schemas.microsoft.com/office/drawing/2014/main" id="{EAA8595C-A2A1-4957-98C4-94D7E0A4873F}"/>
              </a:ext>
            </a:extLst>
          </p:cNvPr>
          <p:cNvSpPr/>
          <p:nvPr/>
        </p:nvSpPr>
        <p:spPr>
          <a:xfrm>
            <a:off x="-3831" y="4876800"/>
            <a:ext cx="12195831" cy="19812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1384AD-6A76-45C6-A480-E2ACBD374B34}"/>
              </a:ext>
            </a:extLst>
          </p:cNvPr>
          <p:cNvSpPr txBox="1">
            <a:spLocks/>
          </p:cNvSpPr>
          <p:nvPr/>
        </p:nvSpPr>
        <p:spPr>
          <a:xfrm>
            <a:off x="609599" y="5334000"/>
            <a:ext cx="10965141" cy="895244"/>
          </a:xfrm>
          <a:prstGeom prst="rect">
            <a:avLst/>
          </a:prstGeom>
        </p:spPr>
        <p:txBody>
          <a:bodyPr>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bg1"/>
                </a:solidFill>
              </a:rPr>
              <a:t>SKETCHING THE FUTURE OF AUTO INSURANCE</a:t>
            </a:r>
          </a:p>
        </p:txBody>
      </p:sp>
      <p:sp>
        <p:nvSpPr>
          <p:cNvPr id="8" name="Subtitle 2">
            <a:extLst>
              <a:ext uri="{FF2B5EF4-FFF2-40B4-BE49-F238E27FC236}">
                <a16:creationId xmlns:a16="http://schemas.microsoft.com/office/drawing/2014/main" id="{A765E11B-0527-4EE2-8A59-5B37A2691423}"/>
              </a:ext>
            </a:extLst>
          </p:cNvPr>
          <p:cNvSpPr txBox="1">
            <a:spLocks/>
          </p:cNvSpPr>
          <p:nvPr/>
        </p:nvSpPr>
        <p:spPr>
          <a:xfrm>
            <a:off x="609598" y="6000646"/>
            <a:ext cx="10965142" cy="484822"/>
          </a:xfrm>
          <a:prstGeom prst="rect">
            <a:avLst/>
          </a:prstGeom>
        </p:spPr>
        <p:txBody>
          <a:bodyP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Clr>
                <a:srgbClr val="E98A3E"/>
              </a:buClr>
              <a:buNone/>
            </a:pPr>
            <a:r>
              <a:rPr lang="it-IT" sz="1800" cap="all" dirty="0">
                <a:solidFill>
                  <a:srgbClr val="E98A3E"/>
                </a:solidFill>
              </a:rPr>
              <a:t>Mirco Adobati, Paula Basigalup, Vittorio Colombo, Martina Costanzi, Sharlin Utke</a:t>
            </a:r>
          </a:p>
        </p:txBody>
      </p:sp>
    </p:spTree>
    <p:extLst>
      <p:ext uri="{BB962C8B-B14F-4D97-AF65-F5344CB8AC3E}">
        <p14:creationId xmlns:p14="http://schemas.microsoft.com/office/powerpoint/2010/main" val="368066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5CFF-A9EB-4E30-B0E7-77740108397C}"/>
              </a:ext>
            </a:extLst>
          </p:cNvPr>
          <p:cNvSpPr>
            <a:spLocks noGrp="1"/>
          </p:cNvSpPr>
          <p:nvPr>
            <p:ph type="title"/>
          </p:nvPr>
        </p:nvSpPr>
        <p:spPr/>
        <p:txBody>
          <a:bodyPr/>
          <a:lstStyle/>
          <a:p>
            <a:r>
              <a:rPr lang="en-US" dirty="0"/>
              <a:t>POLICE REPORT</a:t>
            </a:r>
          </a:p>
        </p:txBody>
      </p:sp>
      <p:sp>
        <p:nvSpPr>
          <p:cNvPr id="3" name="Content Placeholder 2">
            <a:extLst>
              <a:ext uri="{FF2B5EF4-FFF2-40B4-BE49-F238E27FC236}">
                <a16:creationId xmlns:a16="http://schemas.microsoft.com/office/drawing/2014/main" id="{88A1F622-8D89-4631-B651-FF050F437023}"/>
              </a:ext>
            </a:extLst>
          </p:cNvPr>
          <p:cNvSpPr>
            <a:spLocks noGrp="1"/>
          </p:cNvSpPr>
          <p:nvPr>
            <p:ph idx="1"/>
          </p:nvPr>
        </p:nvSpPr>
        <p:spPr>
          <a:xfrm>
            <a:off x="581192" y="2340864"/>
            <a:ext cx="11029615" cy="3814980"/>
          </a:xfrm>
        </p:spPr>
        <p:txBody>
          <a:bodyPr>
            <a:normAutofit lnSpcReduction="10000"/>
          </a:bodyPr>
          <a:lstStyle/>
          <a:p>
            <a:pPr marL="0" indent="0">
              <a:buNone/>
            </a:pPr>
            <a:r>
              <a:rPr lang="en-US" dirty="0"/>
              <a:t>The </a:t>
            </a:r>
            <a:r>
              <a:rPr lang="en-US" i="1" dirty="0"/>
              <a:t>'</a:t>
            </a:r>
            <a:r>
              <a:rPr lang="en-US" i="1" dirty="0" err="1"/>
              <a:t>police_report</a:t>
            </a:r>
            <a:r>
              <a:rPr lang="en-US" i="1" dirty="0"/>
              <a:t>'</a:t>
            </a:r>
            <a:r>
              <a:rPr lang="en-US" dirty="0"/>
              <a:t> is created by the police and it contains all the information about a car accident:</a:t>
            </a:r>
          </a:p>
          <a:p>
            <a:pPr lvl="1"/>
            <a:r>
              <a:rPr lang="en-US" dirty="0"/>
              <a:t>First vehicle involved</a:t>
            </a:r>
          </a:p>
          <a:p>
            <a:pPr lvl="1"/>
            <a:r>
              <a:rPr lang="en-US" dirty="0"/>
              <a:t>Second vehicle involved</a:t>
            </a:r>
          </a:p>
          <a:p>
            <a:pPr lvl="1"/>
            <a:r>
              <a:rPr lang="en-US" dirty="0"/>
              <a:t>Fault ownership</a:t>
            </a:r>
          </a:p>
          <a:p>
            <a:pPr lvl="1"/>
            <a:r>
              <a:rPr lang="en-US" dirty="0"/>
              <a:t>Description of the incident</a:t>
            </a:r>
          </a:p>
          <a:p>
            <a:pPr lvl="1"/>
            <a:r>
              <a:rPr lang="en-US" dirty="0"/>
              <a:t>Damage level</a:t>
            </a:r>
          </a:p>
          <a:p>
            <a:pPr lvl="1"/>
            <a:r>
              <a:rPr lang="en-US" dirty="0"/>
              <a:t>Time at which the report was completed</a:t>
            </a:r>
          </a:p>
          <a:p>
            <a:pPr lvl="1"/>
            <a:endParaRPr lang="en-US" dirty="0"/>
          </a:p>
          <a:p>
            <a:pPr marL="0" indent="0">
              <a:buNone/>
            </a:pPr>
            <a:r>
              <a:rPr lang="en-US" dirty="0"/>
              <a:t>Since it is drafted by the police, it is an ‘official source’ and its main function is to update the </a:t>
            </a:r>
            <a:r>
              <a:rPr lang="en-US" i="1" dirty="0"/>
              <a:t>‘</a:t>
            </a:r>
            <a:r>
              <a:rPr lang="en-US" i="1" dirty="0" err="1"/>
              <a:t>personal_contract</a:t>
            </a:r>
            <a:r>
              <a:rPr lang="en-US" i="1" dirty="0"/>
              <a:t>’</a:t>
            </a:r>
            <a:r>
              <a:rPr lang="en-US" dirty="0"/>
              <a:t> and to provide all the information necessary for the insurance to assess whether the insured person is entitled to a refund. </a:t>
            </a:r>
          </a:p>
          <a:p>
            <a:pPr marL="0" indent="0">
              <a:buNone/>
            </a:pPr>
            <a:r>
              <a:rPr lang="en-US" dirty="0"/>
              <a:t>We decided not to link the </a:t>
            </a:r>
            <a:r>
              <a:rPr lang="en-US" i="1" dirty="0"/>
              <a:t>'</a:t>
            </a:r>
            <a:r>
              <a:rPr lang="en-US" i="1" dirty="0" err="1"/>
              <a:t>police_report</a:t>
            </a:r>
            <a:r>
              <a:rPr lang="en-US" i="1" dirty="0"/>
              <a:t>’ </a:t>
            </a:r>
            <a:r>
              <a:rPr lang="en-US" dirty="0"/>
              <a:t>to the </a:t>
            </a:r>
            <a:r>
              <a:rPr lang="en-US" i="1" dirty="0"/>
              <a:t>'</a:t>
            </a:r>
            <a:r>
              <a:rPr lang="en-US" i="1" dirty="0" err="1"/>
              <a:t>insurance_contract</a:t>
            </a:r>
            <a:r>
              <a:rPr lang="en-US" i="1" dirty="0"/>
              <a:t>'</a:t>
            </a:r>
            <a:r>
              <a:rPr lang="en-US" dirty="0"/>
              <a:t>, but to let them communicate indirectly through the </a:t>
            </a:r>
            <a:r>
              <a:rPr lang="en-US" i="1" dirty="0"/>
              <a:t>‘personal contract’.</a:t>
            </a:r>
            <a:endParaRPr lang="en-US" dirty="0"/>
          </a:p>
        </p:txBody>
      </p:sp>
    </p:spTree>
    <p:extLst>
      <p:ext uri="{BB962C8B-B14F-4D97-AF65-F5344CB8AC3E}">
        <p14:creationId xmlns:p14="http://schemas.microsoft.com/office/powerpoint/2010/main" val="196276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E8E-5ECE-4F15-A673-DEA8448033AE}"/>
              </a:ext>
            </a:extLst>
          </p:cNvPr>
          <p:cNvSpPr>
            <a:spLocks noGrp="1"/>
          </p:cNvSpPr>
          <p:nvPr>
            <p:ph type="title"/>
          </p:nvPr>
        </p:nvSpPr>
        <p:spPr/>
        <p:txBody>
          <a:bodyPr/>
          <a:lstStyle/>
          <a:p>
            <a:r>
              <a:rPr lang="en-US" dirty="0"/>
              <a:t>INSURANCE CONTRACT</a:t>
            </a:r>
          </a:p>
        </p:txBody>
      </p:sp>
      <p:sp>
        <p:nvSpPr>
          <p:cNvPr id="3" name="Content Placeholder 2">
            <a:extLst>
              <a:ext uri="{FF2B5EF4-FFF2-40B4-BE49-F238E27FC236}">
                <a16:creationId xmlns:a16="http://schemas.microsoft.com/office/drawing/2014/main" id="{922452D7-0C57-4CEF-9BFE-7D008738E530}"/>
              </a:ext>
            </a:extLst>
          </p:cNvPr>
          <p:cNvSpPr>
            <a:spLocks noGrp="1"/>
          </p:cNvSpPr>
          <p:nvPr>
            <p:ph idx="1"/>
          </p:nvPr>
        </p:nvSpPr>
        <p:spPr/>
        <p:txBody>
          <a:bodyPr/>
          <a:lstStyle/>
          <a:p>
            <a:r>
              <a:rPr lang="en-US" dirty="0"/>
              <a:t>The </a:t>
            </a:r>
            <a:r>
              <a:rPr lang="en-US" i="1" dirty="0"/>
              <a:t>'</a:t>
            </a:r>
            <a:r>
              <a:rPr lang="en-US" i="1" dirty="0" err="1"/>
              <a:t>insurance_contract</a:t>
            </a:r>
            <a:r>
              <a:rPr lang="en-US" i="1" dirty="0"/>
              <a:t>'</a:t>
            </a:r>
            <a:r>
              <a:rPr lang="en-US" dirty="0"/>
              <a:t> is the contract stipulated by the insurance to the insured. Its main function is just to evaluate if the fault lies with the insured person or not. If the accident isn't the insured's fault, the insurance can provide automatically the refund to the insured. </a:t>
            </a:r>
          </a:p>
          <a:p>
            <a:pPr lvl="1"/>
            <a:endParaRPr lang="en-US" dirty="0"/>
          </a:p>
          <a:p>
            <a:r>
              <a:rPr lang="en-US" dirty="0"/>
              <a:t>This contract has an external data feed from the </a:t>
            </a:r>
            <a:r>
              <a:rPr lang="en-US" i="1" dirty="0"/>
              <a:t>'</a:t>
            </a:r>
            <a:r>
              <a:rPr lang="en-US" i="1" dirty="0" err="1"/>
              <a:t>personal_contract</a:t>
            </a:r>
            <a:r>
              <a:rPr lang="en-US" i="1" dirty="0"/>
              <a:t>'</a:t>
            </a:r>
            <a:r>
              <a:rPr lang="en-US" dirty="0"/>
              <a:t>, such that when a new accident happens the contract receives new information about it, evaluates it and then decides whether it's correct or not to provide the reimbursement. </a:t>
            </a:r>
          </a:p>
        </p:txBody>
      </p:sp>
    </p:spTree>
    <p:extLst>
      <p:ext uri="{BB962C8B-B14F-4D97-AF65-F5344CB8AC3E}">
        <p14:creationId xmlns:p14="http://schemas.microsoft.com/office/powerpoint/2010/main" val="26102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3F0F-A743-4CED-A05E-7FDC554AB6C9}"/>
              </a:ext>
            </a:extLst>
          </p:cNvPr>
          <p:cNvSpPr>
            <a:spLocks noGrp="1"/>
          </p:cNvSpPr>
          <p:nvPr>
            <p:ph type="title"/>
          </p:nvPr>
        </p:nvSpPr>
        <p:spPr>
          <a:noFill/>
        </p:spPr>
        <p:txBody>
          <a:bodyPr/>
          <a:lstStyle/>
          <a:p>
            <a:r>
              <a:rPr lang="en-US" dirty="0"/>
              <a:t>BUSINESS IMPLICATIONS</a:t>
            </a:r>
          </a:p>
        </p:txBody>
      </p:sp>
      <p:sp>
        <p:nvSpPr>
          <p:cNvPr id="4" name="Text Placeholder 3">
            <a:extLst>
              <a:ext uri="{FF2B5EF4-FFF2-40B4-BE49-F238E27FC236}">
                <a16:creationId xmlns:a16="http://schemas.microsoft.com/office/drawing/2014/main" id="{16C31769-6C60-464E-AB66-D16E130CE0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422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E23C-A6A4-4C38-8A38-721C53400FEA}"/>
              </a:ext>
            </a:extLst>
          </p:cNvPr>
          <p:cNvSpPr>
            <a:spLocks noGrp="1"/>
          </p:cNvSpPr>
          <p:nvPr>
            <p:ph type="title"/>
          </p:nvPr>
        </p:nvSpPr>
        <p:spPr/>
        <p:txBody>
          <a:bodyPr/>
          <a:lstStyle/>
          <a:p>
            <a:r>
              <a:rPr lang="en-US" dirty="0"/>
              <a:t>THE ECONOMICS BEHID IT</a:t>
            </a:r>
          </a:p>
        </p:txBody>
      </p:sp>
      <p:sp>
        <p:nvSpPr>
          <p:cNvPr id="3" name="Content Placeholder 2">
            <a:extLst>
              <a:ext uri="{FF2B5EF4-FFF2-40B4-BE49-F238E27FC236}">
                <a16:creationId xmlns:a16="http://schemas.microsoft.com/office/drawing/2014/main" id="{BCF6D0D0-59FE-4CA4-8191-FD84E5BA33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303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E3D0-7133-4485-8B9E-3FE4809170A2}"/>
              </a:ext>
            </a:extLst>
          </p:cNvPr>
          <p:cNvSpPr>
            <a:spLocks noGrp="1"/>
          </p:cNvSpPr>
          <p:nvPr>
            <p:ph type="title"/>
          </p:nvPr>
        </p:nvSpPr>
        <p:spPr/>
        <p:txBody>
          <a:bodyPr/>
          <a:lstStyle/>
          <a:p>
            <a:r>
              <a:rPr lang="en-US" dirty="0"/>
              <a:t>Advantages of BT (and our idea)</a:t>
            </a:r>
          </a:p>
        </p:txBody>
      </p:sp>
      <p:sp>
        <p:nvSpPr>
          <p:cNvPr id="3" name="Content Placeholder 2">
            <a:extLst>
              <a:ext uri="{FF2B5EF4-FFF2-40B4-BE49-F238E27FC236}">
                <a16:creationId xmlns:a16="http://schemas.microsoft.com/office/drawing/2014/main" id="{F904F393-3145-46CD-8883-EDEBB9772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594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875632-7DD2-42BE-9F4C-F927A6B637FB}"/>
              </a:ext>
            </a:extLst>
          </p:cNvPr>
          <p:cNvSpPr>
            <a:spLocks noGrp="1"/>
          </p:cNvSpPr>
          <p:nvPr>
            <p:ph type="title"/>
          </p:nvPr>
        </p:nvSpPr>
        <p:spPr/>
        <p:txBody>
          <a:bodyPr/>
          <a:lstStyle/>
          <a:p>
            <a:r>
              <a:rPr lang="en-US" dirty="0"/>
              <a:t>THANKS</a:t>
            </a:r>
          </a:p>
        </p:txBody>
      </p:sp>
      <p:sp>
        <p:nvSpPr>
          <p:cNvPr id="5" name="Text Placeholder 4">
            <a:extLst>
              <a:ext uri="{FF2B5EF4-FFF2-40B4-BE49-F238E27FC236}">
                <a16:creationId xmlns:a16="http://schemas.microsoft.com/office/drawing/2014/main" id="{037674FD-5248-4899-898C-F59AB9D7CB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21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2EC-1DA6-4276-BE56-D7BF6F56FA9D}"/>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7B1E2178-23E3-4634-AC7B-03D75A75EE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02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9682-E84C-4227-BA51-4671AD7FB3F0}"/>
              </a:ext>
            </a:extLst>
          </p:cNvPr>
          <p:cNvSpPr>
            <a:spLocks noGrp="1"/>
          </p:cNvSpPr>
          <p:nvPr>
            <p:ph type="title"/>
          </p:nvPr>
        </p:nvSpPr>
        <p:spPr/>
        <p:txBody>
          <a:bodyPr/>
          <a:lstStyle/>
          <a:p>
            <a:r>
              <a:rPr lang="en-US" dirty="0"/>
              <a:t>AUTO INSURANCE AS WE KNOW IT</a:t>
            </a:r>
          </a:p>
        </p:txBody>
      </p:sp>
      <p:sp>
        <p:nvSpPr>
          <p:cNvPr id="3" name="Content Placeholder 2">
            <a:extLst>
              <a:ext uri="{FF2B5EF4-FFF2-40B4-BE49-F238E27FC236}">
                <a16:creationId xmlns:a16="http://schemas.microsoft.com/office/drawing/2014/main" id="{1D0E8357-CC57-46CF-B5B3-478C25F927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24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4406-B09E-4364-8642-644148EB7C71}"/>
              </a:ext>
            </a:extLst>
          </p:cNvPr>
          <p:cNvSpPr>
            <a:spLocks noGrp="1"/>
          </p:cNvSpPr>
          <p:nvPr>
            <p:ph type="title"/>
          </p:nvPr>
        </p:nvSpPr>
        <p:spPr/>
        <p:txBody>
          <a:bodyPr/>
          <a:lstStyle/>
          <a:p>
            <a:r>
              <a:rPr lang="en-US" dirty="0"/>
              <a:t>WHAT’S GOING ON IN THE INDUSTRY</a:t>
            </a:r>
          </a:p>
        </p:txBody>
      </p:sp>
      <p:sp>
        <p:nvSpPr>
          <p:cNvPr id="3" name="Content Placeholder 2">
            <a:extLst>
              <a:ext uri="{FF2B5EF4-FFF2-40B4-BE49-F238E27FC236}">
                <a16:creationId xmlns:a16="http://schemas.microsoft.com/office/drawing/2014/main" id="{44976BB6-8059-492A-B3C6-E6FF9FC81E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731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7623-D29A-4CE9-97CA-6018BCA87EA5}"/>
              </a:ext>
            </a:extLst>
          </p:cNvPr>
          <p:cNvSpPr>
            <a:spLocks noGrp="1"/>
          </p:cNvSpPr>
          <p:nvPr>
            <p:ph type="title"/>
          </p:nvPr>
        </p:nvSpPr>
        <p:spPr/>
        <p:txBody>
          <a:bodyPr>
            <a:normAutofit/>
          </a:bodyPr>
          <a:lstStyle/>
          <a:p>
            <a:r>
              <a:rPr lang="en-US" dirty="0"/>
              <a:t>OUR IDEA</a:t>
            </a:r>
          </a:p>
        </p:txBody>
      </p:sp>
      <p:sp>
        <p:nvSpPr>
          <p:cNvPr id="4" name="Text Placeholder 3">
            <a:extLst>
              <a:ext uri="{FF2B5EF4-FFF2-40B4-BE49-F238E27FC236}">
                <a16:creationId xmlns:a16="http://schemas.microsoft.com/office/drawing/2014/main" id="{3A7FDC15-54B9-44B6-B73E-321C882CD1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12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7637-8B22-49D3-914E-2E6FE8480A1D}"/>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E96B0CFA-9EDA-4778-BB2B-853DC6F72976}"/>
              </a:ext>
            </a:extLst>
          </p:cNvPr>
          <p:cNvSpPr>
            <a:spLocks noGrp="1"/>
          </p:cNvSpPr>
          <p:nvPr>
            <p:ph idx="1"/>
          </p:nvPr>
        </p:nvSpPr>
        <p:spPr/>
        <p:txBody>
          <a:bodyPr/>
          <a:lstStyle/>
          <a:p>
            <a:pPr algn="just"/>
            <a:r>
              <a:rPr lang="en-US" dirty="0"/>
              <a:t>This project aims to address some of the main issues (mentioned before) linked to the field of car insurances by implementing a blockchain based smart contracting on Ethereum. </a:t>
            </a:r>
          </a:p>
          <a:p>
            <a:pPr algn="just"/>
            <a:endParaRPr lang="en-US" dirty="0"/>
          </a:p>
          <a:p>
            <a:pPr algn="just"/>
            <a:r>
              <a:rPr lang="en-US" dirty="0"/>
              <a:t>The purpose of this project is to redesign the procedure that starts from the creation of a car insurance contract to the expiration of the contract itself, passing through the management of a car accident and all the related practices. The major goal and the focus is on making the procedure more efficient and safe. Indeed Blockchain-based networks can from one side secure customer data and improve customer experience, from the side of insurance companies it can prevent frauds, automate payments through smart contracts and therefore reduce the operating costs enhance productivity.  in order to  and the costs related to frauds</a:t>
            </a:r>
          </a:p>
        </p:txBody>
      </p:sp>
    </p:spTree>
    <p:extLst>
      <p:ext uri="{BB962C8B-B14F-4D97-AF65-F5344CB8AC3E}">
        <p14:creationId xmlns:p14="http://schemas.microsoft.com/office/powerpoint/2010/main" val="381214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DBC-0675-4C1C-A383-AC086197903A}"/>
              </a:ext>
            </a:extLst>
          </p:cNvPr>
          <p:cNvSpPr>
            <a:spLocks noGrp="1"/>
          </p:cNvSpPr>
          <p:nvPr>
            <p:ph type="title"/>
          </p:nvPr>
        </p:nvSpPr>
        <p:spPr/>
        <p:txBody>
          <a:bodyPr/>
          <a:lstStyle/>
          <a:p>
            <a:r>
              <a:rPr lang="en-US" dirty="0"/>
              <a:t>PROCESS FLOW OVERVIEW</a:t>
            </a:r>
          </a:p>
        </p:txBody>
      </p:sp>
      <p:sp>
        <p:nvSpPr>
          <p:cNvPr id="3" name="Content Placeholder 2">
            <a:extLst>
              <a:ext uri="{FF2B5EF4-FFF2-40B4-BE49-F238E27FC236}">
                <a16:creationId xmlns:a16="http://schemas.microsoft.com/office/drawing/2014/main" id="{3296CC14-0AA4-47BC-9E45-1FD58DAA613C}"/>
              </a:ext>
            </a:extLst>
          </p:cNvPr>
          <p:cNvSpPr>
            <a:spLocks noGrp="1"/>
          </p:cNvSpPr>
          <p:nvPr>
            <p:ph idx="1"/>
          </p:nvPr>
        </p:nvSpPr>
        <p:spPr>
          <a:xfrm>
            <a:off x="581192" y="2340864"/>
            <a:ext cx="11029615" cy="3904488"/>
          </a:xfrm>
        </p:spPr>
        <p:txBody>
          <a:bodyPr>
            <a:normAutofit lnSpcReduction="10000"/>
          </a:bodyPr>
          <a:lstStyle/>
          <a:p>
            <a:pPr marL="0" indent="0" algn="just">
              <a:buNone/>
            </a:pPr>
            <a:r>
              <a:rPr lang="en-US" dirty="0"/>
              <a:t>The system consists of three main smart contracts:</a:t>
            </a:r>
          </a:p>
          <a:p>
            <a:pPr algn="just"/>
            <a:r>
              <a:rPr lang="en-US" b="1" i="1" dirty="0"/>
              <a:t>‘</a:t>
            </a:r>
            <a:r>
              <a:rPr lang="en-US" b="1" i="1" dirty="0" err="1"/>
              <a:t>police_report</a:t>
            </a:r>
            <a:r>
              <a:rPr lang="en-US" b="1" i="1" dirty="0"/>
              <a:t>’ </a:t>
            </a:r>
          </a:p>
          <a:p>
            <a:pPr marL="324000" lvl="1" indent="0" algn="just">
              <a:buNone/>
            </a:pPr>
            <a:r>
              <a:rPr lang="en-US" dirty="0"/>
              <a:t>It contains all the details of the car accident and its main function is to update the </a:t>
            </a:r>
            <a:r>
              <a:rPr lang="en-US" i="1" dirty="0"/>
              <a:t>‘</a:t>
            </a:r>
            <a:r>
              <a:rPr lang="en-US" i="1" dirty="0" err="1"/>
              <a:t>personal_contract</a:t>
            </a:r>
            <a:r>
              <a:rPr lang="en-US" i="1" dirty="0"/>
              <a:t>’</a:t>
            </a:r>
            <a:r>
              <a:rPr lang="en-US" dirty="0"/>
              <a:t>.</a:t>
            </a:r>
          </a:p>
          <a:p>
            <a:pPr algn="just"/>
            <a:r>
              <a:rPr lang="en-US" b="1" i="1" dirty="0"/>
              <a:t>‘</a:t>
            </a:r>
            <a:r>
              <a:rPr lang="en-US" b="1" i="1" dirty="0" err="1"/>
              <a:t>personal_contract</a:t>
            </a:r>
            <a:r>
              <a:rPr lang="en-US" b="1" i="1" dirty="0"/>
              <a:t>’</a:t>
            </a:r>
          </a:p>
          <a:p>
            <a:pPr marL="324000" lvl="1" indent="0" algn="just">
              <a:buNone/>
            </a:pPr>
            <a:r>
              <a:rPr lang="en-US" dirty="0"/>
              <a:t>It contains all the information about the owner of a car insurance and about his history as a driver. </a:t>
            </a:r>
          </a:p>
          <a:p>
            <a:pPr marL="324000" lvl="1" indent="0" algn="just">
              <a:buNone/>
            </a:pPr>
            <a:r>
              <a:rPr lang="en-US" dirty="0"/>
              <a:t>It's also linked to the </a:t>
            </a:r>
            <a:r>
              <a:rPr lang="en-US" i="1" dirty="0"/>
              <a:t>‘</a:t>
            </a:r>
            <a:r>
              <a:rPr lang="en-US" i="1" dirty="0" err="1"/>
              <a:t>insurance_contract</a:t>
            </a:r>
            <a:r>
              <a:rPr lang="en-US" i="1" dirty="0"/>
              <a:t>’</a:t>
            </a:r>
            <a:r>
              <a:rPr lang="en-US" dirty="0"/>
              <a:t> and feeds it with the information when an accident occurs. </a:t>
            </a:r>
          </a:p>
          <a:p>
            <a:pPr algn="just"/>
            <a:r>
              <a:rPr lang="en-US" b="1" i="1" dirty="0"/>
              <a:t>‘</a:t>
            </a:r>
            <a:r>
              <a:rPr lang="en-US" b="1" i="1" dirty="0" err="1"/>
              <a:t>insurance_contract</a:t>
            </a:r>
            <a:r>
              <a:rPr lang="en-US" b="1" i="1" dirty="0"/>
              <a:t>’</a:t>
            </a:r>
          </a:p>
          <a:p>
            <a:pPr marL="324000" lvl="1" indent="0" algn="just">
              <a:buNone/>
            </a:pPr>
            <a:r>
              <a:rPr lang="en-US" dirty="0"/>
              <a:t>It's the contract between the driver and the insurance company. </a:t>
            </a:r>
          </a:p>
          <a:p>
            <a:pPr marL="324000" lvl="1" indent="0" algn="just">
              <a:buNone/>
            </a:pPr>
            <a:r>
              <a:rPr lang="en-US" dirty="0"/>
              <a:t>Once it receives the information about the accident it processes all the data and it evaluates if it is possible to provide a compensation or not; if the outcome is positive the insurance should automatically provide for reimbursement.</a:t>
            </a:r>
          </a:p>
          <a:p>
            <a:pPr marL="324000" lvl="1" indent="0" algn="just">
              <a:buNone/>
            </a:pPr>
            <a:endParaRPr lang="en-US" dirty="0"/>
          </a:p>
          <a:p>
            <a:pPr marL="0" indent="0" algn="just">
              <a:buNone/>
            </a:pPr>
            <a:r>
              <a:rPr lang="en-US" dirty="0"/>
              <a:t>The implementation of the smart contracts was performed on Remix using Solidity version 0.5.1. </a:t>
            </a:r>
          </a:p>
          <a:p>
            <a:pPr algn="just"/>
            <a:endParaRPr lang="en-US" b="1" i="1" dirty="0"/>
          </a:p>
        </p:txBody>
      </p:sp>
    </p:spTree>
    <p:extLst>
      <p:ext uri="{BB962C8B-B14F-4D97-AF65-F5344CB8AC3E}">
        <p14:creationId xmlns:p14="http://schemas.microsoft.com/office/powerpoint/2010/main" val="5225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798-0F95-42E7-854B-3F5526EA5E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059E97-ED65-422F-845A-C472A15EF8F3}"/>
              </a:ext>
            </a:extLst>
          </p:cNvPr>
          <p:cNvSpPr>
            <a:spLocks noGrp="1"/>
          </p:cNvSpPr>
          <p:nvPr>
            <p:ph idx="1"/>
          </p:nvPr>
        </p:nvSpPr>
        <p:spPr/>
        <p:txBody>
          <a:bodyPr/>
          <a:lstStyle/>
          <a:p>
            <a:r>
              <a:rPr lang="en-US" dirty="0"/>
              <a:t>Maybe add a diagram here??</a:t>
            </a:r>
          </a:p>
        </p:txBody>
      </p:sp>
    </p:spTree>
    <p:extLst>
      <p:ext uri="{BB962C8B-B14F-4D97-AF65-F5344CB8AC3E}">
        <p14:creationId xmlns:p14="http://schemas.microsoft.com/office/powerpoint/2010/main" val="75614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CF4-C006-442B-A2D7-36B7FA1D8BBA}"/>
              </a:ext>
            </a:extLst>
          </p:cNvPr>
          <p:cNvSpPr>
            <a:spLocks noGrp="1"/>
          </p:cNvSpPr>
          <p:nvPr>
            <p:ph type="title"/>
          </p:nvPr>
        </p:nvSpPr>
        <p:spPr/>
        <p:txBody>
          <a:bodyPr>
            <a:normAutofit/>
          </a:bodyPr>
          <a:lstStyle/>
          <a:p>
            <a:r>
              <a:rPr lang="en-US" dirty="0"/>
              <a:t>PERSONAL CONTRACT</a:t>
            </a:r>
          </a:p>
        </p:txBody>
      </p:sp>
      <p:sp>
        <p:nvSpPr>
          <p:cNvPr id="3" name="Content Placeholder 2">
            <a:extLst>
              <a:ext uri="{FF2B5EF4-FFF2-40B4-BE49-F238E27FC236}">
                <a16:creationId xmlns:a16="http://schemas.microsoft.com/office/drawing/2014/main" id="{075A22CA-D0A5-47E4-8319-C9700EC2B98E}"/>
              </a:ext>
            </a:extLst>
          </p:cNvPr>
          <p:cNvSpPr>
            <a:spLocks noGrp="1"/>
          </p:cNvSpPr>
          <p:nvPr>
            <p:ph idx="1"/>
          </p:nvPr>
        </p:nvSpPr>
        <p:spPr>
          <a:xfrm>
            <a:off x="581192" y="2133601"/>
            <a:ext cx="11029615" cy="4230254"/>
          </a:xfrm>
        </p:spPr>
        <p:txBody>
          <a:bodyPr>
            <a:normAutofit/>
          </a:bodyPr>
          <a:lstStyle/>
          <a:p>
            <a:pPr marL="0" indent="0">
              <a:buNone/>
            </a:pPr>
            <a:r>
              <a:rPr lang="en-US" dirty="0"/>
              <a:t>The </a:t>
            </a:r>
            <a:r>
              <a:rPr lang="en-US" dirty="0" err="1"/>
              <a:t>personal_contract</a:t>
            </a:r>
            <a:r>
              <a:rPr lang="en-US" dirty="0"/>
              <a:t> is created when a person obtains the license. It contains the most relevant information regarding the individual such as: </a:t>
            </a:r>
            <a:r>
              <a:rPr lang="en-US" i="1" dirty="0"/>
              <a:t>Name, Surname, Birth date, License ID</a:t>
            </a:r>
          </a:p>
          <a:p>
            <a:pPr marL="0" indent="0">
              <a:buNone/>
            </a:pPr>
            <a:r>
              <a:rPr lang="en-US" dirty="0"/>
              <a:t>It has two main functions: </a:t>
            </a:r>
          </a:p>
          <a:p>
            <a:pPr marL="666900" lvl="1" indent="-342900">
              <a:buFont typeface="+mj-lt"/>
              <a:buAutoNum type="arabicPeriod"/>
            </a:pPr>
            <a:r>
              <a:rPr lang="en-US" dirty="0"/>
              <a:t>Having all the information about the person, including also his past history, which is a useful tool for insurance companies to calculate the risk premium. Furthermore, since it is based on a blockchain system it is incorruptible, thus the person can’t lie about his previous ‘incident history’ (therefore preventing frauds).</a:t>
            </a:r>
            <a:br>
              <a:rPr lang="en-US" dirty="0"/>
            </a:br>
            <a:endParaRPr lang="en-US" dirty="0"/>
          </a:p>
          <a:p>
            <a:pPr marL="666900" lvl="1" indent="-342900">
              <a:buFont typeface="+mj-lt"/>
              <a:buAutoNum type="arabicPeriod"/>
            </a:pPr>
            <a:r>
              <a:rPr lang="en-US" dirty="0"/>
              <a:t>When an accident happens, the police draw up a report with all the information regarding the accident (see below), this report is ‘pushed’ and it updates the </a:t>
            </a:r>
            <a:r>
              <a:rPr lang="en-US" dirty="0" err="1"/>
              <a:t>personal_contract</a:t>
            </a:r>
            <a:r>
              <a:rPr lang="en-US" dirty="0"/>
              <a:t>, which in turn gives an external data feed to the </a:t>
            </a:r>
            <a:r>
              <a:rPr lang="en-US" dirty="0" err="1"/>
              <a:t>insurance_contract</a:t>
            </a:r>
            <a:r>
              <a:rPr lang="en-US" dirty="0"/>
              <a:t>. The latter when receives the information about the accident and starts to process the data. </a:t>
            </a:r>
          </a:p>
          <a:p>
            <a:pPr marL="666900" lvl="1" indent="-342900">
              <a:buFont typeface="+mj-lt"/>
              <a:buAutoNum type="arabicPeriod"/>
            </a:pPr>
            <a:endParaRPr lang="en-US" dirty="0"/>
          </a:p>
          <a:p>
            <a:pPr marL="0" indent="0">
              <a:buNone/>
            </a:pPr>
            <a:r>
              <a:rPr lang="en-US" dirty="0"/>
              <a:t>Essentially, the </a:t>
            </a:r>
            <a:r>
              <a:rPr lang="en-US" i="1" dirty="0"/>
              <a:t>'</a:t>
            </a:r>
            <a:r>
              <a:rPr lang="en-US" i="1" dirty="0" err="1"/>
              <a:t>personal_contract</a:t>
            </a:r>
            <a:r>
              <a:rPr lang="en-US" i="1" dirty="0"/>
              <a:t>'</a:t>
            </a:r>
            <a:r>
              <a:rPr lang="en-US" dirty="0"/>
              <a:t> is a sort of ‘incorruptible’ identification card that can be only updated by an official source/node, which is the police (through the police reports). It is useful because the </a:t>
            </a:r>
            <a:r>
              <a:rPr lang="en-US" i="1" dirty="0"/>
              <a:t>'</a:t>
            </a:r>
            <a:r>
              <a:rPr lang="en-US" i="1" dirty="0" err="1"/>
              <a:t>insurace_contract</a:t>
            </a:r>
            <a:r>
              <a:rPr lang="en-US" i="1" dirty="0"/>
              <a:t>’</a:t>
            </a:r>
            <a:r>
              <a:rPr lang="en-US" dirty="0"/>
              <a:t> is based on the information that the </a:t>
            </a:r>
            <a:r>
              <a:rPr lang="en-US" i="1" dirty="0"/>
              <a:t>'</a:t>
            </a:r>
            <a:r>
              <a:rPr lang="en-US" i="1" dirty="0" err="1"/>
              <a:t>personal_contract</a:t>
            </a:r>
            <a:r>
              <a:rPr lang="en-US" i="1" dirty="0"/>
              <a:t>'</a:t>
            </a:r>
            <a:r>
              <a:rPr lang="en-US" dirty="0"/>
              <a:t> contains, both regarding the computation of the risk premium and the  </a:t>
            </a:r>
            <a:r>
              <a:rPr lang="en-US" dirty="0" err="1"/>
              <a:t>the</a:t>
            </a:r>
            <a:r>
              <a:rPr lang="en-US" dirty="0"/>
              <a:t> resolution of an accident practice.</a:t>
            </a:r>
          </a:p>
        </p:txBody>
      </p:sp>
    </p:spTree>
    <p:extLst>
      <p:ext uri="{BB962C8B-B14F-4D97-AF65-F5344CB8AC3E}">
        <p14:creationId xmlns:p14="http://schemas.microsoft.com/office/powerpoint/2010/main" val="3832750505"/>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3C35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54</TotalTime>
  <Words>817</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vt:lpstr>
      <vt:lpstr>News Gothic MT</vt:lpstr>
      <vt:lpstr>Wingdings 2</vt:lpstr>
      <vt:lpstr>DividendVTI</vt:lpstr>
      <vt:lpstr>PowerPoint Presentation</vt:lpstr>
      <vt:lpstr>INTRODUCTION</vt:lpstr>
      <vt:lpstr>AUTO INSURANCE AS WE KNOW IT</vt:lpstr>
      <vt:lpstr>WHAT’S GOING ON IN THE INDUSTRY</vt:lpstr>
      <vt:lpstr>OUR IDEA</vt:lpstr>
      <vt:lpstr>PROJECT GOALS</vt:lpstr>
      <vt:lpstr>PROCESS FLOW OVERVIEW</vt:lpstr>
      <vt:lpstr>PowerPoint Presentation</vt:lpstr>
      <vt:lpstr>PERSONAL CONTRACT</vt:lpstr>
      <vt:lpstr>POLICE REPORT</vt:lpstr>
      <vt:lpstr>INSURANCE CONTRACT</vt:lpstr>
      <vt:lpstr>BUSINESS IMPLICATIONS</vt:lpstr>
      <vt:lpstr>THE ECONOMICS BEHID IT</vt:lpstr>
      <vt:lpstr>Advantages of BT (and our idea)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SKETCHING THE FUTURE OF AUTO INSURANCE</dc:title>
  <dc:creator>Pauli Basigalup</dc:creator>
  <cp:lastModifiedBy>Pauli Basigalup</cp:lastModifiedBy>
  <cp:revision>6</cp:revision>
  <dcterms:created xsi:type="dcterms:W3CDTF">2019-12-12T17:12:51Z</dcterms:created>
  <dcterms:modified xsi:type="dcterms:W3CDTF">2019-12-12T18:07:43Z</dcterms:modified>
</cp:coreProperties>
</file>