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7"/>
  </p:notesMasterIdLst>
  <p:sldIdLst>
    <p:sldId id="269" r:id="rId2"/>
    <p:sldId id="267" r:id="rId3"/>
    <p:sldId id="257" r:id="rId4"/>
    <p:sldId id="258" r:id="rId5"/>
    <p:sldId id="259" r:id="rId6"/>
    <p:sldId id="268" r:id="rId7"/>
    <p:sldId id="260" r:id="rId8"/>
    <p:sldId id="271" r:id="rId9"/>
    <p:sldId id="261" r:id="rId10"/>
    <p:sldId id="262" r:id="rId11"/>
    <p:sldId id="263" r:id="rId12"/>
    <p:sldId id="264" r:id="rId13"/>
    <p:sldId id="272" r:id="rId14"/>
    <p:sldId id="27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08" d="100"/>
          <a:sy n="108" d="100"/>
        </p:scale>
        <p:origin x="2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B1C146-3330-E24D-9DBF-64B978BD014A}" type="datetimeFigureOut">
              <a:rPr lang="it-IT" smtClean="0"/>
              <a:t>16/12/19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BDC5-6C9C-2E46-9A5B-B4DC948F91FF}" type="slidenum">
              <a:rPr lang="it-IT" smtClean="0"/>
              <a:t>‹#›</a:t>
            </a:fld>
            <a:endParaRPr lang="it-IT"/>
          </a:p>
        </p:txBody>
      </p:sp>
    </p:spTree>
    <p:extLst>
      <p:ext uri="{BB962C8B-B14F-4D97-AF65-F5344CB8AC3E}">
        <p14:creationId xmlns:p14="http://schemas.microsoft.com/office/powerpoint/2010/main" val="449537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u="none" strike="noStrike" kern="1200" dirty="0">
                <a:solidFill>
                  <a:schemeClr val="tx1"/>
                </a:solidFill>
                <a:effectLst/>
                <a:latin typeface="+mn-lt"/>
                <a:ea typeface="+mn-ea"/>
                <a:cs typeface="+mn-cs"/>
              </a:rPr>
              <a:t>*</a:t>
            </a:r>
            <a:r>
              <a:rPr lang="it-IT" sz="1200" b="0" i="0" u="none" strike="noStrike" kern="1200" dirty="0" err="1">
                <a:solidFill>
                  <a:schemeClr val="tx1"/>
                </a:solidFill>
                <a:effectLst/>
                <a:latin typeface="+mn-lt"/>
                <a:ea typeface="+mn-ea"/>
                <a:cs typeface="+mn-cs"/>
              </a:rPr>
              <a:t>We</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took</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multiline</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insurance</a:t>
            </a:r>
            <a:r>
              <a:rPr lang="it-IT" sz="1200" b="0" i="0" u="none" strike="noStrike" kern="1200" dirty="0">
                <a:solidFill>
                  <a:schemeClr val="tx1"/>
                </a:solidFill>
                <a:effectLst/>
                <a:latin typeface="+mn-lt"/>
                <a:ea typeface="+mn-ea"/>
                <a:cs typeface="+mn-cs"/>
              </a:rPr>
              <a:t> companies </a:t>
            </a:r>
            <a:r>
              <a:rPr lang="it-IT" sz="1200" b="0" i="0" u="none" strike="noStrike" kern="1200" dirty="0" err="1">
                <a:solidFill>
                  <a:schemeClr val="tx1"/>
                </a:solidFill>
                <a:effectLst/>
                <a:latin typeface="+mn-lt"/>
                <a:ea typeface="+mn-ea"/>
                <a:cs typeface="+mn-cs"/>
              </a:rPr>
              <a:t>as</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it</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is</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impossible</a:t>
            </a:r>
            <a:r>
              <a:rPr lang="it-IT" sz="1200" b="0" i="0" u="none" strike="noStrike" kern="1200" dirty="0">
                <a:solidFill>
                  <a:schemeClr val="tx1"/>
                </a:solidFill>
                <a:effectLst/>
                <a:latin typeface="+mn-lt"/>
                <a:ea typeface="+mn-ea"/>
                <a:cs typeface="+mn-cs"/>
              </a:rPr>
              <a:t> with the data </a:t>
            </a:r>
            <a:r>
              <a:rPr lang="it-IT" sz="1200" b="0" i="0" u="none" strike="noStrike" kern="1200" dirty="0" err="1">
                <a:solidFill>
                  <a:schemeClr val="tx1"/>
                </a:solidFill>
                <a:effectLst/>
                <a:latin typeface="+mn-lt"/>
                <a:ea typeface="+mn-ea"/>
                <a:cs typeface="+mn-cs"/>
              </a:rPr>
              <a:t>we</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at</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hand</a:t>
            </a:r>
            <a:r>
              <a:rPr lang="it-IT" sz="1200" b="0" i="0" u="none" strike="noStrike" kern="1200" dirty="0">
                <a:solidFill>
                  <a:schemeClr val="tx1"/>
                </a:solidFill>
                <a:effectLst/>
                <a:latin typeface="+mn-lt"/>
                <a:ea typeface="+mn-ea"/>
                <a:cs typeface="+mn-cs"/>
              </a:rPr>
              <a:t> to </a:t>
            </a:r>
            <a:r>
              <a:rPr lang="it-IT" sz="1200" b="0" i="0" u="none" strike="noStrike" kern="1200" dirty="0" err="1">
                <a:solidFill>
                  <a:schemeClr val="tx1"/>
                </a:solidFill>
                <a:effectLst/>
                <a:latin typeface="+mn-lt"/>
                <a:ea typeface="+mn-ea"/>
                <a:cs typeface="+mn-cs"/>
              </a:rPr>
              <a:t>find</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specific</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expenses</a:t>
            </a:r>
            <a:r>
              <a:rPr lang="it-IT" sz="1200" b="0" i="0" u="none" strike="noStrike" kern="1200" dirty="0">
                <a:solidFill>
                  <a:schemeClr val="tx1"/>
                </a:solidFill>
                <a:effectLst/>
                <a:latin typeface="+mn-lt"/>
                <a:ea typeface="+mn-ea"/>
                <a:cs typeface="+mn-cs"/>
              </a:rPr>
              <a:t> for </a:t>
            </a:r>
            <a:r>
              <a:rPr lang="it-IT" sz="1200" b="0" i="0" u="none" strike="noStrike" kern="1200" dirty="0" err="1">
                <a:solidFill>
                  <a:schemeClr val="tx1"/>
                </a:solidFill>
                <a:effectLst/>
                <a:latin typeface="+mn-lt"/>
                <a:ea typeface="+mn-ea"/>
                <a:cs typeface="+mn-cs"/>
              </a:rPr>
              <a:t>vehicle</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insurance</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incurred</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Multiline</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insurances</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vehicle</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property</a:t>
            </a:r>
            <a:r>
              <a:rPr lang="it-IT" sz="1200" b="0" i="0" u="none" strike="noStrike" kern="1200" dirty="0">
                <a:solidFill>
                  <a:schemeClr val="tx1"/>
                </a:solidFill>
                <a:effectLst/>
                <a:latin typeface="+mn-lt"/>
                <a:ea typeface="+mn-ea"/>
                <a:cs typeface="+mn-cs"/>
              </a:rPr>
              <a:t> &amp; </a:t>
            </a:r>
            <a:r>
              <a:rPr lang="it-IT" sz="1200" b="0" i="0" u="none" strike="noStrike" kern="1200" dirty="0" err="1">
                <a:solidFill>
                  <a:schemeClr val="tx1"/>
                </a:solidFill>
                <a:effectLst/>
                <a:latin typeface="+mn-lt"/>
                <a:ea typeface="+mn-ea"/>
                <a:cs typeface="+mn-cs"/>
              </a:rPr>
              <a:t>casualty</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all</a:t>
            </a:r>
            <a:r>
              <a:rPr lang="it-IT" sz="1200" b="0" i="0" u="none" strike="noStrike" kern="1200" dirty="0">
                <a:solidFill>
                  <a:schemeClr val="tx1"/>
                </a:solidFill>
                <a:effectLst/>
                <a:latin typeface="+mn-lt"/>
                <a:ea typeface="+mn-ea"/>
                <a:cs typeface="+mn-cs"/>
              </a:rPr>
              <a:t> share a </a:t>
            </a:r>
            <a:r>
              <a:rPr lang="it-IT" sz="1200" b="0" i="0" u="none" strike="noStrike" kern="1200" dirty="0" err="1">
                <a:solidFill>
                  <a:schemeClr val="tx1"/>
                </a:solidFill>
                <a:effectLst/>
                <a:latin typeface="+mn-lt"/>
                <a:ea typeface="+mn-ea"/>
                <a:cs typeface="+mn-cs"/>
              </a:rPr>
              <a:t>similar</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cost</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structure</a:t>
            </a:r>
            <a:r>
              <a:rPr lang="it-IT" sz="1200" b="0" i="0" u="none" strike="noStrike" kern="1200" dirty="0">
                <a:solidFill>
                  <a:schemeClr val="tx1"/>
                </a:solidFill>
                <a:effectLst/>
                <a:latin typeface="+mn-lt"/>
                <a:ea typeface="+mn-ea"/>
                <a:cs typeface="+mn-cs"/>
              </a:rPr>
              <a:t> and business model, and are </a:t>
            </a:r>
            <a:r>
              <a:rPr lang="it-IT" sz="1200" b="0" i="0" u="none" strike="noStrike" kern="1200" dirty="0" err="1">
                <a:solidFill>
                  <a:schemeClr val="tx1"/>
                </a:solidFill>
                <a:effectLst/>
                <a:latin typeface="+mn-lt"/>
                <a:ea typeface="+mn-ea"/>
                <a:cs typeface="+mn-cs"/>
              </a:rPr>
              <a:t>distinguished</a:t>
            </a:r>
            <a:r>
              <a:rPr lang="it-IT" sz="1200" b="0" i="0" u="none" strike="noStrike" kern="1200" dirty="0">
                <a:solidFill>
                  <a:schemeClr val="tx1"/>
                </a:solidFill>
                <a:effectLst/>
                <a:latin typeface="+mn-lt"/>
                <a:ea typeface="+mn-ea"/>
                <a:cs typeface="+mn-cs"/>
              </a:rPr>
              <a:t> from life/</a:t>
            </a:r>
            <a:r>
              <a:rPr lang="it-IT" sz="1200" b="0" i="0" u="none" strike="noStrike" kern="1200" dirty="0" err="1">
                <a:solidFill>
                  <a:schemeClr val="tx1"/>
                </a:solidFill>
                <a:effectLst/>
                <a:latin typeface="+mn-lt"/>
                <a:ea typeface="+mn-ea"/>
                <a:cs typeface="+mn-cs"/>
              </a:rPr>
              <a:t>health</a:t>
            </a:r>
            <a:r>
              <a:rPr lang="it-IT" sz="1200" b="0" i="0" u="none" strike="noStrike" kern="1200" dirty="0">
                <a:solidFill>
                  <a:schemeClr val="tx1"/>
                </a:solidFill>
                <a:effectLst/>
                <a:latin typeface="+mn-lt"/>
                <a:ea typeface="+mn-ea"/>
                <a:cs typeface="+mn-cs"/>
              </a:rPr>
              <a:t> </a:t>
            </a:r>
            <a:r>
              <a:rPr lang="it-IT" sz="1200" b="0" i="0" u="none" strike="noStrike" kern="1200" dirty="0" err="1">
                <a:solidFill>
                  <a:schemeClr val="tx1"/>
                </a:solidFill>
                <a:effectLst/>
                <a:latin typeface="+mn-lt"/>
                <a:ea typeface="+mn-ea"/>
                <a:cs typeface="+mn-cs"/>
              </a:rPr>
              <a:t>insurance</a:t>
            </a:r>
            <a:r>
              <a:rPr lang="it-IT" sz="1200" b="0" i="0" u="none" strike="noStrike" kern="1200" dirty="0">
                <a:solidFill>
                  <a:schemeClr val="tx1"/>
                </a:solidFill>
                <a:effectLst/>
                <a:latin typeface="+mn-lt"/>
                <a:ea typeface="+mn-ea"/>
                <a:cs typeface="+mn-cs"/>
              </a:rPr>
              <a:t>. </a:t>
            </a:r>
            <a:endParaRPr lang="it-IT" dirty="0"/>
          </a:p>
        </p:txBody>
      </p:sp>
      <p:sp>
        <p:nvSpPr>
          <p:cNvPr id="4" name="Slide Number Placeholder 3"/>
          <p:cNvSpPr>
            <a:spLocks noGrp="1"/>
          </p:cNvSpPr>
          <p:nvPr>
            <p:ph type="sldNum" sz="quarter" idx="5"/>
          </p:nvPr>
        </p:nvSpPr>
        <p:spPr/>
        <p:txBody>
          <a:bodyPr/>
          <a:lstStyle/>
          <a:p>
            <a:fld id="{795D96D0-CD03-764D-B744-354E8D28F113}" type="slidenum">
              <a:rPr lang="it-IT" smtClean="0"/>
              <a:t>13</a:t>
            </a:fld>
            <a:endParaRPr lang="it-IT"/>
          </a:p>
        </p:txBody>
      </p:sp>
    </p:spTree>
    <p:extLst>
      <p:ext uri="{BB962C8B-B14F-4D97-AF65-F5344CB8AC3E}">
        <p14:creationId xmlns:p14="http://schemas.microsoft.com/office/powerpoint/2010/main" val="196230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12/16/19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231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2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12/16/19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8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12/16/19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196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12/16/19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811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8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08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818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050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12/16/19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4219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12/16/19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73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12/16/19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74458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7" r:id="rId5"/>
    <p:sldLayoutId id="2147483721" r:id="rId6"/>
    <p:sldLayoutId id="2147483722" r:id="rId7"/>
    <p:sldLayoutId id="2147483723" r:id="rId8"/>
    <p:sldLayoutId id="2147483726" r:id="rId9"/>
    <p:sldLayoutId id="2147483724" r:id="rId10"/>
    <p:sldLayoutId id="2147483725"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pitchFamily="2" charset="2"/>
        <a:buChar char="Ø"/>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pitchFamily="2" charset="2"/>
        <a:buChar char="Ø"/>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pitchFamily="2" charset="2"/>
        <a:buChar char="Ø"/>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pitchFamily="2" charset="2"/>
        <a:buChar char="Ø"/>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pitchFamily="2" charset="2"/>
        <a:buChar char="Ø"/>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AA8595C-A2A1-4957-98C4-94D7E0A4873F}"/>
              </a:ext>
            </a:extLst>
          </p:cNvPr>
          <p:cNvSpPr/>
          <p:nvPr/>
        </p:nvSpPr>
        <p:spPr>
          <a:xfrm>
            <a:off x="-3831" y="4876800"/>
            <a:ext cx="12195831" cy="198120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DAE6C3C-1AD4-2841-BFA6-3ECA21BBC140}"/>
              </a:ext>
            </a:extLst>
          </p:cNvPr>
          <p:cNvSpPr/>
          <p:nvPr/>
        </p:nvSpPr>
        <p:spPr>
          <a:xfrm>
            <a:off x="-1" y="5037468"/>
            <a:ext cx="12192001" cy="18205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le 1">
            <a:extLst>
              <a:ext uri="{FF2B5EF4-FFF2-40B4-BE49-F238E27FC236}">
                <a16:creationId xmlns:a16="http://schemas.microsoft.com/office/drawing/2014/main" id="{AC1384AD-6A76-45C6-A480-E2ACBD374B34}"/>
              </a:ext>
            </a:extLst>
          </p:cNvPr>
          <p:cNvSpPr txBox="1">
            <a:spLocks/>
          </p:cNvSpPr>
          <p:nvPr/>
        </p:nvSpPr>
        <p:spPr>
          <a:xfrm>
            <a:off x="300841" y="5419778"/>
            <a:ext cx="12084425" cy="895244"/>
          </a:xfrm>
          <a:prstGeom prst="rect">
            <a:avLst/>
          </a:prstGeom>
        </p:spPr>
        <p:txBody>
          <a:bodyPr>
            <a:norm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bg1"/>
                </a:solidFill>
                <a:latin typeface="Georgia" panose="02040502050405020303" pitchFamily="18" charset="0"/>
              </a:rPr>
              <a:t>SKETCHING</a:t>
            </a:r>
            <a:r>
              <a:rPr lang="en-US" sz="4000" dirty="0">
                <a:solidFill>
                  <a:schemeClr val="bg1"/>
                </a:solidFill>
                <a:latin typeface="Georgia" panose="02040502050405020303" pitchFamily="18" charset="0"/>
              </a:rPr>
              <a:t> </a:t>
            </a:r>
            <a:r>
              <a:rPr lang="en-US" sz="3600" dirty="0">
                <a:solidFill>
                  <a:schemeClr val="bg1"/>
                </a:solidFill>
                <a:latin typeface="Georgia" panose="02040502050405020303" pitchFamily="18" charset="0"/>
              </a:rPr>
              <a:t>THE FUTURE OF AUTO INSURANCE</a:t>
            </a:r>
            <a:endParaRPr lang="en-US" sz="4000" dirty="0">
              <a:solidFill>
                <a:schemeClr val="bg1"/>
              </a:solidFill>
              <a:latin typeface="Georgia" panose="02040502050405020303" pitchFamily="18" charset="0"/>
            </a:endParaRPr>
          </a:p>
        </p:txBody>
      </p:sp>
      <p:sp>
        <p:nvSpPr>
          <p:cNvPr id="8" name="Subtitle 2">
            <a:extLst>
              <a:ext uri="{FF2B5EF4-FFF2-40B4-BE49-F238E27FC236}">
                <a16:creationId xmlns:a16="http://schemas.microsoft.com/office/drawing/2014/main" id="{A765E11B-0527-4EE2-8A59-5B37A2691423}"/>
              </a:ext>
            </a:extLst>
          </p:cNvPr>
          <p:cNvSpPr txBox="1">
            <a:spLocks/>
          </p:cNvSpPr>
          <p:nvPr/>
        </p:nvSpPr>
        <p:spPr>
          <a:xfrm>
            <a:off x="300841" y="6191358"/>
            <a:ext cx="10965142" cy="484822"/>
          </a:xfrm>
          <a:prstGeom prst="rect">
            <a:avLst/>
          </a:prstGeom>
        </p:spPr>
        <p:txBody>
          <a:bodyP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lvl="0" indent="0">
              <a:buClr>
                <a:srgbClr val="E98A3E"/>
              </a:buClr>
              <a:buNone/>
            </a:pPr>
            <a:r>
              <a:rPr lang="it-IT" sz="1800" cap="all" dirty="0">
                <a:solidFill>
                  <a:schemeClr val="bg1">
                    <a:lumMod val="65000"/>
                  </a:schemeClr>
                </a:solidFill>
                <a:latin typeface="Georgia" panose="02040502050405020303" pitchFamily="18" charset="0"/>
              </a:rPr>
              <a:t>Team 2 (Project #9)</a:t>
            </a:r>
          </a:p>
        </p:txBody>
      </p:sp>
      <p:pic>
        <p:nvPicPr>
          <p:cNvPr id="1030" name="Picture 6" descr="Image result for car insurance&quot;">
            <a:extLst>
              <a:ext uri="{FF2B5EF4-FFF2-40B4-BE49-F238E27FC236}">
                <a16:creationId xmlns:a16="http://schemas.microsoft.com/office/drawing/2014/main" id="{EA51059A-2E99-F543-8070-285054ECD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81"/>
            <a:ext cx="12192000" cy="503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6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B5CFF-A9EB-4E30-B0E7-77740108397C}"/>
              </a:ext>
            </a:extLst>
          </p:cNvPr>
          <p:cNvSpPr>
            <a:spLocks noGrp="1"/>
          </p:cNvSpPr>
          <p:nvPr>
            <p:ph type="title"/>
          </p:nvPr>
        </p:nvSpPr>
        <p:spPr>
          <a:xfrm>
            <a:off x="581193" y="702156"/>
            <a:ext cx="4076153" cy="5156642"/>
          </a:xfrm>
        </p:spPr>
        <p:txBody>
          <a:bodyPr anchor="ctr">
            <a:normAutofit/>
          </a:bodyPr>
          <a:lstStyle/>
          <a:p>
            <a:r>
              <a:rPr lang="en-US" dirty="0">
                <a:solidFill>
                  <a:schemeClr val="tx2"/>
                </a:solidFill>
                <a:latin typeface="Georgia" panose="02040502050405020303" pitchFamily="18" charset="0"/>
              </a:rPr>
              <a:t>POLICE REPORT</a:t>
            </a:r>
          </a:p>
        </p:txBody>
      </p:sp>
      <p:sp>
        <p:nvSpPr>
          <p:cNvPr id="18" name="Rectangle 9">
            <a:extLst>
              <a:ext uri="{FF2B5EF4-FFF2-40B4-BE49-F238E27FC236}">
                <a16:creationId xmlns:a16="http://schemas.microsoft.com/office/drawing/2014/main" id="{832B0DA7-13B0-4805-B9BD-9BFACCB2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D5D17921-1EF4-488E-A9AA-AC6B7F3CE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2">
            <a:extLst>
              <a:ext uri="{FF2B5EF4-FFF2-40B4-BE49-F238E27FC236}">
                <a16:creationId xmlns:a16="http://schemas.microsoft.com/office/drawing/2014/main" id="{88A1F622-8D89-4631-B651-FF050F437023}"/>
              </a:ext>
            </a:extLst>
          </p:cNvPr>
          <p:cNvSpPr>
            <a:spLocks noGrp="1"/>
          </p:cNvSpPr>
          <p:nvPr>
            <p:ph idx="1"/>
          </p:nvPr>
        </p:nvSpPr>
        <p:spPr>
          <a:xfrm>
            <a:off x="4776743" y="702156"/>
            <a:ext cx="7062956" cy="5912400"/>
          </a:xfrm>
        </p:spPr>
        <p:txBody>
          <a:bodyPr>
            <a:normAutofit/>
          </a:bodyPr>
          <a:lstStyle/>
          <a:p>
            <a:pPr marL="0" indent="0">
              <a:buNone/>
            </a:pPr>
            <a:r>
              <a:rPr lang="en-US" sz="1600" dirty="0">
                <a:latin typeface="Georgia" panose="02040502050405020303" pitchFamily="18" charset="0"/>
              </a:rPr>
              <a:t>The </a:t>
            </a:r>
            <a:r>
              <a:rPr lang="en-US" sz="1600" i="1" dirty="0">
                <a:latin typeface="Georgia" panose="02040502050405020303" pitchFamily="18" charset="0"/>
              </a:rPr>
              <a:t>'</a:t>
            </a:r>
            <a:r>
              <a:rPr lang="en-US" sz="1600" i="1" dirty="0" err="1">
                <a:latin typeface="Georgia" panose="02040502050405020303" pitchFamily="18" charset="0"/>
              </a:rPr>
              <a:t>police_report</a:t>
            </a:r>
            <a:r>
              <a:rPr lang="en-US" sz="1600" i="1" dirty="0">
                <a:latin typeface="Georgia" panose="02040502050405020303" pitchFamily="18" charset="0"/>
              </a:rPr>
              <a:t>'</a:t>
            </a:r>
            <a:r>
              <a:rPr lang="en-US" sz="1600" dirty="0">
                <a:latin typeface="Georgia" panose="02040502050405020303" pitchFamily="18" charset="0"/>
              </a:rPr>
              <a:t> is created by the police and it contains all the information about a car accident:</a:t>
            </a:r>
          </a:p>
          <a:p>
            <a:pPr lvl="1"/>
            <a:r>
              <a:rPr lang="en-US" sz="1400" dirty="0">
                <a:latin typeface="Georgia" panose="02040502050405020303" pitchFamily="18" charset="0"/>
              </a:rPr>
              <a:t>First vehicle involved</a:t>
            </a:r>
          </a:p>
          <a:p>
            <a:pPr lvl="1"/>
            <a:r>
              <a:rPr lang="en-US" sz="1400" dirty="0">
                <a:latin typeface="Georgia" panose="02040502050405020303" pitchFamily="18" charset="0"/>
              </a:rPr>
              <a:t>Second vehicle involved</a:t>
            </a:r>
          </a:p>
          <a:p>
            <a:pPr lvl="1"/>
            <a:r>
              <a:rPr lang="en-US" sz="1400" dirty="0">
                <a:latin typeface="Georgia" panose="02040502050405020303" pitchFamily="18" charset="0"/>
              </a:rPr>
              <a:t>Fault ownership</a:t>
            </a:r>
          </a:p>
          <a:p>
            <a:pPr lvl="1"/>
            <a:r>
              <a:rPr lang="en-US" sz="1400" dirty="0">
                <a:latin typeface="Georgia" panose="02040502050405020303" pitchFamily="18" charset="0"/>
              </a:rPr>
              <a:t>Description of the incident</a:t>
            </a:r>
          </a:p>
          <a:p>
            <a:pPr lvl="1"/>
            <a:r>
              <a:rPr lang="en-US" sz="1400" dirty="0">
                <a:latin typeface="Georgia" panose="02040502050405020303" pitchFamily="18" charset="0"/>
              </a:rPr>
              <a:t>Damage level</a:t>
            </a:r>
          </a:p>
          <a:p>
            <a:pPr lvl="1"/>
            <a:r>
              <a:rPr lang="en-US" sz="1400" dirty="0">
                <a:latin typeface="Georgia" panose="02040502050405020303" pitchFamily="18" charset="0"/>
              </a:rPr>
              <a:t>Time at which the report was completed</a:t>
            </a:r>
          </a:p>
          <a:p>
            <a:pPr lvl="1"/>
            <a:endParaRPr lang="en-US" sz="1400" dirty="0">
              <a:latin typeface="Georgia" panose="02040502050405020303" pitchFamily="18" charset="0"/>
            </a:endParaRPr>
          </a:p>
          <a:p>
            <a:pPr marL="0" indent="0">
              <a:buNone/>
            </a:pPr>
            <a:r>
              <a:rPr lang="en-US" sz="1600" dirty="0">
                <a:latin typeface="Georgia" panose="02040502050405020303" pitchFamily="18" charset="0"/>
              </a:rPr>
              <a:t>Since it is drafted by the police, it is an ‘official source’ and its main function is to update the </a:t>
            </a:r>
            <a:r>
              <a:rPr lang="en-US" sz="1600" i="1" dirty="0">
                <a:latin typeface="Georgia" panose="02040502050405020303" pitchFamily="18" charset="0"/>
              </a:rPr>
              <a:t>‘</a:t>
            </a:r>
            <a:r>
              <a:rPr lang="en-US" sz="1600" i="1" dirty="0" err="1">
                <a:latin typeface="Georgia" panose="02040502050405020303" pitchFamily="18" charset="0"/>
              </a:rPr>
              <a:t>personal_contract</a:t>
            </a:r>
            <a:r>
              <a:rPr lang="en-US" sz="1600" i="1" dirty="0">
                <a:latin typeface="Georgia" panose="02040502050405020303" pitchFamily="18" charset="0"/>
              </a:rPr>
              <a:t>’</a:t>
            </a:r>
            <a:r>
              <a:rPr lang="en-US" sz="1600" dirty="0">
                <a:latin typeface="Georgia" panose="02040502050405020303" pitchFamily="18" charset="0"/>
              </a:rPr>
              <a:t> and to provide all the information necessary for the insurance to assess whether the insured person is entitled to a refund. </a:t>
            </a:r>
          </a:p>
          <a:p>
            <a:pPr marL="0" indent="0">
              <a:buNone/>
            </a:pPr>
            <a:r>
              <a:rPr lang="en-US" sz="1600" dirty="0">
                <a:latin typeface="Georgia" panose="02040502050405020303" pitchFamily="18" charset="0"/>
              </a:rPr>
              <a:t>We decided not to link the </a:t>
            </a:r>
            <a:r>
              <a:rPr lang="en-US" sz="1600" i="1" dirty="0">
                <a:latin typeface="Georgia" panose="02040502050405020303" pitchFamily="18" charset="0"/>
              </a:rPr>
              <a:t>'</a:t>
            </a:r>
            <a:r>
              <a:rPr lang="en-US" sz="1600" i="1" dirty="0" err="1">
                <a:latin typeface="Georgia" panose="02040502050405020303" pitchFamily="18" charset="0"/>
              </a:rPr>
              <a:t>police_report</a:t>
            </a:r>
            <a:r>
              <a:rPr lang="en-US" sz="1600" i="1" dirty="0">
                <a:latin typeface="Georgia" panose="02040502050405020303" pitchFamily="18" charset="0"/>
              </a:rPr>
              <a:t>’ </a:t>
            </a:r>
            <a:r>
              <a:rPr lang="en-US" sz="1600" dirty="0">
                <a:latin typeface="Georgia" panose="02040502050405020303" pitchFamily="18" charset="0"/>
              </a:rPr>
              <a:t>to the </a:t>
            </a:r>
            <a:r>
              <a:rPr lang="en-US" sz="1600" i="1" dirty="0">
                <a:latin typeface="Georgia" panose="02040502050405020303" pitchFamily="18" charset="0"/>
              </a:rPr>
              <a:t>'</a:t>
            </a:r>
            <a:r>
              <a:rPr lang="en-US" sz="1600" i="1" dirty="0" err="1">
                <a:latin typeface="Georgia" panose="02040502050405020303" pitchFamily="18" charset="0"/>
              </a:rPr>
              <a:t>insurance_contract</a:t>
            </a:r>
            <a:r>
              <a:rPr lang="en-US" sz="1600" i="1" dirty="0">
                <a:latin typeface="Georgia" panose="02040502050405020303" pitchFamily="18" charset="0"/>
              </a:rPr>
              <a:t>'</a:t>
            </a:r>
            <a:r>
              <a:rPr lang="en-US" sz="1600" dirty="0">
                <a:latin typeface="Georgia" panose="02040502050405020303" pitchFamily="18" charset="0"/>
              </a:rPr>
              <a:t>, but to let them communicate indirectly through the </a:t>
            </a:r>
            <a:r>
              <a:rPr lang="en-US" sz="1600" i="1" dirty="0">
                <a:latin typeface="Georgia" panose="02040502050405020303" pitchFamily="18" charset="0"/>
              </a:rPr>
              <a:t>‘personal contract’.</a:t>
            </a:r>
            <a:endParaRPr lang="en-US" sz="1600" dirty="0">
              <a:latin typeface="Georgia" panose="02040502050405020303" pitchFamily="18" charset="0"/>
            </a:endParaRPr>
          </a:p>
        </p:txBody>
      </p:sp>
    </p:spTree>
    <p:extLst>
      <p:ext uri="{BB962C8B-B14F-4D97-AF65-F5344CB8AC3E}">
        <p14:creationId xmlns:p14="http://schemas.microsoft.com/office/powerpoint/2010/main" val="196276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FE8E-5ECE-4F15-A673-DEA8448033AE}"/>
              </a:ext>
            </a:extLst>
          </p:cNvPr>
          <p:cNvSpPr>
            <a:spLocks noGrp="1"/>
          </p:cNvSpPr>
          <p:nvPr>
            <p:ph type="title"/>
          </p:nvPr>
        </p:nvSpPr>
        <p:spPr/>
        <p:txBody>
          <a:bodyPr/>
          <a:lstStyle/>
          <a:p>
            <a:r>
              <a:rPr lang="en-US" dirty="0">
                <a:latin typeface="Georgia" panose="02040502050405020303" pitchFamily="18" charset="0"/>
              </a:rPr>
              <a:t>INSURANCE CONTRACT</a:t>
            </a:r>
          </a:p>
        </p:txBody>
      </p:sp>
      <p:sp>
        <p:nvSpPr>
          <p:cNvPr id="3" name="Content Placeholder 2">
            <a:extLst>
              <a:ext uri="{FF2B5EF4-FFF2-40B4-BE49-F238E27FC236}">
                <a16:creationId xmlns:a16="http://schemas.microsoft.com/office/drawing/2014/main" id="{922452D7-0C57-4CEF-9BFE-7D008738E530}"/>
              </a:ext>
            </a:extLst>
          </p:cNvPr>
          <p:cNvSpPr>
            <a:spLocks noGrp="1"/>
          </p:cNvSpPr>
          <p:nvPr>
            <p:ph idx="1"/>
          </p:nvPr>
        </p:nvSpPr>
        <p:spPr/>
        <p:txBody>
          <a:bodyPr>
            <a:normAutofit/>
          </a:bodyPr>
          <a:lstStyle/>
          <a:p>
            <a:r>
              <a:rPr lang="en-US" sz="1600" dirty="0">
                <a:latin typeface="Georgia" panose="02040502050405020303" pitchFamily="18" charset="0"/>
              </a:rPr>
              <a:t>The </a:t>
            </a:r>
            <a:r>
              <a:rPr lang="en-US" sz="1600" i="1" dirty="0">
                <a:latin typeface="Georgia" panose="02040502050405020303" pitchFamily="18" charset="0"/>
              </a:rPr>
              <a:t>'</a:t>
            </a:r>
            <a:r>
              <a:rPr lang="en-US" sz="1600" i="1" dirty="0" err="1">
                <a:latin typeface="Georgia" panose="02040502050405020303" pitchFamily="18" charset="0"/>
              </a:rPr>
              <a:t>insurance_contract</a:t>
            </a:r>
            <a:r>
              <a:rPr lang="en-US" sz="1600" i="1" dirty="0">
                <a:latin typeface="Georgia" panose="02040502050405020303" pitchFamily="18" charset="0"/>
              </a:rPr>
              <a:t>'</a:t>
            </a:r>
            <a:r>
              <a:rPr lang="en-US" sz="1600" dirty="0">
                <a:latin typeface="Georgia" panose="02040502050405020303" pitchFamily="18" charset="0"/>
              </a:rPr>
              <a:t> is the contract stipulated by the insurance to the insured. Its main function is just to evaluate if the fault lies with the insured person or not. If the accident isn't the insured's fault, the insurance can provide automatically the refund to the insured. </a:t>
            </a:r>
          </a:p>
          <a:p>
            <a:pPr lvl="1"/>
            <a:endParaRPr lang="en-US" sz="1400" dirty="0">
              <a:latin typeface="Georgia" panose="02040502050405020303" pitchFamily="18" charset="0"/>
            </a:endParaRPr>
          </a:p>
          <a:p>
            <a:r>
              <a:rPr lang="en-US" sz="1600" dirty="0">
                <a:latin typeface="Georgia" panose="02040502050405020303" pitchFamily="18" charset="0"/>
              </a:rPr>
              <a:t>This contract has an external data feed from the </a:t>
            </a:r>
            <a:r>
              <a:rPr lang="en-US" sz="1600" i="1" dirty="0">
                <a:latin typeface="Georgia" panose="02040502050405020303" pitchFamily="18" charset="0"/>
              </a:rPr>
              <a:t>'</a:t>
            </a:r>
            <a:r>
              <a:rPr lang="en-US" sz="1600" i="1" dirty="0" err="1">
                <a:latin typeface="Georgia" panose="02040502050405020303" pitchFamily="18" charset="0"/>
              </a:rPr>
              <a:t>personal_contract</a:t>
            </a:r>
            <a:r>
              <a:rPr lang="en-US" sz="1600" i="1" dirty="0">
                <a:latin typeface="Georgia" panose="02040502050405020303" pitchFamily="18" charset="0"/>
              </a:rPr>
              <a:t>'</a:t>
            </a:r>
            <a:r>
              <a:rPr lang="en-US" sz="1600" dirty="0">
                <a:latin typeface="Georgia" panose="02040502050405020303" pitchFamily="18" charset="0"/>
              </a:rPr>
              <a:t>, such that when a new accident happens the contract receives new information about it, evaluates it and then decides whether it's correct or not to provide the reimbursement. </a:t>
            </a:r>
          </a:p>
        </p:txBody>
      </p:sp>
    </p:spTree>
    <p:extLst>
      <p:ext uri="{BB962C8B-B14F-4D97-AF65-F5344CB8AC3E}">
        <p14:creationId xmlns:p14="http://schemas.microsoft.com/office/powerpoint/2010/main" val="261027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3F0F-A743-4CED-A05E-7FDC554AB6C9}"/>
              </a:ext>
            </a:extLst>
          </p:cNvPr>
          <p:cNvSpPr>
            <a:spLocks noGrp="1"/>
          </p:cNvSpPr>
          <p:nvPr>
            <p:ph type="title"/>
          </p:nvPr>
        </p:nvSpPr>
        <p:spPr>
          <a:xfrm>
            <a:off x="621534" y="3953809"/>
            <a:ext cx="6196125" cy="2147467"/>
          </a:xfrm>
          <a:noFill/>
        </p:spPr>
        <p:txBody>
          <a:bodyPr/>
          <a:lstStyle/>
          <a:p>
            <a:r>
              <a:rPr lang="en-US" dirty="0">
                <a:solidFill>
                  <a:schemeClr val="bg1"/>
                </a:solidFill>
                <a:latin typeface="Georgia" panose="02040502050405020303" pitchFamily="18" charset="0"/>
              </a:rPr>
              <a:t>BUSINESS IMPLICATIONS</a:t>
            </a:r>
          </a:p>
        </p:txBody>
      </p:sp>
      <p:pic>
        <p:nvPicPr>
          <p:cNvPr id="5" name="Picture 4">
            <a:extLst>
              <a:ext uri="{FF2B5EF4-FFF2-40B4-BE49-F238E27FC236}">
                <a16:creationId xmlns:a16="http://schemas.microsoft.com/office/drawing/2014/main" id="{54B8B5DF-6CC2-F54A-9669-554641785057}"/>
              </a:ext>
            </a:extLst>
          </p:cNvPr>
          <p:cNvPicPr>
            <a:picLocks noChangeAspect="1"/>
          </p:cNvPicPr>
          <p:nvPr/>
        </p:nvPicPr>
        <p:blipFill>
          <a:blip r:embed="rId2"/>
          <a:stretch>
            <a:fillRect/>
          </a:stretch>
        </p:blipFill>
        <p:spPr>
          <a:xfrm>
            <a:off x="2246874" y="1173663"/>
            <a:ext cx="7063381" cy="3461056"/>
          </a:xfrm>
          <a:prstGeom prst="rect">
            <a:avLst/>
          </a:prstGeom>
        </p:spPr>
      </p:pic>
    </p:spTree>
    <p:extLst>
      <p:ext uri="{BB962C8B-B14F-4D97-AF65-F5344CB8AC3E}">
        <p14:creationId xmlns:p14="http://schemas.microsoft.com/office/powerpoint/2010/main" val="311422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8FFA-75B8-6A48-9C41-C3135EB95974}"/>
              </a:ext>
            </a:extLst>
          </p:cNvPr>
          <p:cNvSpPr>
            <a:spLocks noGrp="1"/>
          </p:cNvSpPr>
          <p:nvPr>
            <p:ph type="title"/>
          </p:nvPr>
        </p:nvSpPr>
        <p:spPr>
          <a:xfrm>
            <a:off x="683583" y="659922"/>
            <a:ext cx="5915025" cy="495137"/>
          </a:xfrm>
          <a:noFill/>
        </p:spPr>
        <p:txBody>
          <a:bodyPr vert="horz" wrap="square" lIns="51435" tIns="25718" rIns="51435" bIns="25718" rtlCol="0" anchor="ctr">
            <a:spAutoFit/>
          </a:bodyPr>
          <a:lstStyle/>
          <a:p>
            <a:r>
              <a:rPr lang="it-IT" sz="3200" dirty="0">
                <a:latin typeface="Georgia" panose="02040502050405020303" pitchFamily="18" charset="0"/>
                <a:ea typeface="+mn-ea"/>
                <a:cs typeface="+mn-cs"/>
              </a:rPr>
              <a:t>The </a:t>
            </a:r>
            <a:r>
              <a:rPr lang="it-IT" sz="3200" dirty="0" err="1">
                <a:latin typeface="Georgia" panose="02040502050405020303" pitchFamily="18" charset="0"/>
                <a:ea typeface="+mn-ea"/>
                <a:cs typeface="+mn-cs"/>
              </a:rPr>
              <a:t>economics</a:t>
            </a:r>
            <a:r>
              <a:rPr lang="it-IT" sz="3200" dirty="0">
                <a:latin typeface="Georgia" panose="02040502050405020303" pitchFamily="18" charset="0"/>
                <a:ea typeface="+mn-ea"/>
                <a:cs typeface="+mn-cs"/>
              </a:rPr>
              <a:t> </a:t>
            </a:r>
            <a:r>
              <a:rPr lang="it-IT" sz="3200" dirty="0" err="1">
                <a:latin typeface="Georgia" panose="02040502050405020303" pitchFamily="18" charset="0"/>
                <a:ea typeface="+mn-ea"/>
                <a:cs typeface="+mn-cs"/>
              </a:rPr>
              <a:t>behind</a:t>
            </a:r>
            <a:r>
              <a:rPr lang="it-IT" sz="3200" dirty="0">
                <a:latin typeface="Georgia" panose="02040502050405020303" pitchFamily="18" charset="0"/>
                <a:ea typeface="+mn-ea"/>
                <a:cs typeface="+mn-cs"/>
              </a:rPr>
              <a:t> </a:t>
            </a:r>
            <a:r>
              <a:rPr lang="it-IT" sz="3200" dirty="0" err="1">
                <a:latin typeface="Georgia" panose="02040502050405020303" pitchFamily="18" charset="0"/>
                <a:ea typeface="+mn-ea"/>
                <a:cs typeface="+mn-cs"/>
              </a:rPr>
              <a:t>it</a:t>
            </a:r>
            <a:endParaRPr lang="it-IT" sz="3200" dirty="0">
              <a:latin typeface="Georgia" panose="02040502050405020303" pitchFamily="18" charset="0"/>
              <a:ea typeface="+mn-ea"/>
              <a:cs typeface="+mn-cs"/>
            </a:endParaRPr>
          </a:p>
        </p:txBody>
      </p:sp>
      <p:sp>
        <p:nvSpPr>
          <p:cNvPr id="6" name="TextBox 5">
            <a:extLst>
              <a:ext uri="{FF2B5EF4-FFF2-40B4-BE49-F238E27FC236}">
                <a16:creationId xmlns:a16="http://schemas.microsoft.com/office/drawing/2014/main" id="{34914FF4-76E7-BD4D-8A59-41C376AD08AB}"/>
              </a:ext>
            </a:extLst>
          </p:cNvPr>
          <p:cNvSpPr txBox="1"/>
          <p:nvPr/>
        </p:nvSpPr>
        <p:spPr>
          <a:xfrm>
            <a:off x="811876" y="4249792"/>
            <a:ext cx="10899960" cy="1077218"/>
          </a:xfrm>
          <a:prstGeom prst="rect">
            <a:avLst/>
          </a:prstGeom>
          <a:noFill/>
        </p:spPr>
        <p:txBody>
          <a:bodyPr wrap="square" rtlCol="0">
            <a:spAutoFit/>
          </a:bodyPr>
          <a:lstStyle/>
          <a:p>
            <a:pPr marL="285750" indent="-285750">
              <a:buClr>
                <a:schemeClr val="accent1"/>
              </a:buClr>
              <a:buSzPct val="90000"/>
              <a:buFont typeface="Wingdings" pitchFamily="2" charset="2"/>
              <a:buChar char="Ø"/>
            </a:pPr>
            <a:r>
              <a:rPr lang="it-IT" sz="1600" dirty="0">
                <a:solidFill>
                  <a:schemeClr val="bg2">
                    <a:lumMod val="25000"/>
                  </a:schemeClr>
                </a:solidFill>
                <a:latin typeface="Georgia" panose="02040502050405020303" pitchFamily="18" charset="0"/>
              </a:rPr>
              <a:t>Insurance companies </a:t>
            </a:r>
            <a:r>
              <a:rPr lang="it-IT" sz="1600" dirty="0" err="1">
                <a:solidFill>
                  <a:schemeClr val="bg2">
                    <a:lumMod val="25000"/>
                  </a:schemeClr>
                </a:solidFill>
                <a:latin typeface="Georgia" panose="02040502050405020303" pitchFamily="18" charset="0"/>
              </a:rPr>
              <a:t>incur</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into</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administrative</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expenses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that</a:t>
            </a:r>
            <a:r>
              <a:rPr lang="it-IT" sz="1600" dirty="0">
                <a:solidFill>
                  <a:schemeClr val="bg2">
                    <a:lumMod val="25000"/>
                  </a:schemeClr>
                </a:solidFill>
                <a:latin typeface="Georgia" panose="02040502050405020303" pitchFamily="18" charset="0"/>
              </a:rPr>
              <a:t> are </a:t>
            </a:r>
            <a:r>
              <a:rPr lang="it-IT" sz="1600" dirty="0" err="1">
                <a:solidFill>
                  <a:schemeClr val="bg2">
                    <a:lumMod val="25000"/>
                  </a:schemeClr>
                </a:solidFill>
                <a:latin typeface="Georgia" panose="02040502050405020303" pitchFamily="18" charset="0"/>
              </a:rPr>
              <a:t>mostly</a:t>
            </a:r>
            <a:r>
              <a:rPr lang="it-IT" sz="1600" dirty="0">
                <a:solidFill>
                  <a:schemeClr val="bg2">
                    <a:lumMod val="25000"/>
                  </a:schemeClr>
                </a:solidFill>
                <a:latin typeface="Georgia" panose="02040502050405020303" pitchFamily="18" charset="0"/>
              </a:rPr>
              <a:t> related to </a:t>
            </a:r>
            <a:r>
              <a:rPr lang="it-IT" sz="1600" dirty="0" err="1">
                <a:solidFill>
                  <a:schemeClr val="bg2">
                    <a:lumMod val="25000"/>
                  </a:schemeClr>
                </a:solidFill>
                <a:latin typeface="Georgia" panose="02040502050405020303" pitchFamily="18" charset="0"/>
              </a:rPr>
              <a:t>personnel</a:t>
            </a:r>
            <a:r>
              <a:rPr lang="it-IT" sz="1600" dirty="0">
                <a:solidFill>
                  <a:schemeClr val="bg2">
                    <a:lumMod val="25000"/>
                  </a:schemeClr>
                </a:solidFill>
                <a:latin typeface="Georgia" panose="02040502050405020303" pitchFamily="18" charset="0"/>
              </a:rPr>
              <a:t> and office </a:t>
            </a:r>
            <a:r>
              <a:rPr lang="it-IT" sz="1600" dirty="0" err="1">
                <a:solidFill>
                  <a:schemeClr val="bg2">
                    <a:lumMod val="25000"/>
                  </a:schemeClr>
                </a:solidFill>
                <a:latin typeface="Georgia" panose="02040502050405020303" pitchFamily="18" charset="0"/>
              </a:rPr>
              <a:t>expenses</a:t>
            </a:r>
            <a:r>
              <a:rPr lang="it-IT" sz="1600" dirty="0">
                <a:solidFill>
                  <a:schemeClr val="bg2">
                    <a:lumMod val="25000"/>
                  </a:schemeClr>
                </a:solidFill>
                <a:latin typeface="Georgia" panose="02040502050405020303" pitchFamily="18" charset="0"/>
              </a:rPr>
              <a:t> and time </a:t>
            </a:r>
            <a:r>
              <a:rPr lang="it-IT" sz="1600" dirty="0" err="1">
                <a:solidFill>
                  <a:schemeClr val="bg2">
                    <a:lumMod val="25000"/>
                  </a:schemeClr>
                </a:solidFill>
                <a:latin typeface="Georgia" panose="02040502050405020303" pitchFamily="18" charset="0"/>
              </a:rPr>
              <a:t>consuming</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practices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claims</a:t>
            </a:r>
            <a:r>
              <a:rPr lang="it-IT" sz="1600" dirty="0">
                <a:solidFill>
                  <a:schemeClr val="bg2">
                    <a:lumMod val="25000"/>
                  </a:schemeClr>
                </a:solidFill>
                <a:latin typeface="Georgia" panose="02040502050405020303" pitchFamily="18" charset="0"/>
              </a:rPr>
              <a:t> processing, data </a:t>
            </a:r>
            <a:r>
              <a:rPr lang="it-IT" sz="1600" dirty="0" err="1">
                <a:solidFill>
                  <a:schemeClr val="bg2">
                    <a:lumMod val="25000"/>
                  </a:schemeClr>
                </a:solidFill>
                <a:latin typeface="Georgia" panose="02040502050405020303" pitchFamily="18" charset="0"/>
              </a:rPr>
              <a:t>gathering</a:t>
            </a:r>
            <a:r>
              <a:rPr lang="it-IT" sz="1600" dirty="0">
                <a:solidFill>
                  <a:schemeClr val="bg2">
                    <a:lumMod val="25000"/>
                  </a:schemeClr>
                </a:solidFill>
                <a:latin typeface="Georgia" panose="02040502050405020303" pitchFamily="18" charset="0"/>
              </a:rPr>
              <a:t>, etc.).</a:t>
            </a:r>
          </a:p>
          <a:p>
            <a:pPr marL="417910" lvl="1" indent="-160735">
              <a:buClr>
                <a:schemeClr val="bg2">
                  <a:lumMod val="25000"/>
                </a:schemeClr>
              </a:buClr>
              <a:buSzPct val="90000"/>
              <a:buFont typeface="Wingdings" pitchFamily="2" charset="2"/>
              <a:buChar char="ü"/>
            </a:pPr>
            <a:r>
              <a:rPr lang="it-IT" sz="1600" dirty="0">
                <a:solidFill>
                  <a:schemeClr val="bg2">
                    <a:lumMod val="25000"/>
                  </a:schemeClr>
                </a:solidFill>
                <a:latin typeface="Georgia" panose="02040502050405020303" pitchFamily="18" charset="0"/>
              </a:rPr>
              <a:t>On </a:t>
            </a:r>
            <a:r>
              <a:rPr lang="it-IT" sz="1600" dirty="0" err="1">
                <a:solidFill>
                  <a:schemeClr val="bg2">
                    <a:lumMod val="25000"/>
                  </a:schemeClr>
                </a:solidFill>
                <a:latin typeface="Georgia" panose="02040502050405020303" pitchFamily="18" charset="0"/>
              </a:rPr>
              <a:t>average</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these</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expenses</a:t>
            </a:r>
            <a:r>
              <a:rPr lang="it-IT" sz="1600" dirty="0">
                <a:solidFill>
                  <a:schemeClr val="bg2">
                    <a:lumMod val="25000"/>
                  </a:schemeClr>
                </a:solidFill>
                <a:latin typeface="Georgia" panose="02040502050405020303" pitchFamily="18" charset="0"/>
              </a:rPr>
              <a:t> account for 10% of the GWP (</a:t>
            </a:r>
            <a:r>
              <a:rPr lang="it-IT" sz="1600" i="1" dirty="0" err="1">
                <a:solidFill>
                  <a:schemeClr val="bg2">
                    <a:lumMod val="25000"/>
                  </a:schemeClr>
                </a:solidFill>
                <a:latin typeface="Georgia" panose="02040502050405020303" pitchFamily="18" charset="0"/>
              </a:rPr>
              <a:t>Gross</a:t>
            </a:r>
            <a:r>
              <a:rPr lang="it-IT" sz="1600" i="1" dirty="0">
                <a:solidFill>
                  <a:schemeClr val="bg2">
                    <a:lumMod val="25000"/>
                  </a:schemeClr>
                </a:solidFill>
                <a:latin typeface="Georgia" panose="02040502050405020303" pitchFamily="18" charset="0"/>
              </a:rPr>
              <a:t> </a:t>
            </a:r>
            <a:r>
              <a:rPr lang="it-IT" sz="1600" i="1" dirty="0" err="1">
                <a:solidFill>
                  <a:schemeClr val="bg2">
                    <a:lumMod val="25000"/>
                  </a:schemeClr>
                </a:solidFill>
                <a:latin typeface="Georgia" panose="02040502050405020303" pitchFamily="18" charset="0"/>
              </a:rPr>
              <a:t>Written</a:t>
            </a:r>
            <a:r>
              <a:rPr lang="it-IT" sz="1600" i="1" dirty="0">
                <a:solidFill>
                  <a:schemeClr val="bg2">
                    <a:lumMod val="25000"/>
                  </a:schemeClr>
                </a:solidFill>
                <a:latin typeface="Georgia" panose="02040502050405020303" pitchFamily="18" charset="0"/>
              </a:rPr>
              <a:t> Premium</a:t>
            </a:r>
            <a:r>
              <a:rPr lang="it-IT" sz="1600" dirty="0">
                <a:solidFill>
                  <a:schemeClr val="bg2">
                    <a:lumMod val="25000"/>
                  </a:schemeClr>
                </a:solidFill>
                <a:latin typeface="Georgia" panose="02040502050405020303" pitchFamily="18" charset="0"/>
              </a:rPr>
              <a:t>) for </a:t>
            </a:r>
            <a:r>
              <a:rPr lang="it-IT" sz="1600" dirty="0" err="1">
                <a:solidFill>
                  <a:schemeClr val="bg2">
                    <a:lumMod val="25000"/>
                  </a:schemeClr>
                </a:solidFill>
                <a:latin typeface="Georgia" panose="02040502050405020303" pitchFamily="18" charset="0"/>
              </a:rPr>
              <a:t>multiline</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insurance</a:t>
            </a:r>
            <a:r>
              <a:rPr lang="it-IT" sz="1600" dirty="0">
                <a:solidFill>
                  <a:schemeClr val="bg2">
                    <a:lumMod val="25000"/>
                  </a:schemeClr>
                </a:solidFill>
                <a:latin typeface="Georgia" panose="02040502050405020303" pitchFamily="18" charset="0"/>
              </a:rPr>
              <a:t> companies*.</a:t>
            </a:r>
          </a:p>
        </p:txBody>
      </p:sp>
      <p:sp>
        <p:nvSpPr>
          <p:cNvPr id="12" name="TextBox 11">
            <a:extLst>
              <a:ext uri="{FF2B5EF4-FFF2-40B4-BE49-F238E27FC236}">
                <a16:creationId xmlns:a16="http://schemas.microsoft.com/office/drawing/2014/main" id="{23628486-935F-644F-9728-6F7C4E4532C3}"/>
              </a:ext>
            </a:extLst>
          </p:cNvPr>
          <p:cNvSpPr txBox="1"/>
          <p:nvPr/>
        </p:nvSpPr>
        <p:spPr>
          <a:xfrm>
            <a:off x="683583" y="2135692"/>
            <a:ext cx="6756877" cy="1323439"/>
          </a:xfrm>
          <a:prstGeom prst="rect">
            <a:avLst/>
          </a:prstGeom>
          <a:noFill/>
        </p:spPr>
        <p:txBody>
          <a:bodyPr wrap="square" rtlCol="0">
            <a:spAutoFit/>
          </a:bodyPr>
          <a:lstStyle/>
          <a:p>
            <a:pPr>
              <a:buClr>
                <a:schemeClr val="accent1"/>
              </a:buClr>
              <a:buSzPct val="90000"/>
            </a:pPr>
            <a:r>
              <a:rPr lang="it-IT" sz="1600" dirty="0" err="1">
                <a:solidFill>
                  <a:schemeClr val="bg2">
                    <a:lumMod val="25000"/>
                  </a:schemeClr>
                </a:solidFill>
                <a:latin typeface="Georgia" panose="02040502050405020303" pitchFamily="18" charset="0"/>
              </a:rPr>
              <a:t>What</a:t>
            </a:r>
            <a:r>
              <a:rPr lang="it-IT" sz="1600" dirty="0">
                <a:solidFill>
                  <a:schemeClr val="bg2">
                    <a:lumMod val="25000"/>
                  </a:schemeClr>
                </a:solidFill>
                <a:latin typeface="Georgia" panose="02040502050405020303" pitchFamily="18" charset="0"/>
              </a:rPr>
              <a:t> </a:t>
            </a:r>
            <a:r>
              <a:rPr lang="it-IT" sz="1600" i="1" dirty="0" err="1">
                <a:solidFill>
                  <a:schemeClr val="bg2">
                    <a:lumMod val="25000"/>
                  </a:schemeClr>
                </a:solidFill>
                <a:latin typeface="Georgia" panose="02040502050405020303" pitchFamily="18" charset="0"/>
              </a:rPr>
              <a:t>factors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determine</a:t>
            </a:r>
            <a:r>
              <a:rPr lang="it-IT" sz="1600" dirty="0">
                <a:solidFill>
                  <a:schemeClr val="bg2">
                    <a:lumMod val="25000"/>
                  </a:schemeClr>
                </a:solidFill>
                <a:latin typeface="Georgia" panose="02040502050405020303" pitchFamily="18" charset="0"/>
              </a:rPr>
              <a:t> the premium of an </a:t>
            </a:r>
            <a:r>
              <a:rPr lang="it-IT" sz="1600" dirty="0" err="1">
                <a:solidFill>
                  <a:schemeClr val="bg2">
                    <a:lumMod val="25000"/>
                  </a:schemeClr>
                </a:solidFill>
                <a:latin typeface="Georgia" panose="02040502050405020303" pitchFamily="18" charset="0"/>
              </a:rPr>
              <a:t>individual's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insurance</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plan</a:t>
            </a:r>
            <a:r>
              <a:rPr lang="it-IT" sz="1600" dirty="0">
                <a:solidFill>
                  <a:schemeClr val="bg2">
                    <a:lumMod val="25000"/>
                  </a:schemeClr>
                </a:solidFill>
                <a:latin typeface="Georgia" panose="02040502050405020303" pitchFamily="18" charset="0"/>
              </a:rPr>
              <a:t>?</a:t>
            </a:r>
          </a:p>
          <a:p>
            <a:pPr marL="285750" indent="-285750">
              <a:buClr>
                <a:schemeClr val="accent1"/>
              </a:buClr>
              <a:buSzPct val="90000"/>
              <a:buFont typeface="Wingdings" pitchFamily="2" charset="2"/>
              <a:buChar char="§"/>
            </a:pPr>
            <a:endParaRPr lang="it-IT" sz="1600" dirty="0">
              <a:solidFill>
                <a:schemeClr val="bg2">
                  <a:lumMod val="25000"/>
                </a:schemeClr>
              </a:solidFill>
              <a:latin typeface="Georgia" panose="02040502050405020303" pitchFamily="18" charset="0"/>
            </a:endParaRPr>
          </a:p>
          <a:p>
            <a:pPr marL="285750" indent="-285750">
              <a:buClr>
                <a:schemeClr val="accent1"/>
              </a:buClr>
              <a:buSzPct val="90000"/>
              <a:buFont typeface="Wingdings" pitchFamily="2" charset="2"/>
              <a:buChar char="Ø"/>
            </a:pPr>
            <a:r>
              <a:rPr lang="it-IT" sz="1600" dirty="0" err="1">
                <a:solidFill>
                  <a:schemeClr val="bg2">
                    <a:lumMod val="25000"/>
                  </a:schemeClr>
                </a:solidFill>
                <a:latin typeface="Georgia" panose="02040502050405020303" pitchFamily="18" charset="0"/>
              </a:rPr>
              <a:t>Client’s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category</a:t>
            </a:r>
            <a:r>
              <a:rPr lang="it-IT" sz="1600" dirty="0">
                <a:solidFill>
                  <a:schemeClr val="bg2">
                    <a:lumMod val="25000"/>
                  </a:schemeClr>
                </a:solidFill>
                <a:latin typeface="Georgia" panose="02040502050405020303" pitchFamily="18" charset="0"/>
              </a:rPr>
              <a:t> of </a:t>
            </a:r>
            <a:r>
              <a:rPr lang="it-IT" sz="1600" dirty="0" err="1">
                <a:solidFill>
                  <a:schemeClr val="bg2">
                    <a:lumMod val="25000"/>
                  </a:schemeClr>
                </a:solidFill>
                <a:latin typeface="Georgia" panose="02040502050405020303" pitchFamily="18" charset="0"/>
              </a:rPr>
              <a:t>risk</a:t>
            </a:r>
            <a:r>
              <a:rPr lang="it-IT" sz="1600" dirty="0">
                <a:solidFill>
                  <a:schemeClr val="bg2">
                    <a:lumMod val="25000"/>
                  </a:schemeClr>
                </a:solidFill>
                <a:latin typeface="Georgia" panose="02040502050405020303" pitchFamily="18" charset="0"/>
              </a:rPr>
              <a:t> and </a:t>
            </a:r>
            <a:r>
              <a:rPr lang="it-IT" sz="1600" dirty="0" err="1">
                <a:solidFill>
                  <a:schemeClr val="bg2">
                    <a:lumMod val="25000"/>
                  </a:schemeClr>
                </a:solidFill>
                <a:latin typeface="Georgia" panose="02040502050405020303" pitchFamily="18" charset="0"/>
              </a:rPr>
              <a:t>behavior</a:t>
            </a:r>
            <a:endParaRPr lang="it-IT" sz="1600" dirty="0">
              <a:solidFill>
                <a:schemeClr val="bg2">
                  <a:lumMod val="25000"/>
                </a:schemeClr>
              </a:solidFill>
              <a:latin typeface="Georgia" panose="02040502050405020303" pitchFamily="18" charset="0"/>
            </a:endParaRPr>
          </a:p>
          <a:p>
            <a:pPr marL="285750" indent="-285750">
              <a:buClr>
                <a:schemeClr val="accent1"/>
              </a:buClr>
              <a:buSzPct val="90000"/>
              <a:buFont typeface="Wingdings" pitchFamily="2" charset="2"/>
              <a:buChar char="Ø"/>
            </a:pPr>
            <a:r>
              <a:rPr lang="it-IT" sz="1600" b="1" dirty="0" err="1">
                <a:solidFill>
                  <a:schemeClr val="bg2">
                    <a:lumMod val="25000"/>
                  </a:schemeClr>
                </a:solidFill>
                <a:latin typeface="Georgia" panose="02040502050405020303" pitchFamily="18" charset="0"/>
              </a:rPr>
              <a:t>Loading</a:t>
            </a:r>
            <a:r>
              <a:rPr lang="it-IT" sz="1600" b="1" dirty="0">
                <a:solidFill>
                  <a:schemeClr val="bg2">
                    <a:lumMod val="25000"/>
                  </a:schemeClr>
                </a:solidFill>
                <a:latin typeface="Georgia" panose="02040502050405020303" pitchFamily="18" charset="0"/>
              </a:rPr>
              <a:t> </a:t>
            </a:r>
            <a:r>
              <a:rPr lang="it-IT" sz="1600" b="1" dirty="0" err="1">
                <a:solidFill>
                  <a:schemeClr val="bg2">
                    <a:lumMod val="25000"/>
                  </a:schemeClr>
                </a:solidFill>
                <a:latin typeface="Georgia" panose="02040502050405020303" pitchFamily="18" charset="0"/>
              </a:rPr>
              <a:t>factor</a:t>
            </a:r>
            <a:r>
              <a:rPr lang="it-IT" sz="1600" b="1" dirty="0">
                <a:solidFill>
                  <a:schemeClr val="bg2">
                    <a:lumMod val="25000"/>
                  </a:schemeClr>
                </a:solidFill>
                <a:latin typeface="Georgia" panose="02040502050405020303" pitchFamily="18" charset="0"/>
              </a:rPr>
              <a:t> </a:t>
            </a:r>
            <a:r>
              <a:rPr lang="it-IT" sz="1600" dirty="0">
                <a:solidFill>
                  <a:schemeClr val="bg2">
                    <a:lumMod val="25000"/>
                  </a:schemeClr>
                </a:solidFill>
                <a:latin typeface="Georgia" panose="02040502050405020303" pitchFamily="18" charset="0"/>
                <a:sym typeface="Wingdings" pitchFamily="2" charset="2"/>
              </a:rPr>
              <a:t> </a:t>
            </a:r>
            <a:r>
              <a:rPr lang="it-IT" sz="1600" dirty="0" err="1">
                <a:solidFill>
                  <a:schemeClr val="bg2">
                    <a:lumMod val="25000"/>
                  </a:schemeClr>
                </a:solidFill>
                <a:latin typeface="Georgia" panose="02040502050405020303" pitchFamily="18" charset="0"/>
                <a:sym typeface="Wingdings" pitchFamily="2" charset="2"/>
              </a:rPr>
              <a:t>It</a:t>
            </a:r>
            <a:r>
              <a:rPr lang="it-IT" sz="1600" dirty="0">
                <a:solidFill>
                  <a:schemeClr val="bg2">
                    <a:lumMod val="25000"/>
                  </a:schemeClr>
                </a:solidFill>
                <a:latin typeface="Georgia" panose="02040502050405020303" pitchFamily="18" charset="0"/>
                <a:sym typeface="Wingdings" pitchFamily="2" charset="2"/>
              </a:rPr>
              <a:t> </a:t>
            </a:r>
            <a:r>
              <a:rPr lang="it-IT" sz="1600" dirty="0" err="1">
                <a:solidFill>
                  <a:schemeClr val="bg2">
                    <a:lumMod val="25000"/>
                  </a:schemeClr>
                </a:solidFill>
                <a:latin typeface="Georgia" panose="02040502050405020303" pitchFamily="18" charset="0"/>
                <a:sym typeface="Wingdings" pitchFamily="2" charset="2"/>
              </a:rPr>
              <a:t>reflects</a:t>
            </a:r>
            <a:r>
              <a:rPr lang="it-IT" sz="1600" dirty="0">
                <a:solidFill>
                  <a:schemeClr val="bg2">
                    <a:lumMod val="25000"/>
                  </a:schemeClr>
                </a:solidFill>
                <a:latin typeface="Georgia" panose="02040502050405020303" pitchFamily="18" charset="0"/>
                <a:sym typeface="Wingdings" pitchFamily="2" charset="2"/>
              </a:rPr>
              <a:t> the </a:t>
            </a:r>
            <a:r>
              <a:rPr lang="it-IT" sz="1600" dirty="0" err="1">
                <a:solidFill>
                  <a:schemeClr val="bg2">
                    <a:lumMod val="25000"/>
                  </a:schemeClr>
                </a:solidFill>
                <a:latin typeface="Georgia" panose="02040502050405020303" pitchFamily="18" charset="0"/>
                <a:sym typeface="Wingdings" pitchFamily="2" charset="2"/>
              </a:rPr>
              <a:t>insurer’s</a:t>
            </a:r>
            <a:r>
              <a:rPr lang="it-IT" sz="1600" dirty="0">
                <a:solidFill>
                  <a:schemeClr val="bg2">
                    <a:lumMod val="25000"/>
                  </a:schemeClr>
                </a:solidFill>
                <a:latin typeface="Georgia" panose="02040502050405020303" pitchFamily="18" charset="0"/>
                <a:sym typeface="Wingdings" pitchFamily="2" charset="2"/>
              </a:rPr>
              <a:t> </a:t>
            </a:r>
            <a:r>
              <a:rPr lang="it-IT" sz="1600" dirty="0" err="1">
                <a:solidFill>
                  <a:schemeClr val="bg2">
                    <a:lumMod val="25000"/>
                  </a:schemeClr>
                </a:solidFill>
                <a:latin typeface="Georgia" panose="02040502050405020303" pitchFamily="18" charset="0"/>
                <a:sym typeface="Wingdings" pitchFamily="2" charset="2"/>
              </a:rPr>
              <a:t>cost</a:t>
            </a:r>
            <a:r>
              <a:rPr lang="it-IT" sz="1600" dirty="0">
                <a:solidFill>
                  <a:schemeClr val="bg2">
                    <a:lumMod val="25000"/>
                  </a:schemeClr>
                </a:solidFill>
                <a:latin typeface="Georgia" panose="02040502050405020303" pitchFamily="18" charset="0"/>
                <a:sym typeface="Wingdings" pitchFamily="2" charset="2"/>
              </a:rPr>
              <a:t> of </a:t>
            </a:r>
            <a:r>
              <a:rPr lang="it-IT" sz="1600" dirty="0" err="1">
                <a:solidFill>
                  <a:schemeClr val="bg2">
                    <a:lumMod val="25000"/>
                  </a:schemeClr>
                </a:solidFill>
                <a:latin typeface="Georgia" panose="02040502050405020303" pitchFamily="18" charset="0"/>
                <a:sym typeface="Wingdings" pitchFamily="2" charset="2"/>
              </a:rPr>
              <a:t>operating</a:t>
            </a:r>
            <a:r>
              <a:rPr lang="it-IT" sz="1600" dirty="0">
                <a:solidFill>
                  <a:schemeClr val="bg2">
                    <a:lumMod val="25000"/>
                  </a:schemeClr>
                </a:solidFill>
                <a:latin typeface="Georgia" panose="02040502050405020303" pitchFamily="18" charset="0"/>
                <a:sym typeface="Wingdings" pitchFamily="2" charset="2"/>
              </a:rPr>
              <a:t> </a:t>
            </a:r>
            <a:r>
              <a:rPr lang="it-IT" sz="1600" dirty="0" err="1">
                <a:solidFill>
                  <a:schemeClr val="bg2">
                    <a:lumMod val="25000"/>
                  </a:schemeClr>
                </a:solidFill>
                <a:latin typeface="Georgia" panose="02040502050405020303" pitchFamily="18" charset="0"/>
                <a:sym typeface="Wingdings" pitchFamily="2" charset="2"/>
              </a:rPr>
              <a:t>plan</a:t>
            </a:r>
            <a:endParaRPr lang="it-IT" sz="1600" dirty="0">
              <a:solidFill>
                <a:schemeClr val="bg2">
                  <a:lumMod val="25000"/>
                </a:schemeClr>
              </a:solidFill>
              <a:latin typeface="Georgia" panose="02040502050405020303" pitchFamily="18" charset="0"/>
            </a:endParaRPr>
          </a:p>
          <a:p>
            <a:pPr marL="285750" indent="-285750">
              <a:buClr>
                <a:schemeClr val="accent1"/>
              </a:buClr>
              <a:buSzPct val="90000"/>
              <a:buFont typeface="Wingdings" pitchFamily="2" charset="2"/>
              <a:buChar char="Ø"/>
            </a:pPr>
            <a:r>
              <a:rPr lang="it-IT" sz="1600" dirty="0" err="1">
                <a:solidFill>
                  <a:schemeClr val="bg2">
                    <a:lumMod val="25000"/>
                  </a:schemeClr>
                </a:solidFill>
                <a:latin typeface="Georgia" panose="02040502050405020303" pitchFamily="18" charset="0"/>
              </a:rPr>
              <a:t>Amount</a:t>
            </a:r>
            <a:r>
              <a:rPr lang="it-IT" sz="1600" dirty="0">
                <a:solidFill>
                  <a:schemeClr val="bg2">
                    <a:lumMod val="25000"/>
                  </a:schemeClr>
                </a:solidFill>
                <a:latin typeface="Georgia" panose="02040502050405020303" pitchFamily="18" charset="0"/>
              </a:rPr>
              <a:t> of </a:t>
            </a:r>
            <a:r>
              <a:rPr lang="it-IT" sz="1600" b="1" dirty="0" err="1">
                <a:solidFill>
                  <a:schemeClr val="bg2">
                    <a:lumMod val="25000"/>
                  </a:schemeClr>
                </a:solidFill>
                <a:latin typeface="Georgia" panose="02040502050405020303" pitchFamily="18" charset="0"/>
              </a:rPr>
              <a:t>frauds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against</a:t>
            </a:r>
            <a:r>
              <a:rPr lang="it-IT" sz="1600" dirty="0">
                <a:solidFill>
                  <a:schemeClr val="bg2">
                    <a:lumMod val="25000"/>
                  </a:schemeClr>
                </a:solidFill>
                <a:latin typeface="Georgia" panose="02040502050405020303" pitchFamily="18" charset="0"/>
              </a:rPr>
              <a:t> the </a:t>
            </a:r>
            <a:r>
              <a:rPr lang="it-IT" sz="1600" dirty="0" err="1">
                <a:solidFill>
                  <a:schemeClr val="bg2">
                    <a:lumMod val="25000"/>
                  </a:schemeClr>
                </a:solidFill>
                <a:latin typeface="Georgia" panose="02040502050405020303" pitchFamily="18" charset="0"/>
              </a:rPr>
              <a:t>firm</a:t>
            </a:r>
            <a:endParaRPr lang="it-IT" sz="1600" dirty="0">
              <a:solidFill>
                <a:schemeClr val="bg2">
                  <a:lumMod val="25000"/>
                </a:schemeClr>
              </a:solidFill>
              <a:latin typeface="Georgia" panose="02040502050405020303" pitchFamily="18" charset="0"/>
            </a:endParaRPr>
          </a:p>
        </p:txBody>
      </p:sp>
      <p:sp>
        <p:nvSpPr>
          <p:cNvPr id="13" name="TextBox 12">
            <a:extLst>
              <a:ext uri="{FF2B5EF4-FFF2-40B4-BE49-F238E27FC236}">
                <a16:creationId xmlns:a16="http://schemas.microsoft.com/office/drawing/2014/main" id="{7C83ACFD-A09B-6B4A-BF4C-527EA63A9199}"/>
              </a:ext>
            </a:extLst>
          </p:cNvPr>
          <p:cNvSpPr txBox="1"/>
          <p:nvPr/>
        </p:nvSpPr>
        <p:spPr>
          <a:xfrm>
            <a:off x="809950" y="5420397"/>
            <a:ext cx="10899960" cy="830997"/>
          </a:xfrm>
          <a:prstGeom prst="rect">
            <a:avLst/>
          </a:prstGeom>
          <a:noFill/>
        </p:spPr>
        <p:txBody>
          <a:bodyPr wrap="square" rtlCol="0">
            <a:spAutoFit/>
          </a:bodyPr>
          <a:lstStyle/>
          <a:p>
            <a:pPr marL="285750" indent="-285750">
              <a:buClr>
                <a:schemeClr val="accent1"/>
              </a:buClr>
              <a:buSzPct val="90000"/>
              <a:buFont typeface="Wingdings" pitchFamily="2" charset="2"/>
              <a:buChar char="Ø"/>
            </a:pPr>
            <a:r>
              <a:rPr lang="it-IT" sz="1600" dirty="0" err="1">
                <a:solidFill>
                  <a:schemeClr val="bg2">
                    <a:lumMod val="25000"/>
                  </a:schemeClr>
                </a:solidFill>
                <a:latin typeface="Georgia" panose="02040502050405020303" pitchFamily="18" charset="0"/>
              </a:rPr>
              <a:t>Fraudulent</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claims</a:t>
            </a:r>
            <a:r>
              <a:rPr lang="it-IT" sz="1600" dirty="0">
                <a:solidFill>
                  <a:schemeClr val="bg2">
                    <a:lumMod val="25000"/>
                  </a:schemeClr>
                </a:solidFill>
                <a:latin typeface="Georgia" panose="02040502050405020303" pitchFamily="18" charset="0"/>
              </a:rPr>
              <a:t> payment </a:t>
            </a:r>
            <a:r>
              <a:rPr lang="it-IT" sz="1600" dirty="0" err="1">
                <a:solidFill>
                  <a:schemeClr val="bg2">
                    <a:lumMod val="25000"/>
                  </a:schemeClr>
                </a:solidFill>
                <a:latin typeface="Georgia" panose="02040502050405020303" pitchFamily="18" charset="0"/>
              </a:rPr>
              <a:t>cost</a:t>
            </a:r>
            <a:r>
              <a:rPr lang="it-IT" sz="1600" dirty="0">
                <a:solidFill>
                  <a:schemeClr val="bg2">
                    <a:lumMod val="25000"/>
                  </a:schemeClr>
                </a:solidFill>
                <a:latin typeface="Georgia" panose="02040502050405020303" pitchFamily="18" charset="0"/>
              </a:rPr>
              <a:t> the </a:t>
            </a:r>
            <a:r>
              <a:rPr lang="it-IT" sz="1600" dirty="0" err="1">
                <a:solidFill>
                  <a:schemeClr val="bg2">
                    <a:lumMod val="25000"/>
                  </a:schemeClr>
                </a:solidFill>
                <a:latin typeface="Georgia" panose="02040502050405020303" pitchFamily="18" charset="0"/>
              </a:rPr>
              <a:t>insurance</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sector</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about</a:t>
            </a:r>
            <a:r>
              <a:rPr lang="it-IT" sz="1600" dirty="0">
                <a:solidFill>
                  <a:schemeClr val="bg2">
                    <a:lumMod val="25000"/>
                  </a:schemeClr>
                </a:solidFill>
                <a:latin typeface="Georgia" panose="02040502050405020303" pitchFamily="18" charset="0"/>
              </a:rPr>
              <a:t> $80 </a:t>
            </a:r>
            <a:r>
              <a:rPr lang="it-IT" sz="1600" dirty="0" err="1">
                <a:solidFill>
                  <a:schemeClr val="bg2">
                    <a:lumMod val="25000"/>
                  </a:schemeClr>
                </a:solidFill>
                <a:latin typeface="Georgia" panose="02040502050405020303" pitchFamily="18" charset="0"/>
              </a:rPr>
              <a:t>billion</a:t>
            </a:r>
            <a:r>
              <a:rPr lang="it-IT" sz="1600" dirty="0">
                <a:solidFill>
                  <a:schemeClr val="bg2">
                    <a:lumMod val="25000"/>
                  </a:schemeClr>
                </a:solidFill>
                <a:latin typeface="Georgia" panose="02040502050405020303" pitchFamily="18" charset="0"/>
              </a:rPr>
              <a:t> a </a:t>
            </a:r>
            <a:r>
              <a:rPr lang="it-IT" sz="1600" dirty="0" err="1">
                <a:solidFill>
                  <a:schemeClr val="bg2">
                    <a:lumMod val="25000"/>
                  </a:schemeClr>
                </a:solidFill>
                <a:latin typeface="Georgia" panose="02040502050405020303" pitchFamily="18" charset="0"/>
              </a:rPr>
              <a:t>year</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across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all</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lines</a:t>
            </a:r>
            <a:r>
              <a:rPr lang="it-IT" sz="1600" dirty="0">
                <a:solidFill>
                  <a:schemeClr val="bg2">
                    <a:lumMod val="25000"/>
                  </a:schemeClr>
                </a:solidFill>
                <a:latin typeface="Georgia" panose="02040502050405020303" pitchFamily="18" charset="0"/>
              </a:rPr>
              <a:t> of </a:t>
            </a:r>
            <a:r>
              <a:rPr lang="it-IT" sz="1600" dirty="0" err="1">
                <a:solidFill>
                  <a:schemeClr val="bg2">
                    <a:lumMod val="25000"/>
                  </a:schemeClr>
                </a:solidFill>
                <a:latin typeface="Georgia" panose="02040502050405020303" pitchFamily="18" charset="0"/>
              </a:rPr>
              <a:t>insurance</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which</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is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roughly</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about</a:t>
            </a:r>
            <a:r>
              <a:rPr lang="it-IT" sz="1600" dirty="0">
                <a:solidFill>
                  <a:schemeClr val="bg2">
                    <a:lumMod val="25000"/>
                  </a:schemeClr>
                </a:solidFill>
                <a:latin typeface="Georgia" panose="02040502050405020303" pitchFamily="18" charset="0"/>
              </a:rPr>
              <a:t> 20% of the </a:t>
            </a:r>
            <a:r>
              <a:rPr lang="it-IT" sz="1600" dirty="0" err="1">
                <a:solidFill>
                  <a:schemeClr val="bg2">
                    <a:lumMod val="25000"/>
                  </a:schemeClr>
                </a:solidFill>
                <a:latin typeface="Georgia" panose="02040502050405020303" pitchFamily="18" charset="0"/>
              </a:rPr>
              <a:t>total</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claims</a:t>
            </a:r>
            <a:r>
              <a:rPr lang="it-IT" sz="1600" dirty="0">
                <a:solidFill>
                  <a:schemeClr val="bg2">
                    <a:lumMod val="25000"/>
                  </a:schemeClr>
                </a:solidFill>
                <a:latin typeface="Georgia" panose="02040502050405020303" pitchFamily="18" charset="0"/>
              </a:rPr>
              <a:t> payment </a:t>
            </a:r>
            <a:r>
              <a:rPr lang="it-IT" sz="1600" dirty="0" err="1">
                <a:solidFill>
                  <a:schemeClr val="bg2">
                    <a:lumMod val="25000"/>
                  </a:schemeClr>
                </a:solidFill>
                <a:latin typeface="Georgia" panose="02040502050405020303" pitchFamily="18" charset="0"/>
              </a:rPr>
              <a:t>annually</a:t>
            </a:r>
            <a:r>
              <a:rPr lang="it-IT" sz="1600" dirty="0">
                <a:solidFill>
                  <a:schemeClr val="bg2">
                    <a:lumMod val="25000"/>
                  </a:schemeClr>
                </a:solidFill>
                <a:latin typeface="Georgia" panose="02040502050405020303" pitchFamily="18" charset="0"/>
              </a:rPr>
              <a:t>.</a:t>
            </a:r>
          </a:p>
          <a:p>
            <a:pPr marL="417910" lvl="1" indent="-160735">
              <a:buClr>
                <a:schemeClr val="bg2">
                  <a:lumMod val="25000"/>
                </a:schemeClr>
              </a:buClr>
              <a:buSzPct val="90000"/>
              <a:buFont typeface="Wingdings" pitchFamily="2" charset="2"/>
              <a:buChar char="ü"/>
            </a:pPr>
            <a:r>
              <a:rPr lang="it-IT" sz="1600" dirty="0" err="1">
                <a:solidFill>
                  <a:schemeClr val="bg2">
                    <a:lumMod val="25000"/>
                  </a:schemeClr>
                </a:solidFill>
                <a:latin typeface="Georgia" panose="02040502050405020303" pitchFamily="18" charset="0"/>
              </a:rPr>
              <a:t>Higher</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cost</a:t>
            </a:r>
            <a:r>
              <a:rPr lang="it-IT" sz="1600" dirty="0">
                <a:solidFill>
                  <a:schemeClr val="bg2">
                    <a:lumMod val="25000"/>
                  </a:schemeClr>
                </a:solidFill>
                <a:latin typeface="Georgia" panose="02040502050405020303" pitchFamily="18" charset="0"/>
              </a:rPr>
              <a:t> of </a:t>
            </a:r>
            <a:r>
              <a:rPr lang="it-IT" sz="1600" dirty="0" err="1">
                <a:solidFill>
                  <a:schemeClr val="bg2">
                    <a:lumMod val="25000"/>
                  </a:schemeClr>
                </a:solidFill>
                <a:latin typeface="Georgia" panose="02040502050405020303" pitchFamily="18" charset="0"/>
              </a:rPr>
              <a:t>insurance</a:t>
            </a:r>
            <a:r>
              <a:rPr lang="it-IT" sz="1600" dirty="0">
                <a:solidFill>
                  <a:schemeClr val="bg2">
                    <a:lumMod val="25000"/>
                  </a:schemeClr>
                </a:solidFill>
                <a:latin typeface="Georgia" panose="02040502050405020303" pitchFamily="18" charset="0"/>
              </a:rPr>
              <a:t> for </a:t>
            </a:r>
            <a:r>
              <a:rPr lang="it-IT" sz="1600" dirty="0" err="1">
                <a:solidFill>
                  <a:schemeClr val="bg2">
                    <a:lumMod val="25000"/>
                  </a:schemeClr>
                </a:solidFill>
                <a:latin typeface="Georgia" panose="02040502050405020303" pitchFamily="18" charset="0"/>
              </a:rPr>
              <a:t>honest</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motorist</a:t>
            </a:r>
            <a:r>
              <a:rPr lang="it-IT" sz="1600" dirty="0">
                <a:solidFill>
                  <a:schemeClr val="bg2">
                    <a:lumMod val="25000"/>
                  </a:schemeClr>
                </a:solidFill>
                <a:latin typeface="Georgia" panose="02040502050405020303" pitchFamily="18" charset="0"/>
              </a:rPr>
              <a:t> due to high payment of </a:t>
            </a:r>
            <a:r>
              <a:rPr lang="it-IT" sz="1600" dirty="0" err="1">
                <a:solidFill>
                  <a:schemeClr val="bg2">
                    <a:lumMod val="25000"/>
                  </a:schemeClr>
                </a:solidFill>
                <a:latin typeface="Georgia" panose="02040502050405020303" pitchFamily="18" charset="0"/>
              </a:rPr>
              <a:t>claims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that</a:t>
            </a:r>
            <a:r>
              <a:rPr lang="it-IT" sz="1600" dirty="0">
                <a:solidFill>
                  <a:schemeClr val="bg2">
                    <a:lumMod val="25000"/>
                  </a:schemeClr>
                </a:solidFill>
                <a:latin typeface="Georgia" panose="02040502050405020303" pitchFamily="18" charset="0"/>
              </a:rPr>
              <a:t> include </a:t>
            </a:r>
            <a:r>
              <a:rPr lang="it-IT" sz="1600" dirty="0" err="1">
                <a:solidFill>
                  <a:schemeClr val="bg2">
                    <a:lumMod val="25000"/>
                  </a:schemeClr>
                </a:solidFill>
                <a:latin typeface="Georgia" panose="02040502050405020303" pitchFamily="18" charset="0"/>
              </a:rPr>
              <a:t>fraudulent</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ones</a:t>
            </a:r>
            <a:r>
              <a:rPr lang="it-IT" sz="1600" dirty="0">
                <a:solidFill>
                  <a:schemeClr val="bg2">
                    <a:lumMod val="25000"/>
                  </a:schemeClr>
                </a:solidFill>
                <a:latin typeface="Georgia" panose="02040502050405020303" pitchFamily="18" charset="0"/>
              </a:rPr>
              <a:t>.</a:t>
            </a:r>
          </a:p>
        </p:txBody>
      </p:sp>
      <p:sp>
        <p:nvSpPr>
          <p:cNvPr id="7" name="Right Brace 6">
            <a:extLst>
              <a:ext uri="{FF2B5EF4-FFF2-40B4-BE49-F238E27FC236}">
                <a16:creationId xmlns:a16="http://schemas.microsoft.com/office/drawing/2014/main" id="{971CAE6C-2B9C-5F42-9089-5FE4234E3418}"/>
              </a:ext>
            </a:extLst>
          </p:cNvPr>
          <p:cNvSpPr/>
          <p:nvPr/>
        </p:nvSpPr>
        <p:spPr>
          <a:xfrm>
            <a:off x="6946729" y="2631961"/>
            <a:ext cx="466071" cy="768572"/>
          </a:xfrm>
          <a:prstGeom prst="rightBrace">
            <a:avLst>
              <a:gd name="adj1" fmla="val 56755"/>
              <a:gd name="adj2" fmla="val 48837"/>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013"/>
          </a:p>
        </p:txBody>
      </p:sp>
      <p:sp>
        <p:nvSpPr>
          <p:cNvPr id="15" name="TextBox 14">
            <a:extLst>
              <a:ext uri="{FF2B5EF4-FFF2-40B4-BE49-F238E27FC236}">
                <a16:creationId xmlns:a16="http://schemas.microsoft.com/office/drawing/2014/main" id="{2EA0EDE5-43A0-5A4E-B067-236FC3E1AAC9}"/>
              </a:ext>
            </a:extLst>
          </p:cNvPr>
          <p:cNvSpPr txBox="1"/>
          <p:nvPr/>
        </p:nvSpPr>
        <p:spPr>
          <a:xfrm>
            <a:off x="7179764" y="2723859"/>
            <a:ext cx="4346075" cy="584775"/>
          </a:xfrm>
          <a:prstGeom prst="rect">
            <a:avLst/>
          </a:prstGeom>
          <a:noFill/>
        </p:spPr>
        <p:txBody>
          <a:bodyPr wrap="square" rtlCol="0">
            <a:spAutoFit/>
          </a:bodyPr>
          <a:lstStyle/>
          <a:p>
            <a:pPr lvl="1">
              <a:buClr>
                <a:schemeClr val="bg2">
                  <a:lumMod val="25000"/>
                </a:schemeClr>
              </a:buClr>
              <a:buSzPct val="90000"/>
            </a:pPr>
            <a:r>
              <a:rPr lang="it-IT" sz="1600" dirty="0">
                <a:solidFill>
                  <a:schemeClr val="bg2">
                    <a:lumMod val="25000"/>
                  </a:schemeClr>
                </a:solidFill>
                <a:latin typeface="Georgia" panose="02040502050405020303" pitchFamily="18" charset="0"/>
              </a:rPr>
              <a:t>Business </a:t>
            </a:r>
            <a:r>
              <a:rPr lang="it-IT" sz="1600" dirty="0" err="1">
                <a:solidFill>
                  <a:schemeClr val="bg2">
                    <a:lumMod val="25000"/>
                  </a:schemeClr>
                </a:solidFill>
                <a:latin typeface="Georgia" panose="02040502050405020303" pitchFamily="18" charset="0"/>
              </a:rPr>
              <a:t>automation</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is</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expected</a:t>
            </a:r>
            <a:r>
              <a:rPr lang="it-IT" sz="1600" dirty="0">
                <a:solidFill>
                  <a:schemeClr val="bg2">
                    <a:lumMod val="25000"/>
                  </a:schemeClr>
                </a:solidFill>
                <a:latin typeface="Georgia" panose="02040502050405020303" pitchFamily="18" charset="0"/>
              </a:rPr>
              <a:t> to reduce the </a:t>
            </a:r>
            <a:r>
              <a:rPr lang="it-IT" sz="1600" dirty="0" err="1">
                <a:solidFill>
                  <a:schemeClr val="bg2">
                    <a:lumMod val="25000"/>
                  </a:schemeClr>
                </a:solidFill>
                <a:latin typeface="Georgia" panose="02040502050405020303" pitchFamily="18" charset="0"/>
              </a:rPr>
              <a:t>cost</a:t>
            </a:r>
            <a:r>
              <a:rPr lang="it-IT" sz="1600" dirty="0">
                <a:solidFill>
                  <a:schemeClr val="bg2">
                    <a:lumMod val="25000"/>
                  </a:schemeClr>
                </a:solidFill>
                <a:latin typeface="Georgia" panose="02040502050405020303" pitchFamily="18" charset="0"/>
              </a:rPr>
              <a:t> of </a:t>
            </a:r>
            <a:r>
              <a:rPr lang="it-IT" sz="1600" dirty="0" err="1">
                <a:solidFill>
                  <a:schemeClr val="bg2">
                    <a:lumMod val="25000"/>
                  </a:schemeClr>
                </a:solidFill>
                <a:latin typeface="Georgia" panose="02040502050405020303" pitchFamily="18" charset="0"/>
              </a:rPr>
              <a:t>claims</a:t>
            </a:r>
            <a:r>
              <a:rPr lang="it-IT" sz="1600" dirty="0">
                <a:solidFill>
                  <a:schemeClr val="bg2">
                    <a:lumMod val="25000"/>
                  </a:schemeClr>
                </a:solidFill>
                <a:latin typeface="Georgia" panose="02040502050405020303" pitchFamily="18" charset="0"/>
              </a:rPr>
              <a:t> by over 30%</a:t>
            </a:r>
            <a:endParaRPr lang="it-IT" sz="1200" dirty="0">
              <a:solidFill>
                <a:schemeClr val="bg2">
                  <a:lumMod val="25000"/>
                </a:schemeClr>
              </a:solidFill>
              <a:latin typeface="Georgia" panose="02040502050405020303" pitchFamily="18" charset="0"/>
            </a:endParaRPr>
          </a:p>
        </p:txBody>
      </p:sp>
      <p:sp>
        <p:nvSpPr>
          <p:cNvPr id="8" name="TextBox 7">
            <a:extLst>
              <a:ext uri="{FF2B5EF4-FFF2-40B4-BE49-F238E27FC236}">
                <a16:creationId xmlns:a16="http://schemas.microsoft.com/office/drawing/2014/main" id="{514C9F75-D74D-5644-BA39-78B86D6C4748}"/>
              </a:ext>
            </a:extLst>
          </p:cNvPr>
          <p:cNvSpPr txBox="1"/>
          <p:nvPr/>
        </p:nvSpPr>
        <p:spPr>
          <a:xfrm>
            <a:off x="5538201" y="3670337"/>
            <a:ext cx="2120813" cy="338554"/>
          </a:xfrm>
          <a:prstGeom prst="rect">
            <a:avLst/>
          </a:prstGeom>
          <a:noFill/>
        </p:spPr>
        <p:txBody>
          <a:bodyPr wrap="square" rtlCol="0">
            <a:spAutoFit/>
          </a:bodyPr>
          <a:lstStyle/>
          <a:p>
            <a:r>
              <a:rPr lang="it-IT" sz="1600" b="1" u="sng" dirty="0" err="1">
                <a:solidFill>
                  <a:schemeClr val="bg2">
                    <a:lumMod val="25000"/>
                  </a:schemeClr>
                </a:solidFill>
                <a:latin typeface="Georgia" panose="02040502050405020303" pitchFamily="18" charset="0"/>
              </a:rPr>
              <a:t>Our</a:t>
            </a:r>
            <a:r>
              <a:rPr lang="it-IT" sz="1600" b="1" u="sng" dirty="0">
                <a:solidFill>
                  <a:schemeClr val="bg2">
                    <a:lumMod val="25000"/>
                  </a:schemeClr>
                </a:solidFill>
                <a:latin typeface="Georgia" panose="02040502050405020303" pitchFamily="18" charset="0"/>
              </a:rPr>
              <a:t> targets</a:t>
            </a:r>
          </a:p>
        </p:txBody>
      </p:sp>
      <p:sp>
        <p:nvSpPr>
          <p:cNvPr id="17" name="TextBox 16">
            <a:extLst>
              <a:ext uri="{FF2B5EF4-FFF2-40B4-BE49-F238E27FC236}">
                <a16:creationId xmlns:a16="http://schemas.microsoft.com/office/drawing/2014/main" id="{94E8206F-6D02-7B46-85E6-BC7B156A02E9}"/>
              </a:ext>
            </a:extLst>
          </p:cNvPr>
          <p:cNvSpPr txBox="1"/>
          <p:nvPr/>
        </p:nvSpPr>
        <p:spPr>
          <a:xfrm>
            <a:off x="640719" y="1293313"/>
            <a:ext cx="11071117" cy="584775"/>
          </a:xfrm>
          <a:prstGeom prst="rect">
            <a:avLst/>
          </a:prstGeom>
          <a:noFill/>
        </p:spPr>
        <p:txBody>
          <a:bodyPr wrap="square" rtlCol="0">
            <a:spAutoFit/>
          </a:bodyPr>
          <a:lstStyle/>
          <a:p>
            <a:pPr>
              <a:buClr>
                <a:schemeClr val="bg2">
                  <a:lumMod val="25000"/>
                </a:schemeClr>
              </a:buClr>
              <a:buSzPct val="90000"/>
            </a:pPr>
            <a:r>
              <a:rPr lang="it-IT" sz="1600" dirty="0">
                <a:solidFill>
                  <a:schemeClr val="bg2">
                    <a:lumMod val="25000"/>
                  </a:schemeClr>
                </a:solidFill>
                <a:latin typeface="Georgia" panose="02040502050405020303" pitchFamily="18" charset="0"/>
              </a:rPr>
              <a:t>Non-life premium </a:t>
            </a:r>
            <a:r>
              <a:rPr lang="it-IT" sz="1600" dirty="0" err="1">
                <a:solidFill>
                  <a:schemeClr val="bg2">
                    <a:lumMod val="25000"/>
                  </a:schemeClr>
                </a:solidFill>
                <a:latin typeface="Georgia" panose="02040502050405020303" pitchFamily="18" charset="0"/>
              </a:rPr>
              <a:t>growths</a:t>
            </a:r>
            <a:r>
              <a:rPr lang="it-IT" sz="1600" dirty="0">
                <a:solidFill>
                  <a:schemeClr val="bg2">
                    <a:lumMod val="25000"/>
                  </a:schemeClr>
                </a:solidFill>
                <a:latin typeface="Georgia" panose="02040502050405020303" pitchFamily="18" charset="0"/>
              </a:rPr>
              <a:t> are </a:t>
            </a:r>
            <a:r>
              <a:rPr lang="it-IT" sz="1600" i="1" dirty="0" err="1">
                <a:solidFill>
                  <a:schemeClr val="bg2">
                    <a:lumMod val="25000"/>
                  </a:schemeClr>
                </a:solidFill>
                <a:latin typeface="Georgia" panose="02040502050405020303" pitchFamily="18" charset="0"/>
              </a:rPr>
              <a:t>globally</a:t>
            </a:r>
            <a:r>
              <a:rPr lang="it-IT" sz="1600" dirty="0">
                <a:solidFill>
                  <a:schemeClr val="bg2">
                    <a:lumMod val="25000"/>
                  </a:schemeClr>
                </a:solidFill>
                <a:latin typeface="Georgia" panose="02040502050405020303" pitchFamily="18" charset="0"/>
              </a:rPr>
              <a:t> on the rise, with the US </a:t>
            </a:r>
            <a:r>
              <a:rPr lang="it-IT" sz="1600" dirty="0" err="1">
                <a:solidFill>
                  <a:schemeClr val="bg2">
                    <a:lumMod val="25000"/>
                  </a:schemeClr>
                </a:solidFill>
                <a:latin typeface="Georgia" panose="02040502050405020303" pitchFamily="18" charset="0"/>
              </a:rPr>
              <a:t>leading</a:t>
            </a:r>
            <a:r>
              <a:rPr lang="it-IT" sz="1600" dirty="0">
                <a:solidFill>
                  <a:schemeClr val="bg2">
                    <a:lumMod val="25000"/>
                  </a:schemeClr>
                </a:solidFill>
                <a:latin typeface="Georgia" panose="02040502050405020303" pitchFamily="18" charset="0"/>
              </a:rPr>
              <a:t> the way with an </a:t>
            </a:r>
            <a:r>
              <a:rPr lang="it-IT" sz="1600" dirty="0" err="1">
                <a:solidFill>
                  <a:schemeClr val="bg2">
                    <a:lumMod val="25000"/>
                  </a:schemeClr>
                </a:solidFill>
                <a:latin typeface="Georgia" panose="02040502050405020303" pitchFamily="18" charset="0"/>
              </a:rPr>
              <a:t>increase</a:t>
            </a:r>
            <a:r>
              <a:rPr lang="it-IT" sz="1600" dirty="0">
                <a:solidFill>
                  <a:schemeClr val="bg2">
                    <a:lumMod val="25000"/>
                  </a:schemeClr>
                </a:solidFill>
                <a:latin typeface="Georgia" panose="02040502050405020303" pitchFamily="18" charset="0"/>
              </a:rPr>
              <a:t> of 2.7% of </a:t>
            </a:r>
            <a:r>
              <a:rPr lang="it-IT" sz="1600" dirty="0" err="1">
                <a:solidFill>
                  <a:schemeClr val="bg2">
                    <a:lumMod val="25000"/>
                  </a:schemeClr>
                </a:solidFill>
                <a:latin typeface="Georgia" panose="02040502050405020303" pitchFamily="18" charset="0"/>
              </a:rPr>
              <a:t>its</a:t>
            </a:r>
            <a:r>
              <a:rPr lang="it-IT" sz="1600" dirty="0">
                <a:solidFill>
                  <a:schemeClr val="bg2">
                    <a:lumMod val="25000"/>
                  </a:schemeClr>
                </a:solidFill>
                <a:latin typeface="Georgia" panose="02040502050405020303" pitchFamily="18" charset="0"/>
              </a:rPr>
              <a:t> premium for non-life </a:t>
            </a:r>
            <a:r>
              <a:rPr lang="it-IT" sz="1600" dirty="0" err="1">
                <a:solidFill>
                  <a:schemeClr val="bg2">
                    <a:lumMod val="25000"/>
                  </a:schemeClr>
                </a:solidFill>
                <a:latin typeface="Georgia" panose="02040502050405020303" pitchFamily="18" charset="0"/>
              </a:rPr>
              <a:t>insurances</a:t>
            </a:r>
            <a:r>
              <a:rPr lang="it-IT" sz="1600" dirty="0">
                <a:solidFill>
                  <a:schemeClr val="bg2">
                    <a:lumMod val="25000"/>
                  </a:schemeClr>
                </a:solidFill>
                <a:latin typeface="Georgia" panose="02040502050405020303" pitchFamily="18" charset="0"/>
              </a:rPr>
              <a:t>, with </a:t>
            </a:r>
            <a:r>
              <a:rPr lang="it-IT" sz="1600" dirty="0" err="1">
                <a:solidFill>
                  <a:schemeClr val="bg2">
                    <a:lumMod val="25000"/>
                  </a:schemeClr>
                </a:solidFill>
                <a:latin typeface="Georgia" panose="02040502050405020303" pitchFamily="18" charset="0"/>
              </a:rPr>
              <a:t>motor</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segment</a:t>
            </a:r>
            <a:r>
              <a:rPr lang="it-IT" sz="1600" dirty="0">
                <a:solidFill>
                  <a:schemeClr val="bg2">
                    <a:lumMod val="25000"/>
                  </a:schemeClr>
                </a:solidFill>
                <a:latin typeface="Georgia" panose="02040502050405020303" pitchFamily="18" charset="0"/>
              </a:rPr>
              <a:t> </a:t>
            </a:r>
            <a:r>
              <a:rPr lang="it-IT" sz="1600" dirty="0" err="1">
                <a:solidFill>
                  <a:schemeClr val="bg2">
                    <a:lumMod val="25000"/>
                  </a:schemeClr>
                </a:solidFill>
                <a:latin typeface="Georgia" panose="02040502050405020303" pitchFamily="18" charset="0"/>
              </a:rPr>
              <a:t>powering</a:t>
            </a:r>
            <a:r>
              <a:rPr lang="it-IT" sz="1600" dirty="0">
                <a:solidFill>
                  <a:schemeClr val="bg2">
                    <a:lumMod val="25000"/>
                  </a:schemeClr>
                </a:solidFill>
                <a:latin typeface="Georgia" panose="02040502050405020303" pitchFamily="18" charset="0"/>
              </a:rPr>
              <a:t> the </a:t>
            </a:r>
            <a:r>
              <a:rPr lang="it-IT" sz="1600" dirty="0" err="1">
                <a:solidFill>
                  <a:schemeClr val="bg2">
                    <a:lumMod val="25000"/>
                  </a:schemeClr>
                </a:solidFill>
                <a:latin typeface="Georgia" panose="02040502050405020303" pitchFamily="18" charset="0"/>
              </a:rPr>
              <a:t>advance</a:t>
            </a:r>
            <a:r>
              <a:rPr lang="it-IT" sz="1600" dirty="0">
                <a:solidFill>
                  <a:schemeClr val="bg2">
                    <a:lumMod val="25000"/>
                  </a:schemeClr>
                </a:solidFill>
                <a:latin typeface="Georgia" panose="02040502050405020303" pitchFamily="18" charset="0"/>
              </a:rPr>
              <a:t> (72.4% of </a:t>
            </a:r>
            <a:r>
              <a:rPr lang="it-IT" sz="1600" dirty="0" err="1">
                <a:solidFill>
                  <a:schemeClr val="bg2">
                    <a:lumMod val="25000"/>
                  </a:schemeClr>
                </a:solidFill>
                <a:latin typeface="Georgia" panose="02040502050405020303" pitchFamily="18" charset="0"/>
              </a:rPr>
              <a:t>total</a:t>
            </a:r>
            <a:r>
              <a:rPr lang="it-IT" sz="1600" dirty="0">
                <a:solidFill>
                  <a:schemeClr val="bg2">
                    <a:lumMod val="25000"/>
                  </a:schemeClr>
                </a:solidFill>
                <a:latin typeface="Georgia" panose="02040502050405020303" pitchFamily="18" charset="0"/>
              </a:rPr>
              <a:t> non-life </a:t>
            </a:r>
            <a:r>
              <a:rPr lang="it-IT" sz="1600" dirty="0" err="1">
                <a:solidFill>
                  <a:schemeClr val="bg2">
                    <a:lumMod val="25000"/>
                  </a:schemeClr>
                </a:solidFill>
                <a:latin typeface="Georgia" panose="02040502050405020303" pitchFamily="18" charset="0"/>
              </a:rPr>
              <a:t>premiums</a:t>
            </a:r>
            <a:r>
              <a:rPr lang="it-IT" sz="1600" dirty="0">
                <a:solidFill>
                  <a:schemeClr val="bg2">
                    <a:lumMod val="25000"/>
                  </a:schemeClr>
                </a:solidFill>
                <a:latin typeface="Georgia" panose="02040502050405020303" pitchFamily="18" charset="0"/>
              </a:rPr>
              <a:t>).</a:t>
            </a:r>
            <a:endParaRPr lang="it-IT" sz="1200" dirty="0">
              <a:solidFill>
                <a:schemeClr val="bg2">
                  <a:lumMod val="25000"/>
                </a:schemeClr>
              </a:solidFill>
              <a:latin typeface="Georgia" panose="02040502050405020303" pitchFamily="18" charset="0"/>
            </a:endParaRPr>
          </a:p>
        </p:txBody>
      </p:sp>
    </p:spTree>
    <p:extLst>
      <p:ext uri="{BB962C8B-B14F-4D97-AF65-F5344CB8AC3E}">
        <p14:creationId xmlns:p14="http://schemas.microsoft.com/office/powerpoint/2010/main" val="366374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75BF-E757-2041-AB54-66FAFC65F94D}"/>
              </a:ext>
            </a:extLst>
          </p:cNvPr>
          <p:cNvSpPr>
            <a:spLocks noGrp="1"/>
          </p:cNvSpPr>
          <p:nvPr>
            <p:ph type="title"/>
          </p:nvPr>
        </p:nvSpPr>
        <p:spPr>
          <a:xfrm>
            <a:off x="758543" y="636423"/>
            <a:ext cx="5915025" cy="495137"/>
          </a:xfrm>
          <a:noFill/>
        </p:spPr>
        <p:txBody>
          <a:bodyPr vert="horz" wrap="square" lIns="51435" tIns="25718" rIns="51435" bIns="25718" rtlCol="0" anchor="ctr">
            <a:spAutoFit/>
          </a:bodyPr>
          <a:lstStyle/>
          <a:p>
            <a:r>
              <a:rPr lang="it-IT" sz="3200" dirty="0">
                <a:latin typeface="Georgia" panose="02040502050405020303" pitchFamily="18" charset="0"/>
                <a:ea typeface="+mn-ea"/>
                <a:cs typeface="+mn-cs"/>
              </a:rPr>
              <a:t>Business Value</a:t>
            </a:r>
          </a:p>
        </p:txBody>
      </p:sp>
      <p:sp>
        <p:nvSpPr>
          <p:cNvPr id="4" name="TextBox 3">
            <a:extLst>
              <a:ext uri="{FF2B5EF4-FFF2-40B4-BE49-F238E27FC236}">
                <a16:creationId xmlns:a16="http://schemas.microsoft.com/office/drawing/2014/main" id="{0D311473-8CA4-8846-858E-E500159E8DC3}"/>
              </a:ext>
            </a:extLst>
          </p:cNvPr>
          <p:cNvSpPr txBox="1"/>
          <p:nvPr/>
        </p:nvSpPr>
        <p:spPr>
          <a:xfrm>
            <a:off x="758543" y="1274064"/>
            <a:ext cx="11040975" cy="5693866"/>
          </a:xfrm>
          <a:prstGeom prst="rect">
            <a:avLst/>
          </a:prstGeom>
          <a:noFill/>
        </p:spPr>
        <p:txBody>
          <a:bodyPr wrap="square" rtlCol="0">
            <a:spAutoFit/>
          </a:bodyPr>
          <a:lstStyle/>
          <a:p>
            <a:r>
              <a:rPr lang="it-IT" sz="1400" dirty="0">
                <a:solidFill>
                  <a:schemeClr val="bg2">
                    <a:lumMod val="25000"/>
                  </a:schemeClr>
                </a:solidFill>
                <a:latin typeface="Georgia" panose="02040502050405020303" pitchFamily="18" charset="0"/>
              </a:rPr>
              <a:t>Value </a:t>
            </a:r>
            <a:r>
              <a:rPr lang="it-IT" sz="1400" dirty="0" err="1">
                <a:solidFill>
                  <a:schemeClr val="bg2">
                    <a:lumMod val="25000"/>
                  </a:schemeClr>
                </a:solidFill>
                <a:latin typeface="Georgia" panose="02040502050405020303" pitchFamily="18" charset="0"/>
              </a:rPr>
              <a:t>created</a:t>
            </a:r>
            <a:r>
              <a:rPr lang="it-IT" sz="1400" dirty="0">
                <a:solidFill>
                  <a:schemeClr val="bg2">
                    <a:lumMod val="25000"/>
                  </a:schemeClr>
                </a:solidFill>
                <a:latin typeface="Georgia" panose="02040502050405020303" pitchFamily="18" charset="0"/>
              </a:rPr>
              <a:t> by </a:t>
            </a:r>
            <a:r>
              <a:rPr lang="it-IT" sz="1400" dirty="0" err="1">
                <a:solidFill>
                  <a:schemeClr val="bg2">
                    <a:lumMod val="25000"/>
                  </a:schemeClr>
                </a:solidFill>
                <a:latin typeface="Georgia" panose="02040502050405020303" pitchFamily="18" charset="0"/>
              </a:rPr>
              <a:t>our</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proposal</a:t>
            </a:r>
            <a:r>
              <a:rPr lang="it-IT" sz="1400" dirty="0">
                <a:solidFill>
                  <a:schemeClr val="bg2">
                    <a:lumMod val="25000"/>
                  </a:schemeClr>
                </a:solidFill>
                <a:latin typeface="Georgia" panose="02040502050405020303" pitchFamily="18" charset="0"/>
              </a:rPr>
              <a:t>:</a:t>
            </a:r>
          </a:p>
          <a:p>
            <a:endParaRPr lang="it-IT" sz="1400" dirty="0">
              <a:solidFill>
                <a:schemeClr val="bg2">
                  <a:lumMod val="25000"/>
                </a:schemeClr>
              </a:solidFill>
              <a:latin typeface="Georgia" panose="02040502050405020303" pitchFamily="18" charset="0"/>
            </a:endParaRPr>
          </a:p>
          <a:p>
            <a:pPr marL="285750" indent="-285750">
              <a:buClr>
                <a:schemeClr val="accent1"/>
              </a:buClr>
              <a:buSzPct val="90000"/>
              <a:buFont typeface="Wingdings" pitchFamily="2" charset="2"/>
              <a:buChar char="Ø"/>
            </a:pPr>
            <a:r>
              <a:rPr lang="it-IT" sz="1400" b="1" dirty="0">
                <a:solidFill>
                  <a:schemeClr val="bg2">
                    <a:lumMod val="25000"/>
                  </a:schemeClr>
                </a:solidFill>
                <a:latin typeface="Georgia" panose="02040502050405020303" pitchFamily="18" charset="0"/>
              </a:rPr>
              <a:t>Reduce </a:t>
            </a:r>
            <a:r>
              <a:rPr lang="it-IT" sz="1400" b="1" dirty="0" err="1">
                <a:solidFill>
                  <a:schemeClr val="bg2">
                    <a:lumMod val="25000"/>
                  </a:schemeClr>
                </a:solidFill>
                <a:latin typeface="Georgia" panose="02040502050405020303" pitchFamily="18" charset="0"/>
              </a:rPr>
              <a:t>inefficiencies</a:t>
            </a:r>
            <a:r>
              <a:rPr lang="it-IT" sz="1400" dirty="0">
                <a:solidFill>
                  <a:schemeClr val="bg2">
                    <a:lumMod val="25000"/>
                  </a:schemeClr>
                </a:solidFill>
                <a:latin typeface="Georgia" panose="02040502050405020303" pitchFamily="18" charset="0"/>
              </a:rPr>
              <a:t>: The </a:t>
            </a:r>
            <a:r>
              <a:rPr lang="it-IT" sz="1400" dirty="0" err="1">
                <a:solidFill>
                  <a:schemeClr val="bg2">
                    <a:lumMod val="25000"/>
                  </a:schemeClr>
                </a:solidFill>
                <a:latin typeface="Georgia" panose="02040502050405020303" pitchFamily="18" charset="0"/>
              </a:rPr>
              <a:t>authomatic</a:t>
            </a:r>
            <a:r>
              <a:rPr lang="it-IT" sz="1400" dirty="0">
                <a:solidFill>
                  <a:schemeClr val="bg2">
                    <a:lumMod val="25000"/>
                  </a:schemeClr>
                </a:solidFill>
                <a:latin typeface="Georgia" panose="02040502050405020303" pitchFamily="18" charset="0"/>
              </a:rPr>
              <a:t> data-entry </a:t>
            </a:r>
            <a:r>
              <a:rPr lang="it-IT" sz="1400" dirty="0" err="1">
                <a:solidFill>
                  <a:schemeClr val="bg2">
                    <a:lumMod val="25000"/>
                  </a:schemeClr>
                </a:solidFill>
                <a:latin typeface="Georgia" panose="02040502050405020303" pitchFamily="18" charset="0"/>
              </a:rPr>
              <a:t>process</a:t>
            </a:r>
            <a:r>
              <a:rPr lang="it-IT" sz="1400" dirty="0">
                <a:solidFill>
                  <a:schemeClr val="bg2">
                    <a:lumMod val="25000"/>
                  </a:schemeClr>
                </a:solidFill>
                <a:latin typeface="Georgia" panose="02040502050405020303" pitchFamily="18" charset="0"/>
              </a:rPr>
              <a:t> of clients' information </a:t>
            </a:r>
            <a:r>
              <a:rPr lang="it-IT" sz="1400" dirty="0" err="1">
                <a:solidFill>
                  <a:schemeClr val="bg2">
                    <a:lumMod val="25000"/>
                  </a:schemeClr>
                </a:solidFill>
                <a:latin typeface="Georgia" panose="02040502050405020303" pitchFamily="18" charset="0"/>
              </a:rPr>
              <a:t>through</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our</a:t>
            </a:r>
            <a:r>
              <a:rPr lang="it-IT" sz="1400" dirty="0">
                <a:solidFill>
                  <a:schemeClr val="bg2">
                    <a:lumMod val="25000"/>
                  </a:schemeClr>
                </a:solidFill>
                <a:latin typeface="Georgia" panose="02040502050405020303" pitchFamily="18" charset="0"/>
              </a:rPr>
              <a:t> set of Smart </a:t>
            </a:r>
            <a:r>
              <a:rPr lang="it-IT" sz="1400" dirty="0" err="1">
                <a:solidFill>
                  <a:schemeClr val="bg2">
                    <a:lumMod val="25000"/>
                  </a:schemeClr>
                </a:solidFill>
                <a:latin typeface="Georgia" panose="02040502050405020303" pitchFamily="18" charset="0"/>
              </a:rPr>
              <a:t>Contracts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makes</a:t>
            </a:r>
            <a:r>
              <a:rPr lang="it-IT" sz="1400" dirty="0">
                <a:solidFill>
                  <a:schemeClr val="bg2">
                    <a:lumMod val="25000"/>
                  </a:schemeClr>
                </a:solidFill>
                <a:latin typeface="Georgia" panose="02040502050405020303" pitchFamily="18" charset="0"/>
              </a:rPr>
              <a:t> the </a:t>
            </a:r>
            <a:r>
              <a:rPr lang="it-IT" sz="1400" dirty="0" err="1">
                <a:solidFill>
                  <a:schemeClr val="bg2">
                    <a:lumMod val="25000"/>
                  </a:schemeClr>
                </a:solidFill>
                <a:latin typeface="Georgia" panose="02040502050405020303" pitchFamily="18" charset="0"/>
              </a:rPr>
              <a:t>old</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practices</a:t>
            </a:r>
            <a:r>
              <a:rPr lang="it-IT" sz="1400" dirty="0">
                <a:solidFill>
                  <a:schemeClr val="bg2">
                    <a:lumMod val="25000"/>
                  </a:schemeClr>
                </a:solidFill>
                <a:latin typeface="Georgia" panose="02040502050405020303" pitchFamily="18" charset="0"/>
              </a:rPr>
              <a:t> obsolete, </a:t>
            </a:r>
            <a:r>
              <a:rPr lang="it-IT" sz="1400" dirty="0" err="1">
                <a:solidFill>
                  <a:schemeClr val="bg2">
                    <a:lumMod val="25000"/>
                  </a:schemeClr>
                </a:solidFill>
                <a:latin typeface="Georgia" panose="02040502050405020303" pitchFamily="18" charset="0"/>
              </a:rPr>
              <a:t>while</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guaranteeing</a:t>
            </a:r>
            <a:r>
              <a:rPr lang="it-IT" sz="1400" dirty="0">
                <a:solidFill>
                  <a:schemeClr val="bg2">
                    <a:lumMod val="25000"/>
                  </a:schemeClr>
                </a:solidFill>
                <a:latin typeface="Georgia" panose="02040502050405020303" pitchFamily="18" charset="0"/>
              </a:rPr>
              <a:t> security over the management of personal data of </a:t>
            </a:r>
            <a:r>
              <a:rPr lang="it-IT" sz="1400" dirty="0" err="1">
                <a:solidFill>
                  <a:schemeClr val="bg2">
                    <a:lumMod val="25000"/>
                  </a:schemeClr>
                </a:solidFill>
                <a:latin typeface="Georgia" panose="02040502050405020303" pitchFamily="18" charset="0"/>
              </a:rPr>
              <a:t>customers</a:t>
            </a:r>
            <a:r>
              <a:rPr lang="it-IT" sz="1400" dirty="0">
                <a:solidFill>
                  <a:schemeClr val="bg2">
                    <a:lumMod val="25000"/>
                  </a:schemeClr>
                </a:solidFill>
                <a:latin typeface="Georgia" panose="02040502050405020303" pitchFamily="18" charset="0"/>
              </a:rPr>
              <a:t>.</a:t>
            </a:r>
          </a:p>
          <a:p>
            <a:pPr marL="160735" indent="-160735">
              <a:buClr>
                <a:schemeClr val="bg2">
                  <a:lumMod val="25000"/>
                </a:schemeClr>
              </a:buClr>
              <a:buSzPct val="90000"/>
              <a:buFont typeface="Wingdings" pitchFamily="2" charset="2"/>
              <a:buChar char="Ø"/>
            </a:pPr>
            <a:endParaRPr lang="it-IT" sz="1400" dirty="0">
              <a:solidFill>
                <a:schemeClr val="bg2">
                  <a:lumMod val="25000"/>
                </a:schemeClr>
              </a:solidFill>
              <a:latin typeface="Georgia" panose="02040502050405020303" pitchFamily="18" charset="0"/>
            </a:endParaRPr>
          </a:p>
          <a:p>
            <a:pPr marL="285750" indent="-285750">
              <a:buClr>
                <a:schemeClr val="accent1"/>
              </a:buClr>
              <a:buSzPct val="90000"/>
              <a:buFont typeface="Wingdings" pitchFamily="2" charset="2"/>
              <a:buChar char="Ø"/>
            </a:pPr>
            <a:r>
              <a:rPr lang="it-IT" sz="1400" b="1" dirty="0" err="1">
                <a:solidFill>
                  <a:schemeClr val="bg2">
                    <a:lumMod val="25000"/>
                  </a:schemeClr>
                </a:solidFill>
                <a:latin typeface="Georgia" panose="02040502050405020303" pitchFamily="18" charset="0"/>
              </a:rPr>
              <a:t>Fraud</a:t>
            </a:r>
            <a:r>
              <a:rPr lang="it-IT" sz="1400" b="1" dirty="0">
                <a:solidFill>
                  <a:schemeClr val="bg2">
                    <a:lumMod val="25000"/>
                  </a:schemeClr>
                </a:solidFill>
                <a:latin typeface="Georgia" panose="02040502050405020303" pitchFamily="18" charset="0"/>
              </a:rPr>
              <a:t> </a:t>
            </a:r>
            <a:r>
              <a:rPr lang="it-IT" sz="1400" b="1" dirty="0" err="1">
                <a:solidFill>
                  <a:schemeClr val="bg2">
                    <a:lumMod val="25000"/>
                  </a:schemeClr>
                </a:solidFill>
                <a:latin typeface="Georgia" panose="02040502050405020303" pitchFamily="18" charset="0"/>
              </a:rPr>
              <a:t>reduction</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We</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provide</a:t>
            </a:r>
            <a:r>
              <a:rPr lang="it-IT" sz="1400" dirty="0">
                <a:solidFill>
                  <a:schemeClr val="bg2">
                    <a:lumMod val="25000"/>
                  </a:schemeClr>
                </a:solidFill>
                <a:latin typeface="Georgia" panose="02040502050405020303" pitchFamily="18" charset="0"/>
              </a:rPr>
              <a:t> an </a:t>
            </a:r>
            <a:r>
              <a:rPr lang="it-IT" sz="1400" dirty="0" err="1">
                <a:solidFill>
                  <a:schemeClr val="bg2">
                    <a:lumMod val="25000"/>
                  </a:schemeClr>
                </a:solidFill>
                <a:latin typeface="Georgia" panose="02040502050405020303" pitchFamily="18" charset="0"/>
              </a:rPr>
              <a:t>immutable</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historical</a:t>
            </a:r>
            <a:r>
              <a:rPr lang="it-IT" sz="1400" dirty="0">
                <a:solidFill>
                  <a:schemeClr val="bg2">
                    <a:lumMod val="25000"/>
                  </a:schemeClr>
                </a:solidFill>
                <a:latin typeface="Georgia" panose="02040502050405020303" pitchFamily="18" charset="0"/>
              </a:rPr>
              <a:t> record (</a:t>
            </a:r>
            <a:r>
              <a:rPr lang="it-IT" sz="1400" i="1" dirty="0">
                <a:solidFill>
                  <a:schemeClr val="bg2">
                    <a:lumMod val="25000"/>
                  </a:schemeClr>
                </a:solidFill>
                <a:latin typeface="Georgia" panose="02040502050405020303" pitchFamily="18" charset="0"/>
              </a:rPr>
              <a:t>Personal </a:t>
            </a:r>
            <a:r>
              <a:rPr lang="it-IT" sz="1400" i="1" dirty="0" err="1">
                <a:solidFill>
                  <a:schemeClr val="bg2">
                    <a:lumMod val="25000"/>
                  </a:schemeClr>
                </a:solidFill>
                <a:latin typeface="Georgia" panose="02040502050405020303" pitchFamily="18" charset="0"/>
              </a:rPr>
              <a:t>Contract</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which</a:t>
            </a:r>
            <a:r>
              <a:rPr lang="it-IT" sz="1400" dirty="0">
                <a:solidFill>
                  <a:schemeClr val="bg2">
                    <a:lumMod val="25000"/>
                  </a:schemeClr>
                </a:solidFill>
                <a:latin typeface="Georgia" panose="02040502050405020303" pitchFamily="18" charset="0"/>
              </a:rPr>
              <a:t> once </a:t>
            </a:r>
            <a:r>
              <a:rPr lang="it-IT" sz="1400" dirty="0" err="1">
                <a:solidFill>
                  <a:schemeClr val="bg2">
                    <a:lumMod val="25000"/>
                  </a:schemeClr>
                </a:solidFill>
                <a:latin typeface="Georgia" panose="02040502050405020303" pitchFamily="18" charset="0"/>
              </a:rPr>
              <a:t>updated</a:t>
            </a:r>
            <a:r>
              <a:rPr lang="it-IT" sz="1400" dirty="0">
                <a:solidFill>
                  <a:schemeClr val="bg2">
                    <a:lumMod val="25000"/>
                  </a:schemeClr>
                </a:solidFill>
                <a:latin typeface="Georgia" panose="02040502050405020303" pitchFamily="18" charset="0"/>
              </a:rPr>
              <a:t> by the </a:t>
            </a:r>
            <a:r>
              <a:rPr lang="it-IT" sz="1400" i="1" dirty="0">
                <a:solidFill>
                  <a:schemeClr val="bg2">
                    <a:lumMod val="25000"/>
                  </a:schemeClr>
                </a:solidFill>
                <a:latin typeface="Georgia" panose="02040502050405020303" pitchFamily="18" charset="0"/>
              </a:rPr>
              <a:t>Police Report,</a:t>
            </a:r>
            <a:r>
              <a:rPr lang="it-IT" sz="1400" dirty="0">
                <a:solidFill>
                  <a:schemeClr val="bg2">
                    <a:lumMod val="25000"/>
                  </a:schemeClr>
                </a:solidFill>
                <a:latin typeface="Georgia" panose="02040502050405020303" pitchFamily="18" charset="0"/>
              </a:rPr>
              <a:t> can </a:t>
            </a:r>
            <a:r>
              <a:rPr lang="it-IT" sz="1400" dirty="0" err="1">
                <a:solidFill>
                  <a:schemeClr val="bg2">
                    <a:lumMod val="25000"/>
                  </a:schemeClr>
                </a:solidFill>
                <a:latin typeface="Georgia" panose="02040502050405020303" pitchFamily="18" charset="0"/>
              </a:rPr>
              <a:t>independently</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verify</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customers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policies</a:t>
            </a:r>
            <a:r>
              <a:rPr lang="it-IT" sz="1400" dirty="0">
                <a:solidFill>
                  <a:schemeClr val="bg2">
                    <a:lumMod val="25000"/>
                  </a:schemeClr>
                </a:solidFill>
                <a:latin typeface="Georgia" panose="02040502050405020303" pitchFamily="18" charset="0"/>
              </a:rPr>
              <a:t> and </a:t>
            </a:r>
            <a:r>
              <a:rPr lang="it-IT" sz="1400" dirty="0" err="1">
                <a:solidFill>
                  <a:schemeClr val="bg2">
                    <a:lumMod val="25000"/>
                  </a:schemeClr>
                </a:solidFill>
                <a:latin typeface="Georgia" panose="02040502050405020303" pitchFamily="18" charset="0"/>
              </a:rPr>
              <a:t>transactions</a:t>
            </a:r>
            <a:r>
              <a:rPr lang="it-IT" sz="1400" dirty="0">
                <a:solidFill>
                  <a:schemeClr val="bg2">
                    <a:lumMod val="25000"/>
                  </a:schemeClr>
                </a:solidFill>
                <a:latin typeface="Georgia" panose="02040502050405020303" pitchFamily="18" charset="0"/>
              </a:rPr>
              <a:t> for </a:t>
            </a:r>
            <a:r>
              <a:rPr lang="it-IT" sz="1400" dirty="0" err="1">
                <a:solidFill>
                  <a:schemeClr val="bg2">
                    <a:lumMod val="25000"/>
                  </a:schemeClr>
                </a:solidFill>
                <a:latin typeface="Georgia" panose="02040502050405020303" pitchFamily="18" charset="0"/>
              </a:rPr>
              <a:t>authenticity</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Since</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blockchain</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increases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transparency</a:t>
            </a:r>
            <a:r>
              <a:rPr lang="it-IT" sz="1400" dirty="0">
                <a:solidFill>
                  <a:schemeClr val="bg2">
                    <a:lumMod val="25000"/>
                  </a:schemeClr>
                </a:solidFill>
                <a:latin typeface="Georgia" panose="02040502050405020303" pitchFamily="18" charset="0"/>
              </a:rPr>
              <a:t>, data </a:t>
            </a:r>
            <a:r>
              <a:rPr lang="it-IT" sz="1400" dirty="0" err="1">
                <a:solidFill>
                  <a:schemeClr val="bg2">
                    <a:lumMod val="25000"/>
                  </a:schemeClr>
                </a:solidFill>
                <a:latin typeface="Georgia" panose="02040502050405020303" pitchFamily="18" charset="0"/>
              </a:rPr>
              <a:t>becomes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immutable</a:t>
            </a:r>
            <a:r>
              <a:rPr lang="it-IT" sz="1400" dirty="0">
                <a:solidFill>
                  <a:schemeClr val="bg2">
                    <a:lumMod val="25000"/>
                  </a:schemeClr>
                </a:solidFill>
                <a:latin typeface="Georgia" panose="02040502050405020303" pitchFamily="18" charset="0"/>
              </a:rPr>
              <a:t> and </a:t>
            </a:r>
            <a:r>
              <a:rPr lang="it-IT" sz="1400" dirty="0" err="1">
                <a:solidFill>
                  <a:schemeClr val="bg2">
                    <a:lumMod val="25000"/>
                  </a:schemeClr>
                </a:solidFill>
                <a:latin typeface="Georgia" panose="02040502050405020303" pitchFamily="18" charset="0"/>
              </a:rPr>
              <a:t>reliable</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witihin</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our</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framework</a:t>
            </a:r>
            <a:r>
              <a:rPr lang="it-IT" sz="1400" dirty="0">
                <a:solidFill>
                  <a:schemeClr val="bg2">
                    <a:lumMod val="25000"/>
                  </a:schemeClr>
                </a:solidFill>
                <a:latin typeface="Georgia" panose="02040502050405020303" pitchFamily="18" charset="0"/>
              </a:rPr>
              <a:t>. </a:t>
            </a:r>
          </a:p>
          <a:p>
            <a:pPr>
              <a:buClr>
                <a:schemeClr val="bg2">
                  <a:lumMod val="25000"/>
                </a:schemeClr>
              </a:buClr>
              <a:buSzPct val="90000"/>
            </a:pPr>
            <a:endParaRPr lang="it-IT" sz="1400" dirty="0">
              <a:solidFill>
                <a:schemeClr val="bg2">
                  <a:lumMod val="25000"/>
                </a:schemeClr>
              </a:solidFill>
              <a:latin typeface="Georgia" panose="02040502050405020303" pitchFamily="18" charset="0"/>
            </a:endParaRPr>
          </a:p>
          <a:p>
            <a:pPr marL="417910" lvl="1" indent="-160735">
              <a:buClr>
                <a:schemeClr val="bg2">
                  <a:lumMod val="25000"/>
                </a:schemeClr>
              </a:buClr>
              <a:buSzPct val="90000"/>
              <a:buFont typeface="Wingdings" pitchFamily="2" charset="2"/>
              <a:buChar char="ü"/>
            </a:pPr>
            <a:r>
              <a:rPr lang="it-IT" sz="1400" dirty="0">
                <a:solidFill>
                  <a:schemeClr val="bg2">
                    <a:lumMod val="25000"/>
                  </a:schemeClr>
                </a:solidFill>
                <a:latin typeface="Georgia" panose="02040502050405020303" pitchFamily="18" charset="0"/>
              </a:rPr>
              <a:t>The more </a:t>
            </a:r>
            <a:r>
              <a:rPr lang="it-IT" sz="1400" dirty="0" err="1">
                <a:solidFill>
                  <a:schemeClr val="bg2">
                    <a:lumMod val="25000"/>
                  </a:schemeClr>
                </a:solidFill>
                <a:latin typeface="Georgia" panose="02040502050405020303" pitchFamily="18" charset="0"/>
              </a:rPr>
              <a:t>reliable</a:t>
            </a:r>
            <a:r>
              <a:rPr lang="it-IT" sz="1400" dirty="0">
                <a:solidFill>
                  <a:schemeClr val="bg2">
                    <a:lumMod val="25000"/>
                  </a:schemeClr>
                </a:solidFill>
                <a:latin typeface="Georgia" panose="02040502050405020303" pitchFamily="18" charset="0"/>
              </a:rPr>
              <a:t> the data, the </a:t>
            </a:r>
            <a:r>
              <a:rPr lang="it-IT" sz="1400" dirty="0" err="1">
                <a:solidFill>
                  <a:schemeClr val="bg2">
                    <a:lumMod val="25000"/>
                  </a:schemeClr>
                </a:solidFill>
                <a:latin typeface="Georgia" panose="02040502050405020303" pitchFamily="18" charset="0"/>
              </a:rPr>
              <a:t>less</a:t>
            </a:r>
            <a:r>
              <a:rPr lang="it-IT" sz="1400" dirty="0">
                <a:solidFill>
                  <a:schemeClr val="bg2">
                    <a:lumMod val="25000"/>
                  </a:schemeClr>
                </a:solidFill>
                <a:latin typeface="Georgia" panose="02040502050405020303" pitchFamily="18" charset="0"/>
              </a:rPr>
              <a:t> room for </a:t>
            </a:r>
            <a:r>
              <a:rPr lang="it-IT" sz="1400" dirty="0" err="1">
                <a:solidFill>
                  <a:schemeClr val="bg2">
                    <a:lumMod val="25000"/>
                  </a:schemeClr>
                </a:solidFill>
                <a:latin typeface="Georgia" panose="02040502050405020303" pitchFamily="18" charset="0"/>
              </a:rPr>
              <a:t>mistakes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which</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means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insurance</a:t>
            </a:r>
            <a:r>
              <a:rPr lang="it-IT" sz="1400" dirty="0">
                <a:solidFill>
                  <a:schemeClr val="bg2">
                    <a:lumMod val="25000"/>
                  </a:schemeClr>
                </a:solidFill>
                <a:latin typeface="Georgia" panose="02040502050405020303" pitchFamily="18" charset="0"/>
              </a:rPr>
              <a:t> companies can </a:t>
            </a:r>
            <a:r>
              <a:rPr lang="it-IT" sz="1400" dirty="0" err="1">
                <a:solidFill>
                  <a:schemeClr val="bg2">
                    <a:lumMod val="25000"/>
                  </a:schemeClr>
                </a:solidFill>
                <a:latin typeface="Georgia" panose="02040502050405020303" pitchFamily="18" charset="0"/>
              </a:rPr>
              <a:t>better</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meet</a:t>
            </a:r>
            <a:r>
              <a:rPr lang="it-IT" sz="1400" dirty="0">
                <a:solidFill>
                  <a:schemeClr val="bg2">
                    <a:lumMod val="25000"/>
                  </a:schemeClr>
                </a:solidFill>
                <a:latin typeface="Georgia" panose="02040502050405020303" pitchFamily="18" charset="0"/>
              </a:rPr>
              <a:t> the </a:t>
            </a:r>
            <a:r>
              <a:rPr lang="it-IT" sz="1400" dirty="0" err="1">
                <a:solidFill>
                  <a:schemeClr val="bg2">
                    <a:lumMod val="25000"/>
                  </a:schemeClr>
                </a:solidFill>
                <a:latin typeface="Georgia" panose="02040502050405020303" pitchFamily="18" charset="0"/>
              </a:rPr>
              <a:t>ever-evolving</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needs</a:t>
            </a:r>
            <a:r>
              <a:rPr lang="it-IT" sz="1400" dirty="0">
                <a:solidFill>
                  <a:schemeClr val="bg2">
                    <a:lumMod val="25000"/>
                  </a:schemeClr>
                </a:solidFill>
                <a:latin typeface="Georgia" panose="02040502050405020303" pitchFamily="18" charset="0"/>
              </a:rPr>
              <a:t> of </a:t>
            </a:r>
            <a:r>
              <a:rPr lang="it-IT" sz="1400" dirty="0" err="1">
                <a:solidFill>
                  <a:schemeClr val="bg2">
                    <a:lumMod val="25000"/>
                  </a:schemeClr>
                </a:solidFill>
                <a:latin typeface="Georgia" panose="02040502050405020303" pitchFamily="18" charset="0"/>
              </a:rPr>
              <a:t>policyholders</a:t>
            </a:r>
            <a:r>
              <a:rPr lang="it-IT" sz="1400" dirty="0">
                <a:solidFill>
                  <a:schemeClr val="bg2">
                    <a:lumMod val="25000"/>
                  </a:schemeClr>
                </a:solidFill>
                <a:latin typeface="Georgia" panose="02040502050405020303" pitchFamily="18" charset="0"/>
              </a:rPr>
              <a:t>.</a:t>
            </a:r>
          </a:p>
          <a:p>
            <a:pPr lvl="1">
              <a:buClr>
                <a:schemeClr val="bg2">
                  <a:lumMod val="25000"/>
                </a:schemeClr>
              </a:buClr>
              <a:buSzPct val="90000"/>
            </a:pPr>
            <a:endParaRPr lang="it-IT" sz="1400" dirty="0">
              <a:solidFill>
                <a:schemeClr val="bg2">
                  <a:lumMod val="25000"/>
                </a:schemeClr>
              </a:solidFill>
              <a:latin typeface="Georgia" panose="02040502050405020303" pitchFamily="18" charset="0"/>
            </a:endParaRPr>
          </a:p>
          <a:p>
            <a:pPr marL="285750" indent="-285750">
              <a:buClr>
                <a:schemeClr val="accent1"/>
              </a:buClr>
              <a:buSzPct val="90000"/>
              <a:buFont typeface="Wingdings" pitchFamily="2" charset="2"/>
              <a:buChar char="Ø"/>
            </a:pPr>
            <a:r>
              <a:rPr lang="it-IT" sz="1400" b="1" dirty="0" err="1">
                <a:solidFill>
                  <a:schemeClr val="bg2">
                    <a:lumMod val="25000"/>
                  </a:schemeClr>
                </a:solidFill>
                <a:latin typeface="Georgia" panose="02040502050405020303" pitchFamily="18" charset="0"/>
              </a:rPr>
              <a:t>Claim</a:t>
            </a:r>
            <a:r>
              <a:rPr lang="it-IT" sz="1400" b="1" dirty="0">
                <a:solidFill>
                  <a:schemeClr val="bg2">
                    <a:lumMod val="25000"/>
                  </a:schemeClr>
                </a:solidFill>
                <a:latin typeface="Georgia" panose="02040502050405020303" pitchFamily="18" charset="0"/>
              </a:rPr>
              <a:t> Processing</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Through</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our</a:t>
            </a:r>
            <a:r>
              <a:rPr lang="it-IT" sz="1400" dirty="0">
                <a:solidFill>
                  <a:schemeClr val="bg2">
                    <a:lumMod val="25000"/>
                  </a:schemeClr>
                </a:solidFill>
                <a:latin typeface="Georgia" panose="02040502050405020303" pitchFamily="18" charset="0"/>
              </a:rPr>
              <a:t> set </a:t>
            </a:r>
            <a:r>
              <a:rPr lang="it-IT" sz="1400" dirty="0" err="1">
                <a:solidFill>
                  <a:schemeClr val="bg2">
                    <a:lumMod val="25000"/>
                  </a:schemeClr>
                </a:solidFill>
                <a:latin typeface="Georgia" panose="02040502050405020303" pitchFamily="18" charset="0"/>
              </a:rPr>
              <a:t>Contracts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both</a:t>
            </a:r>
            <a:r>
              <a:rPr lang="it-IT" sz="1400" dirty="0">
                <a:solidFill>
                  <a:schemeClr val="bg2">
                    <a:lumMod val="25000"/>
                  </a:schemeClr>
                </a:solidFill>
                <a:latin typeface="Georgia" panose="02040502050405020303" pitchFamily="18" charset="0"/>
              </a:rPr>
              <a:t> parties </a:t>
            </a:r>
            <a:r>
              <a:rPr lang="it-IT" sz="1400" dirty="0" err="1">
                <a:solidFill>
                  <a:schemeClr val="bg2">
                    <a:lumMod val="25000"/>
                  </a:schemeClr>
                </a:solidFill>
                <a:latin typeface="Georgia" panose="02040502050405020303" pitchFamily="18" charset="0"/>
              </a:rPr>
              <a:t>would</a:t>
            </a:r>
            <a:r>
              <a:rPr lang="it-IT" sz="1400" dirty="0">
                <a:solidFill>
                  <a:schemeClr val="bg2">
                    <a:lumMod val="25000"/>
                  </a:schemeClr>
                </a:solidFill>
                <a:latin typeface="Georgia" panose="02040502050405020303" pitchFamily="18" charset="0"/>
              </a:rPr>
              <a:t> benefit from </a:t>
            </a:r>
            <a:r>
              <a:rPr lang="it-IT" sz="1400" dirty="0" err="1">
                <a:solidFill>
                  <a:schemeClr val="bg2">
                    <a:lumMod val="25000"/>
                  </a:schemeClr>
                </a:solidFill>
                <a:latin typeface="Georgia" panose="02040502050405020303" pitchFamily="18" charset="0"/>
              </a:rPr>
              <a:t>managing</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claims</a:t>
            </a:r>
            <a:r>
              <a:rPr lang="it-IT" sz="1400" dirty="0">
                <a:solidFill>
                  <a:schemeClr val="bg2">
                    <a:lumMod val="25000"/>
                  </a:schemeClr>
                </a:solidFill>
                <a:latin typeface="Georgia" panose="02040502050405020303" pitchFamily="18" charset="0"/>
              </a:rPr>
              <a:t> in a responsive and </a:t>
            </a:r>
            <a:r>
              <a:rPr lang="it-IT" sz="1400" dirty="0" err="1">
                <a:solidFill>
                  <a:schemeClr val="bg2">
                    <a:lumMod val="25000"/>
                  </a:schemeClr>
                </a:solidFill>
                <a:latin typeface="Georgia" panose="02040502050405020303" pitchFamily="18" charset="0"/>
              </a:rPr>
              <a:t>transparent</a:t>
            </a:r>
            <a:r>
              <a:rPr lang="it-IT" sz="1400" dirty="0">
                <a:solidFill>
                  <a:schemeClr val="bg2">
                    <a:lumMod val="25000"/>
                  </a:schemeClr>
                </a:solidFill>
                <a:latin typeface="Georgia" panose="02040502050405020303" pitchFamily="18" charset="0"/>
              </a:rPr>
              <a:t> way. The </a:t>
            </a:r>
            <a:r>
              <a:rPr lang="it-IT" sz="1400" dirty="0" err="1">
                <a:solidFill>
                  <a:schemeClr val="bg2">
                    <a:lumMod val="25000"/>
                  </a:schemeClr>
                </a:solidFill>
                <a:latin typeface="Georgia" panose="02040502050405020303" pitchFamily="18" charset="0"/>
              </a:rPr>
              <a:t>main</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advantages</a:t>
            </a:r>
            <a:r>
              <a:rPr lang="it-IT" sz="1400" dirty="0">
                <a:solidFill>
                  <a:schemeClr val="bg2">
                    <a:lumMod val="25000"/>
                  </a:schemeClr>
                </a:solidFill>
                <a:latin typeface="Georgia" panose="02040502050405020303" pitchFamily="18" charset="0"/>
              </a:rPr>
              <a:t> are:</a:t>
            </a:r>
          </a:p>
          <a:p>
            <a:pPr marL="417910" lvl="1" indent="-160735">
              <a:buClr>
                <a:schemeClr val="bg2">
                  <a:lumMod val="25000"/>
                </a:schemeClr>
              </a:buClr>
              <a:buSzPct val="90000"/>
              <a:buFont typeface="Wingdings" pitchFamily="2" charset="2"/>
              <a:buChar char="Ø"/>
            </a:pPr>
            <a:endParaRPr lang="it-IT" sz="1400" dirty="0">
              <a:solidFill>
                <a:schemeClr val="bg2">
                  <a:lumMod val="25000"/>
                </a:schemeClr>
              </a:solidFill>
              <a:latin typeface="Georgia" panose="02040502050405020303" pitchFamily="18" charset="0"/>
            </a:endParaRPr>
          </a:p>
          <a:p>
            <a:pPr marL="417910" lvl="1" indent="-160735">
              <a:buClr>
                <a:schemeClr val="bg2">
                  <a:lumMod val="25000"/>
                </a:schemeClr>
              </a:buClr>
              <a:buSzPct val="90000"/>
              <a:buFont typeface="Wingdings" pitchFamily="2" charset="2"/>
              <a:buChar char="ü"/>
            </a:pPr>
            <a:r>
              <a:rPr lang="it-IT" sz="1400" i="1" dirty="0" err="1">
                <a:solidFill>
                  <a:schemeClr val="bg2">
                    <a:lumMod val="25000"/>
                  </a:schemeClr>
                </a:solidFill>
                <a:latin typeface="Georgia" panose="02040502050405020303" pitchFamily="18" charset="0"/>
              </a:rPr>
              <a:t>Customizable</a:t>
            </a:r>
            <a:r>
              <a:rPr lang="it-IT" sz="1400" dirty="0">
                <a:solidFill>
                  <a:schemeClr val="bg2">
                    <a:lumMod val="25000"/>
                  </a:schemeClr>
                </a:solidFill>
                <a:latin typeface="Georgia" panose="02040502050405020303" pitchFamily="18" charset="0"/>
              </a:rPr>
              <a:t> </a:t>
            </a:r>
            <a:r>
              <a:rPr lang="it-IT" sz="1400" dirty="0">
                <a:solidFill>
                  <a:schemeClr val="bg2">
                    <a:lumMod val="25000"/>
                  </a:schemeClr>
                </a:solidFill>
                <a:latin typeface="Georgia" panose="02040502050405020303" pitchFamily="18" charset="0"/>
                <a:sym typeface="Wingdings" pitchFamily="2" charset="2"/>
              </a:rPr>
              <a:t></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Our</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Contracts</a:t>
            </a:r>
            <a:r>
              <a:rPr lang="it-IT" sz="1400" dirty="0">
                <a:solidFill>
                  <a:schemeClr val="bg2">
                    <a:lumMod val="25000"/>
                  </a:schemeClr>
                </a:solidFill>
                <a:latin typeface="Georgia" panose="02040502050405020303" pitchFamily="18" charset="0"/>
              </a:rPr>
              <a:t> can </a:t>
            </a:r>
            <a:r>
              <a:rPr lang="it-IT" sz="1400" dirty="0" err="1">
                <a:solidFill>
                  <a:schemeClr val="bg2">
                    <a:lumMod val="25000"/>
                  </a:schemeClr>
                </a:solidFill>
                <a:latin typeface="Georgia" panose="02040502050405020303" pitchFamily="18" charset="0"/>
              </a:rPr>
              <a:t>accommodate</a:t>
            </a:r>
            <a:r>
              <a:rPr lang="it-IT" sz="1400" dirty="0">
                <a:solidFill>
                  <a:schemeClr val="bg2">
                    <a:lumMod val="25000"/>
                  </a:schemeClr>
                </a:solidFill>
                <a:latin typeface="Georgia" panose="02040502050405020303" pitchFamily="18" charset="0"/>
              </a:rPr>
              <a:t> the </a:t>
            </a:r>
            <a:r>
              <a:rPr lang="it-IT" sz="1400" dirty="0" err="1">
                <a:solidFill>
                  <a:schemeClr val="bg2">
                    <a:lumMod val="25000"/>
                  </a:schemeClr>
                </a:solidFill>
                <a:latin typeface="Georgia" panose="02040502050405020303" pitchFamily="18" charset="0"/>
              </a:rPr>
              <a:t>parameters</a:t>
            </a:r>
            <a:r>
              <a:rPr lang="it-IT" sz="1400" dirty="0">
                <a:solidFill>
                  <a:schemeClr val="bg2">
                    <a:lumMod val="25000"/>
                  </a:schemeClr>
                </a:solidFill>
                <a:latin typeface="Georgia" panose="02040502050405020303" pitchFamily="18" charset="0"/>
              </a:rPr>
              <a:t> of a policy and </a:t>
            </a:r>
            <a:r>
              <a:rPr lang="it-IT" sz="1400" dirty="0" err="1">
                <a:solidFill>
                  <a:schemeClr val="bg2">
                    <a:lumMod val="25000"/>
                  </a:schemeClr>
                </a:solidFill>
                <a:latin typeface="Georgia" panose="02040502050405020303" pitchFamily="18" charset="0"/>
              </a:rPr>
              <a:t>execute</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action</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automatically</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through</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trustless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identity</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verification</a:t>
            </a:r>
            <a:r>
              <a:rPr lang="it-IT" sz="1400" dirty="0">
                <a:solidFill>
                  <a:schemeClr val="bg2">
                    <a:lumMod val="25000"/>
                  </a:schemeClr>
                </a:solidFill>
                <a:latin typeface="Georgia" panose="02040502050405020303" pitchFamily="18" charset="0"/>
              </a:rPr>
              <a:t>;</a:t>
            </a:r>
          </a:p>
          <a:p>
            <a:pPr marL="417910" lvl="1" indent="-160735">
              <a:buClr>
                <a:schemeClr val="bg2">
                  <a:lumMod val="25000"/>
                </a:schemeClr>
              </a:buClr>
              <a:buSzPct val="90000"/>
              <a:buFont typeface="Wingdings" pitchFamily="2" charset="2"/>
              <a:buChar char="ü"/>
            </a:pPr>
            <a:endParaRPr lang="it-IT" sz="1400" dirty="0">
              <a:solidFill>
                <a:schemeClr val="bg2">
                  <a:lumMod val="25000"/>
                </a:schemeClr>
              </a:solidFill>
              <a:latin typeface="Georgia" panose="02040502050405020303" pitchFamily="18" charset="0"/>
            </a:endParaRPr>
          </a:p>
          <a:p>
            <a:pPr marL="417910" lvl="1" indent="-160735">
              <a:buClr>
                <a:schemeClr val="bg2">
                  <a:lumMod val="25000"/>
                </a:schemeClr>
              </a:buClr>
              <a:buSzPct val="90000"/>
              <a:buFont typeface="Wingdings" pitchFamily="2" charset="2"/>
              <a:buChar char="ü"/>
            </a:pPr>
            <a:r>
              <a:rPr lang="it-IT" sz="1400" i="1" dirty="0" err="1">
                <a:solidFill>
                  <a:schemeClr val="bg2">
                    <a:lumMod val="25000"/>
                  </a:schemeClr>
                </a:solidFill>
                <a:latin typeface="Georgia" panose="02040502050405020303" pitchFamily="18" charset="0"/>
              </a:rPr>
              <a:t>Authomatic</a:t>
            </a:r>
            <a:r>
              <a:rPr lang="it-IT" sz="1400" dirty="0">
                <a:solidFill>
                  <a:schemeClr val="bg2">
                    <a:lumMod val="25000"/>
                  </a:schemeClr>
                </a:solidFill>
                <a:latin typeface="Georgia" panose="02040502050405020303" pitchFamily="18" charset="0"/>
              </a:rPr>
              <a:t> </a:t>
            </a:r>
            <a:r>
              <a:rPr lang="it-IT" sz="1400" dirty="0">
                <a:solidFill>
                  <a:schemeClr val="bg2">
                    <a:lumMod val="25000"/>
                  </a:schemeClr>
                </a:solidFill>
                <a:latin typeface="Georgia" panose="02040502050405020303" pitchFamily="18" charset="0"/>
                <a:sym typeface="Wingdings" pitchFamily="2" charset="2"/>
              </a:rPr>
              <a:t></a:t>
            </a:r>
            <a:r>
              <a:rPr lang="it-IT" sz="1400" dirty="0">
                <a:solidFill>
                  <a:schemeClr val="bg2">
                    <a:lumMod val="25000"/>
                  </a:schemeClr>
                </a:solidFill>
                <a:latin typeface="Georgia" panose="02040502050405020303" pitchFamily="18" charset="0"/>
              </a:rPr>
              <a:t> The funds can </a:t>
            </a:r>
            <a:r>
              <a:rPr lang="it-IT" sz="1400" dirty="0" err="1">
                <a:solidFill>
                  <a:schemeClr val="bg2">
                    <a:lumMod val="25000"/>
                  </a:schemeClr>
                </a:solidFill>
                <a:latin typeface="Georgia" panose="02040502050405020303" pitchFamily="18" charset="0"/>
              </a:rPr>
              <a:t>then</a:t>
            </a:r>
            <a:r>
              <a:rPr lang="it-IT" sz="1400" dirty="0">
                <a:solidFill>
                  <a:schemeClr val="bg2">
                    <a:lumMod val="25000"/>
                  </a:schemeClr>
                </a:solidFill>
                <a:latin typeface="Georgia" panose="02040502050405020303" pitchFamily="18" charset="0"/>
              </a:rPr>
              <a:t> be </a:t>
            </a:r>
            <a:r>
              <a:rPr lang="it-IT" sz="1400" dirty="0" err="1">
                <a:solidFill>
                  <a:schemeClr val="bg2">
                    <a:lumMod val="25000"/>
                  </a:schemeClr>
                </a:solidFill>
                <a:latin typeface="Georgia" panose="02040502050405020303" pitchFamily="18" charset="0"/>
              </a:rPr>
              <a:t>automatically</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directed</a:t>
            </a:r>
            <a:r>
              <a:rPr lang="it-IT" sz="1400" dirty="0">
                <a:solidFill>
                  <a:schemeClr val="bg2">
                    <a:lumMod val="25000"/>
                  </a:schemeClr>
                </a:solidFill>
                <a:latin typeface="Georgia" panose="02040502050405020303" pitchFamily="18" charset="0"/>
              </a:rPr>
              <a:t> to the </a:t>
            </a:r>
            <a:r>
              <a:rPr lang="it-IT" sz="1400" dirty="0" err="1">
                <a:solidFill>
                  <a:schemeClr val="bg2">
                    <a:lumMod val="25000"/>
                  </a:schemeClr>
                </a:solidFill>
                <a:latin typeface="Georgia" panose="02040502050405020303" pitchFamily="18" charset="0"/>
              </a:rPr>
              <a:t>correct</a:t>
            </a:r>
            <a:r>
              <a:rPr lang="it-IT" sz="1400" dirty="0">
                <a:solidFill>
                  <a:schemeClr val="bg2">
                    <a:lumMod val="25000"/>
                  </a:schemeClr>
                </a:solidFill>
                <a:latin typeface="Georgia" panose="02040502050405020303" pitchFamily="18" charset="0"/>
              </a:rPr>
              <a:t> party </a:t>
            </a:r>
            <a:r>
              <a:rPr lang="it-IT" sz="1400" dirty="0" err="1">
                <a:solidFill>
                  <a:schemeClr val="bg2">
                    <a:lumMod val="25000"/>
                  </a:schemeClr>
                </a:solidFill>
                <a:latin typeface="Georgia" panose="02040502050405020303" pitchFamily="18" charset="0"/>
              </a:rPr>
              <a:t>when</a:t>
            </a:r>
            <a:r>
              <a:rPr lang="it-IT" sz="1400" dirty="0">
                <a:solidFill>
                  <a:schemeClr val="bg2">
                    <a:lumMod val="25000"/>
                  </a:schemeClr>
                </a:solidFill>
                <a:latin typeface="Georgia" panose="02040502050405020303" pitchFamily="18" charset="0"/>
              </a:rPr>
              <a:t> a </a:t>
            </a:r>
            <a:r>
              <a:rPr lang="it-IT" sz="1400" dirty="0" err="1">
                <a:solidFill>
                  <a:schemeClr val="bg2">
                    <a:lumMod val="25000"/>
                  </a:schemeClr>
                </a:solidFill>
                <a:latin typeface="Georgia" panose="02040502050405020303" pitchFamily="18" charset="0"/>
              </a:rPr>
              <a:t>verified</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event</a:t>
            </a:r>
            <a:r>
              <a:rPr lang="it-IT" sz="1400" dirty="0">
                <a:solidFill>
                  <a:schemeClr val="bg2">
                    <a:lumMod val="25000"/>
                  </a:schemeClr>
                </a:solidFill>
                <a:latin typeface="Georgia" panose="02040502050405020303" pitchFamily="18" charset="0"/>
              </a:rPr>
              <a:t> (a </a:t>
            </a:r>
            <a:r>
              <a:rPr lang="it-IT" sz="1400" dirty="0" err="1">
                <a:solidFill>
                  <a:schemeClr val="bg2">
                    <a:lumMod val="25000"/>
                  </a:schemeClr>
                </a:solidFill>
                <a:latin typeface="Georgia" panose="02040502050405020303" pitchFamily="18" charset="0"/>
              </a:rPr>
              <a:t>claim</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triggers</a:t>
            </a:r>
            <a:r>
              <a:rPr lang="it-IT" sz="1400" dirty="0">
                <a:solidFill>
                  <a:schemeClr val="bg2">
                    <a:lumMod val="25000"/>
                  </a:schemeClr>
                </a:solidFill>
                <a:latin typeface="Georgia" panose="02040502050405020303" pitchFamily="18" charset="0"/>
              </a:rPr>
              <a:t> the «Insurance </a:t>
            </a:r>
            <a:r>
              <a:rPr lang="it-IT" sz="1400" dirty="0" err="1">
                <a:solidFill>
                  <a:schemeClr val="bg2">
                    <a:lumMod val="25000"/>
                  </a:schemeClr>
                </a:solidFill>
                <a:latin typeface="Georgia" panose="02040502050405020303" pitchFamily="18" charset="0"/>
              </a:rPr>
              <a:t>Contract</a:t>
            </a:r>
            <a:r>
              <a:rPr lang="it-IT" sz="1400" dirty="0">
                <a:solidFill>
                  <a:schemeClr val="bg2">
                    <a:lumMod val="25000"/>
                  </a:schemeClr>
                </a:solidFill>
                <a:latin typeface="Georgia" panose="02040502050405020303" pitchFamily="18" charset="0"/>
              </a:rPr>
              <a:t>» on the </a:t>
            </a:r>
            <a:r>
              <a:rPr lang="it-IT" sz="1400" dirty="0" err="1">
                <a:solidFill>
                  <a:schemeClr val="bg2">
                    <a:lumMod val="25000"/>
                  </a:schemeClr>
                </a:solidFill>
                <a:latin typeface="Georgia" panose="02040502050405020303" pitchFamily="18" charset="0"/>
              </a:rPr>
              <a:t>Ethereum</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blockchain</a:t>
            </a:r>
            <a:r>
              <a:rPr lang="it-IT" sz="1400" dirty="0">
                <a:solidFill>
                  <a:schemeClr val="bg2">
                    <a:lumMod val="25000"/>
                  </a:schemeClr>
                </a:solidFill>
                <a:latin typeface="Georgia" panose="02040502050405020303" pitchFamily="18" charset="0"/>
              </a:rPr>
              <a:t>; </a:t>
            </a:r>
          </a:p>
          <a:p>
            <a:pPr marL="257175" lvl="1">
              <a:buClr>
                <a:schemeClr val="bg2">
                  <a:lumMod val="25000"/>
                </a:schemeClr>
              </a:buClr>
              <a:buSzPct val="90000"/>
            </a:pPr>
            <a:endParaRPr lang="it-IT" sz="1400" dirty="0">
              <a:solidFill>
                <a:schemeClr val="bg2">
                  <a:lumMod val="25000"/>
                </a:schemeClr>
              </a:solidFill>
              <a:latin typeface="Georgia" panose="02040502050405020303" pitchFamily="18" charset="0"/>
            </a:endParaRPr>
          </a:p>
          <a:p>
            <a:pPr marL="417910" lvl="1" indent="-160735">
              <a:buClr>
                <a:schemeClr val="bg2">
                  <a:lumMod val="25000"/>
                </a:schemeClr>
              </a:buClr>
              <a:buSzPct val="90000"/>
              <a:buFont typeface="Wingdings" pitchFamily="2" charset="2"/>
              <a:buChar char="ü"/>
            </a:pPr>
            <a:r>
              <a:rPr lang="it-IT" sz="1400" i="1" dirty="0">
                <a:solidFill>
                  <a:schemeClr val="bg2">
                    <a:lumMod val="25000"/>
                  </a:schemeClr>
                </a:solidFill>
                <a:latin typeface="Georgia" panose="02040502050405020303" pitchFamily="18" charset="0"/>
              </a:rPr>
              <a:t>Fast</a:t>
            </a:r>
            <a:r>
              <a:rPr lang="it-IT" sz="1400" dirty="0">
                <a:solidFill>
                  <a:schemeClr val="bg2">
                    <a:lumMod val="25000"/>
                  </a:schemeClr>
                </a:solidFill>
                <a:latin typeface="Georgia" panose="02040502050405020303" pitchFamily="18" charset="0"/>
              </a:rPr>
              <a:t> </a:t>
            </a:r>
            <a:r>
              <a:rPr lang="it-IT" sz="1400" dirty="0">
                <a:solidFill>
                  <a:schemeClr val="bg2">
                    <a:lumMod val="25000"/>
                  </a:schemeClr>
                </a:solidFill>
                <a:latin typeface="Georgia" panose="02040502050405020303" pitchFamily="18" charset="0"/>
                <a:sym typeface="Wingdings" pitchFamily="2" charset="2"/>
              </a:rPr>
              <a:t></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Settling</a:t>
            </a:r>
            <a:r>
              <a:rPr lang="it-IT" sz="1400" dirty="0">
                <a:solidFill>
                  <a:schemeClr val="bg2">
                    <a:lumMod val="25000"/>
                  </a:schemeClr>
                </a:solidFill>
                <a:latin typeface="Georgia" panose="02040502050405020303" pitchFamily="18" charset="0"/>
              </a:rPr>
              <a:t> a </a:t>
            </a:r>
            <a:r>
              <a:rPr lang="it-IT" sz="1400" dirty="0" err="1">
                <a:solidFill>
                  <a:schemeClr val="bg2">
                    <a:lumMod val="25000"/>
                  </a:schemeClr>
                </a:solidFill>
                <a:latin typeface="Georgia" panose="02040502050405020303" pitchFamily="18" charset="0"/>
              </a:rPr>
              <a:t>claim</a:t>
            </a:r>
            <a:r>
              <a:rPr lang="it-IT" sz="1400" dirty="0">
                <a:solidFill>
                  <a:schemeClr val="bg2">
                    <a:lumMod val="25000"/>
                  </a:schemeClr>
                </a:solidFill>
                <a:latin typeface="Georgia" panose="02040502050405020303" pitchFamily="18" charset="0"/>
              </a:rPr>
              <a:t> can take </a:t>
            </a:r>
            <a:r>
              <a:rPr lang="it-IT" sz="1400" dirty="0" err="1">
                <a:solidFill>
                  <a:schemeClr val="bg2">
                    <a:lumMod val="25000"/>
                  </a:schemeClr>
                </a:solidFill>
                <a:latin typeface="Georgia" panose="02040502050405020303" pitchFamily="18" charset="0"/>
              </a:rPr>
              <a:t>days</a:t>
            </a:r>
            <a:r>
              <a:rPr lang="it-IT" sz="1400" dirty="0">
                <a:solidFill>
                  <a:schemeClr val="bg2">
                    <a:lumMod val="25000"/>
                  </a:schemeClr>
                </a:solidFill>
                <a:latin typeface="Georgia" panose="02040502050405020303" pitchFamily="18" charset="0"/>
              </a:rPr>
              <a:t> or weeks, </a:t>
            </a:r>
            <a:r>
              <a:rPr lang="it-IT" sz="1400" dirty="0" err="1">
                <a:solidFill>
                  <a:schemeClr val="bg2">
                    <a:lumMod val="25000"/>
                  </a:schemeClr>
                </a:solidFill>
                <a:latin typeface="Georgia" panose="02040502050405020303" pitchFamily="18" charset="0"/>
              </a:rPr>
              <a:t>whereas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our</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smart</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contracts</a:t>
            </a:r>
            <a:r>
              <a:rPr lang="it-IT" sz="1400" dirty="0">
                <a:solidFill>
                  <a:schemeClr val="bg2">
                    <a:lumMod val="25000"/>
                  </a:schemeClr>
                </a:solidFill>
                <a:latin typeface="Georgia" panose="02040502050405020303" pitchFamily="18" charset="0"/>
              </a:rPr>
              <a:t> can </a:t>
            </a:r>
            <a:r>
              <a:rPr lang="it-IT" sz="1400" dirty="0" err="1">
                <a:solidFill>
                  <a:schemeClr val="bg2">
                    <a:lumMod val="25000"/>
                  </a:schemeClr>
                </a:solidFill>
                <a:latin typeface="Georgia" panose="02040502050405020303" pitchFamily="18" charset="0"/>
              </a:rPr>
              <a:t>settle</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claims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instantly</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without</a:t>
            </a:r>
            <a:r>
              <a:rPr lang="it-IT" sz="1400" dirty="0">
                <a:solidFill>
                  <a:schemeClr val="bg2">
                    <a:lumMod val="25000"/>
                  </a:schemeClr>
                </a:solidFill>
                <a:latin typeface="Georgia" panose="02040502050405020303" pitchFamily="18" charset="0"/>
              </a:rPr>
              <a:t> the </a:t>
            </a:r>
            <a:r>
              <a:rPr lang="it-IT" sz="1400" dirty="0" err="1">
                <a:solidFill>
                  <a:schemeClr val="bg2">
                    <a:lumMod val="25000"/>
                  </a:schemeClr>
                </a:solidFill>
                <a:latin typeface="Georgia" panose="02040502050405020303" pitchFamily="18" charset="0"/>
              </a:rPr>
              <a:t>need</a:t>
            </a:r>
            <a:r>
              <a:rPr lang="it-IT" sz="1400" dirty="0">
                <a:solidFill>
                  <a:schemeClr val="bg2">
                    <a:lumMod val="25000"/>
                  </a:schemeClr>
                </a:solidFill>
                <a:latin typeface="Georgia" panose="02040502050405020303" pitchFamily="18" charset="0"/>
              </a:rPr>
              <a:t> for </a:t>
            </a:r>
            <a:r>
              <a:rPr lang="it-IT" sz="1400" dirty="0" err="1">
                <a:solidFill>
                  <a:schemeClr val="bg2">
                    <a:lumMod val="25000"/>
                  </a:schemeClr>
                </a:solidFill>
                <a:latin typeface="Georgia" panose="02040502050405020303" pitchFamily="18" charset="0"/>
              </a:rPr>
              <a:t>paper</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documents</a:t>
            </a:r>
            <a:r>
              <a:rPr lang="it-IT" sz="1400" dirty="0">
                <a:solidFill>
                  <a:schemeClr val="bg2">
                    <a:lumMod val="25000"/>
                  </a:schemeClr>
                </a:solidFill>
                <a:latin typeface="Georgia" panose="02040502050405020303" pitchFamily="18" charset="0"/>
              </a:rPr>
              <a:t>, </a:t>
            </a:r>
            <a:r>
              <a:rPr lang="it-IT" sz="1400" dirty="0" err="1">
                <a:solidFill>
                  <a:schemeClr val="bg2">
                    <a:lumMod val="25000"/>
                  </a:schemeClr>
                </a:solidFill>
                <a:latin typeface="Georgia" panose="02040502050405020303" pitchFamily="18" charset="0"/>
              </a:rPr>
              <a:t>photocopying</a:t>
            </a:r>
            <a:r>
              <a:rPr lang="it-IT" sz="1400" dirty="0">
                <a:solidFill>
                  <a:schemeClr val="bg2">
                    <a:lumMod val="25000"/>
                  </a:schemeClr>
                </a:solidFill>
                <a:latin typeface="Georgia" panose="02040502050405020303" pitchFamily="18" charset="0"/>
              </a:rPr>
              <a:t>, and </a:t>
            </a:r>
            <a:r>
              <a:rPr lang="it-IT" sz="1400" dirty="0" err="1">
                <a:solidFill>
                  <a:schemeClr val="bg2">
                    <a:lumMod val="25000"/>
                  </a:schemeClr>
                </a:solidFill>
                <a:latin typeface="Georgia" panose="02040502050405020303" pitchFamily="18" charset="0"/>
              </a:rPr>
              <a:t>complex</a:t>
            </a:r>
            <a:r>
              <a:rPr lang="it-IT" sz="1400" dirty="0">
                <a:solidFill>
                  <a:schemeClr val="bg2">
                    <a:lumMod val="25000"/>
                  </a:schemeClr>
                </a:solidFill>
                <a:latin typeface="Georgia" panose="02040502050405020303" pitchFamily="18" charset="0"/>
              </a:rPr>
              <a:t> web </a:t>
            </a:r>
            <a:r>
              <a:rPr lang="it-IT" sz="1400" dirty="0" err="1">
                <a:solidFill>
                  <a:schemeClr val="bg2">
                    <a:lumMod val="25000"/>
                  </a:schemeClr>
                </a:solidFill>
                <a:latin typeface="Georgia" panose="02040502050405020303" pitchFamily="18" charset="0"/>
              </a:rPr>
              <a:t>portals</a:t>
            </a:r>
            <a:r>
              <a:rPr lang="it-IT" sz="1400" dirty="0">
                <a:solidFill>
                  <a:schemeClr val="bg2">
                    <a:lumMod val="25000"/>
                  </a:schemeClr>
                </a:solidFill>
                <a:latin typeface="Georgia" panose="02040502050405020303" pitchFamily="18" charset="0"/>
              </a:rPr>
              <a:t>.</a:t>
            </a:r>
          </a:p>
          <a:p>
            <a:pPr>
              <a:buClr>
                <a:schemeClr val="bg2">
                  <a:lumMod val="25000"/>
                </a:schemeClr>
              </a:buClr>
              <a:buSzPct val="90000"/>
            </a:pPr>
            <a:br>
              <a:rPr lang="it-IT" sz="1400" dirty="0">
                <a:solidFill>
                  <a:schemeClr val="bg2">
                    <a:lumMod val="25000"/>
                  </a:schemeClr>
                </a:solidFill>
                <a:latin typeface="Georgia" panose="02040502050405020303" pitchFamily="18" charset="0"/>
              </a:rPr>
            </a:br>
            <a:endParaRPr lang="it-IT" sz="1400" dirty="0">
              <a:solidFill>
                <a:schemeClr val="bg2">
                  <a:lumMod val="25000"/>
                </a:schemeClr>
              </a:solidFill>
              <a:latin typeface="Georgia" panose="02040502050405020303" pitchFamily="18" charset="0"/>
            </a:endParaRPr>
          </a:p>
        </p:txBody>
      </p:sp>
    </p:spTree>
    <p:extLst>
      <p:ext uri="{BB962C8B-B14F-4D97-AF65-F5344CB8AC3E}">
        <p14:creationId xmlns:p14="http://schemas.microsoft.com/office/powerpoint/2010/main" val="188754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875632-7DD2-42BE-9F4C-F927A6B637FB}"/>
              </a:ext>
            </a:extLst>
          </p:cNvPr>
          <p:cNvSpPr>
            <a:spLocks noGrp="1"/>
          </p:cNvSpPr>
          <p:nvPr>
            <p:ph type="title"/>
          </p:nvPr>
        </p:nvSpPr>
        <p:spPr>
          <a:xfrm>
            <a:off x="4490096" y="3814407"/>
            <a:ext cx="11029615" cy="2147467"/>
          </a:xfrm>
        </p:spPr>
        <p:txBody>
          <a:bodyPr/>
          <a:lstStyle/>
          <a:p>
            <a:r>
              <a:rPr lang="en-US" dirty="0">
                <a:solidFill>
                  <a:schemeClr val="bg1"/>
                </a:solidFill>
                <a:latin typeface="Georgia" panose="02040502050405020303" pitchFamily="18" charset="0"/>
              </a:rPr>
              <a:t>Thank you!</a:t>
            </a:r>
          </a:p>
        </p:txBody>
      </p:sp>
      <p:pic>
        <p:nvPicPr>
          <p:cNvPr id="6" name="Picture 5" descr="A picture containing car, truck, vehicle, man&#10;&#10;Description automatically generated">
            <a:extLst>
              <a:ext uri="{FF2B5EF4-FFF2-40B4-BE49-F238E27FC236}">
                <a16:creationId xmlns:a16="http://schemas.microsoft.com/office/drawing/2014/main" id="{68CDEFB9-7B2E-534E-9E7D-D9EC8B6FC790}"/>
              </a:ext>
            </a:extLst>
          </p:cNvPr>
          <p:cNvPicPr>
            <a:picLocks noChangeAspect="1"/>
          </p:cNvPicPr>
          <p:nvPr/>
        </p:nvPicPr>
        <p:blipFill>
          <a:blip r:embed="rId2"/>
          <a:stretch>
            <a:fillRect/>
          </a:stretch>
        </p:blipFill>
        <p:spPr>
          <a:xfrm>
            <a:off x="3013891" y="1021502"/>
            <a:ext cx="6164218" cy="3738484"/>
          </a:xfrm>
          <a:prstGeom prst="rect">
            <a:avLst/>
          </a:prstGeom>
        </p:spPr>
      </p:pic>
      <p:sp>
        <p:nvSpPr>
          <p:cNvPr id="2" name="TextBox 1">
            <a:extLst>
              <a:ext uri="{FF2B5EF4-FFF2-40B4-BE49-F238E27FC236}">
                <a16:creationId xmlns:a16="http://schemas.microsoft.com/office/drawing/2014/main" id="{E322AF2E-2175-6F4B-B9F6-F9864F4FA2FF}"/>
              </a:ext>
            </a:extLst>
          </p:cNvPr>
          <p:cNvSpPr txBox="1"/>
          <p:nvPr/>
        </p:nvSpPr>
        <p:spPr>
          <a:xfrm>
            <a:off x="3336966" y="6080627"/>
            <a:ext cx="8514608" cy="261610"/>
          </a:xfrm>
          <a:prstGeom prst="rect">
            <a:avLst/>
          </a:prstGeom>
          <a:noFill/>
        </p:spPr>
        <p:txBody>
          <a:bodyPr wrap="square" rtlCol="0">
            <a:spAutoFit/>
          </a:bodyPr>
          <a:lstStyle/>
          <a:p>
            <a:r>
              <a:rPr lang="it-IT" sz="1100" dirty="0">
                <a:solidFill>
                  <a:schemeClr val="bg1"/>
                </a:solidFill>
                <a:latin typeface="Georgia" panose="02040502050405020303" pitchFamily="18" charset="0"/>
              </a:rPr>
              <a:t>Adobati Mirco, </a:t>
            </a:r>
            <a:r>
              <a:rPr lang="it-IT" sz="1100" dirty="0" err="1">
                <a:solidFill>
                  <a:schemeClr val="bg1"/>
                </a:solidFill>
                <a:latin typeface="Georgia" panose="02040502050405020303" pitchFamily="18" charset="0"/>
              </a:rPr>
              <a:t>Basigalup</a:t>
            </a:r>
            <a:r>
              <a:rPr lang="it-IT" sz="1100" dirty="0">
                <a:solidFill>
                  <a:schemeClr val="bg1"/>
                </a:solidFill>
                <a:latin typeface="Georgia" panose="02040502050405020303" pitchFamily="18" charset="0"/>
              </a:rPr>
              <a:t> Paula, Colombo Vittorio, </a:t>
            </a:r>
            <a:r>
              <a:rPr lang="it-IT" sz="1100" dirty="0" err="1">
                <a:solidFill>
                  <a:schemeClr val="bg1"/>
                </a:solidFill>
                <a:latin typeface="Georgia" panose="02040502050405020303" pitchFamily="18" charset="0"/>
              </a:rPr>
              <a:t>Costanzi</a:t>
            </a:r>
            <a:r>
              <a:rPr lang="it-IT" sz="1100" dirty="0">
                <a:solidFill>
                  <a:schemeClr val="bg1"/>
                </a:solidFill>
                <a:latin typeface="Georgia" panose="02040502050405020303" pitchFamily="18" charset="0"/>
              </a:rPr>
              <a:t> Martina, </a:t>
            </a:r>
            <a:r>
              <a:rPr lang="it-IT" sz="1100" dirty="0" err="1">
                <a:solidFill>
                  <a:schemeClr val="bg1"/>
                </a:solidFill>
                <a:latin typeface="Georgia" panose="02040502050405020303" pitchFamily="18" charset="0"/>
              </a:rPr>
              <a:t>Utke</a:t>
            </a:r>
            <a:r>
              <a:rPr lang="it-IT" sz="1100" dirty="0">
                <a:solidFill>
                  <a:schemeClr val="bg1"/>
                </a:solidFill>
                <a:latin typeface="Georgia" panose="02040502050405020303" pitchFamily="18" charset="0"/>
              </a:rPr>
              <a:t> </a:t>
            </a:r>
            <a:r>
              <a:rPr lang="it-IT" sz="1100" dirty="0" err="1">
                <a:solidFill>
                  <a:schemeClr val="bg1"/>
                </a:solidFill>
                <a:latin typeface="Georgia" panose="02040502050405020303" pitchFamily="18" charset="0"/>
              </a:rPr>
              <a:t>Sharlyn</a:t>
            </a:r>
            <a:endParaRPr lang="it-IT" sz="11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35721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42EC-1DA6-4276-BE56-D7BF6F56FA9D}"/>
              </a:ext>
            </a:extLst>
          </p:cNvPr>
          <p:cNvSpPr>
            <a:spLocks noGrp="1"/>
          </p:cNvSpPr>
          <p:nvPr>
            <p:ph type="title"/>
          </p:nvPr>
        </p:nvSpPr>
        <p:spPr>
          <a:xfrm>
            <a:off x="581192" y="3961493"/>
            <a:ext cx="11029615" cy="2147467"/>
          </a:xfrm>
        </p:spPr>
        <p:txBody>
          <a:bodyPr>
            <a:normAutofit/>
          </a:bodyPr>
          <a:lstStyle/>
          <a:p>
            <a:r>
              <a:rPr lang="en-US" sz="4000" dirty="0">
                <a:solidFill>
                  <a:schemeClr val="bg1"/>
                </a:solidFill>
                <a:latin typeface="Georgia" panose="02040502050405020303" pitchFamily="18" charset="0"/>
              </a:rPr>
              <a:t>INTRODUCTION</a:t>
            </a:r>
          </a:p>
        </p:txBody>
      </p:sp>
      <p:pic>
        <p:nvPicPr>
          <p:cNvPr id="2052" name="Picture 4" descr="Image result for car insurance&quot;">
            <a:extLst>
              <a:ext uri="{FF2B5EF4-FFF2-40B4-BE49-F238E27FC236}">
                <a16:creationId xmlns:a16="http://schemas.microsoft.com/office/drawing/2014/main" id="{DECE47EB-B90D-0E4C-9314-62DD5E274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763" y="749040"/>
            <a:ext cx="7546472" cy="424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24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9682-E84C-4227-BA51-4671AD7FB3F0}"/>
              </a:ext>
            </a:extLst>
          </p:cNvPr>
          <p:cNvSpPr>
            <a:spLocks noGrp="1"/>
          </p:cNvSpPr>
          <p:nvPr>
            <p:ph type="title"/>
          </p:nvPr>
        </p:nvSpPr>
        <p:spPr/>
        <p:txBody>
          <a:bodyPr/>
          <a:lstStyle/>
          <a:p>
            <a:r>
              <a:rPr lang="en-US" dirty="0">
                <a:latin typeface="Georgia" panose="02040502050405020303" pitchFamily="18" charset="0"/>
              </a:rPr>
              <a:t>Car INSURANCE AS WE KNOW IT</a:t>
            </a:r>
          </a:p>
        </p:txBody>
      </p:sp>
      <p:sp>
        <p:nvSpPr>
          <p:cNvPr id="6" name="TextBox 5">
            <a:extLst>
              <a:ext uri="{FF2B5EF4-FFF2-40B4-BE49-F238E27FC236}">
                <a16:creationId xmlns:a16="http://schemas.microsoft.com/office/drawing/2014/main" id="{61822FA4-2CE1-DC43-8317-A3EC74A251B0}"/>
              </a:ext>
            </a:extLst>
          </p:cNvPr>
          <p:cNvSpPr txBox="1"/>
          <p:nvPr/>
        </p:nvSpPr>
        <p:spPr>
          <a:xfrm>
            <a:off x="581192" y="2246967"/>
            <a:ext cx="11040975" cy="3539430"/>
          </a:xfrm>
          <a:prstGeom prst="rect">
            <a:avLst/>
          </a:prstGeom>
          <a:noFill/>
        </p:spPr>
        <p:txBody>
          <a:bodyPr wrap="square" rtlCol="0" anchor="t">
            <a:spAutoFit/>
          </a:bodyPr>
          <a:lstStyle/>
          <a:p>
            <a:pPr marL="285750" indent="-285750">
              <a:buClr>
                <a:schemeClr val="bg1">
                  <a:lumMod val="75000"/>
                </a:schemeClr>
              </a:buClr>
              <a:buSzPct val="93000"/>
              <a:buFont typeface="Wingdings"/>
              <a:buChar char="Ø"/>
            </a:pPr>
            <a:r>
              <a:rPr lang="it-IT" sz="1600" dirty="0">
                <a:solidFill>
                  <a:schemeClr val="tx1">
                    <a:lumMod val="75000"/>
                    <a:lumOff val="25000"/>
                  </a:schemeClr>
                </a:solidFill>
                <a:latin typeface="Georgia" panose="02040502050405020303" pitchFamily="18" charset="0"/>
                <a:ea typeface="+mn-lt"/>
                <a:cs typeface="+mn-lt"/>
              </a:rPr>
              <a:t>The </a:t>
            </a:r>
            <a:r>
              <a:rPr lang="it-IT" sz="1600" dirty="0" err="1">
                <a:solidFill>
                  <a:schemeClr val="tx1">
                    <a:lumMod val="75000"/>
                    <a:lumOff val="25000"/>
                  </a:schemeClr>
                </a:solidFill>
                <a:latin typeface="Georgia" panose="02040502050405020303" pitchFamily="18" charset="0"/>
                <a:ea typeface="+mn-lt"/>
                <a:cs typeface="+mn-lt"/>
              </a:rPr>
              <a:t>current</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insurance</a:t>
            </a:r>
            <a:r>
              <a:rPr lang="it-IT" sz="1600" dirty="0">
                <a:solidFill>
                  <a:schemeClr val="tx1">
                    <a:lumMod val="75000"/>
                    <a:lumOff val="25000"/>
                  </a:schemeClr>
                </a:solidFill>
                <a:latin typeface="Georgia" panose="02040502050405020303" pitchFamily="18" charset="0"/>
                <a:ea typeface="+mn-lt"/>
                <a:cs typeface="+mn-lt"/>
              </a:rPr>
              <a:t> market </a:t>
            </a:r>
            <a:r>
              <a:rPr lang="it-IT" sz="1600" dirty="0" err="1">
                <a:solidFill>
                  <a:schemeClr val="tx1">
                    <a:lumMod val="75000"/>
                    <a:lumOff val="25000"/>
                  </a:schemeClr>
                </a:solidFill>
                <a:latin typeface="Georgia" panose="02040502050405020303" pitchFamily="18" charset="0"/>
                <a:ea typeface="+mn-lt"/>
                <a:cs typeface="+mn-lt"/>
              </a:rPr>
              <a:t>presents</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many</a:t>
            </a:r>
            <a:r>
              <a:rPr lang="it-IT" sz="1600" dirty="0">
                <a:solidFill>
                  <a:schemeClr val="tx1">
                    <a:lumMod val="75000"/>
                    <a:lumOff val="25000"/>
                  </a:schemeClr>
                </a:solidFill>
                <a:latin typeface="Georgia" panose="02040502050405020303" pitchFamily="18" charset="0"/>
                <a:ea typeface="+mn-lt"/>
                <a:cs typeface="+mn-lt"/>
              </a:rPr>
              <a:t> </a:t>
            </a:r>
            <a:r>
              <a:rPr lang="it-IT" sz="1600" b="1" dirty="0">
                <a:solidFill>
                  <a:schemeClr val="tx1">
                    <a:lumMod val="75000"/>
                    <a:lumOff val="25000"/>
                  </a:schemeClr>
                </a:solidFill>
                <a:latin typeface="Georgia" panose="02040502050405020303" pitchFamily="18" charset="0"/>
                <a:ea typeface="+mn-lt"/>
                <a:cs typeface="+mn-lt"/>
              </a:rPr>
              <a:t>negative and </a:t>
            </a:r>
            <a:r>
              <a:rPr lang="it-IT" sz="1600" b="1" dirty="0" err="1">
                <a:solidFill>
                  <a:schemeClr val="tx1">
                    <a:lumMod val="75000"/>
                    <a:lumOff val="25000"/>
                  </a:schemeClr>
                </a:solidFill>
                <a:latin typeface="Georgia" panose="02040502050405020303" pitchFamily="18" charset="0"/>
                <a:ea typeface="+mn-lt"/>
                <a:cs typeface="+mn-lt"/>
              </a:rPr>
              <a:t>controversial</a:t>
            </a:r>
            <a:r>
              <a:rPr lang="it-IT" sz="1600" b="1" dirty="0">
                <a:solidFill>
                  <a:schemeClr val="tx1">
                    <a:lumMod val="75000"/>
                    <a:lumOff val="25000"/>
                  </a:schemeClr>
                </a:solidFill>
                <a:latin typeface="Georgia" panose="02040502050405020303" pitchFamily="18" charset="0"/>
                <a:ea typeface="+mn-lt"/>
                <a:cs typeface="+mn-lt"/>
              </a:rPr>
              <a:t> </a:t>
            </a:r>
            <a:r>
              <a:rPr lang="it-IT" sz="1600" b="1" dirty="0" err="1">
                <a:solidFill>
                  <a:schemeClr val="tx1">
                    <a:lumMod val="75000"/>
                    <a:lumOff val="25000"/>
                  </a:schemeClr>
                </a:solidFill>
                <a:latin typeface="Georgia" panose="02040502050405020303" pitchFamily="18" charset="0"/>
                <a:ea typeface="+mn-lt"/>
                <a:cs typeface="+mn-lt"/>
              </a:rPr>
              <a:t>aspects</a:t>
            </a:r>
            <a:r>
              <a:rPr lang="it-IT" sz="1600" b="1"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that</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lead</a:t>
            </a:r>
            <a:r>
              <a:rPr lang="it-IT" sz="1600" dirty="0">
                <a:solidFill>
                  <a:schemeClr val="tx1">
                    <a:lumMod val="75000"/>
                    <a:lumOff val="25000"/>
                  </a:schemeClr>
                </a:solidFill>
                <a:latin typeface="Georgia" panose="02040502050405020303" pitchFamily="18" charset="0"/>
                <a:ea typeface="+mn-lt"/>
                <a:cs typeface="+mn-lt"/>
              </a:rPr>
              <a:t> to </a:t>
            </a:r>
            <a:r>
              <a:rPr lang="it-IT" sz="1600" dirty="0" err="1">
                <a:solidFill>
                  <a:schemeClr val="tx1">
                    <a:lumMod val="75000"/>
                    <a:lumOff val="25000"/>
                  </a:schemeClr>
                </a:solidFill>
                <a:latin typeface="Georgia" panose="02040502050405020303" pitchFamily="18" charset="0"/>
                <a:ea typeface="+mn-lt"/>
                <a:cs typeface="+mn-lt"/>
              </a:rPr>
              <a:t>customer</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dissatisfaction</a:t>
            </a:r>
            <a:r>
              <a:rPr lang="it-IT" sz="1600" dirty="0">
                <a:solidFill>
                  <a:schemeClr val="tx1">
                    <a:lumMod val="75000"/>
                    <a:lumOff val="25000"/>
                  </a:schemeClr>
                </a:solidFill>
                <a:latin typeface="Georgia" panose="02040502050405020303" pitchFamily="18" charset="0"/>
                <a:ea typeface="+mn-lt"/>
                <a:cs typeface="+mn-lt"/>
              </a:rPr>
              <a:t>. To </a:t>
            </a:r>
            <a:r>
              <a:rPr lang="it-IT" sz="1600" dirty="0" err="1">
                <a:solidFill>
                  <a:schemeClr val="tx1">
                    <a:lumMod val="75000"/>
                    <a:lumOff val="25000"/>
                  </a:schemeClr>
                </a:solidFill>
                <a:latin typeface="Georgia" panose="02040502050405020303" pitchFamily="18" charset="0"/>
                <a:ea typeface="+mn-lt"/>
                <a:cs typeface="+mn-lt"/>
              </a:rPr>
              <a:t>mention</a:t>
            </a:r>
            <a:r>
              <a:rPr lang="it-IT" sz="1600" dirty="0">
                <a:solidFill>
                  <a:schemeClr val="tx1">
                    <a:lumMod val="75000"/>
                    <a:lumOff val="25000"/>
                  </a:schemeClr>
                </a:solidFill>
                <a:latin typeface="Georgia" panose="02040502050405020303" pitchFamily="18" charset="0"/>
                <a:ea typeface="+mn-lt"/>
                <a:cs typeface="+mn-lt"/>
              </a:rPr>
              <a:t> some </a:t>
            </a:r>
            <a:r>
              <a:rPr lang="it-IT" sz="1600" dirty="0" err="1">
                <a:solidFill>
                  <a:schemeClr val="tx1">
                    <a:lumMod val="75000"/>
                    <a:lumOff val="25000"/>
                  </a:schemeClr>
                </a:solidFill>
                <a:latin typeface="Georgia" panose="02040502050405020303" pitchFamily="18" charset="0"/>
                <a:ea typeface="+mn-lt"/>
                <a:cs typeface="+mn-lt"/>
              </a:rPr>
              <a:t>problems</a:t>
            </a:r>
            <a:r>
              <a:rPr lang="it-IT" sz="1600" dirty="0">
                <a:solidFill>
                  <a:schemeClr val="tx1">
                    <a:lumMod val="75000"/>
                    <a:lumOff val="25000"/>
                  </a:schemeClr>
                </a:solidFill>
                <a:latin typeface="Georgia" panose="02040502050405020303" pitchFamily="18" charset="0"/>
                <a:ea typeface="+mn-lt"/>
                <a:cs typeface="+mn-lt"/>
              </a:rPr>
              <a:t>:</a:t>
            </a:r>
          </a:p>
          <a:p>
            <a:pPr marL="285750" indent="-285750">
              <a:buClr>
                <a:schemeClr val="bg1">
                  <a:lumMod val="75000"/>
                </a:schemeClr>
              </a:buClr>
              <a:buSzPct val="93000"/>
              <a:buFont typeface="Wingdings"/>
              <a:buChar char="Ø"/>
            </a:pPr>
            <a:endParaRPr lang="it-IT" sz="1600" dirty="0">
              <a:solidFill>
                <a:schemeClr val="tx1">
                  <a:lumMod val="75000"/>
                  <a:lumOff val="25000"/>
                </a:schemeClr>
              </a:solidFill>
              <a:latin typeface="Georgia" panose="02040502050405020303" pitchFamily="18" charset="0"/>
              <a:ea typeface="+mn-lt"/>
              <a:cs typeface="+mn-lt"/>
            </a:endParaRPr>
          </a:p>
          <a:p>
            <a:pPr marL="742950" lvl="1" indent="-285750">
              <a:buClr>
                <a:schemeClr val="bg1">
                  <a:lumMod val="75000"/>
                </a:schemeClr>
              </a:buClr>
              <a:buSzPct val="93000"/>
              <a:buFont typeface="Wingdings"/>
              <a:buChar char="Ø"/>
            </a:pPr>
            <a:r>
              <a:rPr lang="it-IT" sz="1600" dirty="0">
                <a:solidFill>
                  <a:schemeClr val="tx1">
                    <a:lumMod val="75000"/>
                    <a:lumOff val="25000"/>
                  </a:schemeClr>
                </a:solidFill>
                <a:latin typeface="Georgia" panose="02040502050405020303" pitchFamily="18" charset="0"/>
                <a:ea typeface="+mn-lt"/>
                <a:cs typeface="+mn-lt"/>
              </a:rPr>
              <a:t>the </a:t>
            </a:r>
            <a:r>
              <a:rPr lang="it-IT" sz="1600" dirty="0" err="1">
                <a:solidFill>
                  <a:schemeClr val="tx1">
                    <a:lumMod val="75000"/>
                    <a:lumOff val="25000"/>
                  </a:schemeClr>
                </a:solidFill>
                <a:latin typeface="Georgia" panose="02040502050405020303" pitchFamily="18" charset="0"/>
                <a:ea typeface="+mn-lt"/>
                <a:cs typeface="+mn-lt"/>
              </a:rPr>
              <a:t>price</a:t>
            </a:r>
            <a:r>
              <a:rPr lang="it-IT" sz="1600" dirty="0">
                <a:solidFill>
                  <a:schemeClr val="tx1">
                    <a:lumMod val="75000"/>
                    <a:lumOff val="25000"/>
                  </a:schemeClr>
                </a:solidFill>
                <a:latin typeface="Georgia" panose="02040502050405020303" pitchFamily="18" charset="0"/>
                <a:ea typeface="+mn-lt"/>
                <a:cs typeface="+mn-lt"/>
              </a:rPr>
              <a:t> of a car </a:t>
            </a:r>
            <a:r>
              <a:rPr lang="it-IT" sz="1600" dirty="0" err="1">
                <a:solidFill>
                  <a:schemeClr val="tx1">
                    <a:lumMod val="75000"/>
                    <a:lumOff val="25000"/>
                  </a:schemeClr>
                </a:solidFill>
                <a:latin typeface="Georgia" panose="02040502050405020303" pitchFamily="18" charset="0"/>
                <a:ea typeface="+mn-lt"/>
                <a:cs typeface="+mn-lt"/>
              </a:rPr>
              <a:t>insurance</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may</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vary</a:t>
            </a:r>
            <a:r>
              <a:rPr lang="it-IT" sz="1600" dirty="0">
                <a:solidFill>
                  <a:schemeClr val="tx1">
                    <a:lumMod val="75000"/>
                    <a:lumOff val="25000"/>
                  </a:schemeClr>
                </a:solidFill>
                <a:latin typeface="Georgia" panose="02040502050405020303" pitchFamily="18" charset="0"/>
                <a:ea typeface="+mn-lt"/>
                <a:cs typeface="+mn-lt"/>
              </a:rPr>
              <a:t> a </a:t>
            </a:r>
            <a:r>
              <a:rPr lang="it-IT" sz="1600" dirty="0" err="1">
                <a:solidFill>
                  <a:schemeClr val="tx1">
                    <a:lumMod val="75000"/>
                    <a:lumOff val="25000"/>
                  </a:schemeClr>
                </a:solidFill>
                <a:latin typeface="Georgia" panose="02040502050405020303" pitchFamily="18" charset="0"/>
                <a:ea typeface="+mn-lt"/>
                <a:cs typeface="+mn-lt"/>
              </a:rPr>
              <a:t>lot</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depending</a:t>
            </a:r>
            <a:r>
              <a:rPr lang="it-IT" sz="1600" dirty="0">
                <a:solidFill>
                  <a:schemeClr val="tx1">
                    <a:lumMod val="75000"/>
                    <a:lumOff val="25000"/>
                  </a:schemeClr>
                </a:solidFill>
                <a:latin typeface="Georgia" panose="02040502050405020303" pitchFamily="18" charset="0"/>
                <a:ea typeface="+mn-lt"/>
                <a:cs typeface="+mn-lt"/>
              </a:rPr>
              <a:t> on </a:t>
            </a:r>
            <a:r>
              <a:rPr lang="it-IT" sz="1600" dirty="0" err="1">
                <a:solidFill>
                  <a:schemeClr val="tx1">
                    <a:lumMod val="75000"/>
                    <a:lumOff val="25000"/>
                  </a:schemeClr>
                </a:solidFill>
                <a:latin typeface="Georgia" panose="02040502050405020303" pitchFamily="18" charset="0"/>
                <a:ea typeface="+mn-lt"/>
                <a:cs typeface="+mn-lt"/>
              </a:rPr>
              <a:t>several</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factors</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Considering</a:t>
            </a:r>
            <a:r>
              <a:rPr lang="it-IT" sz="1600" dirty="0">
                <a:solidFill>
                  <a:schemeClr val="tx1">
                    <a:lumMod val="75000"/>
                    <a:lumOff val="25000"/>
                  </a:schemeClr>
                </a:solidFill>
                <a:latin typeface="Georgia" panose="02040502050405020303" pitchFamily="18" charset="0"/>
                <a:ea typeface="+mn-lt"/>
                <a:cs typeface="+mn-lt"/>
              </a:rPr>
              <a:t> the </a:t>
            </a:r>
            <a:r>
              <a:rPr lang="it-IT" sz="1600" dirty="0" err="1">
                <a:solidFill>
                  <a:schemeClr val="tx1">
                    <a:lumMod val="75000"/>
                    <a:lumOff val="25000"/>
                  </a:schemeClr>
                </a:solidFill>
                <a:latin typeface="Georgia" panose="02040502050405020303" pitchFamily="18" charset="0"/>
                <a:ea typeface="+mn-lt"/>
                <a:cs typeface="+mn-lt"/>
              </a:rPr>
              <a:t>fact</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that</a:t>
            </a:r>
            <a:r>
              <a:rPr lang="it-IT" sz="1600" dirty="0">
                <a:solidFill>
                  <a:schemeClr val="tx1">
                    <a:lumMod val="75000"/>
                    <a:lumOff val="25000"/>
                  </a:schemeClr>
                </a:solidFill>
                <a:latin typeface="Georgia" panose="02040502050405020303" pitchFamily="18" charset="0"/>
                <a:ea typeface="+mn-lt"/>
                <a:cs typeface="+mn-lt"/>
              </a:rPr>
              <a:t> the </a:t>
            </a:r>
            <a:r>
              <a:rPr lang="it-IT" sz="1600" dirty="0" err="1">
                <a:solidFill>
                  <a:schemeClr val="tx1">
                    <a:lumMod val="75000"/>
                    <a:lumOff val="25000"/>
                  </a:schemeClr>
                </a:solidFill>
                <a:latin typeface="Georgia" panose="02040502050405020303" pitchFamily="18" charset="0"/>
                <a:ea typeface="+mn-lt"/>
                <a:cs typeface="+mn-lt"/>
              </a:rPr>
              <a:t>user</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does</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not</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perceive</a:t>
            </a:r>
            <a:r>
              <a:rPr lang="it-IT" sz="1600" dirty="0">
                <a:solidFill>
                  <a:schemeClr val="tx1">
                    <a:lumMod val="75000"/>
                    <a:lumOff val="25000"/>
                  </a:schemeClr>
                </a:solidFill>
                <a:latin typeface="Georgia" panose="02040502050405020303" pitchFamily="18" charset="0"/>
                <a:ea typeface="+mn-lt"/>
                <a:cs typeface="+mn-lt"/>
              </a:rPr>
              <a:t> a </a:t>
            </a:r>
            <a:r>
              <a:rPr lang="it-IT" sz="1600" dirty="0" err="1">
                <a:solidFill>
                  <a:schemeClr val="tx1">
                    <a:lumMod val="75000"/>
                    <a:lumOff val="25000"/>
                  </a:schemeClr>
                </a:solidFill>
                <a:latin typeface="Georgia" panose="02040502050405020303" pitchFamily="18" charset="0"/>
                <a:ea typeface="+mn-lt"/>
                <a:cs typeface="+mn-lt"/>
              </a:rPr>
              <a:t>tangible</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value</a:t>
            </a:r>
            <a:r>
              <a:rPr lang="it-IT" sz="1600" dirty="0">
                <a:solidFill>
                  <a:schemeClr val="tx1">
                    <a:lumMod val="75000"/>
                    <a:lumOff val="25000"/>
                  </a:schemeClr>
                </a:solidFill>
                <a:latin typeface="Georgia" panose="02040502050405020303" pitchFamily="18" charset="0"/>
                <a:ea typeface="+mn-lt"/>
                <a:cs typeface="+mn-lt"/>
              </a:rPr>
              <a:t> or a </a:t>
            </a:r>
            <a:r>
              <a:rPr lang="it-IT" sz="1600" dirty="0" err="1">
                <a:solidFill>
                  <a:schemeClr val="tx1">
                    <a:lumMod val="75000"/>
                    <a:lumOff val="25000"/>
                  </a:schemeClr>
                </a:solidFill>
                <a:latin typeface="Georgia" panose="02040502050405020303" pitchFamily="18" charset="0"/>
                <a:ea typeface="+mn-lt"/>
                <a:cs typeface="+mn-lt"/>
              </a:rPr>
              <a:t>real</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experience</a:t>
            </a:r>
            <a:r>
              <a:rPr lang="it-IT" sz="1600" dirty="0">
                <a:solidFill>
                  <a:schemeClr val="tx1">
                    <a:lumMod val="75000"/>
                    <a:lumOff val="25000"/>
                  </a:schemeClr>
                </a:solidFill>
                <a:latin typeface="Georgia" panose="02040502050405020303" pitchFamily="18" charset="0"/>
                <a:ea typeface="+mn-lt"/>
                <a:cs typeface="+mn-lt"/>
              </a:rPr>
              <a:t> from a car </a:t>
            </a:r>
            <a:r>
              <a:rPr lang="it-IT" sz="1600" dirty="0" err="1">
                <a:solidFill>
                  <a:schemeClr val="tx1">
                    <a:lumMod val="75000"/>
                    <a:lumOff val="25000"/>
                  </a:schemeClr>
                </a:solidFill>
                <a:latin typeface="Georgia" panose="02040502050405020303" pitchFamily="18" charset="0"/>
                <a:ea typeface="+mn-lt"/>
                <a:cs typeface="+mn-lt"/>
              </a:rPr>
              <a:t>insurance</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it</a:t>
            </a:r>
            <a:r>
              <a:rPr lang="it-IT" sz="1600" dirty="0">
                <a:solidFill>
                  <a:schemeClr val="tx1">
                    <a:lumMod val="75000"/>
                    <a:lumOff val="25000"/>
                  </a:schemeClr>
                </a:solidFill>
                <a:latin typeface="Georgia" panose="02040502050405020303" pitchFamily="18" charset="0"/>
                <a:ea typeface="+mn-lt"/>
                <a:cs typeface="+mn-lt"/>
              </a:rPr>
              <a:t> can be </a:t>
            </a:r>
            <a:r>
              <a:rPr lang="it-IT" sz="1600" b="1" dirty="0" err="1">
                <a:solidFill>
                  <a:schemeClr val="tx1">
                    <a:lumMod val="75000"/>
                    <a:lumOff val="25000"/>
                  </a:schemeClr>
                </a:solidFill>
                <a:latin typeface="Georgia" panose="02040502050405020303" pitchFamily="18" charset="0"/>
                <a:ea typeface="+mn-lt"/>
                <a:cs typeface="+mn-lt"/>
              </a:rPr>
              <a:t>perceived</a:t>
            </a:r>
            <a:r>
              <a:rPr lang="it-IT" sz="1600" b="1" dirty="0">
                <a:solidFill>
                  <a:schemeClr val="tx1">
                    <a:lumMod val="75000"/>
                    <a:lumOff val="25000"/>
                  </a:schemeClr>
                </a:solidFill>
                <a:latin typeface="Georgia" panose="02040502050405020303" pitchFamily="18" charset="0"/>
                <a:ea typeface="+mn-lt"/>
                <a:cs typeface="+mn-lt"/>
              </a:rPr>
              <a:t> </a:t>
            </a:r>
            <a:r>
              <a:rPr lang="it-IT" sz="1600" b="1" dirty="0" err="1">
                <a:solidFill>
                  <a:schemeClr val="tx1">
                    <a:lumMod val="75000"/>
                    <a:lumOff val="25000"/>
                  </a:schemeClr>
                </a:solidFill>
                <a:latin typeface="Georgia" panose="02040502050405020303" pitchFamily="18" charset="0"/>
                <a:ea typeface="+mn-lt"/>
                <a:cs typeface="+mn-lt"/>
              </a:rPr>
              <a:t>as</a:t>
            </a:r>
            <a:r>
              <a:rPr lang="it-IT" sz="1600" b="1" dirty="0">
                <a:solidFill>
                  <a:schemeClr val="tx1">
                    <a:lumMod val="75000"/>
                    <a:lumOff val="25000"/>
                  </a:schemeClr>
                </a:solidFill>
                <a:latin typeface="Georgia" panose="02040502050405020303" pitchFamily="18" charset="0"/>
                <a:ea typeface="+mn-lt"/>
                <a:cs typeface="+mn-lt"/>
              </a:rPr>
              <a:t> </a:t>
            </a:r>
            <a:r>
              <a:rPr lang="it-IT" sz="1600" b="1" dirty="0" err="1">
                <a:solidFill>
                  <a:schemeClr val="tx1">
                    <a:lumMod val="75000"/>
                    <a:lumOff val="25000"/>
                  </a:schemeClr>
                </a:solidFill>
                <a:latin typeface="Georgia" panose="02040502050405020303" pitchFamily="18" charset="0"/>
                <a:ea typeface="+mn-lt"/>
                <a:cs typeface="+mn-lt"/>
              </a:rPr>
              <a:t>quite</a:t>
            </a:r>
            <a:r>
              <a:rPr lang="it-IT" sz="1600" b="1" dirty="0">
                <a:solidFill>
                  <a:schemeClr val="tx1">
                    <a:lumMod val="75000"/>
                    <a:lumOff val="25000"/>
                  </a:schemeClr>
                </a:solidFill>
                <a:latin typeface="Georgia" panose="02040502050405020303" pitchFamily="18" charset="0"/>
                <a:ea typeface="+mn-lt"/>
                <a:cs typeface="+mn-lt"/>
              </a:rPr>
              <a:t> </a:t>
            </a:r>
            <a:r>
              <a:rPr lang="it-IT" sz="1600" b="1" dirty="0" err="1">
                <a:solidFill>
                  <a:schemeClr val="tx1">
                    <a:lumMod val="75000"/>
                    <a:lumOff val="25000"/>
                  </a:schemeClr>
                </a:solidFill>
                <a:latin typeface="Georgia" panose="02040502050405020303" pitchFamily="18" charset="0"/>
                <a:ea typeface="+mn-lt"/>
                <a:cs typeface="+mn-lt"/>
              </a:rPr>
              <a:t>expensive</a:t>
            </a:r>
            <a:r>
              <a:rPr lang="it-IT" sz="1600" dirty="0">
                <a:solidFill>
                  <a:schemeClr val="tx1">
                    <a:lumMod val="75000"/>
                    <a:lumOff val="25000"/>
                  </a:schemeClr>
                </a:solidFill>
                <a:latin typeface="Georgia" panose="02040502050405020303" pitchFamily="18" charset="0"/>
                <a:ea typeface="+mn-lt"/>
                <a:cs typeface="+mn-lt"/>
              </a:rPr>
              <a:t>.</a:t>
            </a:r>
            <a:endParaRPr lang="it-IT" sz="1600" dirty="0">
              <a:solidFill>
                <a:schemeClr val="tx1">
                  <a:lumMod val="75000"/>
                  <a:lumOff val="25000"/>
                </a:schemeClr>
              </a:solidFill>
              <a:latin typeface="Georgia" panose="02040502050405020303" pitchFamily="18" charset="0"/>
              <a:cs typeface="Calibri"/>
            </a:endParaRPr>
          </a:p>
          <a:p>
            <a:pPr>
              <a:buClr>
                <a:schemeClr val="bg1">
                  <a:lumMod val="75000"/>
                </a:schemeClr>
              </a:buClr>
              <a:buSzPct val="93000"/>
            </a:pPr>
            <a:endParaRPr lang="it-IT" sz="1600" dirty="0">
              <a:solidFill>
                <a:schemeClr val="tx1">
                  <a:lumMod val="75000"/>
                  <a:lumOff val="25000"/>
                </a:schemeClr>
              </a:solidFill>
              <a:latin typeface="Georgia" panose="02040502050405020303" pitchFamily="18" charset="0"/>
              <a:ea typeface="+mn-lt"/>
              <a:cs typeface="+mn-lt"/>
            </a:endParaRPr>
          </a:p>
          <a:p>
            <a:pPr marL="742950" lvl="1" indent="-285750">
              <a:buClr>
                <a:schemeClr val="bg1">
                  <a:lumMod val="75000"/>
                </a:schemeClr>
              </a:buClr>
              <a:buSzPct val="93000"/>
              <a:buFont typeface="Wingdings"/>
              <a:buChar char="Ø"/>
            </a:pPr>
            <a:r>
              <a:rPr lang="it-IT" sz="1600" dirty="0">
                <a:solidFill>
                  <a:schemeClr val="tx1">
                    <a:lumMod val="75000"/>
                    <a:lumOff val="25000"/>
                  </a:schemeClr>
                </a:solidFill>
                <a:latin typeface="Georgia" panose="02040502050405020303" pitchFamily="18" charset="0"/>
                <a:ea typeface="+mn-lt"/>
                <a:cs typeface="+mn-lt"/>
              </a:rPr>
              <a:t>The </a:t>
            </a:r>
            <a:r>
              <a:rPr lang="it-IT" sz="1600" dirty="0" err="1">
                <a:solidFill>
                  <a:schemeClr val="tx1">
                    <a:lumMod val="75000"/>
                    <a:lumOff val="25000"/>
                  </a:schemeClr>
                </a:solidFill>
                <a:latin typeface="Georgia" panose="02040502050405020303" pitchFamily="18" charset="0"/>
                <a:ea typeface="+mn-lt"/>
                <a:cs typeface="+mn-lt"/>
              </a:rPr>
              <a:t>process</a:t>
            </a:r>
            <a:r>
              <a:rPr lang="it-IT" sz="1600" dirty="0">
                <a:solidFill>
                  <a:schemeClr val="tx1">
                    <a:lumMod val="75000"/>
                    <a:lumOff val="25000"/>
                  </a:schemeClr>
                </a:solidFill>
                <a:latin typeface="Georgia" panose="02040502050405020303" pitchFamily="18" charset="0"/>
                <a:ea typeface="+mn-lt"/>
                <a:cs typeface="+mn-lt"/>
              </a:rPr>
              <a:t> and the </a:t>
            </a:r>
            <a:r>
              <a:rPr lang="it-IT" sz="1600" dirty="0" err="1">
                <a:solidFill>
                  <a:schemeClr val="tx1">
                    <a:lumMod val="75000"/>
                    <a:lumOff val="25000"/>
                  </a:schemeClr>
                </a:solidFill>
                <a:latin typeface="Georgia" panose="02040502050405020303" pitchFamily="18" charset="0"/>
                <a:ea typeface="+mn-lt"/>
                <a:cs typeface="+mn-lt"/>
              </a:rPr>
              <a:t>contracts</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themselves</a:t>
            </a:r>
            <a:r>
              <a:rPr lang="it-IT" sz="1600" dirty="0">
                <a:solidFill>
                  <a:schemeClr val="tx1">
                    <a:lumMod val="75000"/>
                    <a:lumOff val="25000"/>
                  </a:schemeClr>
                </a:solidFill>
                <a:latin typeface="Georgia" panose="02040502050405020303" pitchFamily="18" charset="0"/>
                <a:ea typeface="+mn-lt"/>
                <a:cs typeface="+mn-lt"/>
              </a:rPr>
              <a:t> can be </a:t>
            </a:r>
            <a:r>
              <a:rPr lang="it-IT" sz="1600" b="1" dirty="0" err="1">
                <a:solidFill>
                  <a:schemeClr val="tx1">
                    <a:lumMod val="75000"/>
                    <a:lumOff val="25000"/>
                  </a:schemeClr>
                </a:solidFill>
                <a:latin typeface="Georgia" panose="02040502050405020303" pitchFamily="18" charset="0"/>
                <a:ea typeface="+mn-lt"/>
                <a:cs typeface="+mn-lt"/>
              </a:rPr>
              <a:t>highly</a:t>
            </a:r>
            <a:r>
              <a:rPr lang="it-IT" sz="1600" b="1" dirty="0">
                <a:solidFill>
                  <a:schemeClr val="tx1">
                    <a:lumMod val="75000"/>
                    <a:lumOff val="25000"/>
                  </a:schemeClr>
                </a:solidFill>
                <a:latin typeface="Georgia" panose="02040502050405020303" pitchFamily="18" charset="0"/>
                <a:ea typeface="+mn-lt"/>
                <a:cs typeface="+mn-lt"/>
              </a:rPr>
              <a:t> </a:t>
            </a:r>
            <a:r>
              <a:rPr lang="it-IT" sz="1600" b="1" dirty="0" err="1">
                <a:solidFill>
                  <a:schemeClr val="tx1">
                    <a:lumMod val="75000"/>
                    <a:lumOff val="25000"/>
                  </a:schemeClr>
                </a:solidFill>
                <a:latin typeface="Georgia" panose="02040502050405020303" pitchFamily="18" charset="0"/>
                <a:ea typeface="+mn-lt"/>
                <a:cs typeface="+mn-lt"/>
              </a:rPr>
              <a:t>complex</a:t>
            </a:r>
            <a:r>
              <a:rPr lang="it-IT" sz="1600" b="1" dirty="0">
                <a:solidFill>
                  <a:schemeClr val="tx1">
                    <a:lumMod val="75000"/>
                    <a:lumOff val="25000"/>
                  </a:schemeClr>
                </a:solidFill>
                <a:latin typeface="Georgia" panose="02040502050405020303" pitchFamily="18" charset="0"/>
                <a:ea typeface="+mn-lt"/>
                <a:cs typeface="+mn-lt"/>
              </a:rPr>
              <a:t> </a:t>
            </a:r>
            <a:r>
              <a:rPr lang="it-IT" sz="1600" dirty="0">
                <a:solidFill>
                  <a:schemeClr val="tx1">
                    <a:lumMod val="75000"/>
                    <a:lumOff val="25000"/>
                  </a:schemeClr>
                </a:solidFill>
                <a:latin typeface="Georgia" panose="02040502050405020303" pitchFamily="18" charset="0"/>
                <a:ea typeface="+mn-lt"/>
                <a:cs typeface="+mn-lt"/>
              </a:rPr>
              <a:t>and </a:t>
            </a:r>
            <a:r>
              <a:rPr lang="it-IT" sz="1600" b="1" dirty="0">
                <a:solidFill>
                  <a:schemeClr val="tx1">
                    <a:lumMod val="75000"/>
                    <a:lumOff val="25000"/>
                  </a:schemeClr>
                </a:solidFill>
                <a:latin typeface="Georgia" panose="02040502050405020303" pitchFamily="18" charset="0"/>
                <a:ea typeface="+mn-lt"/>
                <a:cs typeface="+mn-lt"/>
              </a:rPr>
              <a:t>far </a:t>
            </a:r>
            <a:r>
              <a:rPr lang="it-IT" sz="1600" b="1" dirty="0" err="1">
                <a:solidFill>
                  <a:schemeClr val="tx1">
                    <a:lumMod val="75000"/>
                    <a:lumOff val="25000"/>
                  </a:schemeClr>
                </a:solidFill>
                <a:latin typeface="Georgia" panose="02040502050405020303" pitchFamily="18" charset="0"/>
                <a:ea typeface="+mn-lt"/>
                <a:cs typeface="+mn-lt"/>
              </a:rPr>
              <a:t>away</a:t>
            </a:r>
            <a:r>
              <a:rPr lang="it-IT" sz="1600" b="1" dirty="0">
                <a:solidFill>
                  <a:schemeClr val="tx1">
                    <a:lumMod val="75000"/>
                    <a:lumOff val="25000"/>
                  </a:schemeClr>
                </a:solidFill>
                <a:latin typeface="Georgia" panose="02040502050405020303" pitchFamily="18" charset="0"/>
                <a:ea typeface="+mn-lt"/>
                <a:cs typeface="+mn-lt"/>
              </a:rPr>
              <a:t> from a </a:t>
            </a:r>
            <a:r>
              <a:rPr lang="it-IT" sz="1600" b="1" dirty="0" err="1">
                <a:solidFill>
                  <a:schemeClr val="tx1">
                    <a:lumMod val="75000"/>
                    <a:lumOff val="25000"/>
                  </a:schemeClr>
                </a:solidFill>
                <a:latin typeface="Georgia" panose="02040502050405020303" pitchFamily="18" charset="0"/>
                <a:ea typeface="+mn-lt"/>
                <a:cs typeface="+mn-lt"/>
              </a:rPr>
              <a:t>user-friendly</a:t>
            </a:r>
            <a:r>
              <a:rPr lang="it-IT" sz="1600" b="1" dirty="0">
                <a:solidFill>
                  <a:schemeClr val="tx1">
                    <a:lumMod val="75000"/>
                    <a:lumOff val="25000"/>
                  </a:schemeClr>
                </a:solidFill>
                <a:latin typeface="Georgia" panose="02040502050405020303" pitchFamily="18" charset="0"/>
                <a:ea typeface="+mn-lt"/>
                <a:cs typeface="+mn-lt"/>
              </a:rPr>
              <a:t> </a:t>
            </a:r>
            <a:r>
              <a:rPr lang="it-IT" sz="1600" b="1" dirty="0" err="1">
                <a:solidFill>
                  <a:schemeClr val="tx1">
                    <a:lumMod val="75000"/>
                    <a:lumOff val="25000"/>
                  </a:schemeClr>
                </a:solidFill>
                <a:latin typeface="Georgia" panose="02040502050405020303" pitchFamily="18" charset="0"/>
                <a:ea typeface="+mn-lt"/>
                <a:cs typeface="+mn-lt"/>
              </a:rPr>
              <a:t>experience</a:t>
            </a:r>
            <a:r>
              <a:rPr lang="it-IT" sz="1600" dirty="0">
                <a:solidFill>
                  <a:schemeClr val="tx1">
                    <a:lumMod val="75000"/>
                    <a:lumOff val="25000"/>
                  </a:schemeClr>
                </a:solidFill>
                <a:latin typeface="Georgia" panose="02040502050405020303" pitchFamily="18" charset="0"/>
                <a:ea typeface="+mn-lt"/>
                <a:cs typeface="+mn-lt"/>
              </a:rPr>
              <a:t>. </a:t>
            </a:r>
            <a:endParaRPr lang="it-IT" sz="1600" dirty="0">
              <a:solidFill>
                <a:schemeClr val="tx1">
                  <a:lumMod val="75000"/>
                  <a:lumOff val="25000"/>
                </a:schemeClr>
              </a:solidFill>
              <a:latin typeface="Georgia" panose="02040502050405020303" pitchFamily="18" charset="0"/>
              <a:cs typeface="Calibri"/>
            </a:endParaRPr>
          </a:p>
          <a:p>
            <a:pPr marL="285750" indent="-285750">
              <a:buClr>
                <a:schemeClr val="bg1">
                  <a:lumMod val="75000"/>
                </a:schemeClr>
              </a:buClr>
              <a:buSzPct val="93000"/>
              <a:buFont typeface="Wingdings"/>
              <a:buChar char="Ø"/>
            </a:pPr>
            <a:endParaRPr lang="it-IT" sz="1600" dirty="0">
              <a:solidFill>
                <a:schemeClr val="tx1">
                  <a:lumMod val="75000"/>
                  <a:lumOff val="25000"/>
                </a:schemeClr>
              </a:solidFill>
              <a:latin typeface="Georgia" panose="02040502050405020303" pitchFamily="18" charset="0"/>
              <a:ea typeface="+mn-lt"/>
              <a:cs typeface="+mn-lt"/>
            </a:endParaRPr>
          </a:p>
          <a:p>
            <a:pPr marL="742950" lvl="1" indent="-285750">
              <a:buClr>
                <a:schemeClr val="bg1">
                  <a:lumMod val="75000"/>
                </a:schemeClr>
              </a:buClr>
              <a:buSzPct val="93000"/>
              <a:buFont typeface="Wingdings"/>
              <a:buChar char="Ø"/>
            </a:pPr>
            <a:r>
              <a:rPr lang="it-IT" sz="1600" dirty="0">
                <a:solidFill>
                  <a:schemeClr val="tx1">
                    <a:lumMod val="75000"/>
                    <a:lumOff val="25000"/>
                  </a:schemeClr>
                </a:solidFill>
                <a:latin typeface="Georgia" panose="02040502050405020303" pitchFamily="18" charset="0"/>
                <a:ea typeface="+mn-lt"/>
                <a:cs typeface="+mn-lt"/>
              </a:rPr>
              <a:t>Insurance companies are </a:t>
            </a:r>
            <a:r>
              <a:rPr lang="it-IT" sz="1600" dirty="0" err="1">
                <a:solidFill>
                  <a:schemeClr val="tx1">
                    <a:lumMod val="75000"/>
                    <a:lumOff val="25000"/>
                  </a:schemeClr>
                </a:solidFill>
                <a:latin typeface="Georgia" panose="02040502050405020303" pitchFamily="18" charset="0"/>
                <a:ea typeface="+mn-lt"/>
                <a:cs typeface="+mn-lt"/>
              </a:rPr>
              <a:t>able</a:t>
            </a:r>
            <a:r>
              <a:rPr lang="it-IT" sz="1600" dirty="0">
                <a:solidFill>
                  <a:schemeClr val="tx1">
                    <a:lumMod val="75000"/>
                    <a:lumOff val="25000"/>
                  </a:schemeClr>
                </a:solidFill>
                <a:latin typeface="Georgia" panose="02040502050405020303" pitchFamily="18" charset="0"/>
                <a:ea typeface="+mn-lt"/>
                <a:cs typeface="+mn-lt"/>
              </a:rPr>
              <a:t> to </a:t>
            </a:r>
            <a:r>
              <a:rPr lang="it-IT" sz="1600" dirty="0" err="1">
                <a:solidFill>
                  <a:schemeClr val="tx1">
                    <a:lumMod val="75000"/>
                    <a:lumOff val="25000"/>
                  </a:schemeClr>
                </a:solidFill>
                <a:latin typeface="Georgia" panose="02040502050405020303" pitchFamily="18" charset="0"/>
                <a:ea typeface="+mn-lt"/>
                <a:cs typeface="+mn-lt"/>
              </a:rPr>
              <a:t>construct</a:t>
            </a:r>
            <a:r>
              <a:rPr lang="it-IT" sz="1600" b="1" dirty="0">
                <a:solidFill>
                  <a:schemeClr val="tx1">
                    <a:lumMod val="75000"/>
                    <a:lumOff val="25000"/>
                  </a:schemeClr>
                </a:solidFill>
                <a:latin typeface="Georgia" panose="02040502050405020303" pitchFamily="18" charset="0"/>
                <a:ea typeface="+mn-lt"/>
                <a:cs typeface="+mn-lt"/>
              </a:rPr>
              <a:t> </a:t>
            </a:r>
            <a:r>
              <a:rPr lang="it-IT" sz="1600" b="1" dirty="0" err="1">
                <a:solidFill>
                  <a:schemeClr val="tx1">
                    <a:lumMod val="75000"/>
                    <a:lumOff val="25000"/>
                  </a:schemeClr>
                </a:solidFill>
                <a:latin typeface="Georgia" panose="02040502050405020303" pitchFamily="18" charset="0"/>
                <a:ea typeface="+mn-lt"/>
                <a:cs typeface="+mn-lt"/>
              </a:rPr>
              <a:t>contracts</a:t>
            </a:r>
            <a:r>
              <a:rPr lang="it-IT" sz="1600" b="1" dirty="0">
                <a:solidFill>
                  <a:schemeClr val="tx1">
                    <a:lumMod val="75000"/>
                    <a:lumOff val="25000"/>
                  </a:schemeClr>
                </a:solidFill>
                <a:latin typeface="Georgia" panose="02040502050405020303" pitchFamily="18" charset="0"/>
                <a:ea typeface="+mn-lt"/>
                <a:cs typeface="+mn-lt"/>
              </a:rPr>
              <a:t> </a:t>
            </a:r>
            <a:r>
              <a:rPr lang="it-IT" sz="1600" b="1" dirty="0" err="1">
                <a:solidFill>
                  <a:schemeClr val="tx1">
                    <a:lumMod val="75000"/>
                    <a:lumOff val="25000"/>
                  </a:schemeClr>
                </a:solidFill>
                <a:latin typeface="Georgia" panose="02040502050405020303" pitchFamily="18" charset="0"/>
                <a:ea typeface="+mn-lt"/>
                <a:cs typeface="+mn-lt"/>
              </a:rPr>
              <a:t>that</a:t>
            </a:r>
            <a:r>
              <a:rPr lang="it-IT" sz="1600" b="1" dirty="0">
                <a:solidFill>
                  <a:schemeClr val="tx1">
                    <a:lumMod val="75000"/>
                    <a:lumOff val="25000"/>
                  </a:schemeClr>
                </a:solidFill>
                <a:latin typeface="Georgia" panose="02040502050405020303" pitchFamily="18" charset="0"/>
                <a:ea typeface="+mn-lt"/>
                <a:cs typeface="+mn-lt"/>
              </a:rPr>
              <a:t> are </a:t>
            </a:r>
            <a:r>
              <a:rPr lang="it-IT" sz="1600" b="1" dirty="0" err="1">
                <a:solidFill>
                  <a:schemeClr val="tx1">
                    <a:lumMod val="75000"/>
                    <a:lumOff val="25000"/>
                  </a:schemeClr>
                </a:solidFill>
                <a:latin typeface="Georgia" panose="02040502050405020303" pitchFamily="18" charset="0"/>
                <a:ea typeface="+mn-lt"/>
                <a:cs typeface="+mn-lt"/>
              </a:rPr>
              <a:t>favourable</a:t>
            </a:r>
            <a:r>
              <a:rPr lang="it-IT" sz="1600" b="1" dirty="0">
                <a:solidFill>
                  <a:schemeClr val="tx1">
                    <a:lumMod val="75000"/>
                    <a:lumOff val="25000"/>
                  </a:schemeClr>
                </a:solidFill>
                <a:latin typeface="Georgia" panose="02040502050405020303" pitchFamily="18" charset="0"/>
                <a:ea typeface="+mn-lt"/>
                <a:cs typeface="+mn-lt"/>
              </a:rPr>
              <a:t> or </a:t>
            </a:r>
            <a:r>
              <a:rPr lang="it-IT" sz="1600" b="1" dirty="0" err="1">
                <a:solidFill>
                  <a:schemeClr val="tx1">
                    <a:lumMod val="75000"/>
                    <a:lumOff val="25000"/>
                  </a:schemeClr>
                </a:solidFill>
                <a:latin typeface="Georgia" panose="02040502050405020303" pitchFamily="18" charset="0"/>
                <a:ea typeface="+mn-lt"/>
                <a:cs typeface="+mn-lt"/>
              </a:rPr>
              <a:t>them</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Despite</a:t>
            </a:r>
            <a:r>
              <a:rPr lang="it-IT" sz="1600" dirty="0">
                <a:solidFill>
                  <a:schemeClr val="tx1">
                    <a:lumMod val="75000"/>
                    <a:lumOff val="25000"/>
                  </a:schemeClr>
                </a:solidFill>
                <a:latin typeface="Georgia" panose="02040502050405020303" pitchFamily="18" charset="0"/>
                <a:ea typeface="+mn-lt"/>
                <a:cs typeface="+mn-lt"/>
              </a:rPr>
              <a:t> the </a:t>
            </a:r>
            <a:r>
              <a:rPr lang="it-IT" sz="1600" dirty="0" err="1">
                <a:solidFill>
                  <a:schemeClr val="tx1">
                    <a:lumMod val="75000"/>
                    <a:lumOff val="25000"/>
                  </a:schemeClr>
                </a:solidFill>
                <a:latin typeface="Georgia" panose="02040502050405020303" pitchFamily="18" charset="0"/>
                <a:ea typeface="+mn-lt"/>
                <a:cs typeface="+mn-lt"/>
              </a:rPr>
              <a:t>fact</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that</a:t>
            </a:r>
            <a:r>
              <a:rPr lang="it-IT" sz="1600" dirty="0">
                <a:solidFill>
                  <a:schemeClr val="tx1">
                    <a:lumMod val="75000"/>
                    <a:lumOff val="25000"/>
                  </a:schemeClr>
                </a:solidFill>
                <a:latin typeface="Georgia" panose="02040502050405020303" pitchFamily="18" charset="0"/>
                <a:ea typeface="+mn-lt"/>
                <a:cs typeface="+mn-lt"/>
              </a:rPr>
              <a:t> a car </a:t>
            </a:r>
            <a:r>
              <a:rPr lang="it-IT" sz="1600" dirty="0" err="1">
                <a:solidFill>
                  <a:schemeClr val="tx1">
                    <a:lumMod val="75000"/>
                    <a:lumOff val="25000"/>
                  </a:schemeClr>
                </a:solidFill>
                <a:latin typeface="Georgia" panose="02040502050405020303" pitchFamily="18" charset="0"/>
                <a:ea typeface="+mn-lt"/>
                <a:cs typeface="+mn-lt"/>
              </a:rPr>
              <a:t>insurance</a:t>
            </a:r>
            <a:r>
              <a:rPr lang="it-IT" sz="1600" dirty="0">
                <a:solidFill>
                  <a:schemeClr val="tx1">
                    <a:lumMod val="75000"/>
                    <a:lumOff val="25000"/>
                  </a:schemeClr>
                </a:solidFill>
                <a:latin typeface="Georgia" panose="02040502050405020303" pitchFamily="18" charset="0"/>
                <a:ea typeface="+mn-lt"/>
                <a:cs typeface="+mn-lt"/>
              </a:rPr>
              <a:t> can be </a:t>
            </a:r>
            <a:r>
              <a:rPr lang="it-IT" sz="1600" dirty="0" err="1">
                <a:solidFill>
                  <a:schemeClr val="tx1">
                    <a:lumMod val="75000"/>
                    <a:lumOff val="25000"/>
                  </a:schemeClr>
                </a:solidFill>
                <a:latin typeface="Georgia" panose="02040502050405020303" pitchFamily="18" charset="0"/>
                <a:ea typeface="+mn-lt"/>
                <a:cs typeface="+mn-lt"/>
              </a:rPr>
              <a:t>very</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expensive</a:t>
            </a:r>
            <a:r>
              <a:rPr lang="it-IT" sz="1600" dirty="0">
                <a:solidFill>
                  <a:schemeClr val="tx1">
                    <a:lumMod val="75000"/>
                    <a:lumOff val="25000"/>
                  </a:schemeClr>
                </a:solidFill>
                <a:latin typeface="Georgia" panose="02040502050405020303" pitchFamily="18" charset="0"/>
                <a:ea typeface="+mn-lt"/>
                <a:cs typeface="+mn-lt"/>
              </a:rPr>
              <a:t>, the chances of </a:t>
            </a:r>
            <a:r>
              <a:rPr lang="it-IT" sz="1600" dirty="0" err="1">
                <a:solidFill>
                  <a:schemeClr val="tx1">
                    <a:lumMod val="75000"/>
                    <a:lumOff val="25000"/>
                  </a:schemeClr>
                </a:solidFill>
                <a:latin typeface="Georgia" panose="02040502050405020303" pitchFamily="18" charset="0"/>
                <a:ea typeface="+mn-lt"/>
                <a:cs typeface="+mn-lt"/>
              </a:rPr>
              <a:t>getting</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paid</a:t>
            </a:r>
            <a:r>
              <a:rPr lang="it-IT" sz="1600" dirty="0">
                <a:solidFill>
                  <a:schemeClr val="tx1">
                    <a:lumMod val="75000"/>
                    <a:lumOff val="25000"/>
                  </a:schemeClr>
                </a:solidFill>
                <a:latin typeface="Georgia" panose="02040502050405020303" pitchFamily="18" charset="0"/>
                <a:ea typeface="+mn-lt"/>
                <a:cs typeface="+mn-lt"/>
              </a:rPr>
              <a:t> out by an </a:t>
            </a:r>
            <a:r>
              <a:rPr lang="it-IT" sz="1600" dirty="0" err="1">
                <a:solidFill>
                  <a:schemeClr val="tx1">
                    <a:lumMod val="75000"/>
                    <a:lumOff val="25000"/>
                  </a:schemeClr>
                </a:solidFill>
                <a:latin typeface="Georgia" panose="02040502050405020303" pitchFamily="18" charset="0"/>
                <a:ea typeface="+mn-lt"/>
                <a:cs typeface="+mn-lt"/>
              </a:rPr>
              <a:t>insurance</a:t>
            </a:r>
            <a:r>
              <a:rPr lang="it-IT" sz="1600" dirty="0">
                <a:solidFill>
                  <a:schemeClr val="tx1">
                    <a:lumMod val="75000"/>
                    <a:lumOff val="25000"/>
                  </a:schemeClr>
                </a:solidFill>
                <a:latin typeface="Georgia" panose="02040502050405020303" pitchFamily="18" charset="0"/>
                <a:ea typeface="+mn-lt"/>
                <a:cs typeface="+mn-lt"/>
              </a:rPr>
              <a:t> are </a:t>
            </a:r>
            <a:r>
              <a:rPr lang="it-IT" sz="1600" dirty="0" err="1">
                <a:solidFill>
                  <a:schemeClr val="tx1">
                    <a:lumMod val="75000"/>
                    <a:lumOff val="25000"/>
                  </a:schemeClr>
                </a:solidFill>
                <a:latin typeface="Georgia" panose="02040502050405020303" pitchFamily="18" charset="0"/>
                <a:ea typeface="+mn-lt"/>
                <a:cs typeface="+mn-lt"/>
              </a:rPr>
              <a:t>at</a:t>
            </a:r>
            <a:r>
              <a:rPr lang="it-IT" sz="1600" dirty="0">
                <a:solidFill>
                  <a:schemeClr val="tx1">
                    <a:lumMod val="75000"/>
                    <a:lumOff val="25000"/>
                  </a:schemeClr>
                </a:solidFill>
                <a:latin typeface="Georgia" panose="02040502050405020303" pitchFamily="18" charset="0"/>
                <a:ea typeface="+mn-lt"/>
                <a:cs typeface="+mn-lt"/>
              </a:rPr>
              <a:t> 5% and </a:t>
            </a:r>
            <a:r>
              <a:rPr lang="it-IT" sz="1600" dirty="0" err="1">
                <a:solidFill>
                  <a:schemeClr val="tx1">
                    <a:lumMod val="75000"/>
                    <a:lumOff val="25000"/>
                  </a:schemeClr>
                </a:solidFill>
                <a:latin typeface="Georgia" panose="02040502050405020303" pitchFamily="18" charset="0"/>
                <a:ea typeface="+mn-lt"/>
                <a:cs typeface="+mn-lt"/>
              </a:rPr>
              <a:t>it</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is</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not</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even</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clear</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how</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much</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is</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covered</a:t>
            </a:r>
            <a:r>
              <a:rPr lang="it-IT" sz="1600" dirty="0">
                <a:solidFill>
                  <a:schemeClr val="tx1">
                    <a:lumMod val="75000"/>
                    <a:lumOff val="25000"/>
                  </a:schemeClr>
                </a:solidFill>
                <a:latin typeface="Georgia" panose="02040502050405020303" pitchFamily="18" charset="0"/>
                <a:ea typeface="+mn-lt"/>
                <a:cs typeface="+mn-lt"/>
              </a:rPr>
              <a:t>. </a:t>
            </a:r>
            <a:r>
              <a:rPr lang="it-IT" sz="1600" dirty="0" err="1">
                <a:solidFill>
                  <a:schemeClr val="tx1">
                    <a:lumMod val="75000"/>
                    <a:lumOff val="25000"/>
                  </a:schemeClr>
                </a:solidFill>
                <a:latin typeface="Georgia" panose="02040502050405020303" pitchFamily="18" charset="0"/>
                <a:ea typeface="+mn-lt"/>
                <a:cs typeface="+mn-lt"/>
              </a:rPr>
              <a:t>Moreover</a:t>
            </a:r>
            <a:r>
              <a:rPr lang="it-IT" sz="1600" dirty="0">
                <a:solidFill>
                  <a:schemeClr val="tx1">
                    <a:lumMod val="75000"/>
                    <a:lumOff val="25000"/>
                  </a:schemeClr>
                </a:solidFill>
                <a:latin typeface="Georgia" panose="02040502050405020303" pitchFamily="18" charset="0"/>
                <a:ea typeface="+mn-lt"/>
                <a:cs typeface="+mn-lt"/>
              </a:rPr>
              <a:t>, just 60%-70% of premia are </a:t>
            </a:r>
            <a:r>
              <a:rPr lang="it-IT" sz="1600" dirty="0" err="1">
                <a:solidFill>
                  <a:schemeClr val="tx1">
                    <a:lumMod val="75000"/>
                    <a:lumOff val="25000"/>
                  </a:schemeClr>
                </a:solidFill>
                <a:latin typeface="Georgia" panose="02040502050405020303" pitchFamily="18" charset="0"/>
                <a:ea typeface="+mn-lt"/>
                <a:cs typeface="+mn-lt"/>
              </a:rPr>
              <a:t>spent</a:t>
            </a:r>
            <a:r>
              <a:rPr lang="it-IT" sz="1600" dirty="0">
                <a:solidFill>
                  <a:schemeClr val="tx1">
                    <a:lumMod val="75000"/>
                    <a:lumOff val="25000"/>
                  </a:schemeClr>
                </a:solidFill>
                <a:latin typeface="Georgia" panose="02040502050405020303" pitchFamily="18" charset="0"/>
                <a:ea typeface="+mn-lt"/>
                <a:cs typeface="+mn-lt"/>
              </a:rPr>
              <a:t> on </a:t>
            </a:r>
            <a:r>
              <a:rPr lang="it-IT" sz="1600" dirty="0" err="1">
                <a:solidFill>
                  <a:schemeClr val="tx1">
                    <a:lumMod val="75000"/>
                    <a:lumOff val="25000"/>
                  </a:schemeClr>
                </a:solidFill>
                <a:latin typeface="Georgia" panose="02040502050405020303" pitchFamily="18" charset="0"/>
                <a:ea typeface="+mn-lt"/>
                <a:cs typeface="+mn-lt"/>
              </a:rPr>
              <a:t>damages</a:t>
            </a:r>
            <a:r>
              <a:rPr lang="it-IT" sz="1600" dirty="0">
                <a:solidFill>
                  <a:schemeClr val="tx1">
                    <a:lumMod val="75000"/>
                    <a:lumOff val="25000"/>
                  </a:schemeClr>
                </a:solidFill>
                <a:latin typeface="Georgia" panose="02040502050405020303" pitchFamily="18" charset="0"/>
                <a:ea typeface="+mn-lt"/>
                <a:cs typeface="+mn-lt"/>
              </a:rPr>
              <a:t>. </a:t>
            </a:r>
            <a:endParaRPr lang="it-IT" sz="1600" dirty="0">
              <a:solidFill>
                <a:schemeClr val="tx1">
                  <a:lumMod val="75000"/>
                  <a:lumOff val="25000"/>
                </a:schemeClr>
              </a:solidFill>
              <a:latin typeface="Georgia" panose="02040502050405020303" pitchFamily="18" charset="0"/>
              <a:cs typeface="Calibri"/>
            </a:endParaRPr>
          </a:p>
          <a:p>
            <a:pPr>
              <a:buClr>
                <a:schemeClr val="bg1">
                  <a:lumMod val="75000"/>
                </a:schemeClr>
              </a:buClr>
              <a:buSzPct val="93000"/>
            </a:pPr>
            <a:endParaRPr lang="it-IT" sz="1600" dirty="0">
              <a:solidFill>
                <a:schemeClr val="tx1">
                  <a:lumMod val="75000"/>
                  <a:lumOff val="25000"/>
                </a:schemeClr>
              </a:solidFill>
              <a:latin typeface="Georgia" panose="02040502050405020303" pitchFamily="18" charset="0"/>
            </a:endParaRPr>
          </a:p>
        </p:txBody>
      </p:sp>
    </p:spTree>
    <p:extLst>
      <p:ext uri="{BB962C8B-B14F-4D97-AF65-F5344CB8AC3E}">
        <p14:creationId xmlns:p14="http://schemas.microsoft.com/office/powerpoint/2010/main" val="393244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4406-B09E-4364-8642-644148EB7C71}"/>
              </a:ext>
            </a:extLst>
          </p:cNvPr>
          <p:cNvSpPr>
            <a:spLocks noGrp="1"/>
          </p:cNvSpPr>
          <p:nvPr>
            <p:ph type="title"/>
          </p:nvPr>
        </p:nvSpPr>
        <p:spPr>
          <a:xfrm>
            <a:off x="581191" y="392874"/>
            <a:ext cx="11749761" cy="1188720"/>
          </a:xfrm>
        </p:spPr>
        <p:txBody>
          <a:bodyPr>
            <a:normAutofit/>
          </a:bodyPr>
          <a:lstStyle/>
          <a:p>
            <a:r>
              <a:rPr lang="en-US" sz="3600" dirty="0">
                <a:latin typeface="Georgia" panose="02040502050405020303" pitchFamily="18" charset="0"/>
              </a:rPr>
              <a:t>CURRENT INSURTECH MARKET</a:t>
            </a:r>
          </a:p>
        </p:txBody>
      </p:sp>
      <p:sp>
        <p:nvSpPr>
          <p:cNvPr id="6" name="TextBox 5">
            <a:extLst>
              <a:ext uri="{FF2B5EF4-FFF2-40B4-BE49-F238E27FC236}">
                <a16:creationId xmlns:a16="http://schemas.microsoft.com/office/drawing/2014/main" id="{6EB6BA57-DF58-5540-99FF-AFE2687E6C12}"/>
              </a:ext>
            </a:extLst>
          </p:cNvPr>
          <p:cNvSpPr txBox="1"/>
          <p:nvPr/>
        </p:nvSpPr>
        <p:spPr>
          <a:xfrm>
            <a:off x="581191" y="1831330"/>
            <a:ext cx="11040975" cy="4329390"/>
          </a:xfrm>
          <a:prstGeom prst="rect">
            <a:avLst/>
          </a:prstGeom>
          <a:noFill/>
        </p:spPr>
        <p:txBody>
          <a:bodyPr wrap="square" rtlCol="0" anchor="t">
            <a:spAutoFit/>
          </a:bodyPr>
          <a:lstStyle/>
          <a:p>
            <a:pPr marL="285750" indent="-285750">
              <a:buClr>
                <a:schemeClr val="bg1">
                  <a:lumMod val="85000"/>
                </a:schemeClr>
              </a:buClr>
              <a:buSzPct val="93000"/>
              <a:buFont typeface="Wingdings"/>
              <a:buChar char="Ø"/>
            </a:pPr>
            <a:r>
              <a:rPr lang="it-IT" sz="1400" dirty="0">
                <a:solidFill>
                  <a:schemeClr val="tx1">
                    <a:lumMod val="75000"/>
                    <a:lumOff val="25000"/>
                  </a:schemeClr>
                </a:solidFill>
                <a:latin typeface="Georgia" panose="02040502050405020303" pitchFamily="18" charset="0"/>
                <a:ea typeface="+mn-lt"/>
                <a:cs typeface="+mn-lt"/>
              </a:rPr>
              <a:t>Due to </a:t>
            </a:r>
            <a:r>
              <a:rPr lang="it-IT" sz="1400" dirty="0" err="1">
                <a:solidFill>
                  <a:schemeClr val="tx1">
                    <a:lumMod val="75000"/>
                    <a:lumOff val="25000"/>
                  </a:schemeClr>
                </a:solidFill>
                <a:latin typeface="Georgia" panose="02040502050405020303" pitchFamily="18" charset="0"/>
                <a:ea typeface="+mn-lt"/>
                <a:cs typeface="+mn-lt"/>
              </a:rPr>
              <a:t>recent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technological</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development</a:t>
            </a:r>
            <a:r>
              <a:rPr lang="it-IT" sz="1400" dirty="0">
                <a:solidFill>
                  <a:schemeClr val="tx1">
                    <a:lumMod val="75000"/>
                    <a:lumOff val="25000"/>
                  </a:schemeClr>
                </a:solidFill>
                <a:latin typeface="Georgia" panose="02040502050405020303" pitchFamily="18" charset="0"/>
                <a:ea typeface="+mn-lt"/>
                <a:cs typeface="+mn-lt"/>
              </a:rPr>
              <a:t>, the </a:t>
            </a:r>
            <a:r>
              <a:rPr lang="it-IT" sz="1400" dirty="0" err="1">
                <a:solidFill>
                  <a:schemeClr val="tx1">
                    <a:lumMod val="75000"/>
                    <a:lumOff val="25000"/>
                  </a:schemeClr>
                </a:solidFill>
                <a:latin typeface="Georgia" panose="02040502050405020303" pitchFamily="18" charset="0"/>
                <a:ea typeface="+mn-lt"/>
                <a:cs typeface="+mn-lt"/>
              </a:rPr>
              <a:t>insurance</a:t>
            </a:r>
            <a:r>
              <a:rPr lang="it-IT" sz="1400" dirty="0">
                <a:solidFill>
                  <a:schemeClr val="tx1">
                    <a:lumMod val="75000"/>
                    <a:lumOff val="25000"/>
                  </a:schemeClr>
                </a:solidFill>
                <a:latin typeface="Georgia" panose="02040502050405020303" pitchFamily="18" charset="0"/>
                <a:ea typeface="+mn-lt"/>
                <a:cs typeface="+mn-lt"/>
              </a:rPr>
              <a:t> market </a:t>
            </a:r>
            <a:r>
              <a:rPr lang="it-IT" sz="1400" dirty="0" err="1">
                <a:solidFill>
                  <a:schemeClr val="tx1">
                    <a:lumMod val="75000"/>
                    <a:lumOff val="25000"/>
                  </a:schemeClr>
                </a:solidFill>
                <a:latin typeface="Georgia" panose="02040502050405020303" pitchFamily="18" charset="0"/>
                <a:ea typeface="+mn-lt"/>
                <a:cs typeface="+mn-lt"/>
              </a:rPr>
              <a:t>falls</a:t>
            </a:r>
            <a:r>
              <a:rPr lang="it-IT" sz="1400" dirty="0">
                <a:solidFill>
                  <a:schemeClr val="tx1">
                    <a:lumMod val="75000"/>
                    <a:lumOff val="25000"/>
                  </a:schemeClr>
                </a:solidFill>
                <a:latin typeface="Georgia" panose="02040502050405020303" pitchFamily="18" charset="0"/>
                <a:ea typeface="+mn-lt"/>
                <a:cs typeface="+mn-lt"/>
              </a:rPr>
              <a:t> under the radar for </a:t>
            </a:r>
            <a:r>
              <a:rPr lang="it-IT" sz="1400" dirty="0" err="1">
                <a:solidFill>
                  <a:schemeClr val="tx1">
                    <a:lumMod val="75000"/>
                    <a:lumOff val="25000"/>
                  </a:schemeClr>
                </a:solidFill>
                <a:latin typeface="Georgia" panose="02040502050405020303" pitchFamily="18" charset="0"/>
                <a:ea typeface="+mn-lt"/>
                <a:cs typeface="+mn-lt"/>
              </a:rPr>
              <a:t>technological</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advancements</a:t>
            </a:r>
            <a:r>
              <a:rPr lang="it-IT" sz="1400" dirty="0">
                <a:solidFill>
                  <a:schemeClr val="tx1">
                    <a:lumMod val="75000"/>
                    <a:lumOff val="25000"/>
                  </a:schemeClr>
                </a:solidFill>
                <a:latin typeface="Georgia" panose="02040502050405020303" pitchFamily="18" charset="0"/>
                <a:ea typeface="+mn-lt"/>
                <a:cs typeface="+mn-lt"/>
              </a:rPr>
              <a:t>. A </a:t>
            </a:r>
            <a:r>
              <a:rPr lang="it-IT" sz="1400" dirty="0" err="1">
                <a:solidFill>
                  <a:schemeClr val="tx1">
                    <a:lumMod val="75000"/>
                    <a:lumOff val="25000"/>
                  </a:schemeClr>
                </a:solidFill>
                <a:latin typeface="Georgia" panose="02040502050405020303" pitchFamily="18" charset="0"/>
                <a:ea typeface="+mn-lt"/>
                <a:cs typeface="+mn-lt"/>
              </a:rPr>
              <a:t>recent</a:t>
            </a:r>
            <a:r>
              <a:rPr lang="it-IT" sz="1400" dirty="0">
                <a:solidFill>
                  <a:schemeClr val="tx1">
                    <a:lumMod val="75000"/>
                    <a:lumOff val="25000"/>
                  </a:schemeClr>
                </a:solidFill>
                <a:latin typeface="Georgia" panose="02040502050405020303" pitchFamily="18" charset="0"/>
                <a:ea typeface="+mn-lt"/>
                <a:cs typeface="+mn-lt"/>
              </a:rPr>
              <a:t> report </a:t>
            </a:r>
            <a:r>
              <a:rPr lang="it-IT" sz="1400" dirty="0" err="1">
                <a:solidFill>
                  <a:schemeClr val="tx1">
                    <a:lumMod val="75000"/>
                    <a:lumOff val="25000"/>
                  </a:schemeClr>
                </a:solidFill>
                <a:latin typeface="Georgia" panose="02040502050405020303" pitchFamily="18" charset="0"/>
                <a:ea typeface="+mn-lt"/>
                <a:cs typeface="+mn-lt"/>
              </a:rPr>
              <a:t>about</a:t>
            </a:r>
            <a:r>
              <a:rPr lang="it-IT" sz="1400" dirty="0">
                <a:solidFill>
                  <a:schemeClr val="tx1">
                    <a:lumMod val="75000"/>
                    <a:lumOff val="25000"/>
                  </a:schemeClr>
                </a:solidFill>
                <a:latin typeface="Georgia" panose="02040502050405020303" pitchFamily="18" charset="0"/>
                <a:ea typeface="+mn-lt"/>
                <a:cs typeface="+mn-lt"/>
              </a:rPr>
              <a:t> the </a:t>
            </a:r>
            <a:r>
              <a:rPr lang="it-IT" sz="1400" b="1" dirty="0">
                <a:solidFill>
                  <a:schemeClr val="tx1">
                    <a:lumMod val="75000"/>
                    <a:lumOff val="25000"/>
                  </a:schemeClr>
                </a:solidFill>
                <a:latin typeface="Georgia" panose="02040502050405020303" pitchFamily="18" charset="0"/>
                <a:ea typeface="+mn-lt"/>
                <a:cs typeface="+mn-lt"/>
              </a:rPr>
              <a:t>Global </a:t>
            </a:r>
            <a:r>
              <a:rPr lang="it-IT" sz="1400" b="1" dirty="0" err="1">
                <a:solidFill>
                  <a:schemeClr val="tx1">
                    <a:lumMod val="75000"/>
                    <a:lumOff val="25000"/>
                  </a:schemeClr>
                </a:solidFill>
                <a:latin typeface="Georgia" panose="02040502050405020303" pitchFamily="18" charset="0"/>
                <a:ea typeface="+mn-lt"/>
                <a:cs typeface="+mn-lt"/>
              </a:rPr>
              <a:t>InsurTech</a:t>
            </a:r>
            <a:r>
              <a:rPr lang="it-IT" sz="1400" b="1" dirty="0">
                <a:solidFill>
                  <a:schemeClr val="tx1">
                    <a:lumMod val="75000"/>
                    <a:lumOff val="25000"/>
                  </a:schemeClr>
                </a:solidFill>
                <a:latin typeface="Georgia" panose="02040502050405020303" pitchFamily="18" charset="0"/>
                <a:ea typeface="+mn-lt"/>
                <a:cs typeface="+mn-lt"/>
              </a:rPr>
              <a:t> market </a:t>
            </a:r>
            <a:r>
              <a:rPr lang="it-IT" sz="1400" dirty="0" err="1">
                <a:solidFill>
                  <a:schemeClr val="tx1">
                    <a:lumMod val="75000"/>
                    <a:lumOff val="25000"/>
                  </a:schemeClr>
                </a:solidFill>
                <a:latin typeface="Georgia" panose="02040502050405020303" pitchFamily="18" charset="0"/>
                <a:ea typeface="+mn-lt"/>
                <a:cs typeface="+mn-lt"/>
              </a:rPr>
              <a:t>revealed</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that</a:t>
            </a:r>
            <a:r>
              <a:rPr lang="it-IT" sz="1400" dirty="0">
                <a:solidFill>
                  <a:schemeClr val="tx1">
                    <a:lumMod val="75000"/>
                    <a:lumOff val="25000"/>
                  </a:schemeClr>
                </a:solidFill>
                <a:latin typeface="Georgia" panose="02040502050405020303" pitchFamily="18" charset="0"/>
                <a:ea typeface="+mn-lt"/>
                <a:cs typeface="+mn-lt"/>
              </a:rPr>
              <a:t> the market </a:t>
            </a:r>
            <a:r>
              <a:rPr lang="it-IT" sz="1400" dirty="0" err="1">
                <a:solidFill>
                  <a:schemeClr val="tx1">
                    <a:lumMod val="75000"/>
                    <a:lumOff val="25000"/>
                  </a:schemeClr>
                </a:solidFill>
                <a:latin typeface="Georgia" panose="02040502050405020303" pitchFamily="18" charset="0"/>
                <a:ea typeface="+mn-lt"/>
                <a:cs typeface="+mn-lt"/>
              </a:rPr>
              <a:t>is</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expected</a:t>
            </a:r>
            <a:r>
              <a:rPr lang="it-IT" sz="1400" dirty="0">
                <a:solidFill>
                  <a:schemeClr val="tx1">
                    <a:lumMod val="75000"/>
                    <a:lumOff val="25000"/>
                  </a:schemeClr>
                </a:solidFill>
                <a:latin typeface="Georgia" panose="02040502050405020303" pitchFamily="18" charset="0"/>
                <a:ea typeface="+mn-lt"/>
                <a:cs typeface="+mn-lt"/>
              </a:rPr>
              <a:t> to </a:t>
            </a:r>
            <a:r>
              <a:rPr lang="it-IT" sz="1400" b="1" dirty="0" err="1">
                <a:solidFill>
                  <a:schemeClr val="tx1">
                    <a:lumMod val="75000"/>
                    <a:lumOff val="25000"/>
                  </a:schemeClr>
                </a:solidFill>
                <a:latin typeface="Georgia" panose="02040502050405020303" pitchFamily="18" charset="0"/>
                <a:ea typeface="+mn-lt"/>
                <a:cs typeface="+mn-lt"/>
              </a:rPr>
              <a:t>grow</a:t>
            </a:r>
            <a:r>
              <a:rPr lang="it-IT" sz="1400" b="1" dirty="0">
                <a:solidFill>
                  <a:schemeClr val="tx1">
                    <a:lumMod val="75000"/>
                    <a:lumOff val="25000"/>
                  </a:schemeClr>
                </a:solidFill>
                <a:latin typeface="Georgia" panose="02040502050405020303" pitchFamily="18" charset="0"/>
                <a:ea typeface="+mn-lt"/>
                <a:cs typeface="+mn-lt"/>
              </a:rPr>
              <a:t> by 15.63 </a:t>
            </a:r>
            <a:r>
              <a:rPr lang="it-IT" sz="1400" b="1" dirty="0" err="1">
                <a:solidFill>
                  <a:schemeClr val="tx1">
                    <a:lumMod val="75000"/>
                    <a:lumOff val="25000"/>
                  </a:schemeClr>
                </a:solidFill>
                <a:latin typeface="Georgia" panose="02040502050405020303" pitchFamily="18" charset="0"/>
                <a:ea typeface="+mn-lt"/>
                <a:cs typeface="+mn-lt"/>
              </a:rPr>
              <a:t>Billion</a:t>
            </a:r>
            <a:r>
              <a:rPr lang="it-IT" sz="1400" b="1" dirty="0">
                <a:solidFill>
                  <a:schemeClr val="tx1">
                    <a:lumMod val="75000"/>
                    <a:lumOff val="25000"/>
                  </a:schemeClr>
                </a:solidFill>
                <a:latin typeface="Georgia" panose="02040502050405020303" pitchFamily="18" charset="0"/>
                <a:ea typeface="+mn-lt"/>
                <a:cs typeface="+mn-lt"/>
              </a:rPr>
              <a:t> from 2018 to 2023</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This</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translates</a:t>
            </a:r>
            <a:r>
              <a:rPr lang="it-IT" sz="1400" dirty="0">
                <a:solidFill>
                  <a:schemeClr val="tx1">
                    <a:lumMod val="75000"/>
                    <a:lumOff val="25000"/>
                  </a:schemeClr>
                </a:solidFill>
                <a:latin typeface="Georgia" panose="02040502050405020303" pitchFamily="18" charset="0"/>
                <a:ea typeface="+mn-lt"/>
                <a:cs typeface="+mn-lt"/>
              </a:rPr>
              <a:t> to an </a:t>
            </a:r>
            <a:r>
              <a:rPr lang="it-IT" sz="1400" dirty="0" err="1">
                <a:solidFill>
                  <a:schemeClr val="tx1">
                    <a:lumMod val="75000"/>
                    <a:lumOff val="25000"/>
                  </a:schemeClr>
                </a:solidFill>
                <a:latin typeface="Georgia" panose="02040502050405020303" pitchFamily="18" charset="0"/>
                <a:ea typeface="+mn-lt"/>
                <a:cs typeface="+mn-lt"/>
              </a:rPr>
              <a:t>estimated</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year</a:t>
            </a:r>
            <a:r>
              <a:rPr lang="it-IT" sz="1400" dirty="0">
                <a:solidFill>
                  <a:schemeClr val="tx1">
                    <a:lumMod val="75000"/>
                    <a:lumOff val="25000"/>
                  </a:schemeClr>
                </a:solidFill>
                <a:latin typeface="Georgia" panose="02040502050405020303" pitchFamily="18" charset="0"/>
                <a:ea typeface="+mn-lt"/>
                <a:cs typeface="+mn-lt"/>
              </a:rPr>
              <a:t>-over-</a:t>
            </a:r>
            <a:r>
              <a:rPr lang="it-IT" sz="1400" dirty="0" err="1">
                <a:solidFill>
                  <a:schemeClr val="tx1">
                    <a:lumMod val="75000"/>
                    <a:lumOff val="25000"/>
                  </a:schemeClr>
                </a:solidFill>
                <a:latin typeface="Georgia" panose="02040502050405020303" pitchFamily="18" charset="0"/>
                <a:ea typeface="+mn-lt"/>
                <a:cs typeface="+mn-lt"/>
              </a:rPr>
              <a:t>year</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growth</a:t>
            </a:r>
            <a:r>
              <a:rPr lang="it-IT" sz="1400" dirty="0">
                <a:solidFill>
                  <a:schemeClr val="tx1">
                    <a:lumMod val="75000"/>
                    <a:lumOff val="25000"/>
                  </a:schemeClr>
                </a:solidFill>
                <a:latin typeface="Georgia" panose="02040502050405020303" pitchFamily="18" charset="0"/>
                <a:ea typeface="+mn-lt"/>
                <a:cs typeface="+mn-lt"/>
              </a:rPr>
              <a:t> of more </a:t>
            </a:r>
            <a:r>
              <a:rPr lang="it-IT" sz="1400" dirty="0" err="1">
                <a:solidFill>
                  <a:schemeClr val="tx1">
                    <a:lumMod val="75000"/>
                    <a:lumOff val="25000"/>
                  </a:schemeClr>
                </a:solidFill>
                <a:latin typeface="Georgia" panose="02040502050405020303" pitchFamily="18" charset="0"/>
                <a:ea typeface="+mn-lt"/>
                <a:cs typeface="+mn-lt"/>
              </a:rPr>
              <a:t>than</a:t>
            </a:r>
            <a:r>
              <a:rPr lang="it-IT" sz="1400" dirty="0">
                <a:solidFill>
                  <a:schemeClr val="tx1">
                    <a:lumMod val="75000"/>
                    <a:lumOff val="25000"/>
                  </a:schemeClr>
                </a:solidFill>
                <a:latin typeface="Georgia" panose="02040502050405020303" pitchFamily="18" charset="0"/>
                <a:ea typeface="+mn-lt"/>
                <a:cs typeface="+mn-lt"/>
              </a:rPr>
              <a:t> 45% for 2019. *</a:t>
            </a:r>
            <a:r>
              <a:rPr lang="it-IT" sz="1400" baseline="30000" dirty="0">
                <a:solidFill>
                  <a:schemeClr val="tx1">
                    <a:lumMod val="75000"/>
                    <a:lumOff val="25000"/>
                  </a:schemeClr>
                </a:solidFill>
                <a:latin typeface="Georgia" panose="02040502050405020303" pitchFamily="18" charset="0"/>
                <a:ea typeface="+mn-lt"/>
                <a:cs typeface="+mn-lt"/>
              </a:rPr>
              <a:t>3</a:t>
            </a:r>
            <a:endParaRPr lang="it-IT" sz="1400" dirty="0">
              <a:solidFill>
                <a:schemeClr val="tx1">
                  <a:lumMod val="75000"/>
                  <a:lumOff val="25000"/>
                </a:schemeClr>
              </a:solidFill>
              <a:latin typeface="Georgia" panose="02040502050405020303" pitchFamily="18" charset="0"/>
              <a:cs typeface="Calibri"/>
            </a:endParaRPr>
          </a:p>
          <a:p>
            <a:pPr marL="285750" indent="-285750">
              <a:buClr>
                <a:schemeClr val="bg1">
                  <a:lumMod val="85000"/>
                </a:schemeClr>
              </a:buClr>
              <a:buSzPct val="93000"/>
              <a:buFont typeface="Wingdings"/>
              <a:buChar char="Ø"/>
            </a:pPr>
            <a:endParaRPr lang="it-IT" sz="1400" baseline="30000" dirty="0">
              <a:solidFill>
                <a:schemeClr val="tx1">
                  <a:lumMod val="75000"/>
                  <a:lumOff val="25000"/>
                </a:schemeClr>
              </a:solidFill>
              <a:latin typeface="Georgia" panose="02040502050405020303" pitchFamily="18" charset="0"/>
              <a:ea typeface="+mn-lt"/>
              <a:cs typeface="+mn-lt"/>
            </a:endParaRPr>
          </a:p>
          <a:p>
            <a:pPr marL="285750" indent="-285750">
              <a:buClr>
                <a:schemeClr val="bg1">
                  <a:lumMod val="85000"/>
                </a:schemeClr>
              </a:buClr>
              <a:buSzPct val="93000"/>
              <a:buFont typeface="Wingdings"/>
              <a:buChar char="Ø"/>
            </a:pPr>
            <a:r>
              <a:rPr lang="it-IT" sz="1400" b="1" dirty="0" err="1">
                <a:solidFill>
                  <a:schemeClr val="tx1">
                    <a:lumMod val="75000"/>
                    <a:lumOff val="25000"/>
                  </a:schemeClr>
                </a:solidFill>
                <a:latin typeface="Georgia" panose="02040502050405020303" pitchFamily="18" charset="0"/>
                <a:ea typeface="+mn-lt"/>
                <a:cs typeface="+mn-lt"/>
              </a:rPr>
              <a:t>Blockchain</a:t>
            </a:r>
            <a:r>
              <a:rPr lang="it-IT" sz="1400" b="1" dirty="0">
                <a:solidFill>
                  <a:schemeClr val="tx1">
                    <a:lumMod val="75000"/>
                    <a:lumOff val="25000"/>
                  </a:schemeClr>
                </a:solidFill>
                <a:latin typeface="Georgia" panose="02040502050405020303" pitchFamily="18" charset="0"/>
                <a:ea typeface="+mn-lt"/>
                <a:cs typeface="+mn-lt"/>
              </a:rPr>
              <a:t> </a:t>
            </a:r>
            <a:r>
              <a:rPr lang="it-IT" sz="1400" b="1" dirty="0" err="1">
                <a:solidFill>
                  <a:schemeClr val="tx1">
                    <a:lumMod val="75000"/>
                    <a:lumOff val="25000"/>
                  </a:schemeClr>
                </a:solidFill>
                <a:latin typeface="Georgia" panose="02040502050405020303" pitchFamily="18" charset="0"/>
                <a:ea typeface="+mn-lt"/>
                <a:cs typeface="+mn-lt"/>
              </a:rPr>
              <a:t>based</a:t>
            </a:r>
            <a:r>
              <a:rPr lang="it-IT" sz="1400" b="1" dirty="0">
                <a:solidFill>
                  <a:schemeClr val="tx1">
                    <a:lumMod val="75000"/>
                    <a:lumOff val="25000"/>
                  </a:schemeClr>
                </a:solidFill>
                <a:latin typeface="Georgia" panose="02040502050405020303" pitchFamily="18" charset="0"/>
                <a:ea typeface="+mn-lt"/>
                <a:cs typeface="+mn-lt"/>
              </a:rPr>
              <a:t> </a:t>
            </a:r>
            <a:r>
              <a:rPr lang="it-IT" sz="1400" b="1" dirty="0" err="1">
                <a:solidFill>
                  <a:schemeClr val="tx1">
                    <a:lumMod val="75000"/>
                    <a:lumOff val="25000"/>
                  </a:schemeClr>
                </a:solidFill>
                <a:latin typeface="Georgia" panose="02040502050405020303" pitchFamily="18" charset="0"/>
                <a:ea typeface="+mn-lt"/>
                <a:cs typeface="+mn-lt"/>
              </a:rPr>
              <a:t>technologies</a:t>
            </a:r>
            <a:r>
              <a:rPr lang="it-IT" sz="1400" b="1" dirty="0">
                <a:solidFill>
                  <a:schemeClr val="tx1">
                    <a:lumMod val="75000"/>
                    <a:lumOff val="25000"/>
                  </a:schemeClr>
                </a:solidFill>
                <a:latin typeface="Georgia" panose="02040502050405020303" pitchFamily="18" charset="0"/>
                <a:ea typeface="+mn-lt"/>
                <a:cs typeface="+mn-lt"/>
              </a:rPr>
              <a:t> are </a:t>
            </a:r>
            <a:r>
              <a:rPr lang="it-IT" sz="1400" b="1" dirty="0" err="1">
                <a:solidFill>
                  <a:schemeClr val="tx1">
                    <a:lumMod val="75000"/>
                    <a:lumOff val="25000"/>
                  </a:schemeClr>
                </a:solidFill>
                <a:latin typeface="Georgia" panose="02040502050405020303" pitchFamily="18" charset="0"/>
                <a:ea typeface="+mn-lt"/>
                <a:cs typeface="+mn-lt"/>
              </a:rPr>
              <a:t>seen</a:t>
            </a:r>
            <a:r>
              <a:rPr lang="it-IT" sz="1400" b="1" dirty="0">
                <a:solidFill>
                  <a:schemeClr val="tx1">
                    <a:lumMod val="75000"/>
                    <a:lumOff val="25000"/>
                  </a:schemeClr>
                </a:solidFill>
                <a:latin typeface="Georgia" panose="02040502050405020303" pitchFamily="18" charset="0"/>
                <a:ea typeface="+mn-lt"/>
                <a:cs typeface="+mn-lt"/>
              </a:rPr>
              <a:t> </a:t>
            </a:r>
            <a:r>
              <a:rPr lang="it-IT" sz="1400" b="1" dirty="0" err="1">
                <a:solidFill>
                  <a:schemeClr val="tx1">
                    <a:lumMod val="75000"/>
                    <a:lumOff val="25000"/>
                  </a:schemeClr>
                </a:solidFill>
                <a:latin typeface="Georgia" panose="02040502050405020303" pitchFamily="18" charset="0"/>
                <a:ea typeface="+mn-lt"/>
                <a:cs typeface="+mn-lt"/>
              </a:rPr>
              <a:t>as</a:t>
            </a:r>
            <a:r>
              <a:rPr lang="it-IT" sz="1400" b="1" dirty="0">
                <a:solidFill>
                  <a:schemeClr val="tx1">
                    <a:lumMod val="75000"/>
                    <a:lumOff val="25000"/>
                  </a:schemeClr>
                </a:solidFill>
                <a:latin typeface="Georgia" panose="02040502050405020303" pitchFamily="18" charset="0"/>
                <a:ea typeface="+mn-lt"/>
                <a:cs typeface="+mn-lt"/>
              </a:rPr>
              <a:t> an </a:t>
            </a:r>
            <a:r>
              <a:rPr lang="it-IT" sz="1400" b="1" dirty="0" err="1">
                <a:solidFill>
                  <a:schemeClr val="tx1">
                    <a:lumMod val="75000"/>
                    <a:lumOff val="25000"/>
                  </a:schemeClr>
                </a:solidFill>
                <a:latin typeface="Georgia" panose="02040502050405020303" pitchFamily="18" charset="0"/>
                <a:ea typeface="+mn-lt"/>
                <a:cs typeface="+mn-lt"/>
              </a:rPr>
              <a:t>approproiate</a:t>
            </a:r>
            <a:r>
              <a:rPr lang="it-IT" sz="1400" b="1" dirty="0">
                <a:solidFill>
                  <a:schemeClr val="tx1">
                    <a:lumMod val="75000"/>
                    <a:lumOff val="25000"/>
                  </a:schemeClr>
                </a:solidFill>
                <a:latin typeface="Georgia" panose="02040502050405020303" pitchFamily="18" charset="0"/>
                <a:ea typeface="+mn-lt"/>
                <a:cs typeface="+mn-lt"/>
              </a:rPr>
              <a:t> </a:t>
            </a:r>
            <a:r>
              <a:rPr lang="it-IT" sz="1400" b="1" dirty="0" err="1">
                <a:solidFill>
                  <a:schemeClr val="tx1">
                    <a:lumMod val="75000"/>
                    <a:lumOff val="25000"/>
                  </a:schemeClr>
                </a:solidFill>
                <a:latin typeface="Georgia" panose="02040502050405020303" pitchFamily="18" charset="0"/>
                <a:ea typeface="+mn-lt"/>
                <a:cs typeface="+mn-lt"/>
              </a:rPr>
              <a:t>solution</a:t>
            </a:r>
            <a:r>
              <a:rPr lang="it-IT" sz="1400" b="1" dirty="0">
                <a:solidFill>
                  <a:schemeClr val="tx1">
                    <a:lumMod val="75000"/>
                    <a:lumOff val="25000"/>
                  </a:schemeClr>
                </a:solidFill>
                <a:latin typeface="Georgia" panose="02040502050405020303" pitchFamily="18" charset="0"/>
                <a:ea typeface="+mn-lt"/>
                <a:cs typeface="+mn-lt"/>
              </a:rPr>
              <a:t>,</a:t>
            </a:r>
            <a:r>
              <a:rPr lang="it-IT" sz="1400" dirty="0">
                <a:solidFill>
                  <a:schemeClr val="tx1">
                    <a:lumMod val="75000"/>
                    <a:lumOff val="25000"/>
                  </a:schemeClr>
                </a:solidFill>
                <a:latin typeface="Georgia" panose="02040502050405020303" pitchFamily="18" charset="0"/>
                <a:ea typeface="+mn-lt"/>
                <a:cs typeface="+mn-lt"/>
              </a:rPr>
              <a:t> due to </a:t>
            </a:r>
            <a:r>
              <a:rPr lang="it-IT" sz="1400" dirty="0" err="1">
                <a:solidFill>
                  <a:schemeClr val="tx1">
                    <a:lumMod val="75000"/>
                    <a:lumOff val="25000"/>
                  </a:schemeClr>
                </a:solidFill>
                <a:latin typeface="Georgia" panose="02040502050405020303" pitchFamily="18" charset="0"/>
                <a:ea typeface="+mn-lt"/>
                <a:cs typeface="+mn-lt"/>
              </a:rPr>
              <a:t>their</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immutability</a:t>
            </a:r>
            <a:r>
              <a:rPr lang="it-IT" sz="1400" dirty="0">
                <a:solidFill>
                  <a:schemeClr val="tx1">
                    <a:lumMod val="75000"/>
                    <a:lumOff val="25000"/>
                  </a:schemeClr>
                </a:solidFill>
                <a:latin typeface="Georgia" panose="02040502050405020303" pitchFamily="18" charset="0"/>
                <a:ea typeface="+mn-lt"/>
                <a:cs typeface="+mn-lt"/>
              </a:rPr>
              <a:t> and </a:t>
            </a:r>
            <a:r>
              <a:rPr lang="it-IT" sz="1400" dirty="0" err="1">
                <a:solidFill>
                  <a:schemeClr val="tx1">
                    <a:lumMod val="75000"/>
                    <a:lumOff val="25000"/>
                  </a:schemeClr>
                </a:solidFill>
                <a:latin typeface="Georgia" panose="02040502050405020303" pitchFamily="18" charset="0"/>
                <a:ea typeface="+mn-lt"/>
                <a:cs typeface="+mn-lt"/>
              </a:rPr>
              <a:t>transparancy</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Additionally</a:t>
            </a:r>
            <a:r>
              <a:rPr lang="it-IT" sz="1400" dirty="0">
                <a:solidFill>
                  <a:schemeClr val="tx1">
                    <a:lumMod val="75000"/>
                    <a:lumOff val="25000"/>
                  </a:schemeClr>
                </a:solidFill>
                <a:latin typeface="Georgia" panose="02040502050405020303" pitchFamily="18" charset="0"/>
                <a:ea typeface="+mn-lt"/>
                <a:cs typeface="+mn-lt"/>
              </a:rPr>
              <a:t>, the </a:t>
            </a:r>
            <a:r>
              <a:rPr lang="it-IT" sz="1400" b="1" dirty="0" err="1">
                <a:solidFill>
                  <a:schemeClr val="tx1">
                    <a:lumMod val="75000"/>
                    <a:lumOff val="25000"/>
                  </a:schemeClr>
                </a:solidFill>
                <a:latin typeface="Georgia" panose="02040502050405020303" pitchFamily="18" charset="0"/>
                <a:ea typeface="+mn-lt"/>
                <a:cs typeface="+mn-lt"/>
              </a:rPr>
              <a:t>implementation</a:t>
            </a:r>
            <a:r>
              <a:rPr lang="it-IT" sz="1400" b="1" dirty="0">
                <a:solidFill>
                  <a:schemeClr val="tx1">
                    <a:lumMod val="75000"/>
                    <a:lumOff val="25000"/>
                  </a:schemeClr>
                </a:solidFill>
                <a:latin typeface="Georgia" panose="02040502050405020303" pitchFamily="18" charset="0"/>
                <a:ea typeface="+mn-lt"/>
                <a:cs typeface="+mn-lt"/>
              </a:rPr>
              <a:t> of </a:t>
            </a:r>
            <a:r>
              <a:rPr lang="it-IT" sz="1400" b="1" dirty="0" err="1">
                <a:solidFill>
                  <a:schemeClr val="tx1">
                    <a:lumMod val="75000"/>
                    <a:lumOff val="25000"/>
                  </a:schemeClr>
                </a:solidFill>
                <a:latin typeface="Georgia" panose="02040502050405020303" pitchFamily="18" charset="0"/>
                <a:ea typeface="+mn-lt"/>
                <a:cs typeface="+mn-lt"/>
              </a:rPr>
              <a:t>smart</a:t>
            </a:r>
            <a:r>
              <a:rPr lang="it-IT" sz="1400" b="1" dirty="0">
                <a:solidFill>
                  <a:schemeClr val="tx1">
                    <a:lumMod val="75000"/>
                    <a:lumOff val="25000"/>
                  </a:schemeClr>
                </a:solidFill>
                <a:latin typeface="Georgia" panose="02040502050405020303" pitchFamily="18" charset="0"/>
                <a:ea typeface="+mn-lt"/>
                <a:cs typeface="+mn-lt"/>
              </a:rPr>
              <a:t> </a:t>
            </a:r>
            <a:r>
              <a:rPr lang="it-IT" sz="1400" b="1" dirty="0" err="1">
                <a:solidFill>
                  <a:schemeClr val="tx1">
                    <a:lumMod val="75000"/>
                    <a:lumOff val="25000"/>
                  </a:schemeClr>
                </a:solidFill>
                <a:latin typeface="Georgia" panose="02040502050405020303" pitchFamily="18" charset="0"/>
                <a:ea typeface="+mn-lt"/>
                <a:cs typeface="+mn-lt"/>
              </a:rPr>
              <a:t>contracts</a:t>
            </a:r>
            <a:r>
              <a:rPr lang="it-IT" sz="1400" b="1"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allows</a:t>
            </a:r>
            <a:r>
              <a:rPr lang="it-IT" sz="1400" dirty="0">
                <a:solidFill>
                  <a:schemeClr val="tx1">
                    <a:lumMod val="75000"/>
                    <a:lumOff val="25000"/>
                  </a:schemeClr>
                </a:solidFill>
                <a:latin typeface="Georgia" panose="02040502050405020303" pitchFamily="18" charset="0"/>
                <a:ea typeface="+mn-lt"/>
                <a:cs typeface="+mn-lt"/>
              </a:rPr>
              <a:t> for an </a:t>
            </a:r>
            <a:r>
              <a:rPr lang="it-IT" sz="1400" dirty="0" err="1">
                <a:solidFill>
                  <a:schemeClr val="tx1">
                    <a:lumMod val="75000"/>
                    <a:lumOff val="25000"/>
                  </a:schemeClr>
                </a:solidFill>
                <a:latin typeface="Georgia" panose="02040502050405020303" pitchFamily="18" charset="0"/>
                <a:ea typeface="+mn-lt"/>
                <a:cs typeface="+mn-lt"/>
              </a:rPr>
              <a:t>automated</a:t>
            </a:r>
            <a:r>
              <a:rPr lang="it-IT" sz="1400" dirty="0">
                <a:solidFill>
                  <a:schemeClr val="tx1">
                    <a:lumMod val="75000"/>
                    <a:lumOff val="25000"/>
                  </a:schemeClr>
                </a:solidFill>
                <a:latin typeface="Georgia" panose="02040502050405020303" pitchFamily="18" charset="0"/>
                <a:ea typeface="+mn-lt"/>
                <a:cs typeface="+mn-lt"/>
              </a:rPr>
              <a:t> way of payment. </a:t>
            </a:r>
            <a:r>
              <a:rPr lang="it-IT" sz="1400" dirty="0" err="1">
                <a:solidFill>
                  <a:schemeClr val="tx1">
                    <a:lumMod val="75000"/>
                    <a:lumOff val="25000"/>
                  </a:schemeClr>
                </a:solidFill>
                <a:latin typeface="Georgia" panose="02040502050405020303" pitchFamily="18" charset="0"/>
                <a:ea typeface="+mn-lt"/>
                <a:cs typeface="+mn-lt"/>
              </a:rPr>
              <a:t>Considering</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that</a:t>
            </a:r>
            <a:r>
              <a:rPr lang="it-IT" sz="1400" dirty="0">
                <a:solidFill>
                  <a:schemeClr val="tx1">
                    <a:lumMod val="75000"/>
                    <a:lumOff val="25000"/>
                  </a:schemeClr>
                </a:solidFill>
                <a:latin typeface="Georgia" panose="02040502050405020303" pitchFamily="18" charset="0"/>
                <a:ea typeface="+mn-lt"/>
                <a:cs typeface="+mn-lt"/>
              </a:rPr>
              <a:t> in the </a:t>
            </a:r>
            <a:r>
              <a:rPr lang="it-IT" sz="1400" dirty="0" err="1">
                <a:solidFill>
                  <a:schemeClr val="tx1">
                    <a:lumMod val="75000"/>
                    <a:lumOff val="25000"/>
                  </a:schemeClr>
                </a:solidFill>
                <a:latin typeface="Georgia" panose="02040502050405020303" pitchFamily="18" charset="0"/>
                <a:ea typeface="+mn-lt"/>
                <a:cs typeface="+mn-lt"/>
              </a:rPr>
              <a:t>traditional</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insurance</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system</a:t>
            </a:r>
            <a:r>
              <a:rPr lang="it-IT" sz="1400" dirty="0">
                <a:solidFill>
                  <a:schemeClr val="tx1">
                    <a:lumMod val="75000"/>
                    <a:lumOff val="25000"/>
                  </a:schemeClr>
                </a:solidFill>
                <a:latin typeface="Georgia" panose="02040502050405020303" pitchFamily="18" charset="0"/>
                <a:ea typeface="+mn-lt"/>
                <a:cs typeface="+mn-lt"/>
              </a:rPr>
              <a:t>, payment for </a:t>
            </a:r>
            <a:r>
              <a:rPr lang="it-IT" sz="1400" dirty="0" err="1">
                <a:solidFill>
                  <a:schemeClr val="tx1">
                    <a:lumMod val="75000"/>
                    <a:lumOff val="25000"/>
                  </a:schemeClr>
                </a:solidFill>
                <a:latin typeface="Georgia" panose="02040502050405020303" pitchFamily="18" charset="0"/>
                <a:ea typeface="+mn-lt"/>
                <a:cs typeface="+mn-lt"/>
              </a:rPr>
              <a:t>claims</a:t>
            </a:r>
            <a:r>
              <a:rPr lang="it-IT" sz="1400" dirty="0">
                <a:solidFill>
                  <a:schemeClr val="tx1">
                    <a:lumMod val="75000"/>
                    <a:lumOff val="25000"/>
                  </a:schemeClr>
                </a:solidFill>
                <a:latin typeface="Georgia" panose="02040502050405020303" pitchFamily="18" charset="0"/>
                <a:ea typeface="+mn-lt"/>
                <a:cs typeface="+mn-lt"/>
              </a:rPr>
              <a:t> take weeks or </a:t>
            </a:r>
            <a:r>
              <a:rPr lang="it-IT" sz="1400" dirty="0" err="1">
                <a:solidFill>
                  <a:schemeClr val="tx1">
                    <a:lumMod val="75000"/>
                    <a:lumOff val="25000"/>
                  </a:schemeClr>
                </a:solidFill>
                <a:latin typeface="Georgia" panose="02040502050405020303" pitchFamily="18" charset="0"/>
                <a:ea typeface="+mn-lt"/>
                <a:cs typeface="+mn-lt"/>
              </a:rPr>
              <a:t>even</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months</a:t>
            </a:r>
            <a:r>
              <a:rPr lang="it-IT" sz="1400" dirty="0">
                <a:solidFill>
                  <a:schemeClr val="tx1">
                    <a:lumMod val="75000"/>
                    <a:lumOff val="25000"/>
                  </a:schemeClr>
                </a:solidFill>
                <a:latin typeface="Georgia" panose="02040502050405020303" pitchFamily="18" charset="0"/>
                <a:ea typeface="+mn-lt"/>
                <a:cs typeface="+mn-lt"/>
              </a:rPr>
              <a:t>, an </a:t>
            </a:r>
            <a:r>
              <a:rPr lang="it-IT" sz="1400" dirty="0" err="1">
                <a:solidFill>
                  <a:schemeClr val="tx1">
                    <a:lumMod val="75000"/>
                    <a:lumOff val="25000"/>
                  </a:schemeClr>
                </a:solidFill>
                <a:latin typeface="Georgia" panose="02040502050405020303" pitchFamily="18" charset="0"/>
                <a:ea typeface="+mn-lt"/>
                <a:cs typeface="+mn-lt"/>
              </a:rPr>
              <a:t>instant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automated</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transaction</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would</a:t>
            </a:r>
            <a:r>
              <a:rPr lang="it-IT" sz="1400" dirty="0">
                <a:solidFill>
                  <a:schemeClr val="tx1">
                    <a:lumMod val="75000"/>
                    <a:lumOff val="25000"/>
                  </a:schemeClr>
                </a:solidFill>
                <a:latin typeface="Georgia" panose="02040502050405020303" pitchFamily="18" charset="0"/>
                <a:ea typeface="+mn-lt"/>
                <a:cs typeface="+mn-lt"/>
              </a:rPr>
              <a:t> be a big </a:t>
            </a:r>
            <a:r>
              <a:rPr lang="it-IT" sz="1400" dirty="0" err="1">
                <a:solidFill>
                  <a:schemeClr val="tx1">
                    <a:lumMod val="75000"/>
                    <a:lumOff val="25000"/>
                  </a:schemeClr>
                </a:solidFill>
                <a:latin typeface="Georgia" panose="02040502050405020303" pitchFamily="18" charset="0"/>
                <a:ea typeface="+mn-lt"/>
                <a:cs typeface="+mn-lt"/>
              </a:rPr>
              <a:t>advancement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Considering</a:t>
            </a:r>
            <a:r>
              <a:rPr lang="it-IT" sz="1400" dirty="0">
                <a:solidFill>
                  <a:schemeClr val="tx1">
                    <a:lumMod val="75000"/>
                    <a:lumOff val="25000"/>
                  </a:schemeClr>
                </a:solidFill>
                <a:latin typeface="Georgia" panose="02040502050405020303" pitchFamily="18" charset="0"/>
                <a:ea typeface="+mn-lt"/>
                <a:cs typeface="+mn-lt"/>
              </a:rPr>
              <a:t> the high </a:t>
            </a:r>
            <a:r>
              <a:rPr lang="it-IT" sz="1400" dirty="0" err="1">
                <a:solidFill>
                  <a:schemeClr val="tx1">
                    <a:lumMod val="75000"/>
                    <a:lumOff val="25000"/>
                  </a:schemeClr>
                </a:solidFill>
                <a:latin typeface="Georgia" panose="02040502050405020303" pitchFamily="18" charset="0"/>
                <a:ea typeface="+mn-lt"/>
                <a:cs typeface="+mn-lt"/>
              </a:rPr>
              <a:t>initial</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investment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cost</a:t>
            </a:r>
            <a:r>
              <a:rPr lang="it-IT" sz="1400" dirty="0">
                <a:solidFill>
                  <a:schemeClr val="tx1">
                    <a:lumMod val="75000"/>
                    <a:lumOff val="25000"/>
                  </a:schemeClr>
                </a:solidFill>
                <a:latin typeface="Georgia" panose="02040502050405020303" pitchFamily="18" charset="0"/>
                <a:ea typeface="+mn-lt"/>
                <a:cs typeface="+mn-lt"/>
              </a:rPr>
              <a:t> to </a:t>
            </a:r>
            <a:r>
              <a:rPr lang="it-IT" sz="1400" dirty="0" err="1">
                <a:solidFill>
                  <a:schemeClr val="tx1">
                    <a:lumMod val="75000"/>
                    <a:lumOff val="25000"/>
                  </a:schemeClr>
                </a:solidFill>
                <a:latin typeface="Georgia" panose="02040502050405020303" pitchFamily="18" charset="0"/>
                <a:ea typeface="+mn-lt"/>
                <a:cs typeface="+mn-lt"/>
              </a:rPr>
              <a:t>implement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such</a:t>
            </a:r>
            <a:r>
              <a:rPr lang="it-IT" sz="1400" dirty="0">
                <a:solidFill>
                  <a:schemeClr val="tx1">
                    <a:lumMod val="75000"/>
                    <a:lumOff val="25000"/>
                  </a:schemeClr>
                </a:solidFill>
                <a:latin typeface="Georgia" panose="02040502050405020303" pitchFamily="18" charset="0"/>
                <a:ea typeface="+mn-lt"/>
                <a:cs typeface="+mn-lt"/>
              </a:rPr>
              <a:t> a </a:t>
            </a:r>
            <a:r>
              <a:rPr lang="it-IT" sz="1400" dirty="0" err="1">
                <a:solidFill>
                  <a:schemeClr val="tx1">
                    <a:lumMod val="75000"/>
                    <a:lumOff val="25000"/>
                  </a:schemeClr>
                </a:solidFill>
                <a:latin typeface="Georgia" panose="02040502050405020303" pitchFamily="18" charset="0"/>
                <a:ea typeface="+mn-lt"/>
                <a:cs typeface="+mn-lt"/>
              </a:rPr>
              <a:t>system</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Considering</a:t>
            </a:r>
            <a:r>
              <a:rPr lang="it-IT" sz="1400" dirty="0">
                <a:solidFill>
                  <a:schemeClr val="tx1">
                    <a:lumMod val="75000"/>
                    <a:lumOff val="25000"/>
                  </a:schemeClr>
                </a:solidFill>
                <a:latin typeface="Georgia" panose="02040502050405020303" pitchFamily="18" charset="0"/>
                <a:ea typeface="+mn-lt"/>
                <a:cs typeface="+mn-lt"/>
              </a:rPr>
              <a:t> the high </a:t>
            </a:r>
            <a:r>
              <a:rPr lang="it-IT" sz="1400" dirty="0" err="1">
                <a:solidFill>
                  <a:schemeClr val="tx1">
                    <a:lumMod val="75000"/>
                    <a:lumOff val="25000"/>
                  </a:schemeClr>
                </a:solidFill>
                <a:latin typeface="Georgia" panose="02040502050405020303" pitchFamily="18" charset="0"/>
                <a:ea typeface="+mn-lt"/>
                <a:cs typeface="+mn-lt"/>
              </a:rPr>
              <a:t>initial</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investment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cost</a:t>
            </a:r>
            <a:r>
              <a:rPr lang="it-IT" sz="1400" dirty="0">
                <a:solidFill>
                  <a:schemeClr val="tx1">
                    <a:lumMod val="75000"/>
                    <a:lumOff val="25000"/>
                  </a:schemeClr>
                </a:solidFill>
                <a:latin typeface="Georgia" panose="02040502050405020303" pitchFamily="18" charset="0"/>
                <a:ea typeface="+mn-lt"/>
                <a:cs typeface="+mn-lt"/>
              </a:rPr>
              <a:t> to </a:t>
            </a:r>
            <a:r>
              <a:rPr lang="it-IT" sz="1400" dirty="0" err="1">
                <a:solidFill>
                  <a:schemeClr val="tx1">
                    <a:lumMod val="75000"/>
                    <a:lumOff val="25000"/>
                  </a:schemeClr>
                </a:solidFill>
                <a:latin typeface="Georgia" panose="02040502050405020303" pitchFamily="18" charset="0"/>
                <a:ea typeface="+mn-lt"/>
                <a:cs typeface="+mn-lt"/>
              </a:rPr>
              <a:t>implement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such</a:t>
            </a:r>
            <a:r>
              <a:rPr lang="it-IT" sz="1400" dirty="0">
                <a:solidFill>
                  <a:schemeClr val="tx1">
                    <a:lumMod val="75000"/>
                    <a:lumOff val="25000"/>
                  </a:schemeClr>
                </a:solidFill>
                <a:latin typeface="Georgia" panose="02040502050405020303" pitchFamily="18" charset="0"/>
                <a:ea typeface="+mn-lt"/>
                <a:cs typeface="+mn-lt"/>
              </a:rPr>
              <a:t> a </a:t>
            </a:r>
            <a:r>
              <a:rPr lang="it-IT" sz="1400" dirty="0" err="1">
                <a:solidFill>
                  <a:schemeClr val="tx1">
                    <a:lumMod val="75000"/>
                    <a:lumOff val="25000"/>
                  </a:schemeClr>
                </a:solidFill>
                <a:latin typeface="Georgia" panose="02040502050405020303" pitchFamily="18" charset="0"/>
                <a:ea typeface="+mn-lt"/>
                <a:cs typeface="+mn-lt"/>
              </a:rPr>
              <a:t>system</a:t>
            </a:r>
            <a:r>
              <a:rPr lang="it-IT" sz="1400" dirty="0">
                <a:solidFill>
                  <a:schemeClr val="tx1">
                    <a:lumMod val="75000"/>
                    <a:lumOff val="25000"/>
                  </a:schemeClr>
                </a:solidFill>
                <a:latin typeface="Georgia" panose="02040502050405020303" pitchFamily="18" charset="0"/>
                <a:ea typeface="+mn-lt"/>
                <a:cs typeface="+mn-lt"/>
              </a:rPr>
              <a:t>, the </a:t>
            </a:r>
            <a:r>
              <a:rPr lang="it-IT" sz="1400" dirty="0" err="1">
                <a:solidFill>
                  <a:schemeClr val="tx1">
                    <a:lumMod val="75000"/>
                    <a:lumOff val="25000"/>
                  </a:schemeClr>
                </a:solidFill>
                <a:latin typeface="Georgia" panose="02040502050405020303" pitchFamily="18" charset="0"/>
                <a:ea typeface="+mn-lt"/>
                <a:cs typeface="+mn-lt"/>
              </a:rPr>
              <a:t>expected</a:t>
            </a:r>
            <a:r>
              <a:rPr lang="it-IT" sz="1400" dirty="0">
                <a:solidFill>
                  <a:schemeClr val="tx1">
                    <a:lumMod val="75000"/>
                    <a:lumOff val="25000"/>
                  </a:schemeClr>
                </a:solidFill>
                <a:latin typeface="Georgia" panose="02040502050405020303" pitchFamily="18" charset="0"/>
                <a:ea typeface="+mn-lt"/>
                <a:cs typeface="+mn-lt"/>
              </a:rPr>
              <a:t> entry for </a:t>
            </a:r>
            <a:r>
              <a:rPr lang="it-IT" sz="1400" dirty="0" err="1">
                <a:solidFill>
                  <a:schemeClr val="tx1">
                    <a:lumMod val="75000"/>
                    <a:lumOff val="25000"/>
                  </a:schemeClr>
                </a:solidFill>
                <a:latin typeface="Georgia" panose="02040502050405020303" pitchFamily="18" charset="0"/>
                <a:ea typeface="+mn-lt"/>
                <a:cs typeface="+mn-lt"/>
              </a:rPr>
              <a:t>blockchain</a:t>
            </a:r>
            <a:r>
              <a:rPr lang="it-IT" sz="1400" dirty="0">
                <a:solidFill>
                  <a:schemeClr val="tx1">
                    <a:lumMod val="75000"/>
                    <a:lumOff val="25000"/>
                  </a:schemeClr>
                </a:solidFill>
                <a:latin typeface="Georgia" panose="02040502050405020303" pitchFamily="18" charset="0"/>
                <a:ea typeface="+mn-lt"/>
                <a:cs typeface="+mn-lt"/>
              </a:rPr>
              <a:t> are </a:t>
            </a:r>
            <a:r>
              <a:rPr lang="it-IT" sz="1400" dirty="0" err="1">
                <a:solidFill>
                  <a:schemeClr val="tx1">
                    <a:lumMod val="75000"/>
                    <a:lumOff val="25000"/>
                  </a:schemeClr>
                </a:solidFill>
                <a:latin typeface="Georgia" panose="02040502050405020303" pitchFamily="18" charset="0"/>
                <a:ea typeface="+mn-lt"/>
                <a:cs typeface="+mn-lt"/>
              </a:rPr>
              <a:t>most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likely</a:t>
            </a:r>
            <a:r>
              <a:rPr lang="it-IT" sz="1400" dirty="0">
                <a:solidFill>
                  <a:schemeClr val="tx1">
                    <a:lumMod val="75000"/>
                    <a:lumOff val="25000"/>
                  </a:schemeClr>
                </a:solidFill>
                <a:latin typeface="Georgia" panose="02040502050405020303" pitchFamily="18" charset="0"/>
                <a:ea typeface="+mn-lt"/>
                <a:cs typeface="+mn-lt"/>
              </a:rPr>
              <a:t> large short-</a:t>
            </a:r>
            <a:r>
              <a:rPr lang="it-IT" sz="1400" dirty="0" err="1">
                <a:solidFill>
                  <a:schemeClr val="tx1">
                    <a:lumMod val="75000"/>
                    <a:lumOff val="25000"/>
                  </a:schemeClr>
                </a:solidFill>
                <a:latin typeface="Georgia" panose="02040502050405020303" pitchFamily="18" charset="0"/>
                <a:ea typeface="+mn-lt"/>
                <a:cs typeface="+mn-lt"/>
              </a:rPr>
              <a:t>tail</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risks</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before</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entering</a:t>
            </a:r>
            <a:r>
              <a:rPr lang="it-IT" sz="1400" dirty="0">
                <a:solidFill>
                  <a:schemeClr val="tx1">
                    <a:lumMod val="75000"/>
                    <a:lumOff val="25000"/>
                  </a:schemeClr>
                </a:solidFill>
                <a:latin typeface="Georgia" panose="02040502050405020303" pitchFamily="18" charset="0"/>
                <a:ea typeface="+mn-lt"/>
                <a:cs typeface="+mn-lt"/>
              </a:rPr>
              <a:t> long-</a:t>
            </a:r>
            <a:r>
              <a:rPr lang="it-IT" sz="1400" dirty="0" err="1">
                <a:solidFill>
                  <a:schemeClr val="tx1">
                    <a:lumMod val="75000"/>
                    <a:lumOff val="25000"/>
                  </a:schemeClr>
                </a:solidFill>
                <a:latin typeface="Georgia" panose="02040502050405020303" pitchFamily="18" charset="0"/>
                <a:ea typeface="+mn-lt"/>
                <a:cs typeface="+mn-lt"/>
              </a:rPr>
              <a:t>term</a:t>
            </a:r>
            <a:r>
              <a:rPr lang="it-IT" sz="1400" dirty="0">
                <a:solidFill>
                  <a:schemeClr val="tx1">
                    <a:lumMod val="75000"/>
                    <a:lumOff val="25000"/>
                  </a:schemeClr>
                </a:solidFill>
                <a:latin typeface="Georgia" panose="02040502050405020303" pitchFamily="18" charset="0"/>
                <a:ea typeface="+mn-lt"/>
                <a:cs typeface="+mn-lt"/>
              </a:rPr>
              <a:t> or </a:t>
            </a:r>
            <a:r>
              <a:rPr lang="it-IT" sz="1400" dirty="0" err="1">
                <a:solidFill>
                  <a:schemeClr val="tx1">
                    <a:lumMod val="75000"/>
                    <a:lumOff val="25000"/>
                  </a:schemeClr>
                </a:solidFill>
                <a:latin typeface="Georgia" panose="02040502050405020303" pitchFamily="18" charset="0"/>
                <a:ea typeface="+mn-lt"/>
                <a:cs typeface="+mn-lt"/>
              </a:rPr>
              <a:t>retail</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markets</a:t>
            </a:r>
            <a:r>
              <a:rPr lang="it-IT" sz="1400" dirty="0">
                <a:solidFill>
                  <a:schemeClr val="tx1">
                    <a:lumMod val="75000"/>
                    <a:lumOff val="25000"/>
                  </a:schemeClr>
                </a:solidFill>
                <a:latin typeface="Georgia" panose="02040502050405020303" pitchFamily="18" charset="0"/>
                <a:ea typeface="+mn-lt"/>
                <a:cs typeface="+mn-lt"/>
              </a:rPr>
              <a:t>. *</a:t>
            </a:r>
            <a:r>
              <a:rPr lang="it-IT" sz="1400" baseline="30000" dirty="0">
                <a:solidFill>
                  <a:schemeClr val="tx1">
                    <a:lumMod val="75000"/>
                    <a:lumOff val="25000"/>
                  </a:schemeClr>
                </a:solidFill>
                <a:latin typeface="Georgia" panose="02040502050405020303" pitchFamily="18" charset="0"/>
                <a:ea typeface="+mn-lt"/>
                <a:cs typeface="+mn-lt"/>
              </a:rPr>
              <a:t>1</a:t>
            </a:r>
            <a:endParaRPr lang="it-IT" sz="1400" dirty="0">
              <a:solidFill>
                <a:schemeClr val="tx1">
                  <a:lumMod val="75000"/>
                  <a:lumOff val="25000"/>
                </a:schemeClr>
              </a:solidFill>
              <a:latin typeface="Georgia" panose="02040502050405020303" pitchFamily="18" charset="0"/>
              <a:cs typeface="Calibri"/>
            </a:endParaRPr>
          </a:p>
          <a:p>
            <a:pPr marL="285750" indent="-285750">
              <a:buClr>
                <a:schemeClr val="bg1">
                  <a:lumMod val="85000"/>
                </a:schemeClr>
              </a:buClr>
              <a:buSzPct val="93000"/>
              <a:buFont typeface="Wingdings"/>
              <a:buChar char="Ø"/>
            </a:pPr>
            <a:endParaRPr lang="it-IT" sz="1400" dirty="0">
              <a:solidFill>
                <a:schemeClr val="tx1">
                  <a:lumMod val="75000"/>
                  <a:lumOff val="25000"/>
                </a:schemeClr>
              </a:solidFill>
              <a:latin typeface="Georgia" panose="02040502050405020303" pitchFamily="18" charset="0"/>
              <a:ea typeface="+mn-lt"/>
              <a:cs typeface="+mn-lt"/>
            </a:endParaRPr>
          </a:p>
          <a:p>
            <a:pPr marL="285750" indent="-285750">
              <a:buClr>
                <a:schemeClr val="bg1">
                  <a:lumMod val="85000"/>
                </a:schemeClr>
              </a:buClr>
              <a:buSzPct val="93000"/>
              <a:buFont typeface="Wingdings"/>
              <a:buChar char="Ø"/>
            </a:pPr>
            <a:r>
              <a:rPr lang="it-IT" sz="1400" dirty="0" err="1">
                <a:solidFill>
                  <a:schemeClr val="tx1">
                    <a:lumMod val="75000"/>
                    <a:lumOff val="25000"/>
                  </a:schemeClr>
                </a:solidFill>
                <a:latin typeface="Georgia" panose="02040502050405020303" pitchFamily="18" charset="0"/>
                <a:ea typeface="+mn-lt"/>
                <a:cs typeface="+mn-lt"/>
              </a:rPr>
              <a:t>One</a:t>
            </a:r>
            <a:r>
              <a:rPr lang="it-IT" sz="1400" dirty="0">
                <a:solidFill>
                  <a:schemeClr val="tx1">
                    <a:lumMod val="75000"/>
                    <a:lumOff val="25000"/>
                  </a:schemeClr>
                </a:solidFill>
                <a:latin typeface="Georgia" panose="02040502050405020303" pitchFamily="18" charset="0"/>
                <a:ea typeface="+mn-lt"/>
                <a:cs typeface="+mn-lt"/>
              </a:rPr>
              <a:t> of the first </a:t>
            </a:r>
            <a:r>
              <a:rPr lang="it-IT" sz="1400" dirty="0" err="1">
                <a:solidFill>
                  <a:schemeClr val="tx1">
                    <a:lumMod val="75000"/>
                    <a:lumOff val="25000"/>
                  </a:schemeClr>
                </a:solidFill>
                <a:latin typeface="Georgia" panose="02040502050405020303" pitchFamily="18" charset="0"/>
                <a:ea typeface="+mn-lt"/>
                <a:cs typeface="+mn-lt"/>
              </a:rPr>
              <a:t>implementations</a:t>
            </a:r>
            <a:r>
              <a:rPr lang="it-IT" sz="1400" dirty="0">
                <a:solidFill>
                  <a:schemeClr val="tx1">
                    <a:lumMod val="75000"/>
                    <a:lumOff val="25000"/>
                  </a:schemeClr>
                </a:solidFill>
                <a:latin typeface="Georgia" panose="02040502050405020303" pitchFamily="18" charset="0"/>
                <a:ea typeface="+mn-lt"/>
                <a:cs typeface="+mn-lt"/>
              </a:rPr>
              <a:t> in the </a:t>
            </a:r>
            <a:r>
              <a:rPr lang="it-IT" sz="1400" dirty="0" err="1">
                <a:solidFill>
                  <a:schemeClr val="tx1">
                    <a:lumMod val="75000"/>
                    <a:lumOff val="25000"/>
                  </a:schemeClr>
                </a:solidFill>
                <a:latin typeface="Georgia" panose="02040502050405020303" pitchFamily="18" charset="0"/>
                <a:ea typeface="+mn-lt"/>
                <a:cs typeface="+mn-lt"/>
              </a:rPr>
              <a:t>insurance</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sector</a:t>
            </a:r>
            <a:r>
              <a:rPr lang="it-IT" sz="1400" dirty="0">
                <a:solidFill>
                  <a:schemeClr val="tx1">
                    <a:lumMod val="75000"/>
                    <a:lumOff val="25000"/>
                  </a:schemeClr>
                </a:solidFill>
                <a:latin typeface="Georgia" panose="02040502050405020303" pitchFamily="18" charset="0"/>
                <a:ea typeface="+mn-lt"/>
                <a:cs typeface="+mn-lt"/>
              </a:rPr>
              <a:t> are </a:t>
            </a:r>
            <a:r>
              <a:rPr lang="it-IT" sz="1400" dirty="0" err="1">
                <a:solidFill>
                  <a:schemeClr val="tx1">
                    <a:lumMod val="75000"/>
                    <a:lumOff val="25000"/>
                  </a:schemeClr>
                </a:solidFill>
                <a:latin typeface="Georgia" panose="02040502050405020303" pitchFamily="18" charset="0"/>
                <a:ea typeface="+mn-lt"/>
                <a:cs typeface="+mn-lt"/>
              </a:rPr>
              <a:t>going</a:t>
            </a:r>
            <a:r>
              <a:rPr lang="it-IT" sz="1400" dirty="0">
                <a:solidFill>
                  <a:schemeClr val="tx1">
                    <a:lumMod val="75000"/>
                    <a:lumOff val="25000"/>
                  </a:schemeClr>
                </a:solidFill>
                <a:latin typeface="Georgia" panose="02040502050405020303" pitchFamily="18" charset="0"/>
                <a:ea typeface="+mn-lt"/>
                <a:cs typeface="+mn-lt"/>
              </a:rPr>
              <a:t> to market in the </a:t>
            </a:r>
            <a:r>
              <a:rPr lang="it-IT" sz="1400" dirty="0" err="1">
                <a:solidFill>
                  <a:schemeClr val="tx1">
                    <a:lumMod val="75000"/>
                    <a:lumOff val="25000"/>
                  </a:schemeClr>
                </a:solidFill>
                <a:latin typeface="Georgia" panose="02040502050405020303" pitchFamily="18" charset="0"/>
                <a:ea typeface="+mn-lt"/>
                <a:cs typeface="+mn-lt"/>
              </a:rPr>
              <a:t>beginning</a:t>
            </a:r>
            <a:r>
              <a:rPr lang="it-IT" sz="1400" dirty="0">
                <a:solidFill>
                  <a:schemeClr val="tx1">
                    <a:lumMod val="75000"/>
                    <a:lumOff val="25000"/>
                  </a:schemeClr>
                </a:solidFill>
                <a:latin typeface="Georgia" panose="02040502050405020303" pitchFamily="18" charset="0"/>
                <a:ea typeface="+mn-lt"/>
                <a:cs typeface="+mn-lt"/>
              </a:rPr>
              <a:t> of 2020*</a:t>
            </a:r>
            <a:r>
              <a:rPr lang="it-IT" sz="1400" baseline="30000" dirty="0">
                <a:solidFill>
                  <a:schemeClr val="tx1">
                    <a:lumMod val="75000"/>
                    <a:lumOff val="25000"/>
                  </a:schemeClr>
                </a:solidFill>
                <a:latin typeface="Georgia" panose="02040502050405020303" pitchFamily="18" charset="0"/>
                <a:ea typeface="+mn-lt"/>
                <a:cs typeface="+mn-lt"/>
              </a:rPr>
              <a:t>2</a:t>
            </a:r>
            <a:r>
              <a:rPr lang="it-IT" sz="1400" dirty="0">
                <a:solidFill>
                  <a:schemeClr val="tx1">
                    <a:lumMod val="75000"/>
                    <a:lumOff val="25000"/>
                  </a:schemeClr>
                </a:solidFill>
                <a:latin typeface="Georgia" panose="02040502050405020303" pitchFamily="18" charset="0"/>
                <a:ea typeface="+mn-lt"/>
                <a:cs typeface="+mn-lt"/>
              </a:rPr>
              <a:t>:</a:t>
            </a:r>
          </a:p>
          <a:p>
            <a:pPr marL="285750" indent="-285750">
              <a:buClr>
                <a:schemeClr val="bg1">
                  <a:lumMod val="85000"/>
                </a:schemeClr>
              </a:buClr>
              <a:buSzPct val="93000"/>
              <a:buFont typeface="Wingdings"/>
              <a:buChar char="Ø"/>
            </a:pPr>
            <a:endParaRPr lang="it-IT" sz="1400" dirty="0">
              <a:solidFill>
                <a:schemeClr val="tx1">
                  <a:lumMod val="75000"/>
                  <a:lumOff val="25000"/>
                </a:schemeClr>
              </a:solidFill>
              <a:latin typeface="Georgia" panose="02040502050405020303" pitchFamily="18" charset="0"/>
              <a:ea typeface="+mn-lt"/>
              <a:cs typeface="+mn-lt"/>
            </a:endParaRPr>
          </a:p>
          <a:p>
            <a:pPr marL="742950" lvl="1" indent="-285750">
              <a:buClr>
                <a:schemeClr val="bg1">
                  <a:lumMod val="85000"/>
                </a:schemeClr>
              </a:buClr>
              <a:buSzPct val="93000"/>
              <a:buFont typeface="Wingdings"/>
              <a:buChar char="Ø"/>
            </a:pPr>
            <a:r>
              <a:rPr lang="it-IT" sz="1400" b="1" dirty="0">
                <a:solidFill>
                  <a:schemeClr val="tx1">
                    <a:lumMod val="75000"/>
                    <a:lumOff val="25000"/>
                  </a:schemeClr>
                </a:solidFill>
                <a:latin typeface="Georgia" panose="02040502050405020303" pitchFamily="18" charset="0"/>
                <a:ea typeface="+mn-lt"/>
                <a:cs typeface="+mn-lt"/>
              </a:rPr>
              <a:t>B3i </a:t>
            </a:r>
            <a:r>
              <a:rPr lang="it-IT" sz="1400" dirty="0" err="1">
                <a:solidFill>
                  <a:schemeClr val="tx1">
                    <a:lumMod val="75000"/>
                    <a:lumOff val="25000"/>
                  </a:schemeClr>
                </a:solidFill>
                <a:latin typeface="Georgia" panose="02040502050405020303" pitchFamily="18" charset="0"/>
                <a:ea typeface="+mn-lt"/>
                <a:cs typeface="+mn-lt"/>
              </a:rPr>
              <a:t>is</a:t>
            </a:r>
            <a:r>
              <a:rPr lang="it-IT" sz="1400" dirty="0">
                <a:solidFill>
                  <a:schemeClr val="tx1">
                    <a:lumMod val="75000"/>
                    <a:lumOff val="25000"/>
                  </a:schemeClr>
                </a:solidFill>
                <a:latin typeface="Georgia" panose="02040502050405020303" pitchFamily="18" charset="0"/>
                <a:ea typeface="+mn-lt"/>
                <a:cs typeface="+mn-lt"/>
              </a:rPr>
              <a:t> building a </a:t>
            </a:r>
            <a:r>
              <a:rPr lang="it-IT" sz="1400" b="1" dirty="0" err="1">
                <a:solidFill>
                  <a:schemeClr val="tx1">
                    <a:lumMod val="75000"/>
                    <a:lumOff val="25000"/>
                  </a:schemeClr>
                </a:solidFill>
                <a:latin typeface="Georgia" panose="02040502050405020303" pitchFamily="18" charset="0"/>
                <a:ea typeface="+mn-lt"/>
                <a:cs typeface="+mn-lt"/>
              </a:rPr>
              <a:t>platform</a:t>
            </a:r>
            <a:r>
              <a:rPr lang="it-IT" sz="1400" b="1" dirty="0">
                <a:solidFill>
                  <a:schemeClr val="tx1">
                    <a:lumMod val="75000"/>
                    <a:lumOff val="25000"/>
                  </a:schemeClr>
                </a:solidFill>
                <a:latin typeface="Georgia" panose="02040502050405020303" pitchFamily="18" charset="0"/>
                <a:ea typeface="+mn-lt"/>
                <a:cs typeface="+mn-lt"/>
              </a:rPr>
              <a:t> on </a:t>
            </a:r>
            <a:r>
              <a:rPr lang="it-IT" sz="1400" b="1" dirty="0" err="1">
                <a:solidFill>
                  <a:schemeClr val="tx1">
                    <a:lumMod val="75000"/>
                    <a:lumOff val="25000"/>
                  </a:schemeClr>
                </a:solidFill>
                <a:latin typeface="Georgia" panose="02040502050405020303" pitchFamily="18" charset="0"/>
                <a:ea typeface="+mn-lt"/>
                <a:cs typeface="+mn-lt"/>
              </a:rPr>
              <a:t>distributed</a:t>
            </a:r>
            <a:r>
              <a:rPr lang="it-IT" sz="1400" b="1" dirty="0">
                <a:solidFill>
                  <a:schemeClr val="tx1">
                    <a:lumMod val="75000"/>
                    <a:lumOff val="25000"/>
                  </a:schemeClr>
                </a:solidFill>
                <a:latin typeface="Georgia" panose="02040502050405020303" pitchFamily="18" charset="0"/>
                <a:ea typeface="+mn-lt"/>
                <a:cs typeface="+mn-lt"/>
              </a:rPr>
              <a:t> </a:t>
            </a:r>
            <a:r>
              <a:rPr lang="it-IT" sz="1400" b="1" dirty="0" err="1">
                <a:solidFill>
                  <a:schemeClr val="tx1">
                    <a:lumMod val="75000"/>
                    <a:lumOff val="25000"/>
                  </a:schemeClr>
                </a:solidFill>
                <a:latin typeface="Georgia" panose="02040502050405020303" pitchFamily="18" charset="0"/>
                <a:ea typeface="+mn-lt"/>
                <a:cs typeface="+mn-lt"/>
              </a:rPr>
              <a:t>ledger</a:t>
            </a:r>
            <a:r>
              <a:rPr lang="it-IT" sz="1400" b="1" dirty="0">
                <a:solidFill>
                  <a:schemeClr val="tx1">
                    <a:lumMod val="75000"/>
                    <a:lumOff val="25000"/>
                  </a:schemeClr>
                </a:solidFill>
                <a:latin typeface="Georgia" panose="02040502050405020303" pitchFamily="18" charset="0"/>
                <a:ea typeface="+mn-lt"/>
                <a:cs typeface="+mn-lt"/>
              </a:rPr>
              <a:t> </a:t>
            </a:r>
            <a:r>
              <a:rPr lang="it-IT" sz="1400" b="1" dirty="0" err="1">
                <a:solidFill>
                  <a:schemeClr val="tx1">
                    <a:lumMod val="75000"/>
                    <a:lumOff val="25000"/>
                  </a:schemeClr>
                </a:solidFill>
                <a:latin typeface="Georgia" panose="02040502050405020303" pitchFamily="18" charset="0"/>
                <a:ea typeface="+mn-lt"/>
                <a:cs typeface="+mn-lt"/>
              </a:rPr>
              <a:t>technology</a:t>
            </a:r>
            <a:r>
              <a:rPr lang="it-IT" sz="1400" b="1" dirty="0">
                <a:solidFill>
                  <a:schemeClr val="tx1">
                    <a:lumMod val="75000"/>
                    <a:lumOff val="25000"/>
                  </a:schemeClr>
                </a:solidFill>
                <a:latin typeface="Georgia" panose="02040502050405020303" pitchFamily="18" charset="0"/>
                <a:ea typeface="+mn-lt"/>
                <a:cs typeface="+mn-lt"/>
              </a:rPr>
              <a:t> to create a </a:t>
            </a:r>
            <a:r>
              <a:rPr lang="it-IT" sz="1400" b="1" i="1" dirty="0">
                <a:solidFill>
                  <a:schemeClr val="tx1">
                    <a:lumMod val="75000"/>
                    <a:lumOff val="25000"/>
                  </a:schemeClr>
                </a:solidFill>
                <a:latin typeface="Georgia" panose="02040502050405020303" pitchFamily="18" charset="0"/>
                <a:ea typeface="+mn-lt"/>
                <a:cs typeface="+mn-lt"/>
              </a:rPr>
              <a:t>"single source of </a:t>
            </a:r>
            <a:r>
              <a:rPr lang="it-IT" sz="1400" b="1" i="1" dirty="0" err="1">
                <a:solidFill>
                  <a:schemeClr val="tx1">
                    <a:lumMod val="75000"/>
                    <a:lumOff val="25000"/>
                  </a:schemeClr>
                </a:solidFill>
                <a:latin typeface="Georgia" panose="02040502050405020303" pitchFamily="18" charset="0"/>
                <a:ea typeface="+mn-lt"/>
                <a:cs typeface="+mn-lt"/>
              </a:rPr>
              <a:t>truth</a:t>
            </a:r>
            <a:r>
              <a:rPr lang="it-IT" sz="1400" b="1" i="1" dirty="0">
                <a:solidFill>
                  <a:schemeClr val="tx1">
                    <a:lumMod val="75000"/>
                    <a:lumOff val="25000"/>
                  </a:schemeClr>
                </a:solidFill>
                <a:latin typeface="Georgia" panose="02040502050405020303" pitchFamily="18" charset="0"/>
                <a:ea typeface="+mn-lt"/>
                <a:cs typeface="+mn-lt"/>
              </a:rPr>
              <a:t>"</a:t>
            </a:r>
            <a:r>
              <a:rPr lang="it-IT" sz="1400" i="1" dirty="0">
                <a:solidFill>
                  <a:schemeClr val="tx1">
                    <a:lumMod val="75000"/>
                    <a:lumOff val="25000"/>
                  </a:schemeClr>
                </a:solidFill>
                <a:latin typeface="Georgia" panose="02040502050405020303" pitchFamily="18" charset="0"/>
                <a:ea typeface="+mn-lt"/>
                <a:cs typeface="+mn-lt"/>
              </a:rPr>
              <a:t> </a:t>
            </a:r>
            <a:r>
              <a:rPr lang="it-IT" sz="1400" dirty="0">
                <a:solidFill>
                  <a:schemeClr val="tx1">
                    <a:lumMod val="75000"/>
                    <a:lumOff val="25000"/>
                  </a:schemeClr>
                </a:solidFill>
                <a:latin typeface="Georgia" panose="02040502050405020303" pitchFamily="18" charset="0"/>
                <a:ea typeface="+mn-lt"/>
                <a:cs typeface="+mn-lt"/>
              </a:rPr>
              <a:t>in </a:t>
            </a:r>
            <a:r>
              <a:rPr lang="it-IT" sz="1400" dirty="0" err="1">
                <a:solidFill>
                  <a:schemeClr val="tx1">
                    <a:lumMod val="75000"/>
                    <a:lumOff val="25000"/>
                  </a:schemeClr>
                </a:solidFill>
                <a:latin typeface="Georgia" panose="02040502050405020303" pitchFamily="18" charset="0"/>
                <a:ea typeface="+mn-lt"/>
                <a:cs typeface="+mn-lt"/>
              </a:rPr>
              <a:t>contrast</a:t>
            </a:r>
            <a:r>
              <a:rPr lang="it-IT" sz="1400" dirty="0">
                <a:solidFill>
                  <a:schemeClr val="tx1">
                    <a:lumMod val="75000"/>
                    <a:lumOff val="25000"/>
                  </a:schemeClr>
                </a:solidFill>
                <a:latin typeface="Georgia" panose="02040502050405020303" pitchFamily="18" charset="0"/>
                <a:ea typeface="+mn-lt"/>
                <a:cs typeface="+mn-lt"/>
              </a:rPr>
              <a:t> to </a:t>
            </a:r>
            <a:r>
              <a:rPr lang="it-IT" sz="1400" dirty="0" err="1">
                <a:solidFill>
                  <a:schemeClr val="tx1">
                    <a:lumMod val="75000"/>
                    <a:lumOff val="25000"/>
                  </a:schemeClr>
                </a:solidFill>
                <a:latin typeface="Georgia" panose="02040502050405020303" pitchFamily="18" charset="0"/>
                <a:ea typeface="+mn-lt"/>
                <a:cs typeface="+mn-lt"/>
              </a:rPr>
              <a:t>decentralized</a:t>
            </a:r>
            <a:r>
              <a:rPr lang="it-IT" sz="1400" dirty="0">
                <a:solidFill>
                  <a:schemeClr val="tx1">
                    <a:lumMod val="75000"/>
                    <a:lumOff val="25000"/>
                  </a:schemeClr>
                </a:solidFill>
                <a:latin typeface="Georgia" panose="02040502050405020303" pitchFamily="18" charset="0"/>
                <a:ea typeface="+mn-lt"/>
                <a:cs typeface="+mn-lt"/>
              </a:rPr>
              <a:t> and </a:t>
            </a:r>
            <a:r>
              <a:rPr lang="it-IT" sz="1400" dirty="0" err="1">
                <a:solidFill>
                  <a:schemeClr val="tx1">
                    <a:lumMod val="75000"/>
                    <a:lumOff val="25000"/>
                  </a:schemeClr>
                </a:solidFill>
                <a:latin typeface="Georgia" panose="02040502050405020303" pitchFamily="18" charset="0"/>
                <a:ea typeface="+mn-lt"/>
                <a:cs typeface="+mn-lt"/>
              </a:rPr>
              <a:t>obscure</a:t>
            </a:r>
            <a:r>
              <a:rPr lang="it-IT" sz="1400" dirty="0">
                <a:solidFill>
                  <a:schemeClr val="tx1">
                    <a:lumMod val="75000"/>
                    <a:lumOff val="25000"/>
                  </a:schemeClr>
                </a:solidFill>
                <a:latin typeface="Georgia" panose="02040502050405020303" pitchFamily="18" charset="0"/>
                <a:ea typeface="+mn-lt"/>
                <a:cs typeface="+mn-lt"/>
              </a:rPr>
              <a:t> data </a:t>
            </a:r>
            <a:r>
              <a:rPr lang="it-IT" sz="1400" dirty="0" err="1">
                <a:solidFill>
                  <a:schemeClr val="tx1">
                    <a:lumMod val="75000"/>
                    <a:lumOff val="25000"/>
                  </a:schemeClr>
                </a:solidFill>
                <a:latin typeface="Georgia" panose="02040502050405020303" pitchFamily="18" charset="0"/>
                <a:ea typeface="+mn-lt"/>
                <a:cs typeface="+mn-lt"/>
              </a:rPr>
              <a:t>systems</a:t>
            </a:r>
            <a:r>
              <a:rPr lang="it-IT" sz="1400" dirty="0">
                <a:solidFill>
                  <a:schemeClr val="tx1">
                    <a:lumMod val="75000"/>
                    <a:lumOff val="25000"/>
                  </a:schemeClr>
                </a:solidFill>
                <a:latin typeface="Georgia" panose="02040502050405020303" pitchFamily="18" charset="0"/>
                <a:ea typeface="+mn-lt"/>
                <a:cs typeface="+mn-lt"/>
              </a:rPr>
              <a:t>. The </a:t>
            </a:r>
            <a:r>
              <a:rPr lang="it-IT" sz="1400" dirty="0" err="1">
                <a:solidFill>
                  <a:schemeClr val="tx1">
                    <a:lumMod val="75000"/>
                    <a:lumOff val="25000"/>
                  </a:schemeClr>
                </a:solidFill>
                <a:latin typeface="Georgia" panose="02040502050405020303" pitchFamily="18" charset="0"/>
                <a:ea typeface="+mn-lt"/>
                <a:cs typeface="+mn-lt"/>
              </a:rPr>
              <a:t>ambition</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is</a:t>
            </a:r>
            <a:r>
              <a:rPr lang="it-IT" sz="1400" dirty="0">
                <a:solidFill>
                  <a:schemeClr val="tx1">
                    <a:lumMod val="75000"/>
                    <a:lumOff val="25000"/>
                  </a:schemeClr>
                </a:solidFill>
                <a:latin typeface="Georgia" panose="02040502050405020303" pitchFamily="18" charset="0"/>
                <a:ea typeface="+mn-lt"/>
                <a:cs typeface="+mn-lt"/>
              </a:rPr>
              <a:t> to be </a:t>
            </a:r>
            <a:r>
              <a:rPr lang="it-IT" sz="1400" dirty="0" err="1">
                <a:solidFill>
                  <a:schemeClr val="tx1">
                    <a:lumMod val="75000"/>
                    <a:lumOff val="25000"/>
                  </a:schemeClr>
                </a:solidFill>
                <a:latin typeface="Georgia" panose="02040502050405020303" pitchFamily="18" charset="0"/>
                <a:ea typeface="+mn-lt"/>
                <a:cs typeface="+mn-lt"/>
              </a:rPr>
              <a:t>able</a:t>
            </a:r>
            <a:r>
              <a:rPr lang="it-IT" sz="1400" dirty="0">
                <a:solidFill>
                  <a:schemeClr val="tx1">
                    <a:lumMod val="75000"/>
                    <a:lumOff val="25000"/>
                  </a:schemeClr>
                </a:solidFill>
                <a:latin typeface="Georgia" panose="02040502050405020303" pitchFamily="18" charset="0"/>
                <a:ea typeface="+mn-lt"/>
                <a:cs typeface="+mn-lt"/>
              </a:rPr>
              <a:t> to </a:t>
            </a:r>
            <a:r>
              <a:rPr lang="it-IT" sz="1400" dirty="0" err="1">
                <a:solidFill>
                  <a:schemeClr val="tx1">
                    <a:lumMod val="75000"/>
                    <a:lumOff val="25000"/>
                  </a:schemeClr>
                </a:solidFill>
                <a:latin typeface="Georgia" panose="02040502050405020303" pitchFamily="18" charset="0"/>
                <a:ea typeface="+mn-lt"/>
                <a:cs typeface="+mn-lt"/>
              </a:rPr>
              <a:t>optimise</a:t>
            </a:r>
            <a:r>
              <a:rPr lang="it-IT" sz="1400" dirty="0">
                <a:solidFill>
                  <a:schemeClr val="tx1">
                    <a:lumMod val="75000"/>
                    <a:lumOff val="25000"/>
                  </a:schemeClr>
                </a:solidFill>
                <a:latin typeface="Georgia" panose="02040502050405020303" pitchFamily="18" charset="0"/>
                <a:ea typeface="+mn-lt"/>
                <a:cs typeface="+mn-lt"/>
              </a:rPr>
              <a:t> the </a:t>
            </a:r>
            <a:r>
              <a:rPr lang="it-IT" sz="1400" dirty="0" err="1">
                <a:solidFill>
                  <a:schemeClr val="tx1">
                    <a:lumMod val="75000"/>
                    <a:lumOff val="25000"/>
                  </a:schemeClr>
                </a:solidFill>
                <a:latin typeface="Georgia" panose="02040502050405020303" pitchFamily="18" charset="0"/>
                <a:ea typeface="+mn-lt"/>
                <a:cs typeface="+mn-lt"/>
              </a:rPr>
              <a:t>processes</a:t>
            </a:r>
            <a:r>
              <a:rPr lang="it-IT" sz="1400" dirty="0">
                <a:solidFill>
                  <a:schemeClr val="tx1">
                    <a:lumMod val="75000"/>
                    <a:lumOff val="25000"/>
                  </a:schemeClr>
                </a:solidFill>
                <a:latin typeface="Georgia" panose="02040502050405020303" pitchFamily="18" charset="0"/>
                <a:ea typeface="+mn-lt"/>
                <a:cs typeface="+mn-lt"/>
              </a:rPr>
              <a:t> in the market and reduce the costs </a:t>
            </a:r>
            <a:r>
              <a:rPr lang="it-IT" sz="1400" dirty="0" err="1">
                <a:solidFill>
                  <a:schemeClr val="tx1">
                    <a:lumMod val="75000"/>
                    <a:lumOff val="25000"/>
                  </a:schemeClr>
                </a:solidFill>
                <a:latin typeface="Georgia" panose="02040502050405020303" pitchFamily="18" charset="0"/>
                <a:ea typeface="+mn-lt"/>
                <a:cs typeface="+mn-lt"/>
              </a:rPr>
              <a:t>significantly</a:t>
            </a:r>
            <a:r>
              <a:rPr lang="it-IT" sz="1400" dirty="0">
                <a:solidFill>
                  <a:schemeClr val="tx1">
                    <a:lumMod val="75000"/>
                    <a:lumOff val="25000"/>
                  </a:schemeClr>
                </a:solidFill>
                <a:latin typeface="Georgia" panose="02040502050405020303" pitchFamily="18" charset="0"/>
                <a:ea typeface="+mn-lt"/>
                <a:cs typeface="+mn-lt"/>
              </a:rPr>
              <a:t>. </a:t>
            </a:r>
            <a:endParaRPr lang="it-IT" sz="1400" baseline="30000" dirty="0">
              <a:solidFill>
                <a:schemeClr val="tx1">
                  <a:lumMod val="75000"/>
                  <a:lumOff val="25000"/>
                </a:schemeClr>
              </a:solidFill>
              <a:latin typeface="Georgia" panose="02040502050405020303" pitchFamily="18" charset="0"/>
              <a:cs typeface="Calibri"/>
            </a:endParaRPr>
          </a:p>
          <a:p>
            <a:pPr marL="742950" lvl="1" indent="-285750">
              <a:buClr>
                <a:schemeClr val="bg1">
                  <a:lumMod val="85000"/>
                </a:schemeClr>
              </a:buClr>
              <a:buSzPct val="93000"/>
              <a:buFont typeface="Wingdings"/>
              <a:buChar char="Ø"/>
            </a:pPr>
            <a:endParaRPr lang="it-IT" sz="1400" dirty="0">
              <a:solidFill>
                <a:schemeClr val="tx1">
                  <a:lumMod val="75000"/>
                  <a:lumOff val="25000"/>
                </a:schemeClr>
              </a:solidFill>
              <a:latin typeface="Georgia" panose="02040502050405020303" pitchFamily="18" charset="0"/>
              <a:ea typeface="+mn-lt"/>
              <a:cs typeface="+mn-lt"/>
            </a:endParaRPr>
          </a:p>
          <a:p>
            <a:pPr marL="742950" lvl="1" indent="-285750">
              <a:buClr>
                <a:schemeClr val="bg1">
                  <a:lumMod val="85000"/>
                </a:schemeClr>
              </a:buClr>
              <a:buSzPct val="93000"/>
              <a:buFont typeface="Wingdings"/>
              <a:buChar char="Ø"/>
            </a:pPr>
            <a:r>
              <a:rPr lang="it-IT" sz="1400" dirty="0">
                <a:solidFill>
                  <a:schemeClr val="tx1">
                    <a:lumMod val="75000"/>
                    <a:lumOff val="25000"/>
                  </a:schemeClr>
                </a:solidFill>
                <a:latin typeface="Georgia" panose="02040502050405020303" pitchFamily="18" charset="0"/>
                <a:ea typeface="+mn-lt"/>
                <a:cs typeface="+mn-lt"/>
              </a:rPr>
              <a:t>B3i's </a:t>
            </a:r>
            <a:r>
              <a:rPr lang="it-IT" sz="1400" dirty="0" err="1">
                <a:solidFill>
                  <a:schemeClr val="tx1">
                    <a:lumMod val="75000"/>
                    <a:lumOff val="25000"/>
                  </a:schemeClr>
                </a:solidFill>
                <a:latin typeface="Georgia" panose="02040502050405020303" pitchFamily="18" charset="0"/>
                <a:ea typeface="+mn-lt"/>
                <a:cs typeface="+mn-lt"/>
              </a:rPr>
              <a:t>concept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is</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that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every</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node</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processes</a:t>
            </a:r>
            <a:r>
              <a:rPr lang="it-IT" sz="1400" dirty="0">
                <a:solidFill>
                  <a:schemeClr val="tx1">
                    <a:lumMod val="75000"/>
                    <a:lumOff val="25000"/>
                  </a:schemeClr>
                </a:solidFill>
                <a:latin typeface="Georgia" panose="02040502050405020303" pitchFamily="18" charset="0"/>
                <a:ea typeface="+mn-lt"/>
                <a:cs typeface="+mn-lt"/>
              </a:rPr>
              <a:t> and </a:t>
            </a:r>
            <a:r>
              <a:rPr lang="it-IT" sz="1400" dirty="0" err="1">
                <a:solidFill>
                  <a:schemeClr val="tx1">
                    <a:lumMod val="75000"/>
                    <a:lumOff val="25000"/>
                  </a:schemeClr>
                </a:solidFill>
                <a:latin typeface="Georgia" panose="02040502050405020303" pitchFamily="18" charset="0"/>
                <a:ea typeface="+mn-lt"/>
                <a:cs typeface="+mn-lt"/>
              </a:rPr>
              <a:t>verifies</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each</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activity</a:t>
            </a:r>
            <a:r>
              <a:rPr lang="it-IT" sz="1400" dirty="0">
                <a:solidFill>
                  <a:schemeClr val="tx1">
                    <a:lumMod val="75000"/>
                    <a:lumOff val="25000"/>
                  </a:schemeClr>
                </a:solidFill>
                <a:latin typeface="Georgia" panose="02040502050405020303" pitchFamily="18" charset="0"/>
                <a:ea typeface="+mn-lt"/>
                <a:cs typeface="+mn-lt"/>
              </a:rPr>
              <a:t>. In </a:t>
            </a:r>
            <a:r>
              <a:rPr lang="it-IT" sz="1400" dirty="0" err="1">
                <a:solidFill>
                  <a:schemeClr val="tx1">
                    <a:lumMod val="75000"/>
                    <a:lumOff val="25000"/>
                  </a:schemeClr>
                </a:solidFill>
                <a:latin typeface="Georgia" panose="02040502050405020303" pitchFamily="18" charset="0"/>
                <a:ea typeface="+mn-lt"/>
                <a:cs typeface="+mn-lt"/>
              </a:rPr>
              <a:t>this</a:t>
            </a:r>
            <a:r>
              <a:rPr lang="it-IT" sz="1400" dirty="0">
                <a:solidFill>
                  <a:schemeClr val="tx1">
                    <a:lumMod val="75000"/>
                    <a:lumOff val="25000"/>
                  </a:schemeClr>
                </a:solidFill>
                <a:latin typeface="Georgia" panose="02040502050405020303" pitchFamily="18" charset="0"/>
                <a:ea typeface="+mn-lt"/>
                <a:cs typeface="+mn-lt"/>
              </a:rPr>
              <a:t> way, </a:t>
            </a:r>
            <a:r>
              <a:rPr lang="it-IT" sz="1400" dirty="0" err="1">
                <a:solidFill>
                  <a:schemeClr val="tx1">
                    <a:lumMod val="75000"/>
                    <a:lumOff val="25000"/>
                  </a:schemeClr>
                </a:solidFill>
                <a:latin typeface="Georgia" panose="02040502050405020303" pitchFamily="18" charset="0"/>
                <a:ea typeface="+mn-lt"/>
                <a:cs typeface="+mn-lt"/>
              </a:rPr>
              <a:t>there</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exisits</a:t>
            </a:r>
            <a:r>
              <a:rPr lang="it-IT" sz="1400" dirty="0">
                <a:solidFill>
                  <a:schemeClr val="tx1">
                    <a:lumMod val="75000"/>
                    <a:lumOff val="25000"/>
                  </a:schemeClr>
                </a:solidFill>
                <a:latin typeface="Georgia" panose="02040502050405020303" pitchFamily="18" charset="0"/>
                <a:ea typeface="+mn-lt"/>
                <a:cs typeface="+mn-lt"/>
              </a:rPr>
              <a:t> a common </a:t>
            </a:r>
            <a:r>
              <a:rPr lang="it-IT" sz="1400" dirty="0" err="1">
                <a:solidFill>
                  <a:schemeClr val="tx1">
                    <a:lumMod val="75000"/>
                    <a:lumOff val="25000"/>
                  </a:schemeClr>
                </a:solidFill>
                <a:latin typeface="Georgia" panose="02040502050405020303" pitchFamily="18" charset="0"/>
                <a:ea typeface="+mn-lt"/>
                <a:cs typeface="+mn-lt"/>
              </a:rPr>
              <a:t>consensus</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about</a:t>
            </a:r>
            <a:r>
              <a:rPr lang="it-IT" sz="1400" dirty="0">
                <a:solidFill>
                  <a:schemeClr val="tx1">
                    <a:lumMod val="75000"/>
                    <a:lumOff val="25000"/>
                  </a:schemeClr>
                </a:solidFill>
                <a:latin typeface="Georgia" panose="02040502050405020303" pitchFamily="18" charset="0"/>
                <a:ea typeface="+mn-lt"/>
                <a:cs typeface="+mn-lt"/>
              </a:rPr>
              <a:t> the </a:t>
            </a:r>
            <a:r>
              <a:rPr lang="it-IT" sz="1400" dirty="0" err="1">
                <a:solidFill>
                  <a:schemeClr val="tx1">
                    <a:lumMod val="75000"/>
                    <a:lumOff val="25000"/>
                  </a:schemeClr>
                </a:solidFill>
                <a:latin typeface="Georgia" panose="02040502050405020303" pitchFamily="18" charset="0"/>
                <a:ea typeface="+mn-lt"/>
                <a:cs typeface="+mn-lt"/>
              </a:rPr>
              <a:t>validity</a:t>
            </a:r>
            <a:r>
              <a:rPr lang="it-IT" sz="1400" dirty="0">
                <a:solidFill>
                  <a:schemeClr val="tx1">
                    <a:lumMod val="75000"/>
                    <a:lumOff val="25000"/>
                  </a:schemeClr>
                </a:solidFill>
                <a:latin typeface="Georgia" panose="02040502050405020303" pitchFamily="18" charset="0"/>
                <a:ea typeface="+mn-lt"/>
                <a:cs typeface="+mn-lt"/>
              </a:rPr>
              <a:t> of a </a:t>
            </a:r>
            <a:r>
              <a:rPr lang="it-IT" sz="1400" dirty="0" err="1">
                <a:solidFill>
                  <a:schemeClr val="tx1">
                    <a:lumMod val="75000"/>
                    <a:lumOff val="25000"/>
                  </a:schemeClr>
                </a:solidFill>
                <a:latin typeface="Georgia" panose="02040502050405020303" pitchFamily="18" charset="0"/>
                <a:ea typeface="+mn-lt"/>
                <a:cs typeface="+mn-lt"/>
              </a:rPr>
              <a:t>transaction</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Through</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smart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contracting</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asset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transfers</a:t>
            </a:r>
            <a:r>
              <a:rPr lang="it-IT" sz="1400" dirty="0">
                <a:solidFill>
                  <a:schemeClr val="tx1">
                    <a:lumMod val="75000"/>
                    <a:lumOff val="25000"/>
                  </a:schemeClr>
                </a:solidFill>
                <a:latin typeface="Georgia" panose="02040502050405020303" pitchFamily="18" charset="0"/>
                <a:ea typeface="+mn-lt"/>
                <a:cs typeface="+mn-lt"/>
              </a:rPr>
              <a:t> are </a:t>
            </a:r>
            <a:r>
              <a:rPr lang="it-IT" sz="1400" dirty="0" err="1">
                <a:solidFill>
                  <a:schemeClr val="tx1">
                    <a:lumMod val="75000"/>
                    <a:lumOff val="25000"/>
                  </a:schemeClr>
                </a:solidFill>
                <a:latin typeface="Georgia" panose="02040502050405020303" pitchFamily="18" charset="0"/>
                <a:ea typeface="+mn-lt"/>
                <a:cs typeface="+mn-lt"/>
              </a:rPr>
              <a:t>automatically</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validated</a:t>
            </a:r>
            <a:r>
              <a:rPr lang="it-IT" sz="1400" dirty="0">
                <a:solidFill>
                  <a:schemeClr val="tx1">
                    <a:lumMod val="75000"/>
                    <a:lumOff val="25000"/>
                  </a:schemeClr>
                </a:solidFill>
                <a:latin typeface="Georgia" panose="02040502050405020303" pitchFamily="18" charset="0"/>
                <a:ea typeface="+mn-lt"/>
                <a:cs typeface="+mn-lt"/>
              </a:rPr>
              <a:t> and </a:t>
            </a:r>
            <a:r>
              <a:rPr lang="it-IT" sz="1400" dirty="0" err="1">
                <a:solidFill>
                  <a:schemeClr val="tx1">
                    <a:lumMod val="75000"/>
                    <a:lumOff val="25000"/>
                  </a:schemeClr>
                </a:solidFill>
                <a:latin typeface="Georgia" panose="02040502050405020303" pitchFamily="18" charset="0"/>
                <a:ea typeface="+mn-lt"/>
                <a:cs typeface="+mn-lt"/>
              </a:rPr>
              <a:t>enforced</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while</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they</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ensure</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that</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only</a:t>
            </a:r>
            <a:r>
              <a:rPr lang="it-IT" sz="1400" dirty="0">
                <a:solidFill>
                  <a:schemeClr val="tx1">
                    <a:lumMod val="75000"/>
                    <a:lumOff val="25000"/>
                  </a:schemeClr>
                </a:solidFill>
                <a:latin typeface="Georgia" panose="02040502050405020303" pitchFamily="18" charset="0"/>
                <a:ea typeface="+mn-lt"/>
                <a:cs typeface="+mn-lt"/>
              </a:rPr>
              <a:t> the </a:t>
            </a:r>
            <a:r>
              <a:rPr lang="it-IT" sz="1400" dirty="0" err="1">
                <a:solidFill>
                  <a:schemeClr val="tx1">
                    <a:lumMod val="75000"/>
                    <a:lumOff val="25000"/>
                  </a:schemeClr>
                </a:solidFill>
                <a:latin typeface="Georgia" panose="02040502050405020303" pitchFamily="18" charset="0"/>
                <a:ea typeface="+mn-lt"/>
                <a:cs typeface="+mn-lt"/>
              </a:rPr>
              <a:t>nodes</a:t>
            </a:r>
            <a:r>
              <a:rPr lang="it-IT" sz="1400" dirty="0">
                <a:solidFill>
                  <a:schemeClr val="tx1">
                    <a:lumMod val="75000"/>
                    <a:lumOff val="25000"/>
                  </a:schemeClr>
                </a:solidFill>
                <a:latin typeface="Georgia" panose="02040502050405020303" pitchFamily="18" charset="0"/>
                <a:ea typeface="+mn-lt"/>
                <a:cs typeface="+mn-lt"/>
              </a:rPr>
              <a:t> </a:t>
            </a:r>
            <a:r>
              <a:rPr lang="it-IT" sz="1400" dirty="0" err="1">
                <a:solidFill>
                  <a:schemeClr val="tx1">
                    <a:lumMod val="75000"/>
                    <a:lumOff val="25000"/>
                  </a:schemeClr>
                </a:solidFill>
                <a:latin typeface="Georgia" panose="02040502050405020303" pitchFamily="18" charset="0"/>
                <a:ea typeface="+mn-lt"/>
                <a:cs typeface="+mn-lt"/>
              </a:rPr>
              <a:t>involved</a:t>
            </a:r>
            <a:r>
              <a:rPr lang="it-IT" sz="1400" dirty="0">
                <a:solidFill>
                  <a:schemeClr val="tx1">
                    <a:lumMod val="75000"/>
                    <a:lumOff val="25000"/>
                  </a:schemeClr>
                </a:solidFill>
                <a:latin typeface="Georgia" panose="02040502050405020303" pitchFamily="18" charset="0"/>
                <a:ea typeface="+mn-lt"/>
                <a:cs typeface="+mn-lt"/>
              </a:rPr>
              <a:t> in the </a:t>
            </a:r>
            <a:r>
              <a:rPr lang="it-IT" sz="1400" dirty="0" err="1">
                <a:solidFill>
                  <a:schemeClr val="tx1">
                    <a:lumMod val="75000"/>
                    <a:lumOff val="25000"/>
                  </a:schemeClr>
                </a:solidFill>
                <a:latin typeface="Georgia" panose="02040502050405020303" pitchFamily="18" charset="0"/>
                <a:ea typeface="+mn-lt"/>
                <a:cs typeface="+mn-lt"/>
              </a:rPr>
              <a:t>transaction</a:t>
            </a:r>
            <a:r>
              <a:rPr lang="it-IT" sz="1400" dirty="0">
                <a:solidFill>
                  <a:schemeClr val="tx1">
                    <a:lumMod val="75000"/>
                    <a:lumOff val="25000"/>
                  </a:schemeClr>
                </a:solidFill>
                <a:latin typeface="Georgia" panose="02040502050405020303" pitchFamily="18" charset="0"/>
                <a:ea typeface="+mn-lt"/>
                <a:cs typeface="+mn-lt"/>
              </a:rPr>
              <a:t> can </a:t>
            </a:r>
            <a:r>
              <a:rPr lang="it-IT" sz="1400" dirty="0" err="1">
                <a:solidFill>
                  <a:schemeClr val="tx1">
                    <a:lumMod val="75000"/>
                    <a:lumOff val="25000"/>
                  </a:schemeClr>
                </a:solidFill>
                <a:latin typeface="Georgia" panose="02040502050405020303" pitchFamily="18" charset="0"/>
                <a:ea typeface="+mn-lt"/>
                <a:cs typeface="+mn-lt"/>
              </a:rPr>
              <a:t>access</a:t>
            </a:r>
            <a:r>
              <a:rPr lang="it-IT" sz="1400" dirty="0">
                <a:solidFill>
                  <a:schemeClr val="tx1">
                    <a:lumMod val="75000"/>
                    <a:lumOff val="25000"/>
                  </a:schemeClr>
                </a:solidFill>
                <a:latin typeface="Georgia" panose="02040502050405020303" pitchFamily="18" charset="0"/>
                <a:ea typeface="+mn-lt"/>
                <a:cs typeface="+mn-lt"/>
              </a:rPr>
              <a:t> the information. </a:t>
            </a:r>
            <a:endParaRPr lang="it-IT" sz="1400" baseline="30000" dirty="0">
              <a:solidFill>
                <a:schemeClr val="tx1">
                  <a:lumMod val="75000"/>
                  <a:lumOff val="25000"/>
                </a:schemeClr>
              </a:solidFill>
              <a:latin typeface="Georgia" panose="02040502050405020303" pitchFamily="18" charset="0"/>
              <a:cs typeface="Calibri"/>
            </a:endParaRPr>
          </a:p>
          <a:p>
            <a:pPr marL="285750" indent="-285750">
              <a:buClr>
                <a:schemeClr val="bg1">
                  <a:lumMod val="85000"/>
                </a:schemeClr>
              </a:buClr>
              <a:buSzPct val="93000"/>
              <a:buFont typeface="Wingdings"/>
              <a:buChar char="Ø"/>
            </a:pPr>
            <a:endParaRPr lang="it-IT" sz="1400" dirty="0">
              <a:solidFill>
                <a:schemeClr val="tx1">
                  <a:lumMod val="75000"/>
                  <a:lumOff val="25000"/>
                </a:schemeClr>
              </a:solidFill>
              <a:latin typeface="Georgia" panose="02040502050405020303" pitchFamily="18" charset="0"/>
              <a:cs typeface="Calibri"/>
            </a:endParaRPr>
          </a:p>
        </p:txBody>
      </p:sp>
    </p:spTree>
    <p:extLst>
      <p:ext uri="{BB962C8B-B14F-4D97-AF65-F5344CB8AC3E}">
        <p14:creationId xmlns:p14="http://schemas.microsoft.com/office/powerpoint/2010/main" val="178731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7623-D29A-4CE9-97CA-6018BCA87EA5}"/>
              </a:ext>
            </a:extLst>
          </p:cNvPr>
          <p:cNvSpPr>
            <a:spLocks noGrp="1"/>
          </p:cNvSpPr>
          <p:nvPr>
            <p:ph type="title"/>
          </p:nvPr>
        </p:nvSpPr>
        <p:spPr>
          <a:xfrm>
            <a:off x="581192" y="3940117"/>
            <a:ext cx="11029615" cy="2147467"/>
          </a:xfrm>
        </p:spPr>
        <p:txBody>
          <a:bodyPr>
            <a:normAutofit/>
          </a:bodyPr>
          <a:lstStyle/>
          <a:p>
            <a:r>
              <a:rPr lang="en-US" sz="4000" dirty="0">
                <a:solidFill>
                  <a:schemeClr val="bg1"/>
                </a:solidFill>
                <a:latin typeface="Georgia" panose="02040502050405020303" pitchFamily="18" charset="0"/>
              </a:rPr>
              <a:t>OUR IDEA</a:t>
            </a:r>
          </a:p>
        </p:txBody>
      </p:sp>
      <p:pic>
        <p:nvPicPr>
          <p:cNvPr id="5" name="Picture 10">
            <a:extLst>
              <a:ext uri="{FF2B5EF4-FFF2-40B4-BE49-F238E27FC236}">
                <a16:creationId xmlns:a16="http://schemas.microsoft.com/office/drawing/2014/main" id="{0D74CE2A-F0DD-2442-B835-246738A64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313" y="898811"/>
            <a:ext cx="6975374" cy="42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20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07637-8B22-49D3-914E-2E6FE8480A1D}"/>
              </a:ext>
            </a:extLst>
          </p:cNvPr>
          <p:cNvSpPr>
            <a:spLocks noGrp="1"/>
          </p:cNvSpPr>
          <p:nvPr>
            <p:ph type="title"/>
          </p:nvPr>
        </p:nvSpPr>
        <p:spPr>
          <a:xfrm>
            <a:off x="581193" y="702156"/>
            <a:ext cx="4076153" cy="5156642"/>
          </a:xfrm>
        </p:spPr>
        <p:txBody>
          <a:bodyPr anchor="ctr">
            <a:normAutofit/>
          </a:bodyPr>
          <a:lstStyle/>
          <a:p>
            <a:r>
              <a:rPr lang="en-US" dirty="0">
                <a:solidFill>
                  <a:schemeClr val="tx2"/>
                </a:solidFill>
                <a:latin typeface="Georgia" panose="02040502050405020303" pitchFamily="18" charset="0"/>
              </a:rPr>
              <a:t>PROJECT GOALS</a:t>
            </a:r>
          </a:p>
        </p:txBody>
      </p:sp>
      <p:sp>
        <p:nvSpPr>
          <p:cNvPr id="10" name="Rectangle 9">
            <a:extLst>
              <a:ext uri="{FF2B5EF4-FFF2-40B4-BE49-F238E27FC236}">
                <a16:creationId xmlns:a16="http://schemas.microsoft.com/office/drawing/2014/main" id="{832B0DA7-13B0-4805-B9BD-9BFACCB2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5D17921-1EF4-488E-A9AA-AC6B7F3CE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96B0CFA-9EDA-4778-BB2B-853DC6F72976}"/>
              </a:ext>
            </a:extLst>
          </p:cNvPr>
          <p:cNvSpPr>
            <a:spLocks noGrp="1"/>
          </p:cNvSpPr>
          <p:nvPr>
            <p:ph idx="1"/>
          </p:nvPr>
        </p:nvSpPr>
        <p:spPr>
          <a:xfrm>
            <a:off x="4206240" y="639211"/>
            <a:ext cx="7611439" cy="5698643"/>
          </a:xfrm>
        </p:spPr>
        <p:txBody>
          <a:bodyPr>
            <a:normAutofit/>
          </a:bodyPr>
          <a:lstStyle/>
          <a:p>
            <a:pPr marL="0" indent="0" algn="ctr">
              <a:buNone/>
            </a:pPr>
            <a:r>
              <a:rPr lang="en-US" sz="1600" i="1" dirty="0">
                <a:latin typeface="Georgia" panose="02040502050405020303" pitchFamily="18" charset="0"/>
              </a:rPr>
              <a:t>This project aims to address some of the main issues linked to the field of car insurances by implementing a blockchain based smart contracting on Ethereum</a:t>
            </a:r>
            <a:r>
              <a:rPr lang="en-US" sz="1600" dirty="0">
                <a:latin typeface="Georgia" panose="02040502050405020303" pitchFamily="18" charset="0"/>
              </a:rPr>
              <a:t>. </a:t>
            </a:r>
          </a:p>
          <a:p>
            <a:endParaRPr lang="en-US" sz="1600" dirty="0">
              <a:latin typeface="Georgia" panose="02040502050405020303" pitchFamily="18" charset="0"/>
            </a:endParaRPr>
          </a:p>
          <a:p>
            <a:r>
              <a:rPr lang="en-US" sz="1600" dirty="0">
                <a:latin typeface="Georgia" panose="02040502050405020303" pitchFamily="18" charset="0"/>
              </a:rPr>
              <a:t>The purpose of this project is to redesign the procedure that starts from the creation of a car insurance contract to the expiration of the contract itself, passing through the management of a car accident and all the related practices. </a:t>
            </a:r>
          </a:p>
          <a:p>
            <a:r>
              <a:rPr lang="en-US" sz="1600" dirty="0">
                <a:latin typeface="Georgia" panose="02040502050405020303" pitchFamily="18" charset="0"/>
              </a:rPr>
              <a:t>The major goal and the focus is on making the procedure more efficient and safer. Indeed Blockchain-based networks can from one side secure customer data and improve customer experience, from the side of insurance companies it can prevent frauds, automate payments through smart contracts and therefore reduce the operating costs enhance productivity.  </a:t>
            </a:r>
          </a:p>
        </p:txBody>
      </p:sp>
    </p:spTree>
    <p:extLst>
      <p:ext uri="{BB962C8B-B14F-4D97-AF65-F5344CB8AC3E}">
        <p14:creationId xmlns:p14="http://schemas.microsoft.com/office/powerpoint/2010/main" val="381214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EDBC-0675-4C1C-A383-AC086197903A}"/>
              </a:ext>
            </a:extLst>
          </p:cNvPr>
          <p:cNvSpPr>
            <a:spLocks noGrp="1"/>
          </p:cNvSpPr>
          <p:nvPr>
            <p:ph type="title"/>
          </p:nvPr>
        </p:nvSpPr>
        <p:spPr/>
        <p:txBody>
          <a:bodyPr/>
          <a:lstStyle/>
          <a:p>
            <a:r>
              <a:rPr lang="en-US">
                <a:latin typeface="Georgia" panose="02040502050405020303" pitchFamily="18" charset="0"/>
              </a:rPr>
              <a:t>PROCESS FLOW OVERVIEW</a:t>
            </a:r>
            <a:endParaRPr lang="en-US" dirty="0">
              <a:latin typeface="Georgia" panose="02040502050405020303" pitchFamily="18" charset="0"/>
            </a:endParaRPr>
          </a:p>
        </p:txBody>
      </p:sp>
      <p:sp>
        <p:nvSpPr>
          <p:cNvPr id="3" name="Content Placeholder 2">
            <a:extLst>
              <a:ext uri="{FF2B5EF4-FFF2-40B4-BE49-F238E27FC236}">
                <a16:creationId xmlns:a16="http://schemas.microsoft.com/office/drawing/2014/main" id="{3296CC14-0AA4-47BC-9E45-1FD58DAA613C}"/>
              </a:ext>
            </a:extLst>
          </p:cNvPr>
          <p:cNvSpPr>
            <a:spLocks noGrp="1"/>
          </p:cNvSpPr>
          <p:nvPr>
            <p:ph idx="1"/>
          </p:nvPr>
        </p:nvSpPr>
        <p:spPr>
          <a:xfrm>
            <a:off x="581192" y="2340864"/>
            <a:ext cx="11029615" cy="3904488"/>
          </a:xfrm>
        </p:spPr>
        <p:txBody>
          <a:bodyPr>
            <a:normAutofit lnSpcReduction="10000"/>
          </a:bodyPr>
          <a:lstStyle/>
          <a:p>
            <a:pPr marL="0" indent="0" algn="just">
              <a:buNone/>
            </a:pPr>
            <a:r>
              <a:rPr lang="en-US" dirty="0">
                <a:latin typeface="Georgia" panose="02040502050405020303" pitchFamily="18" charset="0"/>
              </a:rPr>
              <a:t>The system consists of three main smart contracts:</a:t>
            </a:r>
          </a:p>
          <a:p>
            <a:pPr algn="just"/>
            <a:r>
              <a:rPr lang="en-US" b="1" i="1" dirty="0">
                <a:latin typeface="Georgia" panose="02040502050405020303" pitchFamily="18" charset="0"/>
              </a:rPr>
              <a:t>‘</a:t>
            </a:r>
            <a:r>
              <a:rPr lang="en-US" b="1" i="1" dirty="0" err="1">
                <a:latin typeface="Georgia" panose="02040502050405020303" pitchFamily="18" charset="0"/>
              </a:rPr>
              <a:t>police_report</a:t>
            </a:r>
            <a:r>
              <a:rPr lang="en-US" b="1" i="1" dirty="0">
                <a:latin typeface="Georgia" panose="02040502050405020303" pitchFamily="18" charset="0"/>
              </a:rPr>
              <a:t>’ </a:t>
            </a:r>
          </a:p>
          <a:p>
            <a:pPr marL="324000" lvl="1" indent="0" algn="just">
              <a:buNone/>
            </a:pPr>
            <a:r>
              <a:rPr lang="en-US" dirty="0">
                <a:latin typeface="Georgia" panose="02040502050405020303" pitchFamily="18" charset="0"/>
              </a:rPr>
              <a:t>It contains all the details of the car accident and its main function is to update the </a:t>
            </a:r>
            <a:r>
              <a:rPr lang="en-US" i="1" dirty="0">
                <a:latin typeface="Georgia" panose="02040502050405020303" pitchFamily="18" charset="0"/>
              </a:rPr>
              <a:t>‘</a:t>
            </a:r>
            <a:r>
              <a:rPr lang="en-US" i="1" dirty="0" err="1">
                <a:latin typeface="Georgia" panose="02040502050405020303" pitchFamily="18" charset="0"/>
              </a:rPr>
              <a:t>personal_contract</a:t>
            </a:r>
            <a:r>
              <a:rPr lang="en-US" i="1" dirty="0">
                <a:latin typeface="Georgia" panose="02040502050405020303" pitchFamily="18" charset="0"/>
              </a:rPr>
              <a:t>’</a:t>
            </a:r>
            <a:r>
              <a:rPr lang="en-US" dirty="0">
                <a:latin typeface="Georgia" panose="02040502050405020303" pitchFamily="18" charset="0"/>
              </a:rPr>
              <a:t>.</a:t>
            </a:r>
          </a:p>
          <a:p>
            <a:pPr algn="just"/>
            <a:r>
              <a:rPr lang="en-US" b="1" i="1" dirty="0">
                <a:latin typeface="Georgia" panose="02040502050405020303" pitchFamily="18" charset="0"/>
              </a:rPr>
              <a:t>‘</a:t>
            </a:r>
            <a:r>
              <a:rPr lang="en-US" b="1" i="1" dirty="0" err="1">
                <a:latin typeface="Georgia" panose="02040502050405020303" pitchFamily="18" charset="0"/>
              </a:rPr>
              <a:t>personal_contract</a:t>
            </a:r>
            <a:r>
              <a:rPr lang="en-US" b="1" i="1" dirty="0">
                <a:latin typeface="Georgia" panose="02040502050405020303" pitchFamily="18" charset="0"/>
              </a:rPr>
              <a:t>’</a:t>
            </a:r>
          </a:p>
          <a:p>
            <a:pPr marL="324000" lvl="1" indent="0" algn="just">
              <a:buNone/>
            </a:pPr>
            <a:r>
              <a:rPr lang="en-US" dirty="0">
                <a:latin typeface="Georgia" panose="02040502050405020303" pitchFamily="18" charset="0"/>
              </a:rPr>
              <a:t>It contains all the information about the owner of a car insurance and about his history as a driver. </a:t>
            </a:r>
          </a:p>
          <a:p>
            <a:pPr marL="324000" lvl="1" indent="0" algn="just">
              <a:buNone/>
            </a:pPr>
            <a:r>
              <a:rPr lang="en-US" dirty="0">
                <a:latin typeface="Georgia" panose="02040502050405020303" pitchFamily="18" charset="0"/>
              </a:rPr>
              <a:t>It's also linked to the </a:t>
            </a:r>
            <a:r>
              <a:rPr lang="en-US" i="1" dirty="0">
                <a:latin typeface="Georgia" panose="02040502050405020303" pitchFamily="18" charset="0"/>
              </a:rPr>
              <a:t>‘</a:t>
            </a:r>
            <a:r>
              <a:rPr lang="en-US" i="1" dirty="0" err="1">
                <a:latin typeface="Georgia" panose="02040502050405020303" pitchFamily="18" charset="0"/>
              </a:rPr>
              <a:t>insurance_contract</a:t>
            </a:r>
            <a:r>
              <a:rPr lang="en-US" i="1" dirty="0">
                <a:latin typeface="Georgia" panose="02040502050405020303" pitchFamily="18" charset="0"/>
              </a:rPr>
              <a:t>’</a:t>
            </a:r>
            <a:r>
              <a:rPr lang="en-US" dirty="0">
                <a:latin typeface="Georgia" panose="02040502050405020303" pitchFamily="18" charset="0"/>
              </a:rPr>
              <a:t> and feeds it with the information when an accident occurs. </a:t>
            </a:r>
          </a:p>
          <a:p>
            <a:pPr algn="just"/>
            <a:r>
              <a:rPr lang="en-US" b="1" i="1" dirty="0">
                <a:latin typeface="Georgia" panose="02040502050405020303" pitchFamily="18" charset="0"/>
              </a:rPr>
              <a:t>‘</a:t>
            </a:r>
            <a:r>
              <a:rPr lang="en-US" b="1" i="1" dirty="0" err="1">
                <a:latin typeface="Georgia" panose="02040502050405020303" pitchFamily="18" charset="0"/>
              </a:rPr>
              <a:t>insurance_contract</a:t>
            </a:r>
            <a:r>
              <a:rPr lang="en-US" b="1" i="1" dirty="0">
                <a:latin typeface="Georgia" panose="02040502050405020303" pitchFamily="18" charset="0"/>
              </a:rPr>
              <a:t>’</a:t>
            </a:r>
          </a:p>
          <a:p>
            <a:pPr marL="324000" lvl="1" indent="0" algn="just">
              <a:buNone/>
            </a:pPr>
            <a:r>
              <a:rPr lang="en-US" dirty="0">
                <a:latin typeface="Georgia" panose="02040502050405020303" pitchFamily="18" charset="0"/>
              </a:rPr>
              <a:t>It's the contract between the driver and the insurance company. </a:t>
            </a:r>
          </a:p>
          <a:p>
            <a:pPr marL="324000" lvl="1" indent="0" algn="just">
              <a:buNone/>
            </a:pPr>
            <a:r>
              <a:rPr lang="en-US" dirty="0">
                <a:latin typeface="Georgia" panose="02040502050405020303" pitchFamily="18" charset="0"/>
              </a:rPr>
              <a:t>Once it receives the information about the accident it processes all the data and it evaluates if it is possible to provide a compensation or not; if the outcome is positive the insurance should automatically provide for reimbursement.</a:t>
            </a:r>
          </a:p>
          <a:p>
            <a:pPr marL="324000" lvl="1" indent="0" algn="just">
              <a:buNone/>
            </a:pPr>
            <a:endParaRPr lang="en-US" dirty="0">
              <a:latin typeface="Georgia" panose="02040502050405020303" pitchFamily="18" charset="0"/>
            </a:endParaRPr>
          </a:p>
          <a:p>
            <a:pPr marL="0" indent="0" algn="just">
              <a:buNone/>
            </a:pPr>
            <a:r>
              <a:rPr lang="en-US" dirty="0">
                <a:latin typeface="Georgia" panose="02040502050405020303" pitchFamily="18" charset="0"/>
              </a:rPr>
              <a:t>The implementation of the smart contracts was performed on Remix using Solidity version 0.5.1. </a:t>
            </a:r>
          </a:p>
          <a:p>
            <a:pPr algn="just"/>
            <a:endParaRPr lang="en-US" b="1" i="1" dirty="0">
              <a:latin typeface="Georgia" panose="02040502050405020303" pitchFamily="18" charset="0"/>
            </a:endParaRPr>
          </a:p>
        </p:txBody>
      </p:sp>
    </p:spTree>
    <p:extLst>
      <p:ext uri="{BB962C8B-B14F-4D97-AF65-F5344CB8AC3E}">
        <p14:creationId xmlns:p14="http://schemas.microsoft.com/office/powerpoint/2010/main" val="52258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F798-0F95-42E7-854B-3F5526EA5E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059E97-ED65-422F-845A-C472A15EF8F3}"/>
              </a:ext>
            </a:extLst>
          </p:cNvPr>
          <p:cNvSpPr>
            <a:spLocks noGrp="1"/>
          </p:cNvSpPr>
          <p:nvPr>
            <p:ph idx="1"/>
          </p:nvPr>
        </p:nvSpPr>
        <p:spPr/>
        <p:txBody>
          <a:bodyPr/>
          <a:lstStyle/>
          <a:p>
            <a:r>
              <a:rPr lang="en-US" dirty="0"/>
              <a:t>Maybe add a diagram here??</a:t>
            </a:r>
          </a:p>
        </p:txBody>
      </p:sp>
    </p:spTree>
    <p:extLst>
      <p:ext uri="{BB962C8B-B14F-4D97-AF65-F5344CB8AC3E}">
        <p14:creationId xmlns:p14="http://schemas.microsoft.com/office/powerpoint/2010/main" val="75614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FCF4-C006-442B-A2D7-36B7FA1D8BBA}"/>
              </a:ext>
            </a:extLst>
          </p:cNvPr>
          <p:cNvSpPr>
            <a:spLocks noGrp="1"/>
          </p:cNvSpPr>
          <p:nvPr>
            <p:ph type="title"/>
          </p:nvPr>
        </p:nvSpPr>
        <p:spPr>
          <a:xfrm>
            <a:off x="581192" y="393397"/>
            <a:ext cx="11029616" cy="1188720"/>
          </a:xfrm>
        </p:spPr>
        <p:txBody>
          <a:bodyPr>
            <a:normAutofit/>
          </a:bodyPr>
          <a:lstStyle/>
          <a:p>
            <a:r>
              <a:rPr lang="en-US">
                <a:latin typeface="Georgia" panose="02040502050405020303" pitchFamily="18" charset="0"/>
              </a:rPr>
              <a:t>PERSONAL CONTRACT</a:t>
            </a:r>
            <a:endParaRPr lang="en-US" dirty="0">
              <a:latin typeface="Georgia" panose="02040502050405020303" pitchFamily="18" charset="0"/>
            </a:endParaRPr>
          </a:p>
        </p:txBody>
      </p:sp>
      <p:sp>
        <p:nvSpPr>
          <p:cNvPr id="3" name="Content Placeholder 2">
            <a:extLst>
              <a:ext uri="{FF2B5EF4-FFF2-40B4-BE49-F238E27FC236}">
                <a16:creationId xmlns:a16="http://schemas.microsoft.com/office/drawing/2014/main" id="{075A22CA-D0A5-47E4-8319-C9700EC2B98E}"/>
              </a:ext>
            </a:extLst>
          </p:cNvPr>
          <p:cNvSpPr>
            <a:spLocks noGrp="1"/>
          </p:cNvSpPr>
          <p:nvPr>
            <p:ph idx="1"/>
          </p:nvPr>
        </p:nvSpPr>
        <p:spPr>
          <a:xfrm>
            <a:off x="581192" y="1582117"/>
            <a:ext cx="11282257" cy="4973063"/>
          </a:xfrm>
        </p:spPr>
        <p:txBody>
          <a:bodyPr>
            <a:normAutofit/>
          </a:bodyPr>
          <a:lstStyle/>
          <a:p>
            <a:pPr marL="0" indent="0">
              <a:buNone/>
            </a:pPr>
            <a:r>
              <a:rPr lang="en-US" sz="1600">
                <a:latin typeface="Georgia" panose="02040502050405020303" pitchFamily="18" charset="0"/>
              </a:rPr>
              <a:t>The personal_contract is created when a person obtains the license. It contains the most relevant information regarding the individual such as: </a:t>
            </a:r>
            <a:r>
              <a:rPr lang="en-US" sz="1600" i="1">
                <a:latin typeface="Georgia" panose="02040502050405020303" pitchFamily="18" charset="0"/>
              </a:rPr>
              <a:t>Name, Surname, Birth date, License ID</a:t>
            </a:r>
          </a:p>
          <a:p>
            <a:pPr marL="0" indent="0">
              <a:buNone/>
            </a:pPr>
            <a:r>
              <a:rPr lang="en-US" sz="1600">
                <a:latin typeface="Georgia" panose="02040502050405020303" pitchFamily="18" charset="0"/>
              </a:rPr>
              <a:t>It has two main functions: </a:t>
            </a:r>
          </a:p>
          <a:p>
            <a:pPr marL="724050" lvl="1" indent="-400050">
              <a:buFont typeface="+mj-lt"/>
              <a:buAutoNum type="romanUcPeriod"/>
            </a:pPr>
            <a:r>
              <a:rPr lang="en-US" sz="1400">
                <a:latin typeface="Georgia" panose="02040502050405020303" pitchFamily="18" charset="0"/>
              </a:rPr>
              <a:t>Having all the information about the person, including also his past history, which is a useful tool for insurance companies to calculate the risk premium. Furthermore, since it is based on a blockchain system it is incorruptible, thus the person can’t lie about his previous ‘incident history’ (therefore preventing frauds).</a:t>
            </a:r>
            <a:br>
              <a:rPr lang="en-US" sz="1400">
                <a:latin typeface="Georgia" panose="02040502050405020303" pitchFamily="18" charset="0"/>
              </a:rPr>
            </a:br>
            <a:endParaRPr lang="en-US" sz="1400">
              <a:latin typeface="Georgia" panose="02040502050405020303" pitchFamily="18" charset="0"/>
            </a:endParaRPr>
          </a:p>
          <a:p>
            <a:pPr marL="666900" lvl="1" indent="-342900">
              <a:buFont typeface="+mj-lt"/>
              <a:buAutoNum type="romanUcPeriod"/>
            </a:pPr>
            <a:r>
              <a:rPr lang="en-US" sz="1400">
                <a:latin typeface="Georgia" panose="02040502050405020303" pitchFamily="18" charset="0"/>
              </a:rPr>
              <a:t>When an accident happens, the police draw up a report with all the information regarding the accident (see below), this report is ‘pushed’ and it updates the personal_contract, which in turn gives an external data feed to the insurance_contract. The latter when receives the information about the accident and starts to process the data. </a:t>
            </a:r>
          </a:p>
          <a:p>
            <a:pPr marL="666900" lvl="1" indent="-342900">
              <a:buFont typeface="+mj-lt"/>
              <a:buAutoNum type="romanUcPeriod"/>
            </a:pPr>
            <a:endParaRPr lang="en-US" sz="1400">
              <a:latin typeface="Georgia" panose="02040502050405020303" pitchFamily="18" charset="0"/>
            </a:endParaRPr>
          </a:p>
          <a:p>
            <a:pPr marL="0" indent="0">
              <a:buNone/>
            </a:pPr>
            <a:r>
              <a:rPr lang="en-US" sz="1600">
                <a:latin typeface="Georgia" panose="02040502050405020303" pitchFamily="18" charset="0"/>
              </a:rPr>
              <a:t>Essentially, the </a:t>
            </a:r>
            <a:r>
              <a:rPr lang="en-US" sz="1600" i="1">
                <a:latin typeface="Georgia" panose="02040502050405020303" pitchFamily="18" charset="0"/>
              </a:rPr>
              <a:t>'personal_contract'</a:t>
            </a:r>
            <a:r>
              <a:rPr lang="en-US" sz="1600">
                <a:latin typeface="Georgia" panose="02040502050405020303" pitchFamily="18" charset="0"/>
              </a:rPr>
              <a:t> is a sort of ‘incorruptible’ identification card that can be only updated by an official source/node, which is the police (through the police reports). It is useful because the </a:t>
            </a:r>
            <a:r>
              <a:rPr lang="en-US" sz="1600" i="1">
                <a:latin typeface="Georgia" panose="02040502050405020303" pitchFamily="18" charset="0"/>
              </a:rPr>
              <a:t>'insurace_contract’</a:t>
            </a:r>
            <a:r>
              <a:rPr lang="en-US" sz="1600">
                <a:latin typeface="Georgia" panose="02040502050405020303" pitchFamily="18" charset="0"/>
              </a:rPr>
              <a:t> is based on the information that the </a:t>
            </a:r>
            <a:r>
              <a:rPr lang="en-US" sz="1600" i="1">
                <a:latin typeface="Georgia" panose="02040502050405020303" pitchFamily="18" charset="0"/>
              </a:rPr>
              <a:t>'personal_contract'</a:t>
            </a:r>
            <a:r>
              <a:rPr lang="en-US" sz="1600">
                <a:latin typeface="Georgia" panose="02040502050405020303" pitchFamily="18" charset="0"/>
              </a:rPr>
              <a:t> contains, both regarding the computation of the risk premium and the  the resolution of an accident practice.</a:t>
            </a:r>
            <a:endParaRPr lang="en-US" sz="1600" dirty="0">
              <a:latin typeface="Georgia" panose="02040502050405020303" pitchFamily="18" charset="0"/>
            </a:endParaRPr>
          </a:p>
        </p:txBody>
      </p:sp>
    </p:spTree>
    <p:extLst>
      <p:ext uri="{BB962C8B-B14F-4D97-AF65-F5344CB8AC3E}">
        <p14:creationId xmlns:p14="http://schemas.microsoft.com/office/powerpoint/2010/main" val="3832750505"/>
      </p:ext>
    </p:extLst>
  </p:cSld>
  <p:clrMapOvr>
    <a:masterClrMapping/>
  </p:clrMapOvr>
</p:sld>
</file>

<file path=ppt/theme/theme1.xml><?xml version="1.0" encoding="utf-8"?>
<a:theme xmlns:a="http://schemas.openxmlformats.org/drawingml/2006/main" name="DividendVTI">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1702</Words>
  <Application>Microsoft Macintosh PowerPoint</Application>
  <PresentationFormat>Widescreen</PresentationFormat>
  <Paragraphs>97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vt:lpstr>
      <vt:lpstr>Calibri</vt:lpstr>
      <vt:lpstr>Georgia</vt:lpstr>
      <vt:lpstr>News Gothic MT</vt:lpstr>
      <vt:lpstr>Wingdings</vt:lpstr>
      <vt:lpstr>Wingdings 2</vt:lpstr>
      <vt:lpstr>DividendVTI</vt:lpstr>
      <vt:lpstr>PowerPoint Presentation</vt:lpstr>
      <vt:lpstr>INTRODUCTION</vt:lpstr>
      <vt:lpstr>Car INSURANCE AS WE KNOW IT</vt:lpstr>
      <vt:lpstr>CURRENT INSURTECH MARKET</vt:lpstr>
      <vt:lpstr>OUR IDEA</vt:lpstr>
      <vt:lpstr>PROJECT GOALS</vt:lpstr>
      <vt:lpstr>PROCESS FLOW OVERVIEW</vt:lpstr>
      <vt:lpstr>PowerPoint Presentation</vt:lpstr>
      <vt:lpstr>PERSONAL CONTRACT</vt:lpstr>
      <vt:lpstr>POLICE REPORT</vt:lpstr>
      <vt:lpstr>INSURANCE CONTRACT</vt:lpstr>
      <vt:lpstr>BUSINESS IMPLICATIONS</vt:lpstr>
      <vt:lpstr>The economics behind it</vt:lpstr>
      <vt:lpstr>Business Value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MIRCO ADOBATI</dc:creator>
  <cp:lastModifiedBy>MIRCO ADOBATI</cp:lastModifiedBy>
  <cp:revision>23</cp:revision>
  <dcterms:created xsi:type="dcterms:W3CDTF">2019-12-15T21:10:09Z</dcterms:created>
  <dcterms:modified xsi:type="dcterms:W3CDTF">2019-12-16T10:02:24Z</dcterms:modified>
</cp:coreProperties>
</file>