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3" autoAdjust="0"/>
    <p:restoredTop sz="94660"/>
  </p:normalViewPr>
  <p:slideViewPr>
    <p:cSldViewPr snapToGrid="0">
      <p:cViewPr varScale="1">
        <p:scale>
          <a:sx n="44" d="100"/>
          <a:sy n="44" d="100"/>
        </p:scale>
        <p:origin x="48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76C37-6D54-4D77-9827-21F942D37952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FFC6A-4DB5-4348-B095-574146CA5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0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3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7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8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6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4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8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9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4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5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7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468C-DD99-4A67-88E0-6A9E9115AC9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9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B468C-DD99-4A67-88E0-6A9E9115AC9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FF1C-C683-4D80-A21B-102152DF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180235"/>
            <a:ext cx="5470527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Full-Stack Development</a:t>
            </a:r>
            <a:endParaRPr lang="en-US" dirty="0"/>
          </a:p>
        </p:txBody>
      </p:sp>
      <p:sp>
        <p:nvSpPr>
          <p:cNvPr id="5" name="Shape 536"/>
          <p:cNvSpPr/>
          <p:nvPr/>
        </p:nvSpPr>
        <p:spPr>
          <a:xfrm>
            <a:off x="1850116" y="3330236"/>
            <a:ext cx="1371606" cy="685800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&lt;h1&gt;</a:t>
            </a:r>
          </a:p>
        </p:txBody>
      </p:sp>
      <p:sp>
        <p:nvSpPr>
          <p:cNvPr id="7" name="Shape 537"/>
          <p:cNvSpPr/>
          <p:nvPr/>
        </p:nvSpPr>
        <p:spPr>
          <a:xfrm>
            <a:off x="3221715" y="3327399"/>
            <a:ext cx="4724403" cy="685800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dirty="0" err="1" smtClean="0"/>
              <a:t>Isto</a:t>
            </a:r>
            <a:r>
              <a:rPr lang="en-US" dirty="0" smtClean="0"/>
              <a:t> é um </a:t>
            </a:r>
            <a:r>
              <a:rPr lang="en-US" dirty="0" err="1" smtClean="0"/>
              <a:t>título</a:t>
            </a:r>
            <a:endParaRPr dirty="0"/>
          </a:p>
        </p:txBody>
      </p:sp>
      <p:sp>
        <p:nvSpPr>
          <p:cNvPr id="8" name="Shape 538"/>
          <p:cNvSpPr/>
          <p:nvPr/>
        </p:nvSpPr>
        <p:spPr>
          <a:xfrm>
            <a:off x="7946118" y="3327399"/>
            <a:ext cx="1676403" cy="685800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&lt;/h1&gt;</a:t>
            </a:r>
          </a:p>
        </p:txBody>
      </p:sp>
      <p:sp>
        <p:nvSpPr>
          <p:cNvPr id="9" name="Shape 539"/>
          <p:cNvSpPr txBox="1"/>
          <p:nvPr/>
        </p:nvSpPr>
        <p:spPr>
          <a:xfrm>
            <a:off x="1929409" y="4852918"/>
            <a:ext cx="1213020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err="1" smtClean="0"/>
              <a:t>Abrir</a:t>
            </a:r>
            <a:r>
              <a:rPr lang="en-US" dirty="0" smtClean="0"/>
              <a:t> </a:t>
            </a:r>
            <a:r>
              <a:rPr dirty="0" smtClean="0"/>
              <a:t>Tag</a:t>
            </a:r>
            <a:endParaRPr dirty="0"/>
          </a:p>
        </p:txBody>
      </p:sp>
      <p:sp>
        <p:nvSpPr>
          <p:cNvPr id="10" name="Shape 540"/>
          <p:cNvSpPr txBox="1"/>
          <p:nvPr/>
        </p:nvSpPr>
        <p:spPr>
          <a:xfrm>
            <a:off x="8059077" y="4852918"/>
            <a:ext cx="1442250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err="1" smtClean="0"/>
              <a:t>Fechar</a:t>
            </a:r>
            <a:r>
              <a:rPr lang="en-US" dirty="0" smtClean="0"/>
              <a:t> </a:t>
            </a:r>
            <a:r>
              <a:rPr dirty="0" smtClean="0"/>
              <a:t>Tag</a:t>
            </a:r>
            <a:endParaRPr dirty="0"/>
          </a:p>
        </p:txBody>
      </p:sp>
      <p:sp>
        <p:nvSpPr>
          <p:cNvPr id="11" name="Shape 541"/>
          <p:cNvSpPr txBox="1"/>
          <p:nvPr/>
        </p:nvSpPr>
        <p:spPr>
          <a:xfrm>
            <a:off x="5101332" y="1776078"/>
            <a:ext cx="1248095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err="1" smtClean="0"/>
              <a:t>conteúdo</a:t>
            </a:r>
            <a:endParaRPr dirty="0"/>
          </a:p>
        </p:txBody>
      </p:sp>
      <p:cxnSp>
        <p:nvCxnSpPr>
          <p:cNvPr id="12" name="Connector 542"/>
          <p:cNvCxnSpPr/>
          <p:nvPr/>
        </p:nvCxnSpPr>
        <p:spPr>
          <a:xfrm flipH="1" flipV="1">
            <a:off x="2528811" y="4013199"/>
            <a:ext cx="2444" cy="814796"/>
          </a:xfrm>
          <a:prstGeom prst="straightConnector1">
            <a:avLst/>
          </a:prstGeom>
          <a:ln w="63500">
            <a:solidFill>
              <a:srgbClr val="5B9BD5"/>
            </a:solidFill>
            <a:miter/>
            <a:tailEnd type="triangle"/>
          </a:ln>
        </p:spPr>
      </p:cxnSp>
      <p:sp>
        <p:nvSpPr>
          <p:cNvPr id="13" name="Shape 543"/>
          <p:cNvSpPr/>
          <p:nvPr/>
        </p:nvSpPr>
        <p:spPr>
          <a:xfrm flipV="1">
            <a:off x="8876062" y="4038122"/>
            <a:ext cx="5" cy="814801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" name="Shape 544"/>
          <p:cNvSpPr/>
          <p:nvPr/>
        </p:nvSpPr>
        <p:spPr>
          <a:xfrm>
            <a:off x="5713841" y="2338315"/>
            <a:ext cx="5" cy="989088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14399" y="897589"/>
            <a:ext cx="4251327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HTML </a:t>
            </a:r>
            <a:r>
              <a:rPr lang="en-US" dirty="0" err="1" smtClean="0"/>
              <a:t>revisão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914399" y="897589"/>
            <a:ext cx="4251327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HTML </a:t>
            </a:r>
            <a:r>
              <a:rPr lang="en-US" dirty="0" err="1" smtClean="0"/>
              <a:t>revisão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80235"/>
            <a:ext cx="5470527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Full-Stack Development</a:t>
            </a:r>
            <a:endParaRPr lang="en-US" dirty="0"/>
          </a:p>
        </p:txBody>
      </p:sp>
      <p:sp>
        <p:nvSpPr>
          <p:cNvPr id="5" name="Shape 536"/>
          <p:cNvSpPr/>
          <p:nvPr/>
        </p:nvSpPr>
        <p:spPr>
          <a:xfrm>
            <a:off x="1850116" y="3330236"/>
            <a:ext cx="5998484" cy="707882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 anchor="ctr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smtClean="0"/>
              <a:t>&lt;</a:t>
            </a:r>
            <a:r>
              <a:rPr lang="en-US" dirty="0" smtClean="0"/>
              <a:t>a                                </a:t>
            </a:r>
            <a:r>
              <a:rPr dirty="0" smtClean="0"/>
              <a:t>&gt;</a:t>
            </a:r>
            <a:endParaRPr dirty="0"/>
          </a:p>
        </p:txBody>
      </p:sp>
      <p:sp>
        <p:nvSpPr>
          <p:cNvPr id="7" name="Shape 537"/>
          <p:cNvSpPr/>
          <p:nvPr/>
        </p:nvSpPr>
        <p:spPr>
          <a:xfrm>
            <a:off x="2757411" y="3499513"/>
            <a:ext cx="3924302" cy="369328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1800" dirty="0" err="1" smtClean="0"/>
              <a:t>href</a:t>
            </a:r>
            <a:r>
              <a:rPr lang="en-US" sz="1800" dirty="0" smtClean="0"/>
              <a:t> = “www.google.com”</a:t>
            </a:r>
            <a:endParaRPr sz="1800" dirty="0"/>
          </a:p>
        </p:txBody>
      </p:sp>
      <p:sp>
        <p:nvSpPr>
          <p:cNvPr id="8" name="Shape 538"/>
          <p:cNvSpPr/>
          <p:nvPr/>
        </p:nvSpPr>
        <p:spPr>
          <a:xfrm>
            <a:off x="9512300" y="3327399"/>
            <a:ext cx="1151621" cy="707882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 anchor="ctr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smtClean="0"/>
              <a:t>&lt;/</a:t>
            </a:r>
            <a:r>
              <a:rPr lang="en-US" dirty="0" smtClean="0"/>
              <a:t>a</a:t>
            </a:r>
            <a:r>
              <a:rPr dirty="0" smtClean="0"/>
              <a:t>&gt;</a:t>
            </a:r>
            <a:endParaRPr dirty="0"/>
          </a:p>
        </p:txBody>
      </p:sp>
      <p:sp>
        <p:nvSpPr>
          <p:cNvPr id="9" name="Shape 539"/>
          <p:cNvSpPr txBox="1"/>
          <p:nvPr/>
        </p:nvSpPr>
        <p:spPr>
          <a:xfrm>
            <a:off x="1624609" y="4852918"/>
            <a:ext cx="1213020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err="1" smtClean="0"/>
              <a:t>Abrir</a:t>
            </a:r>
            <a:r>
              <a:rPr lang="en-US" dirty="0" smtClean="0"/>
              <a:t> </a:t>
            </a:r>
            <a:r>
              <a:rPr dirty="0" smtClean="0"/>
              <a:t>Tag</a:t>
            </a:r>
            <a:endParaRPr dirty="0"/>
          </a:p>
        </p:txBody>
      </p:sp>
      <p:sp>
        <p:nvSpPr>
          <p:cNvPr id="10" name="Shape 540"/>
          <p:cNvSpPr txBox="1"/>
          <p:nvPr/>
        </p:nvSpPr>
        <p:spPr>
          <a:xfrm>
            <a:off x="9100477" y="4852918"/>
            <a:ext cx="1442250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err="1" smtClean="0"/>
              <a:t>Fechar</a:t>
            </a:r>
            <a:r>
              <a:rPr lang="en-US" dirty="0" smtClean="0"/>
              <a:t> </a:t>
            </a:r>
            <a:r>
              <a:rPr dirty="0" smtClean="0"/>
              <a:t>Tag</a:t>
            </a:r>
            <a:endParaRPr dirty="0"/>
          </a:p>
        </p:txBody>
      </p:sp>
      <p:sp>
        <p:nvSpPr>
          <p:cNvPr id="11" name="Shape 541"/>
          <p:cNvSpPr txBox="1"/>
          <p:nvPr/>
        </p:nvSpPr>
        <p:spPr>
          <a:xfrm>
            <a:off x="8123932" y="1776078"/>
            <a:ext cx="1248095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err="1" smtClean="0"/>
              <a:t>conteúdo</a:t>
            </a:r>
            <a:endParaRPr dirty="0"/>
          </a:p>
        </p:txBody>
      </p:sp>
      <p:cxnSp>
        <p:nvCxnSpPr>
          <p:cNvPr id="12" name="Connector 542"/>
          <p:cNvCxnSpPr/>
          <p:nvPr/>
        </p:nvCxnSpPr>
        <p:spPr>
          <a:xfrm flipH="1" flipV="1">
            <a:off x="2224011" y="4013199"/>
            <a:ext cx="2444" cy="814796"/>
          </a:xfrm>
          <a:prstGeom prst="straightConnector1">
            <a:avLst/>
          </a:prstGeom>
          <a:ln w="63500">
            <a:solidFill>
              <a:srgbClr val="5B9BD5"/>
            </a:solidFill>
            <a:miter/>
            <a:tailEnd type="triangle"/>
          </a:ln>
        </p:spPr>
      </p:cxnSp>
      <p:sp>
        <p:nvSpPr>
          <p:cNvPr id="13" name="Shape 543"/>
          <p:cNvSpPr/>
          <p:nvPr/>
        </p:nvSpPr>
        <p:spPr>
          <a:xfrm flipV="1">
            <a:off x="9917462" y="4038122"/>
            <a:ext cx="5" cy="814801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" name="Shape 544"/>
          <p:cNvSpPr/>
          <p:nvPr/>
        </p:nvSpPr>
        <p:spPr>
          <a:xfrm>
            <a:off x="8736441" y="2338315"/>
            <a:ext cx="5" cy="989088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" name="Shape 538"/>
          <p:cNvSpPr/>
          <p:nvPr/>
        </p:nvSpPr>
        <p:spPr>
          <a:xfrm>
            <a:off x="7895713" y="3327399"/>
            <a:ext cx="1569474" cy="70408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 anchor="ctr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2800" dirty="0" smtClean="0"/>
              <a:t>Link</a:t>
            </a:r>
            <a:endParaRPr sz="2800" dirty="0"/>
          </a:p>
        </p:txBody>
      </p:sp>
      <p:sp>
        <p:nvSpPr>
          <p:cNvPr id="16" name="Shape 541"/>
          <p:cNvSpPr txBox="1"/>
          <p:nvPr/>
        </p:nvSpPr>
        <p:spPr>
          <a:xfrm>
            <a:off x="4301783" y="1938210"/>
            <a:ext cx="1046116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err="1" smtClean="0"/>
              <a:t>atributo</a:t>
            </a:r>
            <a:endParaRPr dirty="0"/>
          </a:p>
        </p:txBody>
      </p:sp>
      <p:sp>
        <p:nvSpPr>
          <p:cNvPr id="17" name="Shape 544"/>
          <p:cNvSpPr/>
          <p:nvPr/>
        </p:nvSpPr>
        <p:spPr>
          <a:xfrm>
            <a:off x="4824841" y="2499029"/>
            <a:ext cx="5" cy="989088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487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180235"/>
            <a:ext cx="5470527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Full-Stack Development</a:t>
            </a:r>
            <a:endParaRPr lang="en-US" dirty="0"/>
          </a:p>
        </p:txBody>
      </p:sp>
      <p:sp>
        <p:nvSpPr>
          <p:cNvPr id="5" name="Shape 536"/>
          <p:cNvSpPr/>
          <p:nvPr/>
        </p:nvSpPr>
        <p:spPr>
          <a:xfrm>
            <a:off x="1850116" y="3330236"/>
            <a:ext cx="6925584" cy="707882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smtClean="0"/>
              <a:t>&lt;</a:t>
            </a:r>
            <a:r>
              <a:rPr lang="en-US" dirty="0" err="1" smtClean="0"/>
              <a:t>img</a:t>
            </a:r>
            <a:endParaRPr dirty="0"/>
          </a:p>
        </p:txBody>
      </p:sp>
      <p:sp>
        <p:nvSpPr>
          <p:cNvPr id="8" name="Shape 538"/>
          <p:cNvSpPr/>
          <p:nvPr/>
        </p:nvSpPr>
        <p:spPr>
          <a:xfrm>
            <a:off x="8775700" y="3327399"/>
            <a:ext cx="846821" cy="707882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smtClean="0"/>
              <a:t>&gt;</a:t>
            </a:r>
            <a:endParaRPr dirty="0"/>
          </a:p>
        </p:txBody>
      </p:sp>
      <p:sp>
        <p:nvSpPr>
          <p:cNvPr id="9" name="Shape 539"/>
          <p:cNvSpPr txBox="1"/>
          <p:nvPr/>
        </p:nvSpPr>
        <p:spPr>
          <a:xfrm>
            <a:off x="1929409" y="4852918"/>
            <a:ext cx="1213020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err="1" smtClean="0"/>
              <a:t>Abrir</a:t>
            </a:r>
            <a:r>
              <a:rPr lang="en-US" dirty="0" smtClean="0"/>
              <a:t> </a:t>
            </a:r>
            <a:r>
              <a:rPr dirty="0" smtClean="0"/>
              <a:t>Tag</a:t>
            </a:r>
            <a:endParaRPr dirty="0"/>
          </a:p>
        </p:txBody>
      </p:sp>
      <p:sp>
        <p:nvSpPr>
          <p:cNvPr id="10" name="Shape 540"/>
          <p:cNvSpPr txBox="1"/>
          <p:nvPr/>
        </p:nvSpPr>
        <p:spPr>
          <a:xfrm>
            <a:off x="8059077" y="4852918"/>
            <a:ext cx="2258306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smtClean="0"/>
              <a:t>Tag</a:t>
            </a:r>
            <a:r>
              <a:rPr lang="en-US" dirty="0" smtClean="0"/>
              <a:t> auto </a:t>
            </a:r>
            <a:r>
              <a:rPr lang="en-US" dirty="0" err="1" smtClean="0"/>
              <a:t>contida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11" name="Shape 541"/>
          <p:cNvSpPr txBox="1"/>
          <p:nvPr/>
        </p:nvSpPr>
        <p:spPr>
          <a:xfrm>
            <a:off x="5101332" y="1776078"/>
            <a:ext cx="1046116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err="1" smtClean="0"/>
              <a:t>atributo</a:t>
            </a:r>
            <a:endParaRPr dirty="0"/>
          </a:p>
        </p:txBody>
      </p:sp>
      <p:cxnSp>
        <p:nvCxnSpPr>
          <p:cNvPr id="12" name="Connector 542"/>
          <p:cNvCxnSpPr/>
          <p:nvPr/>
        </p:nvCxnSpPr>
        <p:spPr>
          <a:xfrm flipH="1" flipV="1">
            <a:off x="2528811" y="4013199"/>
            <a:ext cx="2444" cy="814796"/>
          </a:xfrm>
          <a:prstGeom prst="straightConnector1">
            <a:avLst/>
          </a:prstGeom>
          <a:ln w="63500">
            <a:solidFill>
              <a:srgbClr val="5B9BD5"/>
            </a:solidFill>
            <a:miter/>
            <a:tailEnd type="triangle"/>
          </a:ln>
        </p:spPr>
      </p:cxnSp>
      <p:sp>
        <p:nvSpPr>
          <p:cNvPr id="13" name="Shape 543"/>
          <p:cNvSpPr/>
          <p:nvPr/>
        </p:nvSpPr>
        <p:spPr>
          <a:xfrm flipV="1">
            <a:off x="8876062" y="4038122"/>
            <a:ext cx="5" cy="814801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" name="Shape 544"/>
          <p:cNvSpPr/>
          <p:nvPr/>
        </p:nvSpPr>
        <p:spPr>
          <a:xfrm>
            <a:off x="5713841" y="2338315"/>
            <a:ext cx="5" cy="989088"/>
          </a:xfrm>
          <a:prstGeom prst="line">
            <a:avLst/>
          </a:prstGeom>
          <a:ln w="63500">
            <a:solidFill>
              <a:srgbClr val="5B9BD5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14399" y="897589"/>
            <a:ext cx="4251327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HTML </a:t>
            </a:r>
            <a:r>
              <a:rPr lang="en-US" dirty="0" err="1" smtClean="0"/>
              <a:t>revisão</a:t>
            </a:r>
            <a:endParaRPr lang="en-US" dirty="0"/>
          </a:p>
        </p:txBody>
      </p:sp>
      <p:sp>
        <p:nvSpPr>
          <p:cNvPr id="15" name="Shape 537"/>
          <p:cNvSpPr/>
          <p:nvPr/>
        </p:nvSpPr>
        <p:spPr>
          <a:xfrm>
            <a:off x="3813176" y="3496676"/>
            <a:ext cx="3924302" cy="369328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40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1800" dirty="0" err="1" smtClean="0"/>
              <a:t>src</a:t>
            </a:r>
            <a:r>
              <a:rPr lang="en-US" sz="1800" dirty="0" smtClean="0"/>
              <a:t>= “foto.jpeg”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62206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180235"/>
            <a:ext cx="5470527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 smtClean="0"/>
              <a:t>Full-Stack</a:t>
            </a:r>
            <a:r>
              <a:rPr lang="pt-BR" dirty="0" smtClean="0"/>
              <a:t> </a:t>
            </a:r>
            <a:r>
              <a:rPr lang="pt-BR" dirty="0" err="1" smtClean="0"/>
              <a:t>Development</a:t>
            </a:r>
            <a:endParaRPr lang="pt-BR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14399" y="897589"/>
            <a:ext cx="4251327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HTML revisão</a:t>
            </a:r>
            <a:endParaRPr lang="pt-BR" dirty="0"/>
          </a:p>
        </p:txBody>
      </p:sp>
      <p:sp>
        <p:nvSpPr>
          <p:cNvPr id="19" name="TextBox 18"/>
          <p:cNvSpPr txBox="1"/>
          <p:nvPr/>
        </p:nvSpPr>
        <p:spPr>
          <a:xfrm>
            <a:off x="520699" y="1791508"/>
            <a:ext cx="5254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Títulos:</a:t>
            </a:r>
          </a:p>
          <a:p>
            <a:r>
              <a:rPr lang="pt-BR" b="1" dirty="0">
                <a:solidFill>
                  <a:srgbClr val="7030A0"/>
                </a:solidFill>
              </a:rPr>
              <a:t>&lt;h1&gt; &lt;/h1&gt; </a:t>
            </a:r>
            <a:r>
              <a:rPr lang="pt-BR" dirty="0"/>
              <a:t>- </a:t>
            </a:r>
            <a:r>
              <a:rPr lang="pt-BR" dirty="0" err="1"/>
              <a:t>Heading</a:t>
            </a:r>
            <a:r>
              <a:rPr lang="pt-BR" dirty="0"/>
              <a:t> 1 (grande)</a:t>
            </a:r>
          </a:p>
          <a:p>
            <a:r>
              <a:rPr lang="pt-BR" b="1" dirty="0">
                <a:solidFill>
                  <a:srgbClr val="7030A0"/>
                </a:solidFill>
              </a:rPr>
              <a:t>&lt;h2&gt; &lt;/h2&gt; </a:t>
            </a:r>
            <a:r>
              <a:rPr lang="pt-BR" dirty="0"/>
              <a:t>- </a:t>
            </a:r>
            <a:r>
              <a:rPr lang="pt-BR" dirty="0" err="1"/>
              <a:t>Heading</a:t>
            </a:r>
            <a:r>
              <a:rPr lang="pt-BR" dirty="0"/>
              <a:t> 2 (um pouco menor)</a:t>
            </a:r>
          </a:p>
          <a:p>
            <a:r>
              <a:rPr lang="pt-BR" b="1" dirty="0">
                <a:solidFill>
                  <a:srgbClr val="7030A0"/>
                </a:solidFill>
              </a:rPr>
              <a:t>&lt;h3&gt; &lt;/h3&gt; </a:t>
            </a:r>
            <a:r>
              <a:rPr lang="pt-BR" dirty="0"/>
              <a:t>- </a:t>
            </a:r>
            <a:r>
              <a:rPr lang="pt-BR" dirty="0" err="1"/>
              <a:t>Heading</a:t>
            </a:r>
            <a:r>
              <a:rPr lang="pt-BR" dirty="0"/>
              <a:t> 3 (um pouco menor ainda)</a:t>
            </a:r>
          </a:p>
          <a:p>
            <a:r>
              <a:rPr lang="pt-BR" dirty="0"/>
              <a:t>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0699" y="3508901"/>
            <a:ext cx="61325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u="sng" dirty="0"/>
          </a:p>
          <a:p>
            <a:r>
              <a:rPr lang="pt-BR" b="1" u="sng" dirty="0"/>
              <a:t>Blocos:</a:t>
            </a:r>
          </a:p>
          <a:p>
            <a:r>
              <a:rPr lang="pt-BR" b="1" dirty="0">
                <a:solidFill>
                  <a:srgbClr val="0070C0"/>
                </a:solidFill>
              </a:rPr>
              <a:t>&lt;</a:t>
            </a:r>
            <a:r>
              <a:rPr lang="pt-BR" b="1" dirty="0" err="1">
                <a:solidFill>
                  <a:srgbClr val="0070C0"/>
                </a:solidFill>
              </a:rPr>
              <a:t>html</a:t>
            </a:r>
            <a:r>
              <a:rPr lang="pt-BR" b="1" dirty="0">
                <a:solidFill>
                  <a:srgbClr val="0070C0"/>
                </a:solidFill>
              </a:rPr>
              <a:t>&gt; &lt;/</a:t>
            </a:r>
            <a:r>
              <a:rPr lang="pt-BR" b="1" dirty="0" err="1">
                <a:solidFill>
                  <a:srgbClr val="0070C0"/>
                </a:solidFill>
              </a:rPr>
              <a:t>html</a:t>
            </a:r>
            <a:r>
              <a:rPr lang="pt-BR" b="1" dirty="0">
                <a:solidFill>
                  <a:srgbClr val="0070C0"/>
                </a:solidFill>
              </a:rPr>
              <a:t>&gt; </a:t>
            </a:r>
            <a:r>
              <a:rPr lang="pt-BR" dirty="0"/>
              <a:t>- Bloco principal que amarra todo o código</a:t>
            </a:r>
          </a:p>
          <a:p>
            <a:r>
              <a:rPr lang="pt-BR" b="1" dirty="0">
                <a:solidFill>
                  <a:srgbClr val="0070C0"/>
                </a:solidFill>
              </a:rPr>
              <a:t>&lt;</a:t>
            </a:r>
            <a:r>
              <a:rPr lang="pt-BR" b="1" dirty="0" err="1">
                <a:solidFill>
                  <a:srgbClr val="0070C0"/>
                </a:solidFill>
              </a:rPr>
              <a:t>head</a:t>
            </a:r>
            <a:r>
              <a:rPr lang="pt-BR" b="1" dirty="0">
                <a:solidFill>
                  <a:srgbClr val="0070C0"/>
                </a:solidFill>
              </a:rPr>
              <a:t>&gt; &lt;/</a:t>
            </a:r>
            <a:r>
              <a:rPr lang="pt-BR" b="1" dirty="0" err="1">
                <a:solidFill>
                  <a:srgbClr val="0070C0"/>
                </a:solidFill>
              </a:rPr>
              <a:t>head</a:t>
            </a:r>
            <a:r>
              <a:rPr lang="pt-BR" b="1" dirty="0">
                <a:solidFill>
                  <a:srgbClr val="0070C0"/>
                </a:solidFill>
              </a:rPr>
              <a:t>&gt; </a:t>
            </a:r>
            <a:r>
              <a:rPr lang="pt-BR" dirty="0"/>
              <a:t>- amarra o código do header</a:t>
            </a:r>
          </a:p>
          <a:p>
            <a:r>
              <a:rPr lang="pt-BR" b="1" dirty="0">
                <a:solidFill>
                  <a:srgbClr val="0070C0"/>
                </a:solidFill>
              </a:rPr>
              <a:t>&lt;</a:t>
            </a:r>
            <a:r>
              <a:rPr lang="pt-BR" b="1" dirty="0" err="1">
                <a:solidFill>
                  <a:srgbClr val="0070C0"/>
                </a:solidFill>
              </a:rPr>
              <a:t>body</a:t>
            </a:r>
            <a:r>
              <a:rPr lang="pt-BR" b="1" dirty="0">
                <a:solidFill>
                  <a:srgbClr val="0070C0"/>
                </a:solidFill>
              </a:rPr>
              <a:t>&gt; &lt;/</a:t>
            </a:r>
            <a:r>
              <a:rPr lang="pt-BR" b="1" dirty="0" err="1">
                <a:solidFill>
                  <a:srgbClr val="0070C0"/>
                </a:solidFill>
              </a:rPr>
              <a:t>body</a:t>
            </a:r>
            <a:r>
              <a:rPr lang="pt-BR" b="1" dirty="0">
                <a:solidFill>
                  <a:srgbClr val="0070C0"/>
                </a:solidFill>
              </a:rPr>
              <a:t>&gt; </a:t>
            </a:r>
            <a:r>
              <a:rPr lang="pt-BR" dirty="0"/>
              <a:t>- amarra o conteúdo principal</a:t>
            </a:r>
          </a:p>
          <a:p>
            <a:r>
              <a:rPr lang="pt-BR" b="1" dirty="0">
                <a:solidFill>
                  <a:srgbClr val="0070C0"/>
                </a:solidFill>
              </a:rPr>
              <a:t>&lt;</a:t>
            </a:r>
            <a:r>
              <a:rPr lang="pt-BR" b="1" dirty="0" err="1">
                <a:solidFill>
                  <a:srgbClr val="0070C0"/>
                </a:solidFill>
              </a:rPr>
              <a:t>div</a:t>
            </a:r>
            <a:r>
              <a:rPr lang="pt-BR" b="1" dirty="0">
                <a:solidFill>
                  <a:srgbClr val="0070C0"/>
                </a:solidFill>
              </a:rPr>
              <a:t>&gt; &lt;/</a:t>
            </a:r>
            <a:r>
              <a:rPr lang="pt-BR" b="1" dirty="0" err="1">
                <a:solidFill>
                  <a:srgbClr val="0070C0"/>
                </a:solidFill>
              </a:rPr>
              <a:t>div</a:t>
            </a:r>
            <a:r>
              <a:rPr lang="pt-BR" b="1" dirty="0">
                <a:solidFill>
                  <a:srgbClr val="0070C0"/>
                </a:solidFill>
              </a:rPr>
              <a:t>&gt; </a:t>
            </a:r>
            <a:r>
              <a:rPr lang="pt-BR" dirty="0"/>
              <a:t>- é um bloco dentro do </a:t>
            </a:r>
            <a:r>
              <a:rPr lang="pt-BR" dirty="0" err="1"/>
              <a:t>body</a:t>
            </a:r>
            <a:r>
              <a:rPr lang="pt-BR" dirty="0"/>
              <a:t> (é um mini </a:t>
            </a:r>
            <a:r>
              <a:rPr lang="pt-BR" dirty="0" err="1"/>
              <a:t>body</a:t>
            </a:r>
            <a:r>
              <a:rPr lang="pt-BR" dirty="0"/>
              <a:t>) </a:t>
            </a:r>
          </a:p>
          <a:p>
            <a:r>
              <a:rPr lang="pt-BR" b="1" dirty="0">
                <a:solidFill>
                  <a:srgbClr val="0070C0"/>
                </a:solidFill>
              </a:rPr>
              <a:t>&lt;p&gt; &lt;/p&gt; </a:t>
            </a:r>
            <a:r>
              <a:rPr lang="pt-BR" dirty="0"/>
              <a:t>- é um paragrafo</a:t>
            </a:r>
          </a:p>
          <a:p>
            <a:r>
              <a:rPr lang="pt-BR" dirty="0"/>
              <a:t>…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13562" y="495292"/>
            <a:ext cx="23971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Outros:</a:t>
            </a:r>
          </a:p>
          <a:p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pt-BR" b="1" dirty="0" err="1">
                <a:solidFill>
                  <a:schemeClr val="accent2">
                    <a:lumMod val="75000"/>
                  </a:schemeClr>
                </a:solidFill>
              </a:rPr>
              <a:t>strong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&gt; </a:t>
            </a:r>
            <a:r>
              <a:rPr lang="pt-BR" dirty="0"/>
              <a:t>(negrito), </a:t>
            </a:r>
          </a:p>
          <a:p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&lt;em&gt; </a:t>
            </a:r>
            <a:r>
              <a:rPr lang="pt-BR" dirty="0"/>
              <a:t>(itálico)</a:t>
            </a:r>
          </a:p>
          <a:p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pt-BR" b="1" dirty="0" err="1">
                <a:solidFill>
                  <a:schemeClr val="accent2">
                    <a:lumMod val="75000"/>
                  </a:schemeClr>
                </a:solidFill>
              </a:rPr>
              <a:t>img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&gt; </a:t>
            </a:r>
            <a:r>
              <a:rPr lang="pt-BR" dirty="0"/>
              <a:t>(imagem), </a:t>
            </a:r>
          </a:p>
          <a:p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&lt;a </a:t>
            </a:r>
            <a:r>
              <a:rPr lang="pt-BR" b="1" dirty="0" err="1">
                <a:solidFill>
                  <a:schemeClr val="accent2">
                    <a:lumMod val="75000"/>
                  </a:schemeClr>
                </a:solidFill>
              </a:rPr>
              <a:t>href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&gt; </a:t>
            </a:r>
            <a:r>
              <a:rPr lang="pt-BR" dirty="0"/>
              <a:t>(links), </a:t>
            </a:r>
          </a:p>
          <a:p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&lt;li&gt; </a:t>
            </a:r>
            <a:r>
              <a:rPr lang="pt-BR" dirty="0" smtClean="0"/>
              <a:t>(itens) </a:t>
            </a:r>
            <a:r>
              <a:rPr lang="pt-BR" dirty="0"/>
              <a:t>,</a:t>
            </a:r>
          </a:p>
          <a:p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pt-BR" b="1" dirty="0" err="1">
                <a:solidFill>
                  <a:schemeClr val="accent2">
                    <a:lumMod val="75000"/>
                  </a:schemeClr>
                </a:solidFill>
              </a:rPr>
              <a:t>title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&gt; </a:t>
            </a:r>
            <a:r>
              <a:rPr lang="pt-BR" dirty="0"/>
              <a:t>(título), </a:t>
            </a:r>
            <a:br>
              <a:rPr lang="pt-BR" dirty="0"/>
            </a:br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pt-BR" b="1" dirty="0" err="1">
                <a:solidFill>
                  <a:schemeClr val="accent2">
                    <a:lumMod val="75000"/>
                  </a:schemeClr>
                </a:solidFill>
              </a:rPr>
              <a:t>br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&gt; </a:t>
            </a:r>
            <a:r>
              <a:rPr lang="pt-BR" dirty="0"/>
              <a:t>(pular linha), </a:t>
            </a:r>
          </a:p>
          <a:p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pt-BR" b="1" dirty="0" err="1">
                <a:solidFill>
                  <a:schemeClr val="accent2">
                    <a:lumMod val="75000"/>
                  </a:schemeClr>
                </a:solidFill>
              </a:rPr>
              <a:t>table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&gt; </a:t>
            </a:r>
            <a:r>
              <a:rPr lang="pt-BR" dirty="0"/>
              <a:t>(tabelas</a:t>
            </a:r>
            <a:r>
              <a:rPr lang="pt-BR" dirty="0" smtClean="0"/>
              <a:t>), </a:t>
            </a:r>
          </a:p>
          <a:p>
            <a:r>
              <a:rPr lang="pt-BR" dirty="0" smtClean="0"/>
              <a:t>…</a:t>
            </a:r>
            <a:endParaRPr lang="pt-BR" dirty="0"/>
          </a:p>
        </p:txBody>
      </p:sp>
      <p:sp>
        <p:nvSpPr>
          <p:cNvPr id="22" name="TextBox 21"/>
          <p:cNvSpPr txBox="1"/>
          <p:nvPr/>
        </p:nvSpPr>
        <p:spPr>
          <a:xfrm>
            <a:off x="6913562" y="3716040"/>
            <a:ext cx="45672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smtClean="0"/>
              <a:t>Especiais:</a:t>
            </a:r>
            <a:endParaRPr lang="pt-BR" b="1" u="sng" dirty="0"/>
          </a:p>
          <a:p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&lt;!-- --&gt; </a:t>
            </a:r>
            <a:r>
              <a:rPr lang="pt-BR" dirty="0" smtClean="0"/>
              <a:t>adiciona</a:t>
            </a:r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dirty="0" smtClean="0"/>
              <a:t>comentários</a:t>
            </a:r>
          </a:p>
          <a:p>
            <a:r>
              <a:rPr lang="pt-BR" b="1" dirty="0" smtClean="0">
                <a:solidFill>
                  <a:srgbClr val="00B0F0"/>
                </a:solidFill>
              </a:rPr>
              <a:t>&lt;</a:t>
            </a:r>
            <a:r>
              <a:rPr lang="pt-BR" b="1" dirty="0" err="1">
                <a:solidFill>
                  <a:srgbClr val="00B0F0"/>
                </a:solidFill>
              </a:rPr>
              <a:t>video</a:t>
            </a:r>
            <a:r>
              <a:rPr lang="pt-BR" b="1" dirty="0">
                <a:solidFill>
                  <a:srgbClr val="00B0F0"/>
                </a:solidFill>
              </a:rPr>
              <a:t>&gt; </a:t>
            </a:r>
            <a:r>
              <a:rPr lang="pt-BR" dirty="0" err="1"/>
              <a:t>videos</a:t>
            </a:r>
            <a:endParaRPr lang="pt-BR" dirty="0"/>
          </a:p>
          <a:p>
            <a:r>
              <a:rPr lang="pt-BR" b="1" dirty="0">
                <a:solidFill>
                  <a:srgbClr val="00B0F0"/>
                </a:solidFill>
              </a:rPr>
              <a:t>&lt;</a:t>
            </a:r>
            <a:r>
              <a:rPr lang="pt-BR" b="1" dirty="0" err="1">
                <a:solidFill>
                  <a:srgbClr val="00B0F0"/>
                </a:solidFill>
              </a:rPr>
              <a:t>audio</a:t>
            </a:r>
            <a:r>
              <a:rPr lang="pt-BR" b="1" dirty="0">
                <a:solidFill>
                  <a:srgbClr val="00B0F0"/>
                </a:solidFill>
              </a:rPr>
              <a:t>&gt; </a:t>
            </a:r>
            <a:r>
              <a:rPr lang="pt-BR" dirty="0"/>
              <a:t>arquivos de áudio</a:t>
            </a:r>
          </a:p>
          <a:p>
            <a:r>
              <a:rPr lang="pt-BR" b="1" dirty="0">
                <a:solidFill>
                  <a:srgbClr val="00B0F0"/>
                </a:solidFill>
              </a:rPr>
              <a:t>&lt;</a:t>
            </a:r>
            <a:r>
              <a:rPr lang="pt-BR" b="1" dirty="0" err="1">
                <a:solidFill>
                  <a:srgbClr val="00B0F0"/>
                </a:solidFill>
              </a:rPr>
              <a:t>embed</a:t>
            </a:r>
            <a:r>
              <a:rPr lang="pt-BR" b="1" dirty="0">
                <a:solidFill>
                  <a:srgbClr val="00B0F0"/>
                </a:solidFill>
              </a:rPr>
              <a:t>&gt; </a:t>
            </a:r>
            <a:r>
              <a:rPr lang="pt-BR" dirty="0"/>
              <a:t>adiciona arquivo dentro do </a:t>
            </a:r>
            <a:r>
              <a:rPr lang="pt-BR" dirty="0" err="1"/>
              <a:t>html</a:t>
            </a:r>
            <a:endParaRPr lang="pt-BR" dirty="0"/>
          </a:p>
          <a:p>
            <a:r>
              <a:rPr lang="pt-BR" b="1" dirty="0">
                <a:solidFill>
                  <a:srgbClr val="00B0F0"/>
                </a:solidFill>
              </a:rPr>
              <a:t>&lt;</a:t>
            </a:r>
            <a:r>
              <a:rPr lang="pt-BR" b="1" dirty="0" err="1">
                <a:solidFill>
                  <a:srgbClr val="00B0F0"/>
                </a:solidFill>
              </a:rPr>
              <a:t>code</a:t>
            </a:r>
            <a:r>
              <a:rPr lang="pt-BR" b="1" dirty="0">
                <a:solidFill>
                  <a:srgbClr val="00B0F0"/>
                </a:solidFill>
              </a:rPr>
              <a:t>&gt; </a:t>
            </a:r>
            <a:r>
              <a:rPr lang="pt-BR" dirty="0"/>
              <a:t>para incluir texto do código no </a:t>
            </a:r>
            <a:r>
              <a:rPr lang="pt-BR" dirty="0" err="1"/>
              <a:t>html</a:t>
            </a:r>
            <a:endParaRPr lang="pt-BR" dirty="0"/>
          </a:p>
          <a:p>
            <a:r>
              <a:rPr lang="pt-BR" b="1" dirty="0">
                <a:solidFill>
                  <a:srgbClr val="00B0F0"/>
                </a:solidFill>
              </a:rPr>
              <a:t>&lt;header&gt; </a:t>
            </a:r>
            <a:r>
              <a:rPr lang="pt-BR" dirty="0"/>
              <a:t>adiciona cabeçalho</a:t>
            </a:r>
          </a:p>
          <a:p>
            <a:r>
              <a:rPr lang="pt-BR" b="1" dirty="0">
                <a:solidFill>
                  <a:srgbClr val="00B0F0"/>
                </a:solidFill>
              </a:rPr>
              <a:t>&lt;</a:t>
            </a:r>
            <a:r>
              <a:rPr lang="pt-BR" b="1" dirty="0" err="1">
                <a:solidFill>
                  <a:srgbClr val="00B0F0"/>
                </a:solidFill>
              </a:rPr>
              <a:t>nav</a:t>
            </a:r>
            <a:r>
              <a:rPr lang="pt-BR" b="1" dirty="0">
                <a:solidFill>
                  <a:srgbClr val="00B0F0"/>
                </a:solidFill>
              </a:rPr>
              <a:t>&gt; </a:t>
            </a:r>
            <a:r>
              <a:rPr lang="pt-BR" dirty="0"/>
              <a:t>adiciona uma barra de navegação</a:t>
            </a:r>
          </a:p>
          <a:p>
            <a:r>
              <a:rPr lang="pt-BR" b="1" dirty="0">
                <a:solidFill>
                  <a:srgbClr val="00B0F0"/>
                </a:solidFill>
              </a:rPr>
              <a:t>&lt;</a:t>
            </a:r>
            <a:r>
              <a:rPr lang="pt-BR" b="1" dirty="0" err="1">
                <a:solidFill>
                  <a:srgbClr val="00B0F0"/>
                </a:solidFill>
              </a:rPr>
              <a:t>footer</a:t>
            </a:r>
            <a:r>
              <a:rPr lang="pt-BR" b="1" dirty="0">
                <a:solidFill>
                  <a:srgbClr val="00B0F0"/>
                </a:solidFill>
              </a:rPr>
              <a:t>&gt; </a:t>
            </a:r>
            <a:r>
              <a:rPr lang="pt-BR" dirty="0"/>
              <a:t>adiciona </a:t>
            </a:r>
            <a:r>
              <a:rPr lang="pt-BR" dirty="0" smtClean="0"/>
              <a:t>rodapé</a:t>
            </a:r>
          </a:p>
          <a:p>
            <a:r>
              <a:rPr lang="pt-BR" dirty="0" smtClean="0"/>
              <a:t>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5166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180235"/>
            <a:ext cx="5470527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 smtClean="0"/>
              <a:t>Full-Stack</a:t>
            </a:r>
            <a:r>
              <a:rPr lang="pt-BR" dirty="0" smtClean="0"/>
              <a:t> </a:t>
            </a:r>
            <a:r>
              <a:rPr lang="pt-BR" dirty="0" err="1" smtClean="0"/>
              <a:t>Development</a:t>
            </a:r>
            <a:endParaRPr lang="pt-BR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14399" y="897589"/>
            <a:ext cx="4251327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HTML revisão</a:t>
            </a:r>
            <a:endParaRPr lang="pt-BR" dirty="0"/>
          </a:p>
        </p:txBody>
      </p:sp>
      <p:sp>
        <p:nvSpPr>
          <p:cNvPr id="19" name="TextBox 18"/>
          <p:cNvSpPr txBox="1"/>
          <p:nvPr/>
        </p:nvSpPr>
        <p:spPr>
          <a:xfrm>
            <a:off x="520699" y="1791508"/>
            <a:ext cx="5254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>
                <a:solidFill>
                  <a:schemeClr val="tx1">
                    <a:alpha val="25000"/>
                  </a:schemeClr>
                </a:solidFill>
              </a:rPr>
              <a:t>Títulos:</a:t>
            </a:r>
          </a:p>
          <a:p>
            <a:r>
              <a:rPr lang="pt-BR" b="1" dirty="0">
                <a:solidFill>
                  <a:schemeClr val="tx1">
                    <a:alpha val="25000"/>
                  </a:schemeClr>
                </a:solidFill>
              </a:rPr>
              <a:t>&lt;h1&gt; &lt;/h1&gt; </a:t>
            </a:r>
            <a:r>
              <a:rPr lang="pt-BR" dirty="0">
                <a:solidFill>
                  <a:schemeClr val="tx1">
                    <a:alpha val="25000"/>
                  </a:schemeClr>
                </a:solidFill>
              </a:rPr>
              <a:t>- </a:t>
            </a:r>
            <a:r>
              <a:rPr lang="pt-BR" dirty="0" err="1">
                <a:solidFill>
                  <a:schemeClr val="tx1">
                    <a:alpha val="25000"/>
                  </a:schemeClr>
                </a:solidFill>
              </a:rPr>
              <a:t>Heading</a:t>
            </a:r>
            <a:r>
              <a:rPr lang="pt-BR" dirty="0">
                <a:solidFill>
                  <a:schemeClr val="tx1">
                    <a:alpha val="25000"/>
                  </a:schemeClr>
                </a:solidFill>
              </a:rPr>
              <a:t> 1 (grande)</a:t>
            </a:r>
          </a:p>
          <a:p>
            <a:r>
              <a:rPr lang="pt-BR" b="1" dirty="0">
                <a:solidFill>
                  <a:schemeClr val="tx1">
                    <a:alpha val="25000"/>
                  </a:schemeClr>
                </a:solidFill>
              </a:rPr>
              <a:t>&lt;h2&gt; &lt;/h2&gt; </a:t>
            </a:r>
            <a:r>
              <a:rPr lang="pt-BR" dirty="0">
                <a:solidFill>
                  <a:schemeClr val="tx1">
                    <a:alpha val="25000"/>
                  </a:schemeClr>
                </a:solidFill>
              </a:rPr>
              <a:t>- </a:t>
            </a:r>
            <a:r>
              <a:rPr lang="pt-BR" dirty="0" err="1">
                <a:solidFill>
                  <a:schemeClr val="tx1">
                    <a:alpha val="25000"/>
                  </a:schemeClr>
                </a:solidFill>
              </a:rPr>
              <a:t>Heading</a:t>
            </a:r>
            <a:r>
              <a:rPr lang="pt-BR" dirty="0">
                <a:solidFill>
                  <a:schemeClr val="tx1">
                    <a:alpha val="25000"/>
                  </a:schemeClr>
                </a:solidFill>
              </a:rPr>
              <a:t> 2 (um pouco menor)</a:t>
            </a:r>
          </a:p>
          <a:p>
            <a:r>
              <a:rPr lang="pt-BR" b="1" dirty="0">
                <a:solidFill>
                  <a:schemeClr val="tx1">
                    <a:alpha val="25000"/>
                  </a:schemeClr>
                </a:solidFill>
              </a:rPr>
              <a:t>&lt;h3&gt; &lt;/h3&gt; </a:t>
            </a:r>
            <a:r>
              <a:rPr lang="pt-BR" dirty="0">
                <a:solidFill>
                  <a:schemeClr val="tx1">
                    <a:alpha val="25000"/>
                  </a:schemeClr>
                </a:solidFill>
              </a:rPr>
              <a:t>- </a:t>
            </a:r>
            <a:r>
              <a:rPr lang="pt-BR" dirty="0" err="1">
                <a:solidFill>
                  <a:schemeClr val="tx1">
                    <a:alpha val="25000"/>
                  </a:schemeClr>
                </a:solidFill>
              </a:rPr>
              <a:t>Heading</a:t>
            </a:r>
            <a:r>
              <a:rPr lang="pt-BR" dirty="0">
                <a:solidFill>
                  <a:schemeClr val="tx1">
                    <a:alpha val="25000"/>
                  </a:schemeClr>
                </a:solidFill>
              </a:rPr>
              <a:t> 3 (um pouco menor ainda)</a:t>
            </a:r>
          </a:p>
          <a:p>
            <a:r>
              <a:rPr lang="pt-BR" dirty="0">
                <a:solidFill>
                  <a:schemeClr val="tx1">
                    <a:alpha val="25000"/>
                  </a:schemeClr>
                </a:solidFill>
              </a:rPr>
              <a:t>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0699" y="3508901"/>
            <a:ext cx="61325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u="sng" dirty="0">
              <a:solidFill>
                <a:schemeClr val="tx1">
                  <a:alpha val="25000"/>
                </a:schemeClr>
              </a:solidFill>
            </a:endParaRPr>
          </a:p>
          <a:p>
            <a:r>
              <a:rPr lang="pt-BR" b="1" u="sng" dirty="0">
                <a:solidFill>
                  <a:schemeClr val="tx1">
                    <a:alpha val="25000"/>
                  </a:schemeClr>
                </a:solidFill>
              </a:rPr>
              <a:t>Blocos:</a:t>
            </a:r>
          </a:p>
          <a:p>
            <a:r>
              <a:rPr lang="pt-BR" b="1" dirty="0">
                <a:solidFill>
                  <a:schemeClr val="tx1">
                    <a:alpha val="25000"/>
                  </a:schemeClr>
                </a:solidFill>
              </a:rPr>
              <a:t>&lt;</a:t>
            </a:r>
            <a:r>
              <a:rPr lang="pt-BR" b="1" dirty="0" err="1">
                <a:solidFill>
                  <a:schemeClr val="tx1">
                    <a:alpha val="25000"/>
                  </a:schemeClr>
                </a:solidFill>
              </a:rPr>
              <a:t>html</a:t>
            </a:r>
            <a:r>
              <a:rPr lang="pt-BR" b="1" dirty="0">
                <a:solidFill>
                  <a:schemeClr val="tx1">
                    <a:alpha val="25000"/>
                  </a:schemeClr>
                </a:solidFill>
              </a:rPr>
              <a:t>&gt; &lt;/</a:t>
            </a:r>
            <a:r>
              <a:rPr lang="pt-BR" b="1" dirty="0" err="1">
                <a:solidFill>
                  <a:schemeClr val="tx1">
                    <a:alpha val="25000"/>
                  </a:schemeClr>
                </a:solidFill>
              </a:rPr>
              <a:t>html</a:t>
            </a:r>
            <a:r>
              <a:rPr lang="pt-BR" b="1" dirty="0">
                <a:solidFill>
                  <a:schemeClr val="tx1">
                    <a:alpha val="25000"/>
                  </a:schemeClr>
                </a:solidFill>
              </a:rPr>
              <a:t>&gt; </a:t>
            </a:r>
            <a:r>
              <a:rPr lang="pt-BR" dirty="0">
                <a:solidFill>
                  <a:schemeClr val="tx1">
                    <a:alpha val="25000"/>
                  </a:schemeClr>
                </a:solidFill>
              </a:rPr>
              <a:t>- Bloco principal que amarra todo o código</a:t>
            </a:r>
          </a:p>
          <a:p>
            <a:r>
              <a:rPr lang="pt-BR" b="1" dirty="0">
                <a:solidFill>
                  <a:schemeClr val="tx1">
                    <a:alpha val="25000"/>
                  </a:schemeClr>
                </a:solidFill>
              </a:rPr>
              <a:t>&lt;</a:t>
            </a:r>
            <a:r>
              <a:rPr lang="pt-BR" b="1" dirty="0" err="1">
                <a:solidFill>
                  <a:schemeClr val="tx1">
                    <a:alpha val="25000"/>
                  </a:schemeClr>
                </a:solidFill>
              </a:rPr>
              <a:t>head</a:t>
            </a:r>
            <a:r>
              <a:rPr lang="pt-BR" b="1" dirty="0">
                <a:solidFill>
                  <a:schemeClr val="tx1">
                    <a:alpha val="25000"/>
                  </a:schemeClr>
                </a:solidFill>
              </a:rPr>
              <a:t>&gt; &lt;/</a:t>
            </a:r>
            <a:r>
              <a:rPr lang="pt-BR" b="1" dirty="0" err="1">
                <a:solidFill>
                  <a:schemeClr val="tx1">
                    <a:alpha val="25000"/>
                  </a:schemeClr>
                </a:solidFill>
              </a:rPr>
              <a:t>head</a:t>
            </a:r>
            <a:r>
              <a:rPr lang="pt-BR" b="1" dirty="0">
                <a:solidFill>
                  <a:schemeClr val="tx1">
                    <a:alpha val="25000"/>
                  </a:schemeClr>
                </a:solidFill>
              </a:rPr>
              <a:t>&gt; </a:t>
            </a:r>
            <a:r>
              <a:rPr lang="pt-BR" dirty="0">
                <a:solidFill>
                  <a:schemeClr val="tx1">
                    <a:alpha val="25000"/>
                  </a:schemeClr>
                </a:solidFill>
              </a:rPr>
              <a:t>- amarra o código do header</a:t>
            </a:r>
          </a:p>
          <a:p>
            <a:r>
              <a:rPr lang="pt-BR" b="1" dirty="0">
                <a:solidFill>
                  <a:schemeClr val="tx1">
                    <a:alpha val="25000"/>
                  </a:schemeClr>
                </a:solidFill>
              </a:rPr>
              <a:t>&lt;</a:t>
            </a:r>
            <a:r>
              <a:rPr lang="pt-BR" b="1" dirty="0" err="1">
                <a:solidFill>
                  <a:schemeClr val="tx1">
                    <a:alpha val="25000"/>
                  </a:schemeClr>
                </a:solidFill>
              </a:rPr>
              <a:t>body</a:t>
            </a:r>
            <a:r>
              <a:rPr lang="pt-BR" b="1" dirty="0">
                <a:solidFill>
                  <a:schemeClr val="tx1">
                    <a:alpha val="25000"/>
                  </a:schemeClr>
                </a:solidFill>
              </a:rPr>
              <a:t>&gt; &lt;/</a:t>
            </a:r>
            <a:r>
              <a:rPr lang="pt-BR" b="1" dirty="0" err="1">
                <a:solidFill>
                  <a:schemeClr val="tx1">
                    <a:alpha val="25000"/>
                  </a:schemeClr>
                </a:solidFill>
              </a:rPr>
              <a:t>body</a:t>
            </a:r>
            <a:r>
              <a:rPr lang="pt-BR" b="1" dirty="0">
                <a:solidFill>
                  <a:schemeClr val="tx1">
                    <a:alpha val="25000"/>
                  </a:schemeClr>
                </a:solidFill>
              </a:rPr>
              <a:t>&gt; </a:t>
            </a:r>
            <a:r>
              <a:rPr lang="pt-BR" dirty="0">
                <a:solidFill>
                  <a:schemeClr val="tx1">
                    <a:alpha val="25000"/>
                  </a:schemeClr>
                </a:solidFill>
              </a:rPr>
              <a:t>- amarra o conteúdo principal</a:t>
            </a:r>
          </a:p>
          <a:p>
            <a:r>
              <a:rPr lang="pt-BR" b="1" dirty="0">
                <a:solidFill>
                  <a:schemeClr val="tx1">
                    <a:alpha val="25000"/>
                  </a:schemeClr>
                </a:solidFill>
              </a:rPr>
              <a:t>&lt;</a:t>
            </a:r>
            <a:r>
              <a:rPr lang="pt-BR" b="1" dirty="0" err="1">
                <a:solidFill>
                  <a:schemeClr val="tx1">
                    <a:alpha val="25000"/>
                  </a:schemeClr>
                </a:solidFill>
              </a:rPr>
              <a:t>div</a:t>
            </a:r>
            <a:r>
              <a:rPr lang="pt-BR" b="1" dirty="0">
                <a:solidFill>
                  <a:schemeClr val="tx1">
                    <a:alpha val="25000"/>
                  </a:schemeClr>
                </a:solidFill>
              </a:rPr>
              <a:t>&gt; &lt;/</a:t>
            </a:r>
            <a:r>
              <a:rPr lang="pt-BR" b="1" dirty="0" err="1">
                <a:solidFill>
                  <a:schemeClr val="tx1">
                    <a:alpha val="25000"/>
                  </a:schemeClr>
                </a:solidFill>
              </a:rPr>
              <a:t>div</a:t>
            </a:r>
            <a:r>
              <a:rPr lang="pt-BR" b="1" dirty="0">
                <a:solidFill>
                  <a:schemeClr val="tx1">
                    <a:alpha val="25000"/>
                  </a:schemeClr>
                </a:solidFill>
              </a:rPr>
              <a:t>&gt; </a:t>
            </a:r>
            <a:r>
              <a:rPr lang="pt-BR" dirty="0">
                <a:solidFill>
                  <a:schemeClr val="tx1">
                    <a:alpha val="25000"/>
                  </a:schemeClr>
                </a:solidFill>
              </a:rPr>
              <a:t>- é um bloco dentro do </a:t>
            </a:r>
            <a:r>
              <a:rPr lang="pt-BR" dirty="0" err="1">
                <a:solidFill>
                  <a:schemeClr val="tx1">
                    <a:alpha val="25000"/>
                  </a:schemeClr>
                </a:solidFill>
              </a:rPr>
              <a:t>body</a:t>
            </a:r>
            <a:r>
              <a:rPr lang="pt-BR" dirty="0">
                <a:solidFill>
                  <a:schemeClr val="tx1">
                    <a:alpha val="25000"/>
                  </a:schemeClr>
                </a:solidFill>
              </a:rPr>
              <a:t> (é um mini </a:t>
            </a:r>
            <a:r>
              <a:rPr lang="pt-BR" dirty="0" err="1">
                <a:solidFill>
                  <a:schemeClr val="tx1">
                    <a:alpha val="25000"/>
                  </a:schemeClr>
                </a:solidFill>
              </a:rPr>
              <a:t>body</a:t>
            </a:r>
            <a:r>
              <a:rPr lang="pt-BR" dirty="0">
                <a:solidFill>
                  <a:schemeClr val="tx1">
                    <a:alpha val="25000"/>
                  </a:schemeClr>
                </a:solidFill>
              </a:rPr>
              <a:t>) </a:t>
            </a:r>
          </a:p>
          <a:p>
            <a:r>
              <a:rPr lang="pt-BR" b="1" dirty="0">
                <a:solidFill>
                  <a:schemeClr val="tx1">
                    <a:alpha val="25000"/>
                  </a:schemeClr>
                </a:solidFill>
              </a:rPr>
              <a:t>&lt;p&gt; &lt;/p&gt; </a:t>
            </a:r>
            <a:r>
              <a:rPr lang="pt-BR" dirty="0">
                <a:solidFill>
                  <a:schemeClr val="tx1">
                    <a:alpha val="25000"/>
                  </a:schemeClr>
                </a:solidFill>
              </a:rPr>
              <a:t>- é um paragrafo</a:t>
            </a:r>
          </a:p>
          <a:p>
            <a:r>
              <a:rPr lang="pt-BR" dirty="0">
                <a:solidFill>
                  <a:schemeClr val="tx1">
                    <a:alpha val="25000"/>
                  </a:schemeClr>
                </a:solidFill>
              </a:rPr>
              <a:t>…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13562" y="495292"/>
            <a:ext cx="23971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>
                <a:solidFill>
                  <a:schemeClr val="tx1">
                    <a:alpha val="25000"/>
                  </a:schemeClr>
                </a:solidFill>
              </a:rPr>
              <a:t>Outros:</a:t>
            </a:r>
          </a:p>
          <a:p>
            <a:r>
              <a:rPr lang="pt-BR" b="1" dirty="0">
                <a:solidFill>
                  <a:schemeClr val="tx1">
                    <a:alpha val="25000"/>
                  </a:schemeClr>
                </a:solidFill>
              </a:rPr>
              <a:t>&lt;</a:t>
            </a:r>
            <a:r>
              <a:rPr lang="pt-BR" b="1" dirty="0" err="1">
                <a:solidFill>
                  <a:schemeClr val="tx1">
                    <a:alpha val="25000"/>
                  </a:schemeClr>
                </a:solidFill>
              </a:rPr>
              <a:t>strong</a:t>
            </a:r>
            <a:r>
              <a:rPr lang="pt-BR" b="1" dirty="0">
                <a:solidFill>
                  <a:schemeClr val="tx1">
                    <a:alpha val="25000"/>
                  </a:schemeClr>
                </a:solidFill>
              </a:rPr>
              <a:t>&gt; </a:t>
            </a:r>
            <a:r>
              <a:rPr lang="pt-BR" dirty="0">
                <a:solidFill>
                  <a:schemeClr val="tx1">
                    <a:alpha val="25000"/>
                  </a:schemeClr>
                </a:solidFill>
              </a:rPr>
              <a:t>(negrito), </a:t>
            </a:r>
          </a:p>
          <a:p>
            <a:r>
              <a:rPr lang="pt-BR" b="1" dirty="0">
                <a:solidFill>
                  <a:schemeClr val="tx1">
                    <a:alpha val="25000"/>
                  </a:schemeClr>
                </a:solidFill>
              </a:rPr>
              <a:t>&lt;em&gt; </a:t>
            </a:r>
            <a:r>
              <a:rPr lang="pt-BR" dirty="0">
                <a:solidFill>
                  <a:schemeClr val="tx1">
                    <a:alpha val="25000"/>
                  </a:schemeClr>
                </a:solidFill>
              </a:rPr>
              <a:t>(itálico)</a:t>
            </a:r>
          </a:p>
          <a:p>
            <a:r>
              <a:rPr lang="pt-BR" b="1" dirty="0">
                <a:solidFill>
                  <a:schemeClr val="tx1">
                    <a:alpha val="25000"/>
                  </a:schemeClr>
                </a:solidFill>
              </a:rPr>
              <a:t>&lt;</a:t>
            </a:r>
            <a:r>
              <a:rPr lang="pt-BR" b="1" dirty="0" err="1">
                <a:solidFill>
                  <a:schemeClr val="tx1">
                    <a:alpha val="25000"/>
                  </a:schemeClr>
                </a:solidFill>
              </a:rPr>
              <a:t>img</a:t>
            </a:r>
            <a:r>
              <a:rPr lang="pt-BR" b="1" dirty="0">
                <a:solidFill>
                  <a:schemeClr val="tx1">
                    <a:alpha val="25000"/>
                  </a:schemeClr>
                </a:solidFill>
              </a:rPr>
              <a:t>&gt; </a:t>
            </a:r>
            <a:r>
              <a:rPr lang="pt-BR" dirty="0">
                <a:solidFill>
                  <a:schemeClr val="tx1">
                    <a:alpha val="25000"/>
                  </a:schemeClr>
                </a:solidFill>
              </a:rPr>
              <a:t>(imagem), </a:t>
            </a:r>
          </a:p>
          <a:p>
            <a:r>
              <a:rPr lang="pt-BR" b="1" dirty="0">
                <a:solidFill>
                  <a:schemeClr val="tx1">
                    <a:alpha val="25000"/>
                  </a:schemeClr>
                </a:solidFill>
              </a:rPr>
              <a:t>&lt;a </a:t>
            </a:r>
            <a:r>
              <a:rPr lang="pt-BR" b="1" dirty="0" err="1">
                <a:solidFill>
                  <a:schemeClr val="tx1">
                    <a:alpha val="25000"/>
                  </a:schemeClr>
                </a:solidFill>
              </a:rPr>
              <a:t>href</a:t>
            </a:r>
            <a:r>
              <a:rPr lang="pt-BR" b="1" dirty="0">
                <a:solidFill>
                  <a:schemeClr val="tx1">
                    <a:alpha val="25000"/>
                  </a:schemeClr>
                </a:solidFill>
              </a:rPr>
              <a:t>&gt; </a:t>
            </a:r>
            <a:r>
              <a:rPr lang="pt-BR" dirty="0">
                <a:solidFill>
                  <a:schemeClr val="tx1">
                    <a:alpha val="25000"/>
                  </a:schemeClr>
                </a:solidFill>
              </a:rPr>
              <a:t>(links), </a:t>
            </a:r>
          </a:p>
          <a:p>
            <a:r>
              <a:rPr lang="pt-BR" b="1" dirty="0">
                <a:solidFill>
                  <a:schemeClr val="tx1">
                    <a:alpha val="25000"/>
                  </a:schemeClr>
                </a:solidFill>
              </a:rPr>
              <a:t>&lt;li&gt; </a:t>
            </a:r>
            <a:r>
              <a:rPr lang="pt-BR" dirty="0" smtClean="0">
                <a:solidFill>
                  <a:schemeClr val="tx1">
                    <a:alpha val="25000"/>
                  </a:schemeClr>
                </a:solidFill>
              </a:rPr>
              <a:t>(itens) </a:t>
            </a:r>
            <a:r>
              <a:rPr lang="pt-BR" dirty="0">
                <a:solidFill>
                  <a:schemeClr val="tx1">
                    <a:alpha val="25000"/>
                  </a:schemeClr>
                </a:solidFill>
              </a:rPr>
              <a:t>,</a:t>
            </a:r>
          </a:p>
          <a:p>
            <a:r>
              <a:rPr lang="pt-BR" b="1" dirty="0">
                <a:solidFill>
                  <a:schemeClr val="tx1">
                    <a:alpha val="25000"/>
                  </a:schemeClr>
                </a:solidFill>
              </a:rPr>
              <a:t>&lt;</a:t>
            </a:r>
            <a:r>
              <a:rPr lang="pt-BR" b="1" dirty="0" err="1">
                <a:solidFill>
                  <a:schemeClr val="tx1">
                    <a:alpha val="25000"/>
                  </a:schemeClr>
                </a:solidFill>
              </a:rPr>
              <a:t>title</a:t>
            </a:r>
            <a:r>
              <a:rPr lang="pt-BR" b="1" dirty="0">
                <a:solidFill>
                  <a:schemeClr val="tx1">
                    <a:alpha val="25000"/>
                  </a:schemeClr>
                </a:solidFill>
              </a:rPr>
              <a:t>&gt; </a:t>
            </a:r>
            <a:r>
              <a:rPr lang="pt-BR" dirty="0">
                <a:solidFill>
                  <a:schemeClr val="tx1">
                    <a:alpha val="25000"/>
                  </a:schemeClr>
                </a:solidFill>
              </a:rPr>
              <a:t>(título), </a:t>
            </a:r>
            <a:br>
              <a:rPr lang="pt-BR" dirty="0">
                <a:solidFill>
                  <a:schemeClr val="tx1">
                    <a:alpha val="25000"/>
                  </a:schemeClr>
                </a:solidFill>
              </a:rPr>
            </a:br>
            <a:r>
              <a:rPr lang="pt-BR" b="1" dirty="0">
                <a:solidFill>
                  <a:schemeClr val="tx1">
                    <a:alpha val="25000"/>
                  </a:schemeClr>
                </a:solidFill>
              </a:rPr>
              <a:t>&lt;</a:t>
            </a:r>
            <a:r>
              <a:rPr lang="pt-BR" b="1" dirty="0" err="1">
                <a:solidFill>
                  <a:schemeClr val="tx1">
                    <a:alpha val="25000"/>
                  </a:schemeClr>
                </a:solidFill>
              </a:rPr>
              <a:t>br</a:t>
            </a:r>
            <a:r>
              <a:rPr lang="pt-BR" b="1" dirty="0">
                <a:solidFill>
                  <a:schemeClr val="tx1">
                    <a:alpha val="25000"/>
                  </a:schemeClr>
                </a:solidFill>
              </a:rPr>
              <a:t>&gt; </a:t>
            </a:r>
            <a:r>
              <a:rPr lang="pt-BR" dirty="0">
                <a:solidFill>
                  <a:schemeClr val="tx1">
                    <a:alpha val="25000"/>
                  </a:schemeClr>
                </a:solidFill>
              </a:rPr>
              <a:t>(pular linha), </a:t>
            </a:r>
          </a:p>
          <a:p>
            <a:r>
              <a:rPr lang="pt-BR" b="1" dirty="0">
                <a:solidFill>
                  <a:schemeClr val="tx1">
                    <a:alpha val="25000"/>
                  </a:schemeClr>
                </a:solidFill>
              </a:rPr>
              <a:t>&lt;</a:t>
            </a:r>
            <a:r>
              <a:rPr lang="pt-BR" b="1" dirty="0" err="1">
                <a:solidFill>
                  <a:schemeClr val="tx1">
                    <a:alpha val="25000"/>
                  </a:schemeClr>
                </a:solidFill>
              </a:rPr>
              <a:t>table</a:t>
            </a:r>
            <a:r>
              <a:rPr lang="pt-BR" b="1" dirty="0">
                <a:solidFill>
                  <a:schemeClr val="tx1">
                    <a:alpha val="25000"/>
                  </a:schemeClr>
                </a:solidFill>
              </a:rPr>
              <a:t>&gt; </a:t>
            </a:r>
            <a:r>
              <a:rPr lang="pt-BR" dirty="0">
                <a:solidFill>
                  <a:schemeClr val="tx1">
                    <a:alpha val="25000"/>
                  </a:schemeClr>
                </a:solidFill>
              </a:rPr>
              <a:t>(tabelas), </a:t>
            </a:r>
          </a:p>
          <a:p>
            <a:r>
              <a:rPr lang="pt-BR" dirty="0" smtClean="0">
                <a:solidFill>
                  <a:schemeClr val="tx1">
                    <a:alpha val="25000"/>
                  </a:schemeClr>
                </a:solidFill>
              </a:rPr>
              <a:t>…</a:t>
            </a:r>
            <a:endParaRPr lang="pt-BR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13562" y="3716040"/>
            <a:ext cx="45672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>
                <a:solidFill>
                  <a:schemeClr val="tx1">
                    <a:alpha val="25000"/>
                  </a:schemeClr>
                </a:solidFill>
              </a:rPr>
              <a:t>Especiais:</a:t>
            </a:r>
          </a:p>
          <a:p>
            <a:r>
              <a:rPr lang="pt-BR" b="1" dirty="0">
                <a:solidFill>
                  <a:schemeClr val="tx1">
                    <a:alpha val="25000"/>
                  </a:schemeClr>
                </a:solidFill>
              </a:rPr>
              <a:t>&lt;!-- --&gt; </a:t>
            </a:r>
            <a:r>
              <a:rPr lang="pt-BR" dirty="0" smtClean="0">
                <a:solidFill>
                  <a:schemeClr val="tx1">
                    <a:alpha val="25000"/>
                  </a:schemeClr>
                </a:solidFill>
              </a:rPr>
              <a:t>adiciona</a:t>
            </a:r>
            <a:r>
              <a:rPr lang="pt-BR" b="1" dirty="0" smtClean="0">
                <a:solidFill>
                  <a:schemeClr val="tx1">
                    <a:alpha val="2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tx1">
                    <a:alpha val="25000"/>
                  </a:schemeClr>
                </a:solidFill>
              </a:rPr>
              <a:t>comentários</a:t>
            </a:r>
            <a:endParaRPr lang="pt-BR" dirty="0">
              <a:solidFill>
                <a:schemeClr val="tx1">
                  <a:alpha val="25000"/>
                </a:schemeClr>
              </a:solidFill>
            </a:endParaRPr>
          </a:p>
          <a:p>
            <a:r>
              <a:rPr lang="pt-BR" b="1" dirty="0">
                <a:solidFill>
                  <a:schemeClr val="tx1">
                    <a:alpha val="25000"/>
                  </a:schemeClr>
                </a:solidFill>
              </a:rPr>
              <a:t>&lt;</a:t>
            </a:r>
            <a:r>
              <a:rPr lang="pt-BR" b="1" dirty="0" err="1">
                <a:solidFill>
                  <a:schemeClr val="tx1">
                    <a:alpha val="25000"/>
                  </a:schemeClr>
                </a:solidFill>
              </a:rPr>
              <a:t>video</a:t>
            </a:r>
            <a:r>
              <a:rPr lang="pt-BR" b="1" dirty="0">
                <a:solidFill>
                  <a:schemeClr val="tx1">
                    <a:alpha val="25000"/>
                  </a:schemeClr>
                </a:solidFill>
              </a:rPr>
              <a:t>&gt; </a:t>
            </a:r>
            <a:r>
              <a:rPr lang="pt-BR" dirty="0" err="1">
                <a:solidFill>
                  <a:schemeClr val="tx1">
                    <a:alpha val="25000"/>
                  </a:schemeClr>
                </a:solidFill>
              </a:rPr>
              <a:t>videos</a:t>
            </a:r>
            <a:endParaRPr lang="pt-BR" dirty="0">
              <a:solidFill>
                <a:schemeClr val="tx1">
                  <a:alpha val="25000"/>
                </a:schemeClr>
              </a:solidFill>
            </a:endParaRPr>
          </a:p>
          <a:p>
            <a:r>
              <a:rPr lang="pt-BR" b="1" dirty="0">
                <a:solidFill>
                  <a:schemeClr val="tx1">
                    <a:alpha val="25000"/>
                  </a:schemeClr>
                </a:solidFill>
              </a:rPr>
              <a:t>&lt;</a:t>
            </a:r>
            <a:r>
              <a:rPr lang="pt-BR" b="1" dirty="0" err="1">
                <a:solidFill>
                  <a:schemeClr val="tx1">
                    <a:alpha val="25000"/>
                  </a:schemeClr>
                </a:solidFill>
              </a:rPr>
              <a:t>audio</a:t>
            </a:r>
            <a:r>
              <a:rPr lang="pt-BR" b="1" dirty="0">
                <a:solidFill>
                  <a:schemeClr val="tx1">
                    <a:alpha val="25000"/>
                  </a:schemeClr>
                </a:solidFill>
              </a:rPr>
              <a:t>&gt; </a:t>
            </a:r>
            <a:r>
              <a:rPr lang="pt-BR" dirty="0">
                <a:solidFill>
                  <a:schemeClr val="tx1">
                    <a:alpha val="25000"/>
                  </a:schemeClr>
                </a:solidFill>
              </a:rPr>
              <a:t>arquivos de áudio</a:t>
            </a:r>
          </a:p>
          <a:p>
            <a:r>
              <a:rPr lang="pt-BR" b="1" dirty="0">
                <a:solidFill>
                  <a:schemeClr val="tx1">
                    <a:alpha val="25000"/>
                  </a:schemeClr>
                </a:solidFill>
              </a:rPr>
              <a:t>&lt;</a:t>
            </a:r>
            <a:r>
              <a:rPr lang="pt-BR" b="1" dirty="0" err="1">
                <a:solidFill>
                  <a:schemeClr val="tx1">
                    <a:alpha val="25000"/>
                  </a:schemeClr>
                </a:solidFill>
              </a:rPr>
              <a:t>embed</a:t>
            </a:r>
            <a:r>
              <a:rPr lang="pt-BR" b="1" dirty="0">
                <a:solidFill>
                  <a:schemeClr val="tx1">
                    <a:alpha val="25000"/>
                  </a:schemeClr>
                </a:solidFill>
              </a:rPr>
              <a:t>&gt; </a:t>
            </a:r>
            <a:r>
              <a:rPr lang="pt-BR" dirty="0">
                <a:solidFill>
                  <a:schemeClr val="tx1">
                    <a:alpha val="25000"/>
                  </a:schemeClr>
                </a:solidFill>
              </a:rPr>
              <a:t>adiciona arquivo dentro do </a:t>
            </a:r>
            <a:r>
              <a:rPr lang="pt-BR" dirty="0" err="1">
                <a:solidFill>
                  <a:schemeClr val="tx1">
                    <a:alpha val="25000"/>
                  </a:schemeClr>
                </a:solidFill>
              </a:rPr>
              <a:t>html</a:t>
            </a:r>
            <a:endParaRPr lang="pt-BR" dirty="0">
              <a:solidFill>
                <a:schemeClr val="tx1">
                  <a:alpha val="25000"/>
                </a:schemeClr>
              </a:solidFill>
            </a:endParaRPr>
          </a:p>
          <a:p>
            <a:r>
              <a:rPr lang="pt-BR" b="1" dirty="0">
                <a:solidFill>
                  <a:schemeClr val="tx1">
                    <a:alpha val="25000"/>
                  </a:schemeClr>
                </a:solidFill>
              </a:rPr>
              <a:t>&lt;</a:t>
            </a:r>
            <a:r>
              <a:rPr lang="pt-BR" b="1" dirty="0" err="1">
                <a:solidFill>
                  <a:schemeClr val="tx1">
                    <a:alpha val="25000"/>
                  </a:schemeClr>
                </a:solidFill>
              </a:rPr>
              <a:t>code</a:t>
            </a:r>
            <a:r>
              <a:rPr lang="pt-BR" b="1" dirty="0">
                <a:solidFill>
                  <a:schemeClr val="tx1">
                    <a:alpha val="25000"/>
                  </a:schemeClr>
                </a:solidFill>
              </a:rPr>
              <a:t>&gt; </a:t>
            </a:r>
            <a:r>
              <a:rPr lang="pt-BR" dirty="0">
                <a:solidFill>
                  <a:schemeClr val="tx1">
                    <a:alpha val="25000"/>
                  </a:schemeClr>
                </a:solidFill>
              </a:rPr>
              <a:t>para incluir texto do código no </a:t>
            </a:r>
            <a:r>
              <a:rPr lang="pt-BR" dirty="0" err="1">
                <a:solidFill>
                  <a:schemeClr val="tx1">
                    <a:alpha val="25000"/>
                  </a:schemeClr>
                </a:solidFill>
              </a:rPr>
              <a:t>html</a:t>
            </a:r>
            <a:endParaRPr lang="pt-BR" dirty="0">
              <a:solidFill>
                <a:schemeClr val="tx1">
                  <a:alpha val="25000"/>
                </a:schemeClr>
              </a:solidFill>
            </a:endParaRPr>
          </a:p>
          <a:p>
            <a:r>
              <a:rPr lang="pt-BR" b="1" dirty="0">
                <a:solidFill>
                  <a:schemeClr val="tx1">
                    <a:alpha val="25000"/>
                  </a:schemeClr>
                </a:solidFill>
              </a:rPr>
              <a:t>&lt;header&gt; </a:t>
            </a:r>
            <a:r>
              <a:rPr lang="pt-BR" dirty="0">
                <a:solidFill>
                  <a:schemeClr val="tx1">
                    <a:alpha val="25000"/>
                  </a:schemeClr>
                </a:solidFill>
              </a:rPr>
              <a:t>adiciona cabeçalho</a:t>
            </a:r>
          </a:p>
          <a:p>
            <a:r>
              <a:rPr lang="pt-BR" b="1" dirty="0">
                <a:solidFill>
                  <a:schemeClr val="tx1">
                    <a:alpha val="25000"/>
                  </a:schemeClr>
                </a:solidFill>
              </a:rPr>
              <a:t>&lt;</a:t>
            </a:r>
            <a:r>
              <a:rPr lang="pt-BR" b="1" dirty="0" err="1">
                <a:solidFill>
                  <a:schemeClr val="tx1">
                    <a:alpha val="25000"/>
                  </a:schemeClr>
                </a:solidFill>
              </a:rPr>
              <a:t>nav</a:t>
            </a:r>
            <a:r>
              <a:rPr lang="pt-BR" b="1" dirty="0">
                <a:solidFill>
                  <a:schemeClr val="tx1">
                    <a:alpha val="25000"/>
                  </a:schemeClr>
                </a:solidFill>
              </a:rPr>
              <a:t>&gt; </a:t>
            </a:r>
            <a:r>
              <a:rPr lang="pt-BR" dirty="0">
                <a:solidFill>
                  <a:schemeClr val="tx1">
                    <a:alpha val="25000"/>
                  </a:schemeClr>
                </a:solidFill>
              </a:rPr>
              <a:t>adiciona uma barra de navegação</a:t>
            </a:r>
          </a:p>
          <a:p>
            <a:r>
              <a:rPr lang="pt-BR" b="1" dirty="0">
                <a:solidFill>
                  <a:schemeClr val="tx1">
                    <a:alpha val="25000"/>
                  </a:schemeClr>
                </a:solidFill>
              </a:rPr>
              <a:t>&lt;</a:t>
            </a:r>
            <a:r>
              <a:rPr lang="pt-BR" b="1" dirty="0" err="1">
                <a:solidFill>
                  <a:schemeClr val="tx1">
                    <a:alpha val="25000"/>
                  </a:schemeClr>
                </a:solidFill>
              </a:rPr>
              <a:t>footer</a:t>
            </a:r>
            <a:r>
              <a:rPr lang="pt-BR" b="1" dirty="0">
                <a:solidFill>
                  <a:schemeClr val="tx1">
                    <a:alpha val="25000"/>
                  </a:schemeClr>
                </a:solidFill>
              </a:rPr>
              <a:t>&gt; </a:t>
            </a:r>
            <a:r>
              <a:rPr lang="pt-BR" dirty="0">
                <a:solidFill>
                  <a:schemeClr val="tx1">
                    <a:alpha val="25000"/>
                  </a:schemeClr>
                </a:solidFill>
              </a:rPr>
              <a:t>adiciona </a:t>
            </a:r>
            <a:r>
              <a:rPr lang="pt-BR" dirty="0" smtClean="0">
                <a:solidFill>
                  <a:schemeClr val="tx1">
                    <a:alpha val="25000"/>
                  </a:schemeClr>
                </a:solidFill>
              </a:rPr>
              <a:t>rodapé</a:t>
            </a:r>
          </a:p>
          <a:p>
            <a:r>
              <a:rPr lang="pt-BR" dirty="0" smtClean="0">
                <a:solidFill>
                  <a:schemeClr val="tx1">
                    <a:alpha val="25000"/>
                  </a:schemeClr>
                </a:solidFill>
              </a:rPr>
              <a:t>...</a:t>
            </a:r>
            <a:endParaRPr lang="pt-BR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49603" y="2129360"/>
            <a:ext cx="5251446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NÃO É PARA DECORAR</a:t>
            </a:r>
            <a:r>
              <a:rPr lang="pt-BR" sz="6600" b="1" dirty="0" smtClean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! </a:t>
            </a:r>
            <a:endParaRPr lang="pt-BR" sz="6600" b="1" dirty="0">
              <a:solidFill>
                <a:srgbClr val="FF0000"/>
              </a:solidFill>
              <a:uFill>
                <a:solidFill>
                  <a:srgbClr val="0000FF"/>
                </a:solidFill>
              </a:uFill>
            </a:endParaRPr>
          </a:p>
          <a:p>
            <a:pPr algn="ctr"/>
            <a:r>
              <a:rPr lang="pt-BR" dirty="0" smtClean="0">
                <a:uFill>
                  <a:solidFill>
                    <a:srgbClr val="0000FF"/>
                  </a:solidFill>
                </a:uFill>
              </a:rPr>
              <a:t>Você acha tudo que precisa aqui: http</a:t>
            </a:r>
            <a:r>
              <a:rPr lang="pt-BR" dirty="0">
                <a:uFill>
                  <a:solidFill>
                    <a:srgbClr val="0000FF"/>
                  </a:solidFill>
                </a:uFill>
              </a:rPr>
              <a:t>://www.w3schools.com/tags/</a:t>
            </a:r>
          </a:p>
        </p:txBody>
      </p:sp>
    </p:spTree>
    <p:extLst>
      <p:ext uri="{BB962C8B-B14F-4D97-AF65-F5344CB8AC3E}">
        <p14:creationId xmlns:p14="http://schemas.microsoft.com/office/powerpoint/2010/main" val="164949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180235"/>
            <a:ext cx="5470527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 smtClean="0"/>
              <a:t>Full-Stack</a:t>
            </a:r>
            <a:r>
              <a:rPr lang="pt-BR" dirty="0" smtClean="0"/>
              <a:t> </a:t>
            </a:r>
            <a:r>
              <a:rPr lang="pt-BR" dirty="0" err="1" smtClean="0"/>
              <a:t>Development</a:t>
            </a:r>
            <a:endParaRPr lang="pt-BR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14399" y="897589"/>
            <a:ext cx="4251327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HTML revisão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1956608"/>
            <a:ext cx="613410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smtClean="0"/>
              <a:t>Interação com o usuário:</a:t>
            </a:r>
            <a:endParaRPr lang="pt-BR" b="1" u="sng" dirty="0"/>
          </a:p>
          <a:p>
            <a:r>
              <a:rPr lang="en-US" sz="1600" b="1" dirty="0">
                <a:solidFill>
                  <a:srgbClr val="7030A0"/>
                </a:solidFill>
              </a:rPr>
              <a:t>&lt;form&gt;</a:t>
            </a:r>
            <a:r>
              <a:rPr lang="en-US" sz="1600" dirty="0"/>
              <a:t> - </a:t>
            </a:r>
            <a:r>
              <a:rPr lang="en-US" sz="1600" dirty="0" err="1" smtClean="0"/>
              <a:t>cria</a:t>
            </a:r>
            <a:r>
              <a:rPr lang="en-US" sz="1600" dirty="0" smtClean="0"/>
              <a:t> um </a:t>
            </a:r>
            <a:r>
              <a:rPr lang="en-US" sz="1600" dirty="0" err="1" smtClean="0"/>
              <a:t>formulário</a:t>
            </a:r>
            <a:r>
              <a:rPr lang="en-US" sz="1600" dirty="0" smtClean="0"/>
              <a:t> para o </a:t>
            </a:r>
            <a:r>
              <a:rPr lang="en-US" sz="1600" dirty="0" err="1" smtClean="0"/>
              <a:t>usuário</a:t>
            </a:r>
            <a:r>
              <a:rPr lang="en-US" sz="1600" dirty="0" smtClean="0"/>
              <a:t> popular</a:t>
            </a:r>
            <a:endParaRPr lang="en-US" sz="1600" dirty="0"/>
          </a:p>
          <a:p>
            <a:r>
              <a:rPr lang="en-US" sz="1600" b="1" dirty="0" smtClean="0">
                <a:solidFill>
                  <a:srgbClr val="7030A0"/>
                </a:solidFill>
              </a:rPr>
              <a:t>&lt;</a:t>
            </a:r>
            <a:r>
              <a:rPr lang="en-US" sz="1600" b="1" dirty="0">
                <a:solidFill>
                  <a:srgbClr val="7030A0"/>
                </a:solidFill>
              </a:rPr>
              <a:t>input&gt; </a:t>
            </a:r>
            <a:r>
              <a:rPr lang="en-US" sz="1600" dirty="0"/>
              <a:t>- </a:t>
            </a:r>
            <a:r>
              <a:rPr lang="en-US" sz="1600" dirty="0" err="1" smtClean="0"/>
              <a:t>adiciona</a:t>
            </a:r>
            <a:r>
              <a:rPr lang="en-US" sz="1600" dirty="0" smtClean="0"/>
              <a:t> </a:t>
            </a:r>
            <a:r>
              <a:rPr lang="en-US" sz="1600" dirty="0" err="1" smtClean="0"/>
              <a:t>uma</a:t>
            </a:r>
            <a:r>
              <a:rPr lang="en-US" sz="1600" dirty="0" smtClean="0"/>
              <a:t> </a:t>
            </a:r>
            <a:r>
              <a:rPr lang="en-US" sz="1600" dirty="0" err="1" smtClean="0"/>
              <a:t>caixa</a:t>
            </a:r>
            <a:r>
              <a:rPr lang="en-US" sz="1600" dirty="0" smtClean="0"/>
              <a:t> que o </a:t>
            </a:r>
            <a:r>
              <a:rPr lang="en-US" sz="1600" dirty="0" err="1" smtClean="0"/>
              <a:t>usuário</a:t>
            </a:r>
            <a:r>
              <a:rPr lang="en-US" sz="1600" dirty="0" smtClean="0"/>
              <a:t> </a:t>
            </a:r>
            <a:r>
              <a:rPr lang="en-US" sz="1600" dirty="0" err="1" smtClean="0"/>
              <a:t>pode</a:t>
            </a:r>
            <a:r>
              <a:rPr lang="en-US" sz="1600" dirty="0" smtClean="0"/>
              <a:t> </a:t>
            </a:r>
            <a:r>
              <a:rPr lang="en-US" sz="1600" dirty="0" err="1" smtClean="0"/>
              <a:t>escrever</a:t>
            </a:r>
            <a:endParaRPr lang="en-US" sz="1600" dirty="0" smtClean="0"/>
          </a:p>
          <a:p>
            <a:r>
              <a:rPr lang="en-US" sz="1600" b="1" dirty="0" smtClean="0">
                <a:solidFill>
                  <a:srgbClr val="7030A0"/>
                </a:solidFill>
              </a:rPr>
              <a:t>&lt;label&gt; </a:t>
            </a:r>
            <a:r>
              <a:rPr lang="en-US" sz="1600" dirty="0" smtClean="0"/>
              <a:t>- </a:t>
            </a:r>
            <a:r>
              <a:rPr lang="en-US" sz="1600" dirty="0" err="1" smtClean="0"/>
              <a:t>Dá</a:t>
            </a:r>
            <a:r>
              <a:rPr lang="en-US" sz="1600" dirty="0" smtClean="0"/>
              <a:t> um </a:t>
            </a:r>
            <a:r>
              <a:rPr lang="en-US" sz="1600" dirty="0" err="1" smtClean="0"/>
              <a:t>título</a:t>
            </a:r>
            <a:r>
              <a:rPr lang="en-US" sz="1600" dirty="0" smtClean="0"/>
              <a:t> as </a:t>
            </a:r>
            <a:r>
              <a:rPr lang="en-US" sz="1600" dirty="0" err="1" smtClean="0"/>
              <a:t>caixas</a:t>
            </a:r>
            <a:endParaRPr lang="en-US" sz="1600" dirty="0" smtClean="0"/>
          </a:p>
          <a:p>
            <a:r>
              <a:rPr lang="en-US" sz="1600" b="1" dirty="0" smtClean="0">
                <a:solidFill>
                  <a:srgbClr val="7030A0"/>
                </a:solidFill>
              </a:rPr>
              <a:t>&lt;</a:t>
            </a:r>
            <a:r>
              <a:rPr lang="en-US" sz="1600" b="1" dirty="0">
                <a:solidFill>
                  <a:srgbClr val="7030A0"/>
                </a:solidFill>
              </a:rPr>
              <a:t>button&gt; </a:t>
            </a:r>
            <a:r>
              <a:rPr lang="en-US" sz="1600" dirty="0"/>
              <a:t>- </a:t>
            </a:r>
            <a:r>
              <a:rPr lang="en-US" sz="1600" dirty="0" err="1" smtClean="0"/>
              <a:t>adiciona</a:t>
            </a:r>
            <a:r>
              <a:rPr lang="en-US" sz="1600" dirty="0" smtClean="0"/>
              <a:t> um </a:t>
            </a:r>
            <a:r>
              <a:rPr lang="en-US" sz="1600" dirty="0" err="1" smtClean="0"/>
              <a:t>botão</a:t>
            </a:r>
            <a:r>
              <a:rPr lang="en-US" sz="1600" dirty="0" smtClean="0"/>
              <a:t> que o </a:t>
            </a:r>
            <a:r>
              <a:rPr lang="en-US" sz="1600" dirty="0" err="1" smtClean="0"/>
              <a:t>usuário</a:t>
            </a:r>
            <a:r>
              <a:rPr lang="en-US" sz="1600" dirty="0" smtClean="0"/>
              <a:t> </a:t>
            </a:r>
            <a:r>
              <a:rPr lang="en-US" sz="1600" dirty="0" err="1" smtClean="0"/>
              <a:t>pode</a:t>
            </a:r>
            <a:r>
              <a:rPr lang="en-US" sz="1600" dirty="0" smtClean="0"/>
              <a:t> </a:t>
            </a:r>
            <a:r>
              <a:rPr lang="en-US" sz="1600" dirty="0" err="1" smtClean="0"/>
              <a:t>clicar</a:t>
            </a:r>
            <a:endParaRPr lang="en-US" sz="1600" dirty="0"/>
          </a:p>
          <a:p>
            <a:r>
              <a:rPr lang="en-US" sz="1600" b="1" dirty="0" smtClean="0">
                <a:solidFill>
                  <a:srgbClr val="7030A0"/>
                </a:solidFill>
              </a:rPr>
              <a:t>&lt;</a:t>
            </a:r>
            <a:r>
              <a:rPr lang="en-US" sz="1600" b="1" dirty="0" err="1">
                <a:solidFill>
                  <a:srgbClr val="7030A0"/>
                </a:solidFill>
              </a:rPr>
              <a:t>textarea</a:t>
            </a:r>
            <a:r>
              <a:rPr lang="en-US" sz="1600" b="1" dirty="0">
                <a:solidFill>
                  <a:srgbClr val="7030A0"/>
                </a:solidFill>
              </a:rPr>
              <a:t>&gt; </a:t>
            </a:r>
            <a:r>
              <a:rPr lang="en-US" sz="1600" dirty="0"/>
              <a:t>- </a:t>
            </a:r>
            <a:r>
              <a:rPr lang="en-US" sz="1600" dirty="0" err="1" smtClean="0"/>
              <a:t>adiciona</a:t>
            </a:r>
            <a:r>
              <a:rPr lang="en-US" sz="1600" dirty="0" smtClean="0"/>
              <a:t> </a:t>
            </a:r>
            <a:r>
              <a:rPr lang="en-US" sz="1600" dirty="0" err="1" smtClean="0"/>
              <a:t>uma</a:t>
            </a:r>
            <a:r>
              <a:rPr lang="en-US" sz="1600" dirty="0" smtClean="0"/>
              <a:t> </a:t>
            </a:r>
            <a:r>
              <a:rPr lang="en-US" sz="1600" dirty="0" err="1" smtClean="0"/>
              <a:t>área</a:t>
            </a:r>
            <a:r>
              <a:rPr lang="en-US" sz="1600" dirty="0" smtClean="0"/>
              <a:t> </a:t>
            </a:r>
            <a:r>
              <a:rPr lang="en-US" sz="1600" dirty="0" err="1" smtClean="0"/>
              <a:t>onde</a:t>
            </a:r>
            <a:r>
              <a:rPr lang="en-US" sz="1600" dirty="0" smtClean="0"/>
              <a:t> o </a:t>
            </a:r>
            <a:r>
              <a:rPr lang="en-US" sz="1600" dirty="0" err="1" smtClean="0"/>
              <a:t>usuário</a:t>
            </a:r>
            <a:r>
              <a:rPr lang="en-US" sz="1600" dirty="0" smtClean="0"/>
              <a:t> </a:t>
            </a:r>
            <a:r>
              <a:rPr lang="en-US" sz="1600" dirty="0" err="1" smtClean="0"/>
              <a:t>pode</a:t>
            </a:r>
            <a:r>
              <a:rPr lang="en-US" sz="1600" dirty="0" smtClean="0"/>
              <a:t> </a:t>
            </a:r>
            <a:r>
              <a:rPr lang="en-US" sz="1600" dirty="0" err="1" smtClean="0"/>
              <a:t>escrever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005" y="897589"/>
            <a:ext cx="6110724" cy="44872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0" y="4141500"/>
            <a:ext cx="2989262" cy="193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5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180235"/>
            <a:ext cx="5470527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 smtClean="0"/>
              <a:t>Full-Stack</a:t>
            </a:r>
            <a:r>
              <a:rPr lang="pt-BR" dirty="0" smtClean="0"/>
              <a:t> </a:t>
            </a:r>
            <a:r>
              <a:rPr lang="pt-BR" dirty="0" err="1" smtClean="0"/>
              <a:t>Development</a:t>
            </a:r>
            <a:endParaRPr lang="pt-BR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914399" y="897589"/>
            <a:ext cx="4251327" cy="653854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HTML revisão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2283652" y="5380709"/>
            <a:ext cx="7785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Mantenha o seu código limpo e </a:t>
            </a:r>
            <a:r>
              <a:rPr lang="pt-BR" dirty="0" err="1" smtClean="0"/>
              <a:t>identado</a:t>
            </a:r>
            <a:r>
              <a:rPr lang="pt-BR" dirty="0" smtClean="0"/>
              <a:t> (organizado) que seja fácil de qualquer pessoa ler. Também é sempre bom colocar comentários que expliquem códigos mais complicados.</a:t>
            </a:r>
            <a:endParaRPr lang="pt-BR" dirty="0"/>
          </a:p>
        </p:txBody>
      </p:sp>
      <p:pic>
        <p:nvPicPr>
          <p:cNvPr id="7" name="image18.png" descr="image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9740" y="1704929"/>
            <a:ext cx="7392924" cy="275277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Box 9"/>
          <p:cNvSpPr txBox="1"/>
          <p:nvPr/>
        </p:nvSpPr>
        <p:spPr>
          <a:xfrm>
            <a:off x="4429953" y="4663355"/>
            <a:ext cx="349249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Não </a:t>
            </a:r>
            <a:r>
              <a:rPr lang="pt-BR" sz="3600" b="1" dirty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faça isto</a:t>
            </a:r>
            <a:r>
              <a:rPr lang="pt-BR" sz="3600" b="1" dirty="0" smtClean="0">
                <a:solidFill>
                  <a:srgbClr val="FF0000"/>
                </a:solidFill>
                <a:uFill>
                  <a:solidFill>
                    <a:srgbClr val="0000FF"/>
                  </a:solidFill>
                </a:uFill>
              </a:rPr>
              <a:t>!</a:t>
            </a:r>
            <a:endParaRPr lang="pt-BR" sz="1000" dirty="0">
              <a:uFill>
                <a:solidFill>
                  <a:srgbClr val="0000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521645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598</Words>
  <Application>Microsoft Office PowerPoint</Application>
  <PresentationFormat>Widescreen</PresentationFormat>
  <Paragraphs>108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Costa</dc:creator>
  <cp:lastModifiedBy>Rodrigo Costa</cp:lastModifiedBy>
  <cp:revision>8</cp:revision>
  <dcterms:created xsi:type="dcterms:W3CDTF">2020-05-22T21:22:49Z</dcterms:created>
  <dcterms:modified xsi:type="dcterms:W3CDTF">2020-05-26T21:57:30Z</dcterms:modified>
</cp:coreProperties>
</file>