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9" r:id="rId6"/>
    <p:sldId id="261" r:id="rId7"/>
    <p:sldId id="277" r:id="rId8"/>
    <p:sldId id="262" r:id="rId9"/>
    <p:sldId id="263" r:id="rId10"/>
    <p:sldId id="278" r:id="rId11"/>
    <p:sldId id="268" r:id="rId12"/>
    <p:sldId id="264" r:id="rId13"/>
    <p:sldId id="265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718" autoAdjust="0"/>
  </p:normalViewPr>
  <p:slideViewPr>
    <p:cSldViewPr>
      <p:cViewPr varScale="1">
        <p:scale>
          <a:sx n="93" d="100"/>
          <a:sy n="93" d="100"/>
        </p:scale>
        <p:origin x="106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1/21/2024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A37A8-1FA0-72F1-11F6-E35F7D2573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9550" y="258065"/>
            <a:ext cx="804669" cy="70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47A62-F13E-9FCF-6DFA-331684058E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3143" y="266532"/>
            <a:ext cx="661307" cy="69657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en-US" sz="2400" b="1" dirty="0" err="1">
                <a:latin typeface="Arial" charset="0"/>
                <a:cs typeface="Arial" charset="0"/>
              </a:rPr>
              <a:t>Proiect</a:t>
            </a:r>
            <a:r>
              <a:rPr lang="en-US" altLang="en-US" sz="2400" b="1">
                <a:latin typeface="Arial" charset="0"/>
                <a:cs typeface="Arial" charset="0"/>
              </a:rPr>
              <a:t> 1 – Dispozitive</a:t>
            </a:r>
            <a:r>
              <a:rPr lang="ro-RO" altLang="en-US" sz="2400" b="1">
                <a:latin typeface="Arial" charset="0"/>
                <a:cs typeface="Arial" charset="0"/>
              </a:rPr>
              <a:t> și circuite electronice</a:t>
            </a:r>
            <a:r>
              <a:rPr lang="en-US" altLang="en-US" sz="2400" b="1">
                <a:latin typeface="Arial" charset="0"/>
                <a:cs typeface="Arial" charset="0"/>
              </a:rPr>
              <a:t> (DCE)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</a:t>
            </a:r>
            <a:r>
              <a:rPr lang="ro-RO" sz="2000" b="1" dirty="0">
                <a:ea typeface="+mj-ea"/>
              </a:rPr>
              <a:t> COSTEA CORINA</a:t>
            </a:r>
            <a:r>
              <a:rPr lang="en-US" sz="2000" b="1" dirty="0">
                <a:ea typeface="+mj-ea"/>
              </a:rPr>
              <a:t> </a:t>
            </a:r>
          </a:p>
          <a:p>
            <a:pPr>
              <a:defRPr/>
            </a:pPr>
            <a:r>
              <a:rPr lang="en-US" sz="2000" b="1" dirty="0" err="1">
                <a:ea typeface="+mj-ea"/>
              </a:rPr>
              <a:t>Grupa</a:t>
            </a:r>
            <a:r>
              <a:rPr lang="en-US" sz="2000" b="1" dirty="0">
                <a:ea typeface="+mj-ea"/>
              </a:rPr>
              <a:t> 4</a:t>
            </a:r>
            <a:r>
              <a:rPr lang="ro-RO" sz="2000" b="1" dirty="0">
                <a:ea typeface="+mj-ea"/>
              </a:rPr>
              <a:t>34E</a:t>
            </a:r>
            <a:endParaRPr lang="en-US" sz="2000" b="1" dirty="0">
              <a:ea typeface="+mj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Tema:  </a:t>
            </a:r>
            <a:r>
              <a:rPr lang="ro-RO" sz="2400" b="1" dirty="0">
                <a:ea typeface="+mj-ea"/>
              </a:rPr>
              <a:t>Generator de semnal dreptunghiular</a:t>
            </a:r>
            <a:r>
              <a:rPr lang="en-US" sz="2400" b="1" dirty="0">
                <a:ea typeface="+mj-ea"/>
              </a:rPr>
              <a:t> </a:t>
            </a: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Layout PCB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Foto PCB echipat</a:t>
            </a: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Maxim </a:t>
            </a:r>
            <a:r>
              <a:rPr lang="en-GB" altLang="ro-RO" dirty="0">
                <a:solidFill>
                  <a:srgbClr val="FF0000"/>
                </a:solidFill>
              </a:rPr>
              <a:t>o</a:t>
            </a:r>
            <a:r>
              <a:rPr lang="ro-RO" altLang="ro-RO" dirty="0">
                <a:solidFill>
                  <a:srgbClr val="FF0000"/>
                </a:solidFill>
              </a:rPr>
              <a:t> pagină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786516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altLang="ro-RO" dirty="0"/>
              <a:t> </a:t>
            </a:r>
            <a:r>
              <a:rPr lang="ro-RO" altLang="ro-RO" dirty="0"/>
              <a:t>Foto forme de undă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Tabele măsurători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Tot ceea ce justifică funcționarea proiectului în specificațiile impuse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ro-RO" altLang="ro-RO" dirty="0">
                <a:solidFill>
                  <a:srgbClr val="FF0000"/>
                </a:solidFill>
              </a:rPr>
              <a:t>Maxim două pagini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92919"/>
              </p:ext>
            </p:extLst>
          </p:nvPr>
        </p:nvGraphicFramePr>
        <p:xfrm>
          <a:off x="304800" y="2362200"/>
          <a:ext cx="8580501" cy="3478550"/>
        </p:xfrm>
        <a:graphic>
          <a:graphicData uri="http://schemas.openxmlformats.org/drawingml/2006/table">
            <a:tbl>
              <a:tblPr/>
              <a:tblGrid>
                <a:gridCol w="2992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Cerințe impuse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simulări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măsurători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Frecvența de oscilație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reglabilă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în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intervalul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: 7 ÷ 21 [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KHz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]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KHz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÷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22.5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KHz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 de umplere: 0.5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Valoarea (vârf la vârf) a oscilației la ieșire,</a:t>
                      </a: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o-RO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</a:t>
                      </a: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reglabilă în intervalul: 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÷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 [V]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0.12 V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÷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1.41 V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0" y="2743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Se comentează rezultatele obținute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Ce îmbunătățiri ar putea fi aduse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În cazul în care proiectul nu a funcționat la prima încercare, se scot în evidență erorile de concept/realizare (d.p.d.v al proiectării schemei, layout-ului, etc. 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/>
              <a:t>C</a:t>
            </a:r>
            <a:r>
              <a:rPr lang="ro-RO" altLang="ro-RO" dirty="0"/>
              <a:t>um ar putea fi depanat – plan de depanare (organigramă)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52400" y="15240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Ce </a:t>
            </a:r>
            <a:r>
              <a:rPr lang="ro-RO" altLang="ro-RO" dirty="0" err="1"/>
              <a:t>cunoș</a:t>
            </a:r>
            <a:r>
              <a:rPr lang="en-US" altLang="ro-RO" dirty="0"/>
              <a:t>tin</a:t>
            </a:r>
            <a:r>
              <a:rPr lang="ro-RO" altLang="ro-RO" dirty="0"/>
              <a:t>ț</a:t>
            </a:r>
            <a:r>
              <a:rPr lang="en-US" altLang="ro-RO" dirty="0"/>
              <a:t>e au </a:t>
            </a:r>
            <a:r>
              <a:rPr lang="en-US" altLang="ro-RO" dirty="0" err="1"/>
              <a:t>fost</a:t>
            </a:r>
            <a:r>
              <a:rPr lang="en-US" altLang="ro-RO" dirty="0"/>
              <a:t> dob</a:t>
            </a:r>
            <a:r>
              <a:rPr lang="ro-RO" altLang="ro-RO" dirty="0"/>
              <a:t>â</a:t>
            </a:r>
            <a:r>
              <a:rPr lang="en-US" altLang="ro-RO" dirty="0" err="1"/>
              <a:t>ndite</a:t>
            </a:r>
            <a:r>
              <a:rPr lang="en-US" altLang="ro-RO" dirty="0"/>
              <a:t> pe </a:t>
            </a:r>
            <a:r>
              <a:rPr lang="en-US" altLang="ro-RO" dirty="0" err="1"/>
              <a:t>parcursul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ilor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/>
              <a:t>urate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cadrul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 err="1"/>
              <a:t>Eviden</a:t>
            </a:r>
            <a:r>
              <a:rPr lang="ro-RO" altLang="ro-RO" dirty="0"/>
              <a:t>ț</a:t>
            </a:r>
            <a:r>
              <a:rPr lang="en-US" altLang="ro-RO" dirty="0" err="1"/>
              <a:t>ia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, </a:t>
            </a:r>
            <a:r>
              <a:rPr lang="en-US" altLang="ro-RO" dirty="0" err="1"/>
              <a:t>dac</a:t>
            </a:r>
            <a:r>
              <a:rPr lang="ro-RO" altLang="ro-RO" dirty="0"/>
              <a:t>ă</a:t>
            </a:r>
            <a:r>
              <a:rPr lang="en-US" altLang="ro-RO" dirty="0"/>
              <a:t> exist</a:t>
            </a:r>
            <a:r>
              <a:rPr lang="ro-RO" altLang="ro-RO" dirty="0"/>
              <a:t>ă</a:t>
            </a:r>
            <a:r>
              <a:rPr lang="en-US" altLang="ro-RO" dirty="0"/>
              <a:t>,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bune</a:t>
            </a:r>
            <a:r>
              <a:rPr lang="en-US" altLang="ro-RO" dirty="0"/>
              <a:t> legate de </a:t>
            </a:r>
            <a:r>
              <a:rPr lang="en-US" altLang="ro-RO" dirty="0" err="1"/>
              <a:t>activitatea</a:t>
            </a:r>
            <a:r>
              <a:rPr lang="en-US" altLang="ro-RO" dirty="0"/>
              <a:t> </a:t>
            </a:r>
            <a:r>
              <a:rPr lang="en-US" altLang="ro-RO" dirty="0" err="1"/>
              <a:t>depus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/ </a:t>
            </a:r>
            <a:r>
              <a:rPr lang="en-US" altLang="ro-RO" dirty="0" err="1"/>
              <a:t>sau</a:t>
            </a:r>
            <a:r>
              <a:rPr lang="en-US" altLang="ro-RO" dirty="0"/>
              <a:t> </a:t>
            </a:r>
            <a:r>
              <a:rPr lang="en-US" altLang="ro-RO" dirty="0" err="1"/>
              <a:t>preciza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slabe</a:t>
            </a:r>
            <a:r>
              <a:rPr lang="en-US" altLang="ro-RO" dirty="0"/>
              <a:t> </a:t>
            </a:r>
            <a:r>
              <a:rPr lang="en-US" altLang="ro-RO" dirty="0" err="1"/>
              <a:t>existente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organizarea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ur</a:t>
            </a:r>
            <a:r>
              <a:rPr lang="ro-RO" altLang="ro-RO" dirty="0"/>
              <a:t>ă</a:t>
            </a:r>
            <a:r>
              <a:rPr lang="en-US" altLang="ro-RO" dirty="0" err="1"/>
              <a:t>rii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r>
              <a:rPr lang="ro-RO" altLang="ro-RO" dirty="0"/>
              <a:t> 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Care </a:t>
            </a:r>
            <a:r>
              <a:rPr lang="en-US" altLang="ro-RO" dirty="0" err="1"/>
              <a:t>ar</a:t>
            </a:r>
            <a:r>
              <a:rPr lang="en-US" altLang="ro-RO" dirty="0"/>
              <a:t> fi </a:t>
            </a:r>
            <a:r>
              <a:rPr lang="en-US" altLang="ro-RO" dirty="0" err="1"/>
              <a:t>propunerea</a:t>
            </a:r>
            <a:r>
              <a:rPr lang="en-US" altLang="ro-RO" dirty="0"/>
              <a:t> </a:t>
            </a:r>
            <a:r>
              <a:rPr lang="en-US" altLang="ro-RO" dirty="0" err="1"/>
              <a:t>voastr</a:t>
            </a:r>
            <a:r>
              <a:rPr lang="ro-RO" altLang="ro-RO" dirty="0"/>
              <a:t>ă</a:t>
            </a:r>
            <a:r>
              <a:rPr lang="en-US" altLang="ro-RO" dirty="0"/>
              <a:t>, </a:t>
            </a:r>
            <a:r>
              <a:rPr lang="en-US" altLang="ro-RO" dirty="0" err="1"/>
              <a:t>privind</a:t>
            </a:r>
            <a:r>
              <a:rPr lang="en-US" altLang="ro-RO" dirty="0"/>
              <a:t> </a:t>
            </a:r>
            <a:r>
              <a:rPr lang="en-US" altLang="ro-RO" dirty="0" err="1"/>
              <a:t>modul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care </a:t>
            </a:r>
            <a:r>
              <a:rPr lang="en-US" altLang="ro-RO" dirty="0" err="1"/>
              <a:t>ar</a:t>
            </a:r>
            <a:r>
              <a:rPr lang="en-US" altLang="ro-RO" dirty="0"/>
              <a:t> </a:t>
            </a:r>
            <a:r>
              <a:rPr lang="en-US" altLang="ro-RO" dirty="0" err="1"/>
              <a:t>trebui</a:t>
            </a:r>
            <a:r>
              <a:rPr lang="en-US" altLang="ro-RO" dirty="0"/>
              <a:t> 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oare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cerute</a:t>
            </a:r>
            <a:r>
              <a:rPr lang="en-US" altLang="ro-RO" dirty="0"/>
              <a:t> de </a:t>
            </a:r>
            <a:r>
              <a:rPr lang="en-US" altLang="ro-RO" dirty="0" err="1"/>
              <a:t>proiect</a:t>
            </a:r>
            <a:r>
              <a:rPr lang="en-US" altLang="ro-RO" dirty="0"/>
              <a:t>, </a:t>
            </a:r>
            <a:r>
              <a:rPr lang="en-US" altLang="ro-RO" dirty="0" err="1"/>
              <a:t>pentru</a:t>
            </a:r>
            <a:r>
              <a:rPr lang="en-US" altLang="ro-RO" dirty="0"/>
              <a:t> a se </a:t>
            </a:r>
            <a:r>
              <a:rPr lang="en-US" altLang="ro-RO" dirty="0" err="1"/>
              <a:t>asigura</a:t>
            </a:r>
            <a:r>
              <a:rPr lang="en-US" altLang="ro-RO" dirty="0"/>
              <a:t> </a:t>
            </a:r>
            <a:r>
              <a:rPr lang="en-US" altLang="ro-RO" dirty="0" err="1"/>
              <a:t>finalizarea</a:t>
            </a:r>
            <a:r>
              <a:rPr lang="en-US" altLang="ro-RO" dirty="0"/>
              <a:t> </a:t>
            </a:r>
            <a:r>
              <a:rPr lang="en-US" altLang="ro-RO" dirty="0" err="1"/>
              <a:t>sa</a:t>
            </a:r>
            <a:r>
              <a:rPr lang="en-US" altLang="ro-RO" dirty="0"/>
              <a:t>. </a:t>
            </a:r>
            <a:r>
              <a:rPr lang="en-US" altLang="ro-RO" dirty="0" err="1"/>
              <a:t>Prezenta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diagrama</a:t>
            </a:r>
            <a:r>
              <a:rPr lang="en-US" altLang="ro-RO" dirty="0"/>
              <a:t> Gantt </a:t>
            </a:r>
            <a:r>
              <a:rPr lang="en-US" altLang="ro-RO" dirty="0" err="1"/>
              <a:t>corespunz</a:t>
            </a:r>
            <a:r>
              <a:rPr lang="ro-RO" altLang="ro-RO" dirty="0"/>
              <a:t>ă</a:t>
            </a:r>
            <a:r>
              <a:rPr lang="en-US" altLang="ro-RO" dirty="0" err="1"/>
              <a:t>toare</a:t>
            </a:r>
            <a:r>
              <a:rPr lang="en-US" altLang="ro-RO" dirty="0"/>
              <a:t>.</a:t>
            </a:r>
            <a:endParaRPr lang="ro-RO" altLang="ro-RO" dirty="0"/>
          </a:p>
          <a:p>
            <a:pPr indent="231775"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e trec disciplinele 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din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care au fost utilizate cunoștințe/informații pentru 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Ce discipline,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aflate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semestrele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amonte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trebuit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bine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nsu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pentru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urarea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rii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activit</a:t>
            </a:r>
            <a:r>
              <a:rPr lang="ro-RO" dirty="0" err="1">
                <a:latin typeface="Arial" pitchFamily="34" charset="0"/>
                <a:ea typeface="+mj-ea"/>
                <a:cs typeface="Arial" pitchFamily="34" charset="0"/>
              </a:rPr>
              <a:t>ăț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ilor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conexe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?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228600" y="16002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o-R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Să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se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proiecteze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și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realizeze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un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oscilator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semnal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dreptunghiular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următoarele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caracteristici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 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Frecvența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oscilație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sz="14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reglabilă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în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intervalul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7 ÷ 21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KHz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];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rgbClr val="000000"/>
                </a:solidFill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Factor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umplere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0.5;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rgbClr val="000000"/>
                </a:solidFill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Sarcina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la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ieșire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7 [K</a:t>
            </a:r>
            <a:r>
              <a:rPr lang="en-US" sz="1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Ω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];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Valoarea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vârf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la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vârf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) 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oscilației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la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ieșire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V</a:t>
            </a:r>
            <a:r>
              <a:rPr lang="en-US" sz="14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reglabilă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în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intervalul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0 ÷ 1.4 [V];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Semnalul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la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ieșire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nu are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componentă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continuă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;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rgbClr val="000000"/>
                </a:solidFill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Domeniul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temperaturilor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funcționare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: 0</a:t>
            </a: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0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- 70</a:t>
            </a: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verificabil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testare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în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temperatură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);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4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Semnalizarea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prezenței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tensiunilor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alimentare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cu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diodă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de tip LED.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 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o-R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Circuitul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va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fi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proiectat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și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realizat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sub forma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unui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modul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electronic 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cărui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structură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interconectare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va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fi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concepută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în</a:t>
            </a:r>
            <a:r>
              <a:rPr lang="ro-RO" sz="1400" dirty="0">
                <a:solidFill>
                  <a:srgbClr val="000000"/>
                </a:solidFill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Tehnologie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SMT &amp; PCB</a:t>
            </a:r>
            <a:r>
              <a:rPr lang="ro-R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cu următoarele cerințe de proiectare:</a:t>
            </a:r>
          </a:p>
          <a:p>
            <a:endParaRPr lang="ro-RO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/>
              <a:t>Dimensiunile PCB: 40mm x 40mm;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/>
              <a:t> Material FR4, dublu strat/ grosimea foliei de cupru 35 </a:t>
            </a:r>
            <a:r>
              <a:rPr lang="el-GR" sz="1400" dirty="0"/>
              <a:t>μ</a:t>
            </a:r>
            <a:r>
              <a:rPr lang="ro-RO" sz="1400" dirty="0"/>
              <a:t>m, grosimea plăcii 1,6 mm;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/>
              <a:t>Toate componentele se vor plasa pe </a:t>
            </a:r>
            <a:r>
              <a:rPr lang="ro-RO" sz="1400" dirty="0" err="1"/>
              <a:t>faţa</a:t>
            </a:r>
            <a:r>
              <a:rPr lang="ro-RO" sz="1400" dirty="0"/>
              <a:t> superioară a plăcii, TOP;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/>
              <a:t>Originea (punctul de coordonate (0,0)) va fi plasat în </a:t>
            </a:r>
            <a:r>
              <a:rPr lang="ro-RO" sz="1400" dirty="0" err="1"/>
              <a:t>colţul</a:t>
            </a:r>
            <a:r>
              <a:rPr lang="ro-RO" sz="1400" dirty="0"/>
              <a:t> din stânga-jos al plăcii de cablaj imprimat, astfel toate elementele proiectului vor avea coordonate pozitive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/>
              <a:t>Dimensiunea traseelor de 16 mil </a:t>
            </a:r>
            <a:r>
              <a:rPr lang="ro-RO" sz="1400" dirty="0" err="1"/>
              <a:t>şi</a:t>
            </a:r>
            <a:r>
              <a:rPr lang="ro-RO" sz="1400" dirty="0"/>
              <a:t> </a:t>
            </a:r>
            <a:r>
              <a:rPr lang="ro-RO" sz="1400" dirty="0" err="1"/>
              <a:t>spaţierea</a:t>
            </a:r>
            <a:r>
              <a:rPr lang="ro-RO" sz="1400" dirty="0"/>
              <a:t> de 14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/>
              <a:t>Fișierele </a:t>
            </a:r>
            <a:r>
              <a:rPr lang="ro-RO" sz="1400" dirty="0" err="1"/>
              <a:t>Gerber</a:t>
            </a:r>
            <a:r>
              <a:rPr lang="ro-RO" sz="1400" dirty="0"/>
              <a:t> - standard 274X </a:t>
            </a:r>
            <a:r>
              <a:rPr lang="ro-RO" sz="1400" dirty="0" err="1"/>
              <a:t>şi</a:t>
            </a:r>
            <a:r>
              <a:rPr lang="ro-RO" sz="1400" dirty="0"/>
              <a:t> </a:t>
            </a:r>
            <a:r>
              <a:rPr lang="ro-RO" sz="1400" dirty="0" err="1"/>
              <a:t>fişierul</a:t>
            </a:r>
            <a:r>
              <a:rPr lang="ro-RO" sz="1400" dirty="0"/>
              <a:t> </a:t>
            </a:r>
            <a:r>
              <a:rPr lang="ro-RO" sz="1400" dirty="0" err="1"/>
              <a:t>Excellon</a:t>
            </a:r>
            <a:endParaRPr lang="ro-R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Găurile de trecere pentru semnale (vias-uri) vor avea diametrul de 0,4 mm.</a:t>
            </a:r>
            <a:endParaRPr lang="ro-RO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 </a:t>
            </a: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033849" y="86832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bloc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10978" y="1143000"/>
            <a:ext cx="464202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449580"/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Pentru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realiza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 generator de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semnal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dreptunghiular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am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folosit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Oscilator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relaxare</a:t>
            </a:r>
            <a:r>
              <a:rPr lang="ro-RO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(Fig. 1)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cărui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funcționare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bazează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încărcarea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și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descărcarea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unui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condensator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o-RO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Tensiunea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pe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condensatorul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 se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inversoare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amplificatorului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operaţional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AO.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neinversoare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conectată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divizorul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tensiune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format din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rezistenţele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R1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R2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intermediul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căruia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din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semnalul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ieşire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AO.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tensiunii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alimentare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condensatorul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descărcat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inversoare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AO se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află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potenţial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0.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ieşirea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AO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nivelul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maxim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pozitiv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(+V)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condensatorul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începe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încarce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intermediul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rezistorului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R.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Când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tensiunea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condensator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egală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cu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tensiunea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reacţie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neinversoare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(+VR),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neinversoare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află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potenţial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maxim (+VR).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ieşirea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AO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nivelul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maxim negative</a:t>
            </a:r>
            <a:endParaRPr lang="ro-RO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(-V)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condensatorul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începe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descarce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valoarea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+VR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valoarea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–VR.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Când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tensiunea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inversoare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atinge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valoarea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–VR, AO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comută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nivelul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maxim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pozitiv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(+V)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ciclul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reia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o-RO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9580"/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Astfel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ieşirea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amplificatorului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operaţional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apare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tensiune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dreptunghiulară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o-RO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9580"/>
            <a:r>
              <a:rPr lang="ro-RO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 Fig.2 este prezentată schema bloc a amplificatorului.</a:t>
            </a:r>
          </a:p>
          <a:p>
            <a:pPr indent="449580"/>
            <a:endParaRPr lang="ro-RO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Font typeface="Arial" charset="0"/>
              <a:buChar char="•"/>
            </a:pPr>
            <a:endParaRPr lang="en-US" altLang="ro-R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ine 1" descr="O imagine care conține diagramă, linie, text, Interval&#10;&#10;Descriere generată automat">
            <a:extLst>
              <a:ext uri="{FF2B5EF4-FFF2-40B4-BE49-F238E27FC236}">
                <a16:creationId xmlns:a16="http://schemas.microsoft.com/office/drawing/2014/main" id="{8CF308F2-436C-72A8-E00C-C139FD57D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68" y="1371600"/>
            <a:ext cx="373380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BAED8243-FAA3-4923-6D05-790D9998C2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72447" y="3804361"/>
            <a:ext cx="3733801" cy="178308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2A991304-D321-295B-6B95-32C8B475996D}"/>
              </a:ext>
            </a:extLst>
          </p:cNvPr>
          <p:cNvSpPr txBox="1"/>
          <p:nvPr/>
        </p:nvSpPr>
        <p:spPr>
          <a:xfrm>
            <a:off x="6580356" y="320076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err="1"/>
              <a:t>Fig</a:t>
            </a:r>
            <a:r>
              <a:rPr lang="ro-RO" sz="1200" b="1" dirty="0"/>
              <a:t> 1.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1B1C194-D16B-F7DF-05C1-771BF78B9969}"/>
              </a:ext>
            </a:extLst>
          </p:cNvPr>
          <p:cNvSpPr txBox="1"/>
          <p:nvPr/>
        </p:nvSpPr>
        <p:spPr>
          <a:xfrm>
            <a:off x="6585313" y="558744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err="1"/>
              <a:t>Fig</a:t>
            </a:r>
            <a:r>
              <a:rPr lang="ro-RO" sz="1200" b="1" dirty="0"/>
              <a:t> 2.</a:t>
            </a:r>
          </a:p>
        </p:txBody>
      </p:sp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90600" y="652849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electrică 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45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3F5D295D-98F0-5725-9322-F7DE2C8DC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/>
          <a:stretch/>
        </p:blipFill>
        <p:spPr bwMode="auto">
          <a:xfrm>
            <a:off x="1143000" y="1371600"/>
            <a:ext cx="6603365" cy="44564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E8D1C3A2-2F74-07EB-FC66-EB395525A29E}"/>
              </a:ext>
            </a:extLst>
          </p:cNvPr>
          <p:cNvSpPr txBox="1"/>
          <p:nvPr/>
        </p:nvSpPr>
        <p:spPr>
          <a:xfrm>
            <a:off x="3306269" y="5828030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1" dirty="0" err="1"/>
              <a:t>Fig</a:t>
            </a:r>
            <a:r>
              <a:rPr lang="ro-RO" sz="1400" b="1" dirty="0"/>
              <a:t> 3. Schema electrică</a:t>
            </a:r>
          </a:p>
        </p:txBody>
      </p:sp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90600" y="652849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electrică 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-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Oglinda</a:t>
            </a:r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curent</a:t>
            </a:r>
            <a:endParaRPr lang="ro-RO" sz="14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o-RO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Oglinda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curent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cea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răspândită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sursă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current.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Aceasta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compusă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din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tranzistori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identici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(Q1, Q2, Q3)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și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rezistoare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(R1, R2, R3)</a:t>
            </a:r>
            <a:r>
              <a:rPr lang="ro-RO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 ales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tranzistoarele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Q1, Q2, Q3 PNP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tipul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QBC807-25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deoarece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au un factor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amplificare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curent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foarte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mare, </a:t>
            </a:r>
            <a:r>
              <a:rPr lang="ro-RO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ro-RO" sz="1400" kern="0" baseline="-25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</a:t>
            </a:r>
            <a:r>
              <a:rPr lang="ro-RO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=400 ceea ce ajută la o egalitate mai bună între curentul de referință și curentul de ieșire din oglindă.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o-RO" sz="1400" b="1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ro-RO" sz="14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Etajul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diferențial</a:t>
            </a:r>
            <a:endParaRPr lang="ro-RO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o-RO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Etajul diferențial este alcătuit din tranzistoarele Q4 și Q5, tranzistoare identice de tipul QBC807-25, dar este conectat în același timp și la oglinda de curent prezentată anterior pentru stabilitate și pentru a reduce zgomotul.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o-RO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ro-RO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Etajul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ieșire</a:t>
            </a:r>
            <a:endParaRPr lang="ro-RO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o-RO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Etajul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ieșire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alcătuit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din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două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tranzistoare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complementare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de tip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colector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comun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Q7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și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Q8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tipul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QBC807-25,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respectiv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QBC817-25, legate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-o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configurație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push-pull.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Deoarece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bazele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tranzistoarelor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există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cădere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tensiune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tensiunea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pe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două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diode,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acest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etaj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ieșire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unul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clasă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AB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caracterizat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distorsiuni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și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randament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mediu</a:t>
            </a: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o-RO" sz="14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o-RO" sz="14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</a:t>
            </a:r>
            <a:r>
              <a:rPr lang="ro-RO" sz="1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4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Frecven</a:t>
            </a:r>
            <a:r>
              <a:rPr lang="en-US" sz="1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ț</a:t>
            </a:r>
            <a:r>
              <a:rPr lang="ro-RO" sz="1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de oscila</a:t>
            </a:r>
            <a:r>
              <a:rPr lang="en-US" sz="1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ț</a:t>
            </a:r>
            <a:r>
              <a:rPr lang="ro-RO" sz="1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o-RO" sz="14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Frecventa de </a:t>
            </a:r>
            <a:r>
              <a:rPr lang="ro-RO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oscilatie</a:t>
            </a:r>
            <a:r>
              <a:rPr lang="ro-R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este determinata de </a:t>
            </a:r>
            <a:r>
              <a:rPr lang="ro-RO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reteaua</a:t>
            </a:r>
            <a:r>
              <a:rPr lang="ro-R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RC formata din P</a:t>
            </a:r>
            <a:r>
              <a:rPr lang="ro-RO" sz="14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o-R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10k si C și trebuie să aparțină intervalului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[7kHz ; 21k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Hz</a:t>
            </a:r>
            <a:r>
              <a:rPr lang="ro-RO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ro-RO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ro-RO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60342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 PSF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39E92A96-A1B8-7D00-0D47-124C3A009300}"/>
              </a:ext>
            </a:extLst>
          </p:cNvPr>
          <p:cNvSpPr txBox="1"/>
          <p:nvPr/>
        </p:nvSpPr>
        <p:spPr>
          <a:xfrm>
            <a:off x="3505200" y="5980211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1" dirty="0" err="1"/>
              <a:t>Fig</a:t>
            </a:r>
            <a:r>
              <a:rPr lang="ro-RO" sz="1400" b="1" dirty="0"/>
              <a:t> 4. PSF Curenți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AD5BA6B-4BAF-057D-98DC-26DB9BE0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1488672"/>
            <a:ext cx="8119321" cy="449153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066800" y="456861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 forme de undă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pic>
        <p:nvPicPr>
          <p:cNvPr id="4" name="Substituent conținut 9" descr="O imagine care conține captură de ecran, astronomie&#10;&#10;Descriere generată automat">
            <a:extLst>
              <a:ext uri="{FF2B5EF4-FFF2-40B4-BE49-F238E27FC236}">
                <a16:creationId xmlns:a16="http://schemas.microsoft.com/office/drawing/2014/main" id="{B1074A97-01AB-4025-1FD1-98C15025B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222" y="1175492"/>
            <a:ext cx="7467600" cy="230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ine 4" descr="O imagine care conține captură de ecran, Color&#10;&#10;Descriere generată automat">
            <a:extLst>
              <a:ext uri="{FF2B5EF4-FFF2-40B4-BE49-F238E27FC236}">
                <a16:creationId xmlns:a16="http://schemas.microsoft.com/office/drawing/2014/main" id="{194878EC-4ADA-5D7E-A8C3-094EDB2EA0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22" y="3866663"/>
            <a:ext cx="7467599" cy="237065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008EE6EF-EF95-5B2D-702D-9E12E5EE2B01}"/>
              </a:ext>
            </a:extLst>
          </p:cNvPr>
          <p:cNvSpPr txBox="1"/>
          <p:nvPr/>
        </p:nvSpPr>
        <p:spPr>
          <a:xfrm>
            <a:off x="1371600" y="3520558"/>
            <a:ext cx="671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err="1"/>
              <a:t>Fig</a:t>
            </a:r>
            <a:r>
              <a:rPr lang="ro-RO" sz="1200" b="1" dirty="0"/>
              <a:t> 5. Simulare la frecvența de 7kHz și amplitudinea de 1.4V la temperaturile 0°-20°-70° C  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1BDFD59F-C78A-FD40-49C3-FCBE8063947C}"/>
              </a:ext>
            </a:extLst>
          </p:cNvPr>
          <p:cNvSpPr txBox="1"/>
          <p:nvPr/>
        </p:nvSpPr>
        <p:spPr>
          <a:xfrm>
            <a:off x="1588136" y="6310545"/>
            <a:ext cx="681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err="1"/>
              <a:t>Fig</a:t>
            </a:r>
            <a:r>
              <a:rPr lang="ro-RO" sz="1200" b="1" dirty="0"/>
              <a:t> 6. Simulare la frecvența de 21kHz și amplitudinea de 1.4V la temperaturile 0°-20°-70° C  </a:t>
            </a:r>
          </a:p>
          <a:p>
            <a:endParaRPr lang="ro-RO" sz="1200" dirty="0"/>
          </a:p>
        </p:txBody>
      </p:sp>
    </p:spTree>
    <p:extLst>
      <p:ext uri="{BB962C8B-B14F-4D97-AF65-F5344CB8AC3E}">
        <p14:creationId xmlns:p14="http://schemas.microsoft.com/office/powerpoint/2010/main" val="3845474809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80832" y="4569883"/>
            <a:ext cx="1795849" cy="3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o-RO" sz="1400" b="1" dirty="0">
                <a:ea typeface="+mj-ea"/>
              </a:rPr>
              <a:t> </a:t>
            </a:r>
            <a:r>
              <a:rPr lang="ro-RO" sz="1400" b="1" dirty="0" err="1">
                <a:ea typeface="+mj-ea"/>
              </a:rPr>
              <a:t>Fig</a:t>
            </a:r>
            <a:r>
              <a:rPr lang="ro-RO" sz="1400" b="1" dirty="0">
                <a:ea typeface="+mj-ea"/>
              </a:rPr>
              <a:t> 8. TOP</a:t>
            </a:r>
            <a:endParaRPr lang="en-US" sz="1400" dirty="0">
              <a:ea typeface="+mj-ea"/>
            </a:endParaRPr>
          </a:p>
        </p:txBody>
      </p:sp>
      <p:pic>
        <p:nvPicPr>
          <p:cNvPr id="3" name="Imagine 2" descr="O imagine care conține circuit, electronice, hartă, Inginerie electronică&#10;&#10;Descriere generată automat">
            <a:extLst>
              <a:ext uri="{FF2B5EF4-FFF2-40B4-BE49-F238E27FC236}">
                <a16:creationId xmlns:a16="http://schemas.microsoft.com/office/drawing/2014/main" id="{DA9CECB3-8134-00C1-4F57-B7B640B957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13352"/>
            <a:ext cx="2310943" cy="2209800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BCC05E7E-4877-2157-B2C1-1CCD097F00DC}"/>
              </a:ext>
            </a:extLst>
          </p:cNvPr>
          <p:cNvSpPr txBox="1"/>
          <p:nvPr/>
        </p:nvSpPr>
        <p:spPr>
          <a:xfrm>
            <a:off x="741106" y="455026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1" dirty="0" err="1"/>
              <a:t>Fig</a:t>
            </a:r>
            <a:r>
              <a:rPr lang="ro-RO" sz="1400" b="1" dirty="0"/>
              <a:t> 7. Layout</a:t>
            </a:r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A5CA4121-0027-EEEF-5B89-251DFC73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857" y="2113352"/>
            <a:ext cx="2209800" cy="220980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54FA3D18-FDE6-AA4A-46EE-1E466A5B5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113352"/>
            <a:ext cx="2313550" cy="2209800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DB4AC51B-1192-EA39-11B7-24362EFE5A7B}"/>
              </a:ext>
            </a:extLst>
          </p:cNvPr>
          <p:cNvSpPr txBox="1"/>
          <p:nvPr/>
        </p:nvSpPr>
        <p:spPr>
          <a:xfrm>
            <a:off x="6400800" y="4550263"/>
            <a:ext cx="1473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b="1" dirty="0" err="1"/>
              <a:t>Fig</a:t>
            </a:r>
            <a:r>
              <a:rPr lang="ro-RO" sz="1400" b="1" dirty="0"/>
              <a:t> 9. BOTTOM</a:t>
            </a:r>
          </a:p>
          <a:p>
            <a:endParaRPr lang="ro-RO" dirty="0"/>
          </a:p>
        </p:txBody>
      </p:sp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8610600" cy="9144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Layout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457200" y="1828800"/>
            <a:ext cx="853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/>
              <a:t>Componentele au fost așezate astfel încât cele active să fie cât mai în centrul plăcii pentru a fi cât mai protejate.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/>
              <a:t> Componentele care se leagă între ele sunt cât mai apropiate unele de celelalte pentru a fi în aceeași zonă de temperatură.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itchFamily="34" charset="0"/>
                <a:ea typeface="+mj-ea"/>
                <a:cs typeface="Arial" pitchFamily="34" charset="0"/>
              </a:rPr>
              <a:t>Jumperii</a:t>
            </a:r>
            <a:r>
              <a:rPr lang="en-US" sz="1400" dirty="0">
                <a:latin typeface="Arial" pitchFamily="34" charset="0"/>
                <a:ea typeface="+mj-ea"/>
                <a:cs typeface="Arial" pitchFamily="34" charset="0"/>
              </a:rPr>
              <a:t> au </a:t>
            </a:r>
            <a:r>
              <a:rPr lang="en-US" sz="1400" dirty="0" err="1">
                <a:latin typeface="Arial" pitchFamily="34" charset="0"/>
                <a:ea typeface="+mj-ea"/>
                <a:cs typeface="Arial" pitchFamily="34" charset="0"/>
              </a:rPr>
              <a:t>fost</a:t>
            </a:r>
            <a:r>
              <a:rPr lang="en-US" sz="1400" dirty="0">
                <a:latin typeface="Arial" pitchFamily="34" charset="0"/>
                <a:ea typeface="+mj-ea"/>
                <a:cs typeface="Arial" pitchFamily="34" charset="0"/>
              </a:rPr>
              <a:t> p</a:t>
            </a:r>
            <a:r>
              <a:rPr lang="ro-RO" sz="1400" dirty="0" err="1">
                <a:latin typeface="Arial" pitchFamily="34" charset="0"/>
                <a:ea typeface="+mj-ea"/>
                <a:cs typeface="Arial" pitchFamily="34" charset="0"/>
              </a:rPr>
              <a:t>oziționați</a:t>
            </a:r>
            <a:r>
              <a:rPr lang="ro-RO" sz="1400" dirty="0">
                <a:latin typeface="Arial" pitchFamily="34" charset="0"/>
                <a:ea typeface="+mj-ea"/>
                <a:cs typeface="Arial" pitchFamily="34" charset="0"/>
              </a:rPr>
              <a:t> cât mai aproape de margine pentru a fi cât mai accesibili în momentul testării.</a:t>
            </a:r>
            <a:endParaRPr lang="ro-R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400" dirty="0">
                <a:latin typeface="Arial" pitchFamily="34" charset="0"/>
                <a:cs typeface="Arial" pitchFamily="34" charset="0"/>
              </a:rPr>
              <a:t>Traseele de alimentare au lățimea de 20 mil</a:t>
            </a:r>
            <a:r>
              <a:rPr lang="ro-RO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400" dirty="0">
                <a:latin typeface="Arial" pitchFamily="34" charset="0"/>
                <a:cs typeface="Arial" pitchFamily="34" charset="0"/>
              </a:rPr>
              <a:t>Restul traseelor </a:t>
            </a:r>
            <a:r>
              <a:rPr lang="ro-RO" sz="1400" dirty="0">
                <a:latin typeface="Arial" pitchFamily="34" charset="0"/>
                <a:cs typeface="Arial" pitchFamily="34" charset="0"/>
              </a:rPr>
              <a:t>sunt conexiunile dintre</a:t>
            </a:r>
            <a:r>
              <a:rPr lang="vi-VN" sz="1400" dirty="0">
                <a:latin typeface="Arial" pitchFamily="34" charset="0"/>
                <a:cs typeface="Arial" pitchFamily="34" charset="0"/>
              </a:rPr>
              <a:t> componente</a:t>
            </a:r>
            <a:r>
              <a:rPr lang="ro-RO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400" dirty="0">
                <a:latin typeface="Arial" pitchFamily="34" charset="0"/>
                <a:cs typeface="Arial" pitchFamily="34" charset="0"/>
              </a:rPr>
              <a:t>și au lățimea de 16 mil</a:t>
            </a:r>
            <a:r>
              <a:rPr lang="ro-RO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 err="1"/>
              <a:t>Spaţierea</a:t>
            </a:r>
            <a:r>
              <a:rPr lang="ro-RO" sz="1400" dirty="0"/>
              <a:t>, în toate cazurile, este de 14 mil.</a:t>
            </a:r>
            <a:endParaRPr lang="en-US" altLang="ro-RO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2661</TotalTime>
  <Words>1333</Words>
  <Application>Microsoft Office PowerPoint</Application>
  <PresentationFormat>Expunere pe ecran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Proiect 1 – Dispozitive și circuite electronice (DCE) </vt:lpstr>
      <vt:lpstr>Date de proiectare</vt:lpstr>
      <vt:lpstr>Schema bloc</vt:lpstr>
      <vt:lpstr>Schema electrică </vt:lpstr>
      <vt:lpstr>Schema electrică </vt:lpstr>
      <vt:lpstr>Simulări PSF</vt:lpstr>
      <vt:lpstr>Simulări forme de undă</vt:lpstr>
      <vt:lpstr>Layout</vt:lpstr>
      <vt:lpstr>Layout</vt:lpstr>
      <vt:lpstr>Fotografii din etapa de echipare a modulului electronic</vt:lpstr>
      <vt:lpstr>Rezultate experimentale</vt:lpstr>
      <vt:lpstr>Rezultate experimentale</vt:lpstr>
      <vt:lpstr>Concluzii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Corina COSTEA (126002)</cp:lastModifiedBy>
  <cp:revision>243</cp:revision>
  <dcterms:created xsi:type="dcterms:W3CDTF">2014-01-15T22:07:17Z</dcterms:created>
  <dcterms:modified xsi:type="dcterms:W3CDTF">2024-01-21T10:22:30Z</dcterms:modified>
</cp:coreProperties>
</file>