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8" r:id="rId2"/>
    <p:sldId id="256" r:id="rId3"/>
    <p:sldId id="257" r:id="rId4"/>
    <p:sldId id="272" r:id="rId5"/>
    <p:sldId id="260" r:id="rId6"/>
    <p:sldId id="279" r:id="rId7"/>
    <p:sldId id="278" r:id="rId8"/>
    <p:sldId id="277" r:id="rId9"/>
    <p:sldId id="261" r:id="rId10"/>
    <p:sldId id="285" r:id="rId11"/>
    <p:sldId id="291" r:id="rId12"/>
    <p:sldId id="292" r:id="rId13"/>
    <p:sldId id="293" r:id="rId14"/>
    <p:sldId id="286" r:id="rId15"/>
    <p:sldId id="280" r:id="rId16"/>
    <p:sldId id="264" r:id="rId17"/>
    <p:sldId id="266" r:id="rId18"/>
    <p:sldId id="282" r:id="rId19"/>
    <p:sldId id="274" r:id="rId20"/>
    <p:sldId id="275" r:id="rId21"/>
    <p:sldId id="268" r:id="rId22"/>
    <p:sldId id="270" r:id="rId23"/>
    <p:sldId id="265" r:id="rId24"/>
    <p:sldId id="287" r:id="rId25"/>
    <p:sldId id="288" r:id="rId26"/>
    <p:sldId id="276" r:id="rId27"/>
    <p:sldId id="290" r:id="rId28"/>
    <p:sldId id="289" r:id="rId29"/>
    <p:sldId id="281" r:id="rId30"/>
    <p:sldId id="271" r:id="rId31"/>
    <p:sldId id="273" r:id="rId32"/>
    <p:sldId id="269" r:id="rId33"/>
    <p:sldId id="263" r:id="rId34"/>
    <p:sldId id="284" r:id="rId35"/>
    <p:sldId id="267" r:id="rId36"/>
  </p:sldIdLst>
  <p:sldSz cx="9144000" cy="6858000" type="screen4x3"/>
  <p:notesSz cx="6797675" cy="9872663"/>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73" autoAdjust="0"/>
  </p:normalViewPr>
  <p:slideViewPr>
    <p:cSldViewPr>
      <p:cViewPr>
        <p:scale>
          <a:sx n="125" d="100"/>
          <a:sy n="125" d="100"/>
        </p:scale>
        <p:origin x="-82" y="749"/>
      </p:cViewPr>
      <p:guideLst>
        <p:guide orient="horz" pos="2160"/>
        <p:guide pos="2880"/>
      </p:guideLst>
    </p:cSldViewPr>
  </p:slideViewPr>
  <p:outlineViewPr>
    <p:cViewPr>
      <p:scale>
        <a:sx n="33" d="100"/>
        <a:sy n="33" d="100"/>
      </p:scale>
      <p:origin x="0" y="15420"/>
    </p:cViewPr>
  </p:outlin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68276E26-2FE5-4950-90D8-23F768BCF868}" type="datetimeFigureOut">
              <a:rPr lang="en-GB" smtClean="0"/>
              <a:t>11/07/2018</a:t>
            </a:fld>
            <a:endParaRPr lang="en-GB"/>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sp>
      <p:sp>
        <p:nvSpPr>
          <p:cNvPr id="5" name="Notes Placehold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23777599-D357-43D9-8FB5-313F65E19F06}" type="slidenum">
              <a:rPr lang="en-GB" smtClean="0"/>
              <a:t>‹#›</a:t>
            </a:fld>
            <a:endParaRPr lang="en-GB"/>
          </a:p>
        </p:txBody>
      </p:sp>
    </p:spTree>
    <p:extLst>
      <p:ext uri="{BB962C8B-B14F-4D97-AF65-F5344CB8AC3E}">
        <p14:creationId xmlns:p14="http://schemas.microsoft.com/office/powerpoint/2010/main" val="1109276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52120" y="9379368"/>
            <a:ext cx="2945556" cy="49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84" tIns="44792" rIns="89584" bIns="44792" anchor="b"/>
          <a:lstStyle>
            <a:lvl1pPr>
              <a:spcBef>
                <a:spcPct val="30000"/>
              </a:spcBef>
              <a:defRPr sz="1200">
                <a:solidFill>
                  <a:schemeClr val="tx1"/>
                </a:solidFill>
                <a:latin typeface="Arial"/>
                <a:ea typeface="ＭＳ Ｐゴシック" pitchFamily="34" charset="-128"/>
              </a:defRPr>
            </a:lvl1pPr>
            <a:lvl2pPr marL="742950" indent="-285750">
              <a:spcBef>
                <a:spcPct val="30000"/>
              </a:spcBef>
              <a:defRPr sz="1200">
                <a:solidFill>
                  <a:schemeClr val="tx1"/>
                </a:solidFill>
                <a:latin typeface="Arial"/>
                <a:ea typeface="ＭＳ Ｐゴシック" pitchFamily="34" charset="-128"/>
              </a:defRPr>
            </a:lvl2pPr>
            <a:lvl3pPr marL="1143000" indent="-228600">
              <a:spcBef>
                <a:spcPct val="30000"/>
              </a:spcBef>
              <a:defRPr sz="1200">
                <a:solidFill>
                  <a:schemeClr val="tx1"/>
                </a:solidFill>
                <a:latin typeface="Arial"/>
                <a:ea typeface="ＭＳ Ｐゴシック" pitchFamily="34" charset="-128"/>
              </a:defRPr>
            </a:lvl3pPr>
            <a:lvl4pPr marL="1600200" indent="-228600">
              <a:spcBef>
                <a:spcPct val="30000"/>
              </a:spcBef>
              <a:defRPr sz="1200">
                <a:solidFill>
                  <a:schemeClr val="tx1"/>
                </a:solidFill>
                <a:latin typeface="Arial"/>
                <a:ea typeface="ＭＳ Ｐゴシック" pitchFamily="34" charset="-128"/>
              </a:defRPr>
            </a:lvl4pPr>
            <a:lvl5pPr marL="2057400" indent="-228600">
              <a:spcBef>
                <a:spcPct val="30000"/>
              </a:spcBef>
              <a:defRPr sz="1200">
                <a:solidFill>
                  <a:schemeClr val="tx1"/>
                </a:solidFill>
                <a:latin typeface="Arial"/>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a:ea typeface="ＭＳ Ｐゴシック" pitchFamily="34" charset="-128"/>
              </a:defRPr>
            </a:lvl9pPr>
          </a:lstStyle>
          <a:p>
            <a:pPr algn="r" eaLnBrk="0" fontAlgn="base" hangingPunct="0">
              <a:spcBef>
                <a:spcPct val="0"/>
              </a:spcBef>
              <a:spcAft>
                <a:spcPct val="0"/>
              </a:spcAft>
            </a:pPr>
            <a:fld id="{1EA7CB71-FA3E-4FB3-A86D-286C0078103C}" type="slidenum">
              <a:rPr lang="en-US" altLang="en-US">
                <a:solidFill>
                  <a:prstClr val="black"/>
                </a:solidFill>
              </a:rPr>
              <a:pPr algn="r" eaLnBrk="0" fontAlgn="base" hangingPunct="0">
                <a:spcBef>
                  <a:spcPct val="0"/>
                </a:spcBef>
                <a:spcAft>
                  <a:spcPct val="0"/>
                </a:spcAft>
              </a:pPr>
              <a:t>5</a:t>
            </a:fld>
            <a:endParaRPr lang="en-US" altLang="en-US">
              <a:solidFill>
                <a:prstClr val="black"/>
              </a:solidFill>
            </a:endParaRPr>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xfrm>
            <a:off x="906563" y="4688844"/>
            <a:ext cx="4984552" cy="44430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6749321-5997-4731-A559-A5E74FBB478B}" type="datetime1">
              <a:rPr lang="en-GB" smtClean="0"/>
              <a:t>11/07/2018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F7A02-FC1E-4E80-BACA-3278433E497B}" type="slidenum">
              <a:rPr lang="en-GB" smtClean="0"/>
              <a:t>‹#›</a:t>
            </a:fld>
            <a:endParaRPr lang="en-GB"/>
          </a:p>
        </p:txBody>
      </p:sp>
    </p:spTree>
    <p:extLst>
      <p:ext uri="{BB962C8B-B14F-4D97-AF65-F5344CB8AC3E}">
        <p14:creationId xmlns:p14="http://schemas.microsoft.com/office/powerpoint/2010/main" val="396883211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8D553D8-830C-4E29-B9F5-95F1E8DE0E7D}" type="datetime1">
              <a:rPr lang="en-GB" smtClean="0"/>
              <a:t>11/07/2018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F7A02-FC1E-4E80-BACA-3278433E497B}" type="slidenum">
              <a:rPr lang="en-GB" smtClean="0"/>
              <a:t>‹#›</a:t>
            </a:fld>
            <a:endParaRPr lang="en-GB"/>
          </a:p>
        </p:txBody>
      </p:sp>
    </p:spTree>
    <p:extLst>
      <p:ext uri="{BB962C8B-B14F-4D97-AF65-F5344CB8AC3E}">
        <p14:creationId xmlns:p14="http://schemas.microsoft.com/office/powerpoint/2010/main" val="9926814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F1551B-8342-4412-ABB5-CA24919A90E8}" type="datetime1">
              <a:rPr lang="en-GB" smtClean="0"/>
              <a:t>11/07/2018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F7A02-FC1E-4E80-BACA-3278433E497B}" type="slidenum">
              <a:rPr lang="en-GB" smtClean="0"/>
              <a:t>‹#›</a:t>
            </a:fld>
            <a:endParaRPr lang="en-GB"/>
          </a:p>
        </p:txBody>
      </p:sp>
    </p:spTree>
    <p:extLst>
      <p:ext uri="{BB962C8B-B14F-4D97-AF65-F5344CB8AC3E}">
        <p14:creationId xmlns:p14="http://schemas.microsoft.com/office/powerpoint/2010/main" val="8824758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D585500-826E-4556-8A27-EEDC013ED035}" type="datetime1">
              <a:rPr lang="en-GB" smtClean="0"/>
              <a:t>11/07/2018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F7A02-FC1E-4E80-BACA-3278433E497B}" type="slidenum">
              <a:rPr lang="en-GB" smtClean="0"/>
              <a:t>‹#›</a:t>
            </a:fld>
            <a:endParaRPr lang="en-GB"/>
          </a:p>
        </p:txBody>
      </p:sp>
    </p:spTree>
    <p:extLst>
      <p:ext uri="{BB962C8B-B14F-4D97-AF65-F5344CB8AC3E}">
        <p14:creationId xmlns:p14="http://schemas.microsoft.com/office/powerpoint/2010/main" val="43771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FBBB8F-83DC-4F5A-9A25-C85084086DE9}" type="datetime1">
              <a:rPr lang="en-GB" smtClean="0"/>
              <a:t>11/07/2018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F7A02-FC1E-4E80-BACA-3278433E497B}" type="slidenum">
              <a:rPr lang="en-GB" smtClean="0"/>
              <a:t>‹#›</a:t>
            </a:fld>
            <a:endParaRPr lang="en-GB"/>
          </a:p>
        </p:txBody>
      </p:sp>
    </p:spTree>
    <p:extLst>
      <p:ext uri="{BB962C8B-B14F-4D97-AF65-F5344CB8AC3E}">
        <p14:creationId xmlns:p14="http://schemas.microsoft.com/office/powerpoint/2010/main" val="15531476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A60A798-871A-4716-8767-4408FCA61950}" type="datetime1">
              <a:rPr lang="en-GB" smtClean="0"/>
              <a:t>11/07/2018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DF7A02-FC1E-4E80-BACA-3278433E497B}" type="slidenum">
              <a:rPr lang="en-GB" smtClean="0"/>
              <a:t>‹#›</a:t>
            </a:fld>
            <a:endParaRPr lang="en-GB"/>
          </a:p>
        </p:txBody>
      </p:sp>
    </p:spTree>
    <p:extLst>
      <p:ext uri="{BB962C8B-B14F-4D97-AF65-F5344CB8AC3E}">
        <p14:creationId xmlns:p14="http://schemas.microsoft.com/office/powerpoint/2010/main" val="21441668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A063461-2350-4324-BB87-C23584BCD8C0}" type="datetime1">
              <a:rPr lang="en-GB" smtClean="0"/>
              <a:t>11/07/2018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DF7A02-FC1E-4E80-BACA-3278433E497B}" type="slidenum">
              <a:rPr lang="en-GB" smtClean="0"/>
              <a:t>‹#›</a:t>
            </a:fld>
            <a:endParaRPr lang="en-GB"/>
          </a:p>
        </p:txBody>
      </p:sp>
    </p:spTree>
    <p:extLst>
      <p:ext uri="{BB962C8B-B14F-4D97-AF65-F5344CB8AC3E}">
        <p14:creationId xmlns:p14="http://schemas.microsoft.com/office/powerpoint/2010/main" val="29901260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B02F833-753A-4ED0-902D-286F1AFD1916}" type="datetime1">
              <a:rPr lang="en-GB" smtClean="0"/>
              <a:t>11/07/2018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DF7A02-FC1E-4E80-BACA-3278433E497B}" type="slidenum">
              <a:rPr lang="en-GB" smtClean="0"/>
              <a:t>‹#›</a:t>
            </a:fld>
            <a:endParaRPr lang="en-GB"/>
          </a:p>
        </p:txBody>
      </p:sp>
    </p:spTree>
    <p:extLst>
      <p:ext uri="{BB962C8B-B14F-4D97-AF65-F5344CB8AC3E}">
        <p14:creationId xmlns:p14="http://schemas.microsoft.com/office/powerpoint/2010/main" val="6905484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99306-C14E-45FD-9A83-C57A38B1312E}" type="datetime1">
              <a:rPr lang="en-GB" smtClean="0"/>
              <a:t>11/07/2018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DF7A02-FC1E-4E80-BACA-3278433E497B}" type="slidenum">
              <a:rPr lang="en-GB" smtClean="0"/>
              <a:t>‹#›</a:t>
            </a:fld>
            <a:endParaRPr lang="en-GB"/>
          </a:p>
        </p:txBody>
      </p:sp>
    </p:spTree>
    <p:extLst>
      <p:ext uri="{BB962C8B-B14F-4D97-AF65-F5344CB8AC3E}">
        <p14:creationId xmlns:p14="http://schemas.microsoft.com/office/powerpoint/2010/main" val="393013359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FBF24-B988-41A2-B033-5FF939E22F14}" type="datetime1">
              <a:rPr lang="en-GB" smtClean="0"/>
              <a:t>11/07/2018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DF7A02-FC1E-4E80-BACA-3278433E497B}" type="slidenum">
              <a:rPr lang="en-GB" smtClean="0"/>
              <a:t>‹#›</a:t>
            </a:fld>
            <a:endParaRPr lang="en-GB"/>
          </a:p>
        </p:txBody>
      </p:sp>
    </p:spTree>
    <p:extLst>
      <p:ext uri="{BB962C8B-B14F-4D97-AF65-F5344CB8AC3E}">
        <p14:creationId xmlns:p14="http://schemas.microsoft.com/office/powerpoint/2010/main" val="92116770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7A0FD-1BB5-4469-B400-A51C5B678A03}" type="datetime1">
              <a:rPr lang="en-GB" smtClean="0"/>
              <a:t>11/07/2018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DF7A02-FC1E-4E80-BACA-3278433E497B}" type="slidenum">
              <a:rPr lang="en-GB" smtClean="0"/>
              <a:t>‹#›</a:t>
            </a:fld>
            <a:endParaRPr lang="en-GB"/>
          </a:p>
        </p:txBody>
      </p:sp>
    </p:spTree>
    <p:extLst>
      <p:ext uri="{BB962C8B-B14F-4D97-AF65-F5344CB8AC3E}">
        <p14:creationId xmlns:p14="http://schemas.microsoft.com/office/powerpoint/2010/main" val="192141055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50443-D1D0-4CB6-9F82-EC0148730683}" type="datetime1">
              <a:rPr lang="en-GB" smtClean="0"/>
              <a:t>11/07/2018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F7A02-FC1E-4E80-BACA-3278433E497B}" type="slidenum">
              <a:rPr lang="en-GB" smtClean="0"/>
              <a:t>‹#›</a:t>
            </a:fld>
            <a:endParaRPr lang="en-GB"/>
          </a:p>
        </p:txBody>
      </p:sp>
    </p:spTree>
    <p:extLst>
      <p:ext uri="{BB962C8B-B14F-4D97-AF65-F5344CB8AC3E}">
        <p14:creationId xmlns:p14="http://schemas.microsoft.com/office/powerpoint/2010/main" val="2903079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inspire.ec.europa.eu/codelist"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ur-lex.europa.eu/legal-content/EN/TXT/PDF/?uri=OJ:L:2010:323:FULL&amp;from=E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ur-lex.europa.eu/legal-content/EN/TXT/PDF/?uri=CELEX:32008R1205&amp;from=e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nstats.un.org/unsd/classifications/bestpractic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unece.org/fileadmin/DAM/stats/documents/ece/ces/.../crp.1.add.2.e.pdf" TargetMode="External"/><Relationship Id="rId2" Type="http://schemas.openxmlformats.org/officeDocument/2006/relationships/hyperlink" Target="https://www.unece.org/cefact/locode/service/loc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atswiki.unece.org/display/ClickSDMX/Hierarchical+Code+Lis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tatswiki.unece.org/display/ClickSDMX/Hierarchical+Code+Lis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ations.europa.eu/en/web/eu-vocabularies/at-concept/-/resource/authority/dataset-type/NAL/?target=Browse" TargetMode="External"/><Relationship Id="rId2" Type="http://schemas.openxmlformats.org/officeDocument/2006/relationships/hyperlink" Target="https://publications.europa.eu/en/web/eu-vocabularies/at-concept-scheme/-/resource/authority/dataset-type/?target=Browse" TargetMode="External"/><Relationship Id="rId1" Type="http://schemas.openxmlformats.org/officeDocument/2006/relationships/slideLayout" Target="../slideLayouts/slideLayout1.xml"/><Relationship Id="rId6" Type="http://schemas.openxmlformats.org/officeDocument/2006/relationships/hyperlink" Target="https://publications.europa.eu/en/web/eu-vocabularies/authority-tables" TargetMode="External"/><Relationship Id="rId5" Type="http://schemas.openxmlformats.org/officeDocument/2006/relationships/hyperlink" Target="https://publications.europa.eu/en/web/eu-vocabularies/controlled-vocabularies" TargetMode="External"/><Relationship Id="rId4" Type="http://schemas.openxmlformats.org/officeDocument/2006/relationships/hyperlink" Target="https://publications.europa.eu/en/web/eu-vocabularies/at-dataset/-/resource/dataset/access-righ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id.loc.gov/"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dmx.org/?page_id=4345" TargetMode="External"/><Relationship Id="rId2" Type="http://schemas.openxmlformats.org/officeDocument/2006/relationships/hyperlink" Target="https://sdmx.org/?page_id=321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ns.editeur.org/onix/en" TargetMode="External"/><Relationship Id="rId2" Type="http://schemas.openxmlformats.org/officeDocument/2006/relationships/hyperlink" Target="https://www.editeur.org/14/Code-List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link.springer.com/article/10.1057/dam.2010.29"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dlese.org/Metadata/vocabularies/term_expln.php"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publications.europa.eu/en/web/eu-vocabularies/at-dataset/-/resource/dataset/corporate-body" TargetMode="External"/><Relationship Id="rId2" Type="http://schemas.openxmlformats.org/officeDocument/2006/relationships/hyperlink" Target="https://publications.europa.eu/en/web/eu-vocabularies/at-dataset/-/resource/dataset/access-right" TargetMode="External"/><Relationship Id="rId1" Type="http://schemas.openxmlformats.org/officeDocument/2006/relationships/slideLayout" Target="../slideLayouts/slideLayout1.xml"/><Relationship Id="rId5" Type="http://schemas.openxmlformats.org/officeDocument/2006/relationships/hyperlink" Target="https://publications.europa.eu/en/web/eu-vocabularies/authority-tables" TargetMode="External"/><Relationship Id="rId4" Type="http://schemas.openxmlformats.org/officeDocument/2006/relationships/hyperlink" Target="https://publications.europa.eu/en/web/eu-vocabularies/releases"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www.getty.edu/research/tools/vocabulari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egistry.sdmx.org/FusionRegistry/data-structures.html" TargetMode="External"/><Relationship Id="rId2" Type="http://schemas.openxmlformats.org/officeDocument/2006/relationships/hyperlink" Target="https://registry.sdmx.org/FusionRegistry/"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hyperlink" Target="http://inspire.ec.europa.eu/codelis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bac-lac.gc.ca/eng/Pages/home.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c.europa.eu/eurostat/statistics-explained/index.php/Glossary:Eurostat_database_-_basic_terminology#cite_note-2"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3200" b="1" smtClean="0">
                <a:solidFill>
                  <a:srgbClr val="FFC000"/>
                </a:solidFill>
              </a:rPr>
              <a:t>To be or not to be</a:t>
            </a:r>
            <a:endParaRPr lang="en-GB" sz="3200" b="1">
              <a:solidFill>
                <a:srgbClr val="FFC000"/>
              </a:solidFill>
            </a:endParaRPr>
          </a:p>
        </p:txBody>
      </p:sp>
      <p:sp>
        <p:nvSpPr>
          <p:cNvPr id="5" name="Slide Number Placeholder 4"/>
          <p:cNvSpPr>
            <a:spLocks noGrp="1"/>
          </p:cNvSpPr>
          <p:nvPr>
            <p:ph type="sldNum" sz="quarter" idx="12"/>
          </p:nvPr>
        </p:nvSpPr>
        <p:spPr/>
        <p:txBody>
          <a:bodyPr/>
          <a:lstStyle/>
          <a:p>
            <a:fld id="{E4DF7A02-FC1E-4E80-BACA-3278433E497B}" type="slidenum">
              <a:rPr lang="en-GB" smtClean="0"/>
              <a:t>1</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1880" y="2060848"/>
            <a:ext cx="214884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923235" y="5373216"/>
            <a:ext cx="1119217" cy="584775"/>
          </a:xfrm>
          <a:prstGeom prst="rect">
            <a:avLst/>
          </a:prstGeom>
        </p:spPr>
        <p:txBody>
          <a:bodyPr wrap="none">
            <a:spAutoFit/>
          </a:bodyPr>
          <a:lstStyle/>
          <a:p>
            <a:r>
              <a:rPr lang="pt-PT" sz="3200" b="1" err="1" smtClean="0">
                <a:solidFill>
                  <a:srgbClr val="FFC000"/>
                </a:solidFill>
              </a:rPr>
              <a:t>an AT</a:t>
            </a:r>
            <a:endParaRPr lang="en-GB" sz="3200"/>
          </a:p>
        </p:txBody>
      </p:sp>
    </p:spTree>
    <p:extLst>
      <p:ext uri="{BB962C8B-B14F-4D97-AF65-F5344CB8AC3E}">
        <p14:creationId xmlns:p14="http://schemas.microsoft.com/office/powerpoint/2010/main" val="23928042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404665"/>
            <a:ext cx="7344816" cy="576064"/>
          </a:xfrm>
        </p:spPr>
        <p:txBody>
          <a:bodyPr>
            <a:normAutofit/>
          </a:bodyPr>
          <a:lstStyle/>
          <a:p>
            <a:pPr marL="0" indent="0" algn="ctr">
              <a:buNone/>
            </a:pPr>
            <a:r>
              <a:rPr lang="en-GB" sz="2000" dirty="0"/>
              <a:t>INSPIRE code list register</a:t>
            </a:r>
          </a:p>
          <a:p>
            <a:pPr marL="0" indent="0">
              <a:buNone/>
            </a:pPr>
            <a:endParaRPr lang="en-GB" dirty="0"/>
          </a:p>
        </p:txBody>
      </p:sp>
      <p:sp>
        <p:nvSpPr>
          <p:cNvPr id="5" name="Slide Number Placeholder 4"/>
          <p:cNvSpPr>
            <a:spLocks noGrp="1"/>
          </p:cNvSpPr>
          <p:nvPr>
            <p:ph type="sldNum" sz="quarter" idx="12"/>
          </p:nvPr>
        </p:nvSpPr>
        <p:spPr/>
        <p:txBody>
          <a:bodyPr/>
          <a:lstStyle/>
          <a:p>
            <a:fld id="{E4DF7A02-FC1E-4E80-BACA-3278433E497B}" type="slidenum">
              <a:rPr lang="en-GB" smtClean="0"/>
              <a:t>10</a:t>
            </a:fld>
            <a:endParaRPr lang="en-GB"/>
          </a:p>
        </p:txBody>
      </p:sp>
      <p:sp>
        <p:nvSpPr>
          <p:cNvPr id="2" name="TextBox 1"/>
          <p:cNvSpPr txBox="1"/>
          <p:nvPr/>
        </p:nvSpPr>
        <p:spPr>
          <a:xfrm>
            <a:off x="467544" y="771351"/>
            <a:ext cx="7200800" cy="461665"/>
          </a:xfrm>
          <a:prstGeom prst="rect">
            <a:avLst/>
          </a:prstGeom>
          <a:noFill/>
        </p:spPr>
        <p:txBody>
          <a:bodyPr wrap="square" rtlCol="0">
            <a:spAutoFit/>
          </a:bodyPr>
          <a:lstStyle/>
          <a:p>
            <a:r>
              <a:rPr lang="en-GB" sz="1200" dirty="0" smtClean="0">
                <a:hlinkClick r:id="rId2"/>
              </a:rPr>
              <a:t>http</a:t>
            </a:r>
            <a:r>
              <a:rPr lang="en-GB" sz="1200" dirty="0">
                <a:hlinkClick r:id="rId2"/>
              </a:rPr>
              <a:t>://</a:t>
            </a:r>
            <a:r>
              <a:rPr lang="en-GB" sz="1200" dirty="0" smtClean="0">
                <a:hlinkClick r:id="rId2"/>
              </a:rPr>
              <a:t>inspire.ec.europa.eu/codelist</a:t>
            </a:r>
            <a:r>
              <a:rPr lang="en-GB" sz="1200" dirty="0" smtClean="0"/>
              <a:t/>
            </a:r>
            <a:br>
              <a:rPr lang="en-GB" sz="1200" dirty="0" smtClean="0"/>
            </a:br>
            <a:endParaRPr lang="en-GB" sz="1200" dirty="0"/>
          </a:p>
        </p:txBody>
      </p:sp>
      <p:pic>
        <p:nvPicPr>
          <p:cNvPr id="3075"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68760"/>
            <a:ext cx="6675120" cy="3451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546" y="3501008"/>
            <a:ext cx="7860982" cy="2020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45714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Inspire metadata</a:t>
            </a:r>
            <a:endParaRPr lang="en-GB" dirty="0"/>
          </a:p>
        </p:txBody>
      </p:sp>
      <p:sp>
        <p:nvSpPr>
          <p:cNvPr id="3" name="Content Placeholder 2"/>
          <p:cNvSpPr>
            <a:spLocks noGrp="1"/>
          </p:cNvSpPr>
          <p:nvPr>
            <p:ph idx="1"/>
          </p:nvPr>
        </p:nvSpPr>
        <p:spPr/>
        <p:txBody>
          <a:bodyPr>
            <a:normAutofit fontScale="55000" lnSpcReduction="20000"/>
          </a:bodyPr>
          <a:lstStyle/>
          <a:p>
            <a:r>
              <a:rPr lang="en-US" dirty="0" smtClean="0"/>
              <a:t>Application Shema (grouped by theme) </a:t>
            </a:r>
          </a:p>
          <a:p>
            <a:pPr lvl="1"/>
            <a:r>
              <a:rPr lang="en-US" dirty="0" smtClean="0"/>
              <a:t>All the </a:t>
            </a:r>
            <a:r>
              <a:rPr lang="en-GB" dirty="0" smtClean="0"/>
              <a:t>application </a:t>
            </a:r>
            <a:r>
              <a:rPr lang="en-GB" dirty="0"/>
              <a:t>schemas of the consolidated INSPIRE UML data model.</a:t>
            </a:r>
            <a:endParaRPr lang="en-US" dirty="0" smtClean="0"/>
          </a:p>
          <a:p>
            <a:r>
              <a:rPr lang="en-US" dirty="0" smtClean="0"/>
              <a:t>Code list register (grouped by application schema/theme) possibly has </a:t>
            </a:r>
            <a:r>
              <a:rPr lang="en-US" dirty="0" err="1" smtClean="0"/>
              <a:t>paents</a:t>
            </a:r>
            <a:endParaRPr lang="en-US" dirty="0" smtClean="0"/>
          </a:p>
          <a:p>
            <a:pPr lvl="1"/>
            <a:r>
              <a:rPr lang="en-GB" dirty="0"/>
              <a:t>The INSPIRE code list register contains the code lists and their </a:t>
            </a:r>
            <a:r>
              <a:rPr lang="en-GB" dirty="0" smtClean="0"/>
              <a:t>values</a:t>
            </a:r>
          </a:p>
          <a:p>
            <a:r>
              <a:rPr lang="en-GB" dirty="0"/>
              <a:t>Feature Concept </a:t>
            </a:r>
            <a:r>
              <a:rPr lang="en-GB" dirty="0" smtClean="0"/>
              <a:t>Dictionary (grouped by theme)</a:t>
            </a:r>
          </a:p>
          <a:p>
            <a:pPr lvl="1"/>
            <a:r>
              <a:rPr lang="en-GB" dirty="0"/>
              <a:t> The common feature concept dictionary contains terms and definitions required for specifying thematic spatial object types and it is main role is in particular to support the harmonisation effort and to identify conflicts between the specifications of the spatial object types in the different </a:t>
            </a:r>
            <a:r>
              <a:rPr lang="en-GB" dirty="0" smtClean="0"/>
              <a:t>themes</a:t>
            </a:r>
          </a:p>
          <a:p>
            <a:r>
              <a:rPr lang="en-US" dirty="0" smtClean="0"/>
              <a:t>Glossary</a:t>
            </a:r>
          </a:p>
          <a:p>
            <a:pPr lvl="1"/>
            <a:r>
              <a:rPr lang="en-GB" dirty="0"/>
              <a:t>contains general terms and definitions that specify the common terminology used in the INSPIRE Directive and in the INSPIRE Implementing Rules documents. The glossary supports the use of a consistent language in different documents when referring to the terms</a:t>
            </a:r>
            <a:r>
              <a:rPr lang="en-GB" dirty="0" smtClean="0"/>
              <a:t>.</a:t>
            </a:r>
          </a:p>
          <a:p>
            <a:r>
              <a:rPr lang="en-US" dirty="0" smtClean="0"/>
              <a:t>Metadata code list	</a:t>
            </a:r>
          </a:p>
          <a:p>
            <a:r>
              <a:rPr lang="en-US" dirty="0" smtClean="0"/>
              <a:t>Reference document register</a:t>
            </a:r>
          </a:p>
          <a:p>
            <a:r>
              <a:rPr lang="en-US" dirty="0" smtClean="0"/>
              <a:t>Theme register</a:t>
            </a:r>
          </a:p>
          <a:p>
            <a:pPr lvl="1"/>
            <a:endParaRPr lang="en-US" dirty="0"/>
          </a:p>
          <a:p>
            <a:pPr lvl="1"/>
            <a:endParaRPr lang="en-US" dirty="0" smtClean="0"/>
          </a:p>
          <a:p>
            <a:endParaRPr lang="en-GB" dirty="0"/>
          </a:p>
        </p:txBody>
      </p:sp>
      <p:sp>
        <p:nvSpPr>
          <p:cNvPr id="4" name="Slide Number Placeholder 3"/>
          <p:cNvSpPr>
            <a:spLocks noGrp="1"/>
          </p:cNvSpPr>
          <p:nvPr>
            <p:ph type="sldNum" sz="quarter" idx="12"/>
          </p:nvPr>
        </p:nvSpPr>
        <p:spPr/>
        <p:txBody>
          <a:bodyPr/>
          <a:lstStyle/>
          <a:p>
            <a:fld id="{E4DF7A02-FC1E-4E80-BACA-3278433E497B}" type="slidenum">
              <a:rPr lang="en-GB" smtClean="0"/>
              <a:t>11</a:t>
            </a:fld>
            <a:endParaRPr lang="en-GB"/>
          </a:p>
        </p:txBody>
      </p:sp>
    </p:spTree>
    <p:extLst>
      <p:ext uri="{BB962C8B-B14F-4D97-AF65-F5344CB8AC3E}">
        <p14:creationId xmlns:p14="http://schemas.microsoft.com/office/powerpoint/2010/main" val="117662402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62500" lnSpcReduction="20000"/>
          </a:bodyPr>
          <a:lstStyle/>
          <a:p>
            <a:pPr marL="342900" lvl="1" indent="-342900">
              <a:buFont typeface="Arial" panose="020B0604020202020204" pitchFamily="34" charset="0"/>
              <a:buChar char="•"/>
            </a:pPr>
            <a:r>
              <a:rPr lang="en-US" dirty="0"/>
              <a:t>Source: </a:t>
            </a:r>
            <a:r>
              <a:rPr lang="en-US" dirty="0">
                <a:hlinkClick r:id="rId2"/>
              </a:rPr>
              <a:t>COMMISSION REGULATION (EU) No 1089/2010</a:t>
            </a:r>
            <a:endParaRPr lang="en-US" dirty="0"/>
          </a:p>
          <a:p>
            <a:pPr marL="742950" lvl="2" indent="-342900"/>
            <a:r>
              <a:rPr lang="en-GB" dirty="0"/>
              <a:t>‘abstract type’ means a type that cannot be instantiated, but which may have attributes and association roles,</a:t>
            </a:r>
          </a:p>
          <a:p>
            <a:pPr marL="742950" lvl="2" indent="-342900"/>
            <a:r>
              <a:rPr lang="en-GB" dirty="0" smtClean="0"/>
              <a:t>‘</a:t>
            </a:r>
            <a:r>
              <a:rPr lang="en-GB" dirty="0"/>
              <a:t>association role’ means a value or object, to which a type has a relationship, as referred to in Article 8 (2b) of Directive 2007/2/EC,</a:t>
            </a:r>
          </a:p>
          <a:p>
            <a:pPr marL="742950" lvl="2" indent="-342900"/>
            <a:r>
              <a:rPr lang="en-GB" dirty="0" smtClean="0"/>
              <a:t>‘</a:t>
            </a:r>
            <a:r>
              <a:rPr lang="en-GB" dirty="0"/>
              <a:t>attribute’ means a characteristic of a type, as referred to in Article 8 (2c) of Directive 2007/2/EC,</a:t>
            </a:r>
          </a:p>
          <a:p>
            <a:pPr marL="742950" lvl="2" indent="-342900"/>
            <a:r>
              <a:rPr lang="en-GB" dirty="0" smtClean="0"/>
              <a:t>‘</a:t>
            </a:r>
            <a:r>
              <a:rPr lang="en-GB" dirty="0"/>
              <a:t>code list’ means an open enumeration that can be </a:t>
            </a:r>
            <a:r>
              <a:rPr lang="en-GB" dirty="0" smtClean="0"/>
              <a:t>extended</a:t>
            </a:r>
          </a:p>
          <a:p>
            <a:pPr marL="742950" lvl="2" indent="-342900"/>
            <a:r>
              <a:rPr lang="en-GB" dirty="0"/>
              <a:t>‘enumeration’ means a data type whose instances form a fixed list of named literal values. Attributes of an enumerated type may only take values from this </a:t>
            </a:r>
            <a:r>
              <a:rPr lang="en-GB" dirty="0" smtClean="0"/>
              <a:t>list</a:t>
            </a:r>
          </a:p>
          <a:p>
            <a:pPr marL="742950" lvl="2" indent="-342900"/>
            <a:r>
              <a:rPr lang="en-GB" dirty="0"/>
              <a:t>‘identifier’ means a linguistically independent sequence of characters capable of uniquely and permanently identifying that with which it is associated, in accordance with EN ISO 19135</a:t>
            </a:r>
            <a:r>
              <a:rPr lang="en-GB" dirty="0" smtClean="0"/>
              <a:t>,</a:t>
            </a:r>
          </a:p>
          <a:p>
            <a:pPr marL="742950" lvl="2" indent="-342900"/>
            <a:r>
              <a:rPr lang="en-GB" dirty="0"/>
              <a:t>‘instantiate’ means to create an object that is conformant with the definition, attributes, association roles and constraints specified for the instantiated type</a:t>
            </a:r>
            <a:r>
              <a:rPr lang="en-GB" dirty="0" smtClean="0"/>
              <a:t>,</a:t>
            </a:r>
          </a:p>
          <a:p>
            <a:pPr marL="742950" lvl="2" indent="-342900"/>
            <a:r>
              <a:rPr lang="en-GB" dirty="0"/>
              <a:t>‘package’ means a general purpose mechanism for organizing elements into groups</a:t>
            </a:r>
            <a:r>
              <a:rPr lang="en-GB" dirty="0" smtClean="0"/>
              <a:t>,</a:t>
            </a:r>
          </a:p>
          <a:p>
            <a:pPr marL="742950" lvl="2" indent="-342900"/>
            <a:r>
              <a:rPr lang="en-GB" dirty="0"/>
              <a:t>‘register’ means a set of files containing identifiers assigned to items with descriptions of the associated items, in accordance with EN ISO 19135</a:t>
            </a:r>
            <a:r>
              <a:rPr lang="en-GB" dirty="0" smtClean="0"/>
              <a:t>,</a:t>
            </a:r>
          </a:p>
          <a:p>
            <a:pPr marL="742950" lvl="2" indent="-342900"/>
            <a:r>
              <a:rPr lang="en-GB" dirty="0"/>
              <a:t>‘type’ means spatial object type or data type</a:t>
            </a:r>
            <a:r>
              <a:rPr lang="en-GB" dirty="0" smtClean="0"/>
              <a:t>,</a:t>
            </a:r>
          </a:p>
          <a:p>
            <a:pPr marL="742950" lvl="2" indent="-342900"/>
            <a:r>
              <a:rPr lang="en-GB" dirty="0"/>
              <a:t>‘data type’ means a descriptor of a set of values that lack identity, in accordance with ISO 19103</a:t>
            </a:r>
          </a:p>
          <a:p>
            <a:endParaRPr lang="en-GB" dirty="0"/>
          </a:p>
        </p:txBody>
      </p:sp>
      <p:sp>
        <p:nvSpPr>
          <p:cNvPr id="4" name="Slide Number Placeholder 3"/>
          <p:cNvSpPr>
            <a:spLocks noGrp="1"/>
          </p:cNvSpPr>
          <p:nvPr>
            <p:ph type="sldNum" sz="quarter" idx="12"/>
          </p:nvPr>
        </p:nvSpPr>
        <p:spPr/>
        <p:txBody>
          <a:bodyPr/>
          <a:lstStyle/>
          <a:p>
            <a:fld id="{E4DF7A02-FC1E-4E80-BACA-3278433E497B}" type="slidenum">
              <a:rPr lang="en-GB" smtClean="0"/>
              <a:t>12</a:t>
            </a:fld>
            <a:endParaRPr lang="en-GB"/>
          </a:p>
        </p:txBody>
      </p:sp>
    </p:spTree>
    <p:extLst>
      <p:ext uri="{BB962C8B-B14F-4D97-AF65-F5344CB8AC3E}">
        <p14:creationId xmlns:p14="http://schemas.microsoft.com/office/powerpoint/2010/main" val="341595777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hlinkClick r:id="rId2"/>
              </a:rPr>
              <a:t>COMMISSION REGULATION (EC) No </a:t>
            </a:r>
            <a:r>
              <a:rPr lang="en-GB" dirty="0" smtClean="0">
                <a:hlinkClick r:id="rId2"/>
              </a:rPr>
              <a:t>1205/2008</a:t>
            </a:r>
            <a:endParaRPr lang="en-GB" dirty="0" smtClean="0"/>
          </a:p>
          <a:p>
            <a:pPr lvl="1"/>
            <a:r>
              <a:rPr lang="en-GB" dirty="0" smtClean="0"/>
              <a:t>controlled </a:t>
            </a:r>
            <a:r>
              <a:rPr lang="en-GB" dirty="0"/>
              <a:t>vocabulary </a:t>
            </a:r>
            <a:r>
              <a:rPr lang="en-GB" dirty="0" smtClean="0"/>
              <a:t>(e.g. thesaurus</a:t>
            </a:r>
            <a:r>
              <a:rPr lang="en-GB" dirty="0"/>
              <a:t>, ontology)</a:t>
            </a:r>
          </a:p>
        </p:txBody>
      </p:sp>
      <p:sp>
        <p:nvSpPr>
          <p:cNvPr id="4" name="Slide Number Placeholder 3"/>
          <p:cNvSpPr>
            <a:spLocks noGrp="1"/>
          </p:cNvSpPr>
          <p:nvPr>
            <p:ph type="sldNum" sz="quarter" idx="12"/>
          </p:nvPr>
        </p:nvSpPr>
        <p:spPr/>
        <p:txBody>
          <a:bodyPr/>
          <a:lstStyle/>
          <a:p>
            <a:fld id="{E4DF7A02-FC1E-4E80-BACA-3278433E497B}" type="slidenum">
              <a:rPr lang="en-GB" smtClean="0"/>
              <a:t>13</a:t>
            </a:fld>
            <a:endParaRPr lang="en-GB"/>
          </a:p>
        </p:txBody>
      </p:sp>
    </p:spTree>
    <p:extLst>
      <p:ext uri="{BB962C8B-B14F-4D97-AF65-F5344CB8AC3E}">
        <p14:creationId xmlns:p14="http://schemas.microsoft.com/office/powerpoint/2010/main" val="173624789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DF7A02-FC1E-4E80-BACA-3278433E497B}" type="slidenum">
              <a:rPr lang="en-GB" smtClean="0"/>
              <a:t>14</a:t>
            </a:fld>
            <a:endParaRPr lang="en-GB"/>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8445" y="1600200"/>
            <a:ext cx="506711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743" y="788937"/>
            <a:ext cx="17716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93627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sz="1600" dirty="0"/>
              <a:t/>
            </a:r>
            <a:br>
              <a:rPr lang="en-GB" sz="1600" dirty="0"/>
            </a:br>
            <a:r>
              <a:rPr lang="en-GB" sz="1600" dirty="0" smtClean="0"/>
              <a:t/>
            </a:r>
            <a:br>
              <a:rPr lang="en-GB" sz="1600" dirty="0" smtClean="0"/>
            </a:br>
            <a:r>
              <a:rPr lang="en-GB" sz="2200" dirty="0" err="1" smtClean="0"/>
              <a:t>UNSD</a:t>
            </a:r>
            <a:r>
              <a:rPr lang="en-GB" sz="2200" dirty="0" smtClean="0"/>
              <a:t> - </a:t>
            </a:r>
            <a:r>
              <a:rPr lang="en-GB" sz="2200" i="1" dirty="0" smtClean="0"/>
              <a:t>United </a:t>
            </a:r>
            <a:r>
              <a:rPr lang="en-GB" sz="2200" i="1" dirty="0"/>
              <a:t>Nations </a:t>
            </a:r>
            <a:r>
              <a:rPr lang="en-GB" sz="2200" i="1" dirty="0" smtClean="0"/>
              <a:t>Statistics </a:t>
            </a:r>
            <a:r>
              <a:rPr lang="en-GB" sz="2200" i="1" dirty="0"/>
              <a:t>Division</a:t>
            </a:r>
            <a:r>
              <a:rPr lang="en-GB" dirty="0" smtClean="0"/>
              <a:t/>
            </a:r>
            <a:br>
              <a:rPr lang="en-GB" dirty="0" smtClean="0"/>
            </a:br>
            <a:endParaRPr lang="en-GB" dirty="0"/>
          </a:p>
        </p:txBody>
      </p:sp>
      <p:sp>
        <p:nvSpPr>
          <p:cNvPr id="3" name="Content Placeholder 2"/>
          <p:cNvSpPr>
            <a:spLocks noGrp="1"/>
          </p:cNvSpPr>
          <p:nvPr>
            <p:ph idx="1"/>
          </p:nvPr>
        </p:nvSpPr>
        <p:spPr>
          <a:xfrm>
            <a:off x="467544" y="908720"/>
            <a:ext cx="8229600" cy="4525963"/>
          </a:xfrm>
        </p:spPr>
        <p:txBody>
          <a:bodyPr>
            <a:normAutofit fontScale="92500" lnSpcReduction="10000"/>
          </a:bodyPr>
          <a:lstStyle/>
          <a:p>
            <a:pPr marL="0" indent="0">
              <a:buNone/>
            </a:pPr>
            <a:r>
              <a:rPr lang="en-GB" sz="1400" dirty="0" smtClean="0"/>
              <a:t>UN glossary of classification terms A draft document of classification terms approved by the Expert Group in 2000.</a:t>
            </a:r>
            <a:br>
              <a:rPr lang="en-GB" sz="1400" dirty="0" smtClean="0"/>
            </a:br>
            <a:endParaRPr lang="en-GB" sz="1400" dirty="0" smtClean="0"/>
          </a:p>
          <a:p>
            <a:pPr marL="0" indent="0">
              <a:buNone/>
            </a:pPr>
            <a:r>
              <a:rPr lang="en-GB" sz="1400" b="1" dirty="0" smtClean="0"/>
              <a:t>Code, code letters and numbers</a:t>
            </a:r>
          </a:p>
          <a:p>
            <a:pPr marL="0" indent="0">
              <a:buNone/>
            </a:pPr>
            <a:r>
              <a:rPr lang="en-GB" sz="1400" dirty="0" smtClean="0"/>
              <a:t>Normally consists of one or more alphabetic, numeric or alpha/numeric characters assigned to a descriptor in a classification. Each code is unique to a property within a classification. If the property changes, then the code should also be changed. Codes can be linked to other codes with common characters, especially in hierarchical classifications. For example, in ISIC Rev. 3, Technical and vocational secondary education has a class code 8022, which is linked to Group 802 Secondary education and to Division 80 Education.</a:t>
            </a:r>
            <a:br>
              <a:rPr lang="en-GB" sz="1400" dirty="0" smtClean="0"/>
            </a:br>
            <a:r>
              <a:rPr lang="en-GB" sz="1400" dirty="0" smtClean="0"/>
              <a:t/>
            </a:r>
            <a:br>
              <a:rPr lang="en-GB" sz="1400" dirty="0" smtClean="0"/>
            </a:br>
            <a:r>
              <a:rPr lang="en-GB" sz="1400" b="1" dirty="0" smtClean="0"/>
              <a:t>Concepts</a:t>
            </a:r>
          </a:p>
          <a:p>
            <a:pPr marL="0" indent="0">
              <a:buNone/>
            </a:pPr>
            <a:r>
              <a:rPr lang="en-GB" sz="1400" dirty="0" smtClean="0"/>
              <a:t>Are abstract summaries, general notions, knowledge etc. of a whole set of behaviours, attitudes or characteristics which are seen as having something in </a:t>
            </a:r>
            <a:r>
              <a:rPr lang="en-GB" sz="1400" dirty="0" err="1" smtClean="0"/>
              <a:t>common.Concepts</a:t>
            </a:r>
            <a:r>
              <a:rPr lang="en-GB" sz="1400" dirty="0" smtClean="0"/>
              <a:t> are used to assist in presenting/conveying precise meaning, categorising, interpreting, structuring and making sense of classifications.</a:t>
            </a:r>
          </a:p>
          <a:p>
            <a:pPr marL="0" indent="0">
              <a:buNone/>
            </a:pPr>
            <a:r>
              <a:rPr lang="pt-PT" sz="1400" dirty="0" smtClean="0"/>
              <a:t/>
            </a:r>
            <a:br>
              <a:rPr lang="pt-PT" sz="1400" dirty="0" smtClean="0"/>
            </a:br>
            <a:r>
              <a:rPr lang="en-GB" sz="1400" b="1" dirty="0" smtClean="0"/>
              <a:t>Normalised heading and codes</a:t>
            </a:r>
          </a:p>
          <a:p>
            <a:pPr marL="0" indent="0">
              <a:buNone/>
            </a:pPr>
            <a:r>
              <a:rPr lang="en-GB" sz="1400" dirty="0" smtClean="0"/>
              <a:t>This refers to standardisation of headings/titles and their codes in the </a:t>
            </a:r>
            <a:r>
              <a:rPr lang="en-GB" sz="1400" b="1" dirty="0" smtClean="0"/>
              <a:t>classifications</a:t>
            </a:r>
            <a:r>
              <a:rPr lang="en-GB" sz="1400" dirty="0" smtClean="0"/>
              <a:t>. For example, the titles and use of </a:t>
            </a:r>
            <a:r>
              <a:rPr lang="en-GB" sz="1400" dirty="0" err="1" smtClean="0"/>
              <a:t>n.e.c</a:t>
            </a:r>
            <a:r>
              <a:rPr lang="en-GB" sz="1400" dirty="0" smtClean="0"/>
              <a:t>. (not elsewhere classified) categories and the codes given to them, as well as the code ending in zero should normally be standardised, e.g. by using the title of the aggregate group when naming its </a:t>
            </a:r>
            <a:r>
              <a:rPr lang="en-GB" sz="1400" dirty="0" err="1" smtClean="0"/>
              <a:t>n.e.c</a:t>
            </a:r>
            <a:r>
              <a:rPr lang="en-GB" sz="1400" dirty="0" smtClean="0"/>
              <a:t>. group, and by using 9 as the last digit for </a:t>
            </a:r>
            <a:r>
              <a:rPr lang="en-GB" sz="1400" dirty="0" err="1" smtClean="0"/>
              <a:t>n.e.c</a:t>
            </a:r>
            <a:r>
              <a:rPr lang="en-GB" sz="1400" dirty="0" smtClean="0"/>
              <a:t>. categories and 0 to be equivalent with</a:t>
            </a:r>
          </a:p>
          <a:p>
            <a:pPr marL="0" indent="0">
              <a:buNone/>
            </a:pPr>
            <a:r>
              <a:rPr lang="en-GB" sz="1400" dirty="0" smtClean="0"/>
              <a:t>coding to the higher level, e.g. because the information needed for a more detailed code is not available.</a:t>
            </a:r>
            <a:r>
              <a:rPr lang="pt-PT" sz="1400" dirty="0" smtClean="0"/>
              <a:t/>
            </a:r>
            <a:br>
              <a:rPr lang="pt-PT" sz="1400" dirty="0" smtClean="0"/>
            </a:br>
            <a:endParaRPr lang="pt-PT" sz="1400" dirty="0"/>
          </a:p>
          <a:p>
            <a:pPr marL="0" indent="0">
              <a:buNone/>
            </a:pPr>
            <a:r>
              <a:rPr lang="en-GB" sz="1400" dirty="0" smtClean="0">
                <a:hlinkClick r:id="rId2"/>
              </a:rPr>
              <a:t>https://unstats.un.org/unsd/classifications/bestpractices</a:t>
            </a:r>
            <a:r>
              <a:rPr lang="en-GB" sz="1400" dirty="0" smtClean="0"/>
              <a:t> </a:t>
            </a:r>
            <a:r>
              <a:rPr lang="en-GB" sz="1400" dirty="0" smtClean="0">
                <a:hlinkClick r:id="rId2"/>
              </a:rPr>
              <a:t/>
            </a:r>
            <a:br>
              <a:rPr lang="en-GB" sz="1400" dirty="0" smtClean="0">
                <a:hlinkClick r:id="rId2"/>
              </a:rPr>
            </a:br>
            <a:endParaRPr lang="en-GB" sz="1400" dirty="0"/>
          </a:p>
        </p:txBody>
      </p:sp>
      <p:sp>
        <p:nvSpPr>
          <p:cNvPr id="5" name="Slide Number Placeholder 4"/>
          <p:cNvSpPr>
            <a:spLocks noGrp="1"/>
          </p:cNvSpPr>
          <p:nvPr>
            <p:ph type="sldNum" sz="quarter" idx="12"/>
          </p:nvPr>
        </p:nvSpPr>
        <p:spPr/>
        <p:txBody>
          <a:bodyPr/>
          <a:lstStyle/>
          <a:p>
            <a:fld id="{E4DF7A02-FC1E-4E80-BACA-3278433E497B}" type="slidenum">
              <a:rPr lang="en-GB" smtClean="0"/>
              <a:t>15</a:t>
            </a:fld>
            <a:endParaRPr lang="en-GB"/>
          </a:p>
        </p:txBody>
      </p:sp>
    </p:spTree>
    <p:extLst>
      <p:ext uri="{BB962C8B-B14F-4D97-AF65-F5344CB8AC3E}">
        <p14:creationId xmlns:p14="http://schemas.microsoft.com/office/powerpoint/2010/main" val="264011755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err="1"/>
              <a:t>UNECE</a:t>
            </a:r>
          </a:p>
        </p:txBody>
      </p:sp>
      <p:sp>
        <p:nvSpPr>
          <p:cNvPr id="3" name="Content Placeholder 2"/>
          <p:cNvSpPr>
            <a:spLocks noGrp="1"/>
          </p:cNvSpPr>
          <p:nvPr>
            <p:ph idx="1"/>
          </p:nvPr>
        </p:nvSpPr>
        <p:spPr/>
        <p:txBody>
          <a:bodyPr>
            <a:normAutofit/>
          </a:bodyPr>
          <a:lstStyle/>
          <a:p>
            <a:pPr marL="0" indent="0">
              <a:buNone/>
            </a:pPr>
            <a:r>
              <a:rPr lang="en-GB" sz="1200" dirty="0">
                <a:hlinkClick r:id="rId2"/>
              </a:rPr>
              <a:t>https://</a:t>
            </a:r>
            <a:r>
              <a:rPr lang="en-GB" sz="1200" dirty="0" smtClean="0">
                <a:hlinkClick r:id="rId2"/>
              </a:rPr>
              <a:t>www.unece.org/cefact/locode/service/location</a:t>
            </a:r>
            <a:r>
              <a:rPr lang="en-GB" sz="1200" dirty="0" smtClean="0"/>
              <a:t> </a:t>
            </a:r>
            <a:r>
              <a:rPr lang="en-GB" sz="1200" dirty="0"/>
              <a:t/>
            </a:r>
            <a:br>
              <a:rPr lang="en-GB" sz="1200" dirty="0"/>
            </a:br>
            <a:r>
              <a:rPr lang="en-GB" sz="1200" dirty="0"/>
              <a:t>UN/</a:t>
            </a:r>
            <a:r>
              <a:rPr lang="en-GB" sz="1200" dirty="0" err="1"/>
              <a:t>LOCODE</a:t>
            </a:r>
            <a:r>
              <a:rPr lang="en-GB" sz="1200" dirty="0"/>
              <a:t> Code List by Country</a:t>
            </a:r>
          </a:p>
          <a:p>
            <a:pPr marL="0" indent="0">
              <a:buNone/>
            </a:pPr>
            <a:r>
              <a:rPr lang="en-GB" sz="1200" dirty="0" smtClean="0"/>
              <a:t>United </a:t>
            </a:r>
            <a:r>
              <a:rPr lang="en-GB" sz="1200" dirty="0"/>
              <a:t>Nations Code for Trade and Transport Locations (UN/</a:t>
            </a:r>
            <a:r>
              <a:rPr lang="en-GB" sz="1200" dirty="0" err="1"/>
              <a:t>LOCODE</a:t>
            </a:r>
            <a:r>
              <a:rPr lang="en-GB" sz="1200" dirty="0"/>
              <a:t>)</a:t>
            </a:r>
          </a:p>
          <a:p>
            <a:pPr marL="0" indent="0">
              <a:buNone/>
            </a:pPr>
            <a:r>
              <a:rPr lang="en-GB" sz="1200" dirty="0" smtClean="0"/>
              <a:t/>
            </a:r>
            <a:br>
              <a:rPr lang="en-GB" sz="1200" dirty="0" smtClean="0"/>
            </a:br>
            <a:r>
              <a:rPr lang="en-GB" sz="1200" dirty="0" smtClean="0"/>
              <a:t>The </a:t>
            </a:r>
            <a:r>
              <a:rPr lang="en-GB" sz="1200" dirty="0"/>
              <a:t>list below allows obtaining the UN/</a:t>
            </a:r>
            <a:r>
              <a:rPr lang="en-GB" sz="1200" dirty="0" err="1"/>
              <a:t>LOCODE</a:t>
            </a:r>
            <a:r>
              <a:rPr lang="en-GB" sz="1200" dirty="0"/>
              <a:t> Code List 2017-2 for each country. The current version was published in December 2017</a:t>
            </a:r>
            <a:r>
              <a:rPr lang="en-GB" sz="1200" dirty="0" smtClean="0"/>
              <a:t>. By </a:t>
            </a:r>
            <a:r>
              <a:rPr lang="en-GB" sz="1200" dirty="0"/>
              <a:t>selecting a country, the system displays the entire </a:t>
            </a:r>
            <a:r>
              <a:rPr lang="en-GB" sz="1200" b="1" dirty="0"/>
              <a:t>UN/</a:t>
            </a:r>
            <a:r>
              <a:rPr lang="en-GB" sz="1200" b="1" dirty="0" err="1"/>
              <a:t>LOCODE</a:t>
            </a:r>
            <a:r>
              <a:rPr lang="en-GB" sz="1200" b="1" dirty="0"/>
              <a:t> Code List of the country</a:t>
            </a:r>
            <a:r>
              <a:rPr lang="en-GB" sz="1200" dirty="0" smtClean="0"/>
              <a:t>. The </a:t>
            </a:r>
            <a:r>
              <a:rPr lang="en-GB" sz="1200" dirty="0"/>
              <a:t>list of country names (official short name in English as in ISO 3166) appears in alphabetical order, with the corresponding ISO 3166-1-alpha-2 code elements.</a:t>
            </a:r>
            <a:endParaRPr lang="en-GB" sz="1200" dirty="0" smtClean="0"/>
          </a:p>
          <a:p>
            <a:pPr marL="0" indent="0" algn="ctr">
              <a:buNone/>
            </a:pPr>
            <a:r>
              <a:rPr lang="en-GB" sz="1200" dirty="0"/>
              <a:t/>
            </a:r>
            <a:br>
              <a:rPr lang="en-GB" sz="1200" dirty="0"/>
            </a:br>
            <a:r>
              <a:rPr lang="en-GB" sz="1200" dirty="0" smtClean="0"/>
              <a:t/>
            </a:r>
            <a:br>
              <a:rPr lang="en-GB" sz="1200" dirty="0" smtClean="0"/>
            </a:br>
            <a:r>
              <a:rPr lang="en-GB" sz="1200" b="1" dirty="0" smtClean="0"/>
              <a:t>cross-domain code lists</a:t>
            </a:r>
            <a:r>
              <a:rPr lang="en-GB" sz="1200" dirty="0" smtClean="0"/>
              <a:t/>
            </a:r>
            <a:br>
              <a:rPr lang="en-GB" sz="1200" dirty="0" smtClean="0"/>
            </a:br>
            <a:r>
              <a:rPr lang="en-GB" sz="1200" dirty="0" smtClean="0"/>
              <a:t>(…)</a:t>
            </a:r>
          </a:p>
          <a:p>
            <a:pPr marL="0" indent="0">
              <a:buNone/>
            </a:pPr>
            <a:r>
              <a:rPr lang="en-GB" sz="1200" dirty="0" smtClean="0"/>
              <a:t>2. INFORMATION NOTES ON </a:t>
            </a:r>
            <a:r>
              <a:rPr lang="en-GB" sz="1200" b="1" dirty="0" smtClean="0"/>
              <a:t>CODE LISTS </a:t>
            </a:r>
            <a:r>
              <a:rPr lang="en-GB" sz="1200" dirty="0" smtClean="0"/>
              <a:t>AND CODE VALUES</a:t>
            </a:r>
          </a:p>
          <a:p>
            <a:pPr marL="0" indent="0">
              <a:buNone/>
            </a:pPr>
            <a:r>
              <a:rPr lang="en-GB" sz="1200" dirty="0" smtClean="0"/>
              <a:t/>
            </a:r>
            <a:br>
              <a:rPr lang="en-GB" sz="1200" dirty="0" smtClean="0"/>
            </a:br>
            <a:r>
              <a:rPr lang="en-GB" sz="1200" dirty="0" smtClean="0"/>
              <a:t>The use of the </a:t>
            </a:r>
            <a:r>
              <a:rPr lang="en-GB" sz="1200" dirty="0" err="1" smtClean="0"/>
              <a:t>SDMX</a:t>
            </a:r>
            <a:r>
              <a:rPr lang="en-GB" sz="1200" dirty="0" smtClean="0"/>
              <a:t> technical standards does not impose on user organisations the direct application of the code lists shown above. However, especially for cross-domain concepts, the mapping of the </a:t>
            </a:r>
            <a:r>
              <a:rPr lang="en-GB" sz="1200" b="1" dirty="0" smtClean="0"/>
              <a:t>code lists </a:t>
            </a:r>
            <a:r>
              <a:rPr lang="en-GB" sz="1200" dirty="0" smtClean="0"/>
              <a:t>used by individual organisations to the pivot code values and pivot code descriptions is recommended</a:t>
            </a:r>
          </a:p>
          <a:p>
            <a:pPr marL="0" indent="0">
              <a:buNone/>
            </a:pPr>
            <a:r>
              <a:rPr lang="en-GB" sz="1200" dirty="0" smtClean="0"/>
              <a:t/>
            </a:r>
            <a:br>
              <a:rPr lang="en-GB" sz="1200" dirty="0" smtClean="0"/>
            </a:br>
            <a:r>
              <a:rPr lang="en-GB" sz="1200" dirty="0" err="1" smtClean="0"/>
              <a:t>SDMX</a:t>
            </a:r>
            <a:r>
              <a:rPr lang="en-GB" sz="1200" dirty="0" smtClean="0"/>
              <a:t> CONTENT-ORIENTED GUIDELINES</a:t>
            </a:r>
            <a:br>
              <a:rPr lang="en-GB" sz="1200" dirty="0" smtClean="0"/>
            </a:br>
            <a:r>
              <a:rPr lang="en-GB" sz="1200" dirty="0" smtClean="0">
                <a:hlinkClick r:id="rId3"/>
              </a:rPr>
              <a:t>https://www.unece.org/</a:t>
            </a:r>
            <a:r>
              <a:rPr lang="en-GB" sz="1200" dirty="0" err="1" smtClean="0">
                <a:hlinkClick r:id="rId3"/>
              </a:rPr>
              <a:t>fileadmin</a:t>
            </a:r>
            <a:r>
              <a:rPr lang="en-GB" sz="1200" dirty="0" smtClean="0">
                <a:hlinkClick r:id="rId3"/>
              </a:rPr>
              <a:t>/DAM/stats/documents/</a:t>
            </a:r>
            <a:r>
              <a:rPr lang="en-GB" sz="1200" dirty="0" err="1" smtClean="0">
                <a:hlinkClick r:id="rId3"/>
              </a:rPr>
              <a:t>ece</a:t>
            </a:r>
            <a:r>
              <a:rPr lang="en-GB" sz="1200" dirty="0" smtClean="0">
                <a:hlinkClick r:id="rId3"/>
              </a:rPr>
              <a:t>/</a:t>
            </a:r>
            <a:r>
              <a:rPr lang="en-GB" sz="1200" dirty="0" err="1" smtClean="0">
                <a:hlinkClick r:id="rId3"/>
              </a:rPr>
              <a:t>ces</a:t>
            </a:r>
            <a:r>
              <a:rPr lang="en-GB" sz="1200" dirty="0" smtClean="0">
                <a:hlinkClick r:id="rId3"/>
              </a:rPr>
              <a:t>/.../crp.1.add.2.e.pdf</a:t>
            </a:r>
            <a:r>
              <a:rPr lang="en-GB" sz="1200" dirty="0" smtClean="0"/>
              <a:t> </a:t>
            </a:r>
            <a:endParaRPr lang="en-GB" sz="1200" dirty="0"/>
          </a:p>
        </p:txBody>
      </p:sp>
      <p:sp>
        <p:nvSpPr>
          <p:cNvPr id="5" name="Slide Number Placeholder 4"/>
          <p:cNvSpPr>
            <a:spLocks noGrp="1"/>
          </p:cNvSpPr>
          <p:nvPr>
            <p:ph type="sldNum" sz="quarter" idx="12"/>
          </p:nvPr>
        </p:nvSpPr>
        <p:spPr/>
        <p:txBody>
          <a:bodyPr/>
          <a:lstStyle/>
          <a:p>
            <a:fld id="{E4DF7A02-FC1E-4E80-BACA-3278433E497B}" type="slidenum">
              <a:rPr lang="en-GB" smtClean="0"/>
              <a:t>16</a:t>
            </a:fld>
            <a:endParaRPr lang="en-GB"/>
          </a:p>
        </p:txBody>
      </p:sp>
    </p:spTree>
    <p:extLst>
      <p:ext uri="{BB962C8B-B14F-4D97-AF65-F5344CB8AC3E}">
        <p14:creationId xmlns:p14="http://schemas.microsoft.com/office/powerpoint/2010/main" val="8596501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4DF7A02-FC1E-4E80-BACA-3278433E497B}" type="slidenum">
              <a:rPr lang="en-GB" smtClean="0"/>
              <a:t>17</a:t>
            </a:fld>
            <a:endParaRPr lang="en-GB"/>
          </a:p>
        </p:txBody>
      </p:sp>
      <p:pic>
        <p:nvPicPr>
          <p:cNvPr id="3074" name="Picture 2">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99792" y="620688"/>
            <a:ext cx="362275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00666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548680"/>
            <a:ext cx="8229600" cy="4525963"/>
          </a:xfrm>
        </p:spPr>
        <p:txBody>
          <a:bodyPr>
            <a:normAutofit fontScale="85000" lnSpcReduction="20000"/>
          </a:bodyPr>
          <a:lstStyle/>
          <a:p>
            <a:pPr marL="0" indent="0">
              <a:buNone/>
            </a:pPr>
            <a:r>
              <a:rPr lang="en-GB" sz="1200" dirty="0">
                <a:hlinkClick r:id="rId2"/>
              </a:rPr>
              <a:t>https://</a:t>
            </a:r>
            <a:r>
              <a:rPr lang="en-GB" sz="1200" dirty="0" smtClean="0">
                <a:hlinkClick r:id="rId2"/>
              </a:rPr>
              <a:t>statswiki.unece.org/display/ClickSDMX/Hierarchical+Code+List</a:t>
            </a:r>
            <a:endParaRPr lang="en-GB" sz="1200" dirty="0" smtClean="0"/>
          </a:p>
          <a:p>
            <a:pPr marL="0" indent="0">
              <a:buNone/>
            </a:pPr>
            <a:r>
              <a:rPr lang="pt-PT" sz="1200" dirty="0" smtClean="0"/>
              <a:t/>
            </a:r>
            <a:br>
              <a:rPr lang="pt-PT" sz="1200" dirty="0" smtClean="0"/>
            </a:br>
            <a:r>
              <a:rPr lang="en-GB" sz="1200" dirty="0"/>
              <a:t>Explanation of the diagram</a:t>
            </a:r>
          </a:p>
          <a:p>
            <a:pPr marL="0" indent="0">
              <a:buNone/>
            </a:pPr>
            <a:endParaRPr lang="en-GB" sz="1200" dirty="0"/>
          </a:p>
          <a:p>
            <a:pPr marL="0" indent="0">
              <a:buNone/>
            </a:pPr>
            <a:r>
              <a:rPr lang="en-GB" sz="1200" dirty="0" err="1"/>
              <a:t>Codelist</a:t>
            </a:r>
            <a:r>
              <a:rPr lang="en-GB" sz="1200" dirty="0"/>
              <a:t> described in the section on structural definitions supports a simple hierarchy of Codes, and restricts any child Code to having just one parent Code. Whilst this structure is useful for supporting the needs of the </a:t>
            </a:r>
            <a:r>
              <a:rPr lang="en-GB" sz="1200" dirty="0" err="1"/>
              <a:t>DataStructureDefinition</a:t>
            </a:r>
            <a:r>
              <a:rPr lang="en-GB" sz="1200" dirty="0"/>
              <a:t> and the </a:t>
            </a:r>
            <a:r>
              <a:rPr lang="en-GB" sz="1200" dirty="0" err="1"/>
              <a:t>MetadataStructureDefinition</a:t>
            </a:r>
            <a:r>
              <a:rPr lang="en-GB" sz="1200" dirty="0"/>
              <a:t>, it may not sufficient for supporting the more complex associations between codes that are often found in coding schemes such as a classification scheme. Often, the </a:t>
            </a:r>
            <a:r>
              <a:rPr lang="en-GB" sz="1200" dirty="0" err="1"/>
              <a:t>Codelist</a:t>
            </a:r>
            <a:r>
              <a:rPr lang="en-GB" sz="1200" dirty="0"/>
              <a:t> used in a </a:t>
            </a:r>
            <a:r>
              <a:rPr lang="en-GB" sz="1200" dirty="0" err="1"/>
              <a:t>DataStructureDefinition</a:t>
            </a:r>
            <a:r>
              <a:rPr lang="en-GB" sz="1200" dirty="0"/>
              <a:t> is derived from a more complex coding scheme.</a:t>
            </a:r>
          </a:p>
          <a:p>
            <a:pPr marL="0" indent="0">
              <a:buNone/>
            </a:pPr>
            <a:r>
              <a:rPr lang="pt-PT" sz="1200" dirty="0" smtClean="0"/>
              <a:t/>
            </a:r>
            <a:br>
              <a:rPr lang="pt-PT" sz="1200" dirty="0" smtClean="0"/>
            </a:br>
            <a:r>
              <a:rPr lang="pt-PT" sz="1200" dirty="0" smtClean="0"/>
              <a:t>(…)</a:t>
            </a:r>
            <a:br>
              <a:rPr lang="pt-PT" sz="1200" dirty="0" smtClean="0"/>
            </a:br>
            <a:endParaRPr lang="en-GB" sz="1200" dirty="0"/>
          </a:p>
          <a:p>
            <a:pPr marL="0" indent="0">
              <a:buNone/>
            </a:pPr>
            <a:r>
              <a:rPr lang="en-GB" sz="1200" dirty="0" smtClean="0"/>
              <a:t>The </a:t>
            </a:r>
            <a:r>
              <a:rPr lang="en-GB" sz="1200" dirty="0"/>
              <a:t>principal features of the </a:t>
            </a:r>
            <a:r>
              <a:rPr lang="en-GB" sz="1200" b="1" dirty="0" err="1"/>
              <a:t>HierarchicalCodelist</a:t>
            </a:r>
            <a:r>
              <a:rPr lang="en-GB" sz="1200" b="1" dirty="0"/>
              <a:t> </a:t>
            </a:r>
            <a:r>
              <a:rPr lang="en-GB" sz="1200" dirty="0"/>
              <a:t>are:</a:t>
            </a:r>
          </a:p>
          <a:p>
            <a:pPr marL="0" indent="0">
              <a:buNone/>
            </a:pPr>
            <a:r>
              <a:rPr lang="en-GB" sz="1200" dirty="0"/>
              <a:t>•A child code can have more than one parent.</a:t>
            </a:r>
          </a:p>
          <a:p>
            <a:pPr marL="0" indent="0">
              <a:buNone/>
            </a:pPr>
            <a:r>
              <a:rPr lang="en-GB" sz="1200" dirty="0"/>
              <a:t>•There can be more than one code that has no parent (i.e. more than one “root node”).</a:t>
            </a:r>
          </a:p>
          <a:p>
            <a:pPr marL="0" indent="0">
              <a:buNone/>
            </a:pPr>
            <a:r>
              <a:rPr lang="en-GB" sz="1200" dirty="0"/>
              <a:t>•There may be many hierarchies (or “views”) defined, in terms of the associations between the codes. Each hierarchy serves a particular purpose in the reporting, analysis, or dissemination of data.</a:t>
            </a:r>
          </a:p>
          <a:p>
            <a:pPr marL="0" indent="0">
              <a:buNone/>
            </a:pPr>
            <a:r>
              <a:rPr lang="en-GB" sz="1200" dirty="0"/>
              <a:t>•The levels in a hierarchy can be explicitly defined or they can be implicit: (i.e. they exist only as parent/child relationships in the coding structure).</a:t>
            </a:r>
          </a:p>
          <a:p>
            <a:pPr marL="0" indent="0">
              <a:buNone/>
            </a:pPr>
            <a:endParaRPr lang="en-GB" sz="1200" dirty="0"/>
          </a:p>
          <a:p>
            <a:pPr marL="0" indent="0">
              <a:buNone/>
            </a:pPr>
            <a:r>
              <a:rPr lang="en-GB" sz="1200" dirty="0"/>
              <a:t>The basic principles of the </a:t>
            </a:r>
            <a:r>
              <a:rPr lang="en-GB" sz="1200" dirty="0" err="1"/>
              <a:t>HierarchicalCodelist</a:t>
            </a:r>
            <a:r>
              <a:rPr lang="en-GB" sz="1200" dirty="0"/>
              <a:t> are:</a:t>
            </a:r>
          </a:p>
          <a:p>
            <a:pPr marL="0" indent="0">
              <a:buNone/>
            </a:pPr>
            <a:r>
              <a:rPr lang="en-GB" sz="1200" dirty="0"/>
              <a:t>•The </a:t>
            </a:r>
            <a:r>
              <a:rPr lang="en-GB" sz="1200" dirty="0" err="1"/>
              <a:t>HierarchicalCodelist</a:t>
            </a:r>
            <a:r>
              <a:rPr lang="en-GB" sz="1200" dirty="0"/>
              <a:t> is a specification of the Codes comprising the scheme and the specification of the structure of the Codes in the scheme in terms of one or more Hierarchy.</a:t>
            </a:r>
          </a:p>
          <a:p>
            <a:pPr marL="0" indent="0">
              <a:buNone/>
            </a:pPr>
            <a:r>
              <a:rPr lang="en-GB" sz="1200" dirty="0"/>
              <a:t>•The Codes in the </a:t>
            </a:r>
            <a:r>
              <a:rPr lang="en-GB" sz="1200" dirty="0" err="1"/>
              <a:t>HierarchicalCodelist</a:t>
            </a:r>
            <a:r>
              <a:rPr lang="en-GB" sz="1200" dirty="0"/>
              <a:t> are not themselves a part of the scheme, rather they are references to Codes in one or more external </a:t>
            </a:r>
            <a:r>
              <a:rPr lang="en-GB" sz="1200" dirty="0" err="1"/>
              <a:t>Codelists</a:t>
            </a:r>
            <a:r>
              <a:rPr lang="en-GB" sz="1200" dirty="0"/>
              <a:t>.</a:t>
            </a:r>
          </a:p>
          <a:p>
            <a:pPr marL="0" indent="0">
              <a:buNone/>
            </a:pPr>
            <a:r>
              <a:rPr lang="en-GB" sz="1200" dirty="0"/>
              <a:t>•Any individual Code may participate in many </a:t>
            </a:r>
            <a:r>
              <a:rPr lang="en-GB" sz="1200" dirty="0" err="1"/>
              <a:t>Hierarchys</a:t>
            </a:r>
            <a:r>
              <a:rPr lang="en-GB" sz="1200" dirty="0"/>
              <a:t>, in order to give structure to the </a:t>
            </a:r>
            <a:r>
              <a:rPr lang="en-GB" sz="1200" dirty="0" err="1"/>
              <a:t>HierarchicalCodelist</a:t>
            </a:r>
            <a:r>
              <a:rPr lang="en-GB" sz="1200" dirty="0"/>
              <a:t>.</a:t>
            </a:r>
          </a:p>
          <a:p>
            <a:pPr marL="0" indent="0">
              <a:buNone/>
            </a:pPr>
            <a:r>
              <a:rPr lang="en-GB" sz="1200" dirty="0"/>
              <a:t>•The Hierarchy of Codes is specified in </a:t>
            </a:r>
            <a:r>
              <a:rPr lang="en-GB" sz="1200" dirty="0" err="1"/>
              <a:t>HierarchicalCode</a:t>
            </a:r>
            <a:r>
              <a:rPr lang="en-GB" sz="1200" dirty="0"/>
              <a:t>. This references the Code and its immediate child </a:t>
            </a:r>
            <a:r>
              <a:rPr lang="en-GB" sz="1200" dirty="0" err="1"/>
              <a:t>HierarchicalCodes</a:t>
            </a:r>
            <a:r>
              <a:rPr lang="en-GB" sz="1200" dirty="0"/>
              <a:t>.</a:t>
            </a:r>
          </a:p>
          <a:p>
            <a:pPr marL="0" indent="0">
              <a:buNone/>
            </a:pPr>
            <a:r>
              <a:rPr lang="en-GB" sz="1200" dirty="0"/>
              <a:t>•A Hierarchy can have formal levels (</a:t>
            </a:r>
            <a:r>
              <a:rPr lang="en-GB" sz="1200" dirty="0" err="1"/>
              <a:t>hasFormalLevels</a:t>
            </a:r>
            <a:r>
              <a:rPr lang="en-GB" sz="1200" dirty="0"/>
              <a:t>=”true”). However, even if </a:t>
            </a:r>
            <a:r>
              <a:rPr lang="en-GB" sz="1200" dirty="0" err="1"/>
              <a:t>hasFormalLevels</a:t>
            </a:r>
            <a:r>
              <a:rPr lang="en-GB" sz="1200" dirty="0"/>
              <a:t>=”false” the Hierarchy can still have one or more Levels associated in order to document information about the </a:t>
            </a:r>
            <a:r>
              <a:rPr lang="en-GB" sz="1200" dirty="0" err="1"/>
              <a:t>HierarchicalCodes</a:t>
            </a:r>
            <a:r>
              <a:rPr lang="en-GB" sz="1200" dirty="0"/>
              <a:t>.</a:t>
            </a:r>
          </a:p>
          <a:p>
            <a:pPr marL="0" indent="0">
              <a:buNone/>
            </a:pPr>
            <a:endParaRPr lang="pt-PT" sz="1200" dirty="0" smtClean="0"/>
          </a:p>
          <a:p>
            <a:pPr marL="0" indent="0">
              <a:buNone/>
            </a:pPr>
            <a:r>
              <a:rPr lang="pt-PT" sz="1200" dirty="0" smtClean="0"/>
              <a:t>(…)</a:t>
            </a:r>
          </a:p>
          <a:p>
            <a:pPr marL="0" indent="0">
              <a:buNone/>
            </a:pPr>
            <a:r>
              <a:rPr lang="en-GB" sz="1200" dirty="0">
                <a:hlinkClick r:id="rId2"/>
              </a:rPr>
              <a:t>https://</a:t>
            </a:r>
            <a:r>
              <a:rPr lang="en-GB" sz="1200" dirty="0" smtClean="0">
                <a:hlinkClick r:id="rId2"/>
              </a:rPr>
              <a:t>statswiki.unece.org/display/ClickSDMX/Hierarchical+Code+List</a:t>
            </a:r>
            <a:r>
              <a:rPr lang="en-GB" sz="1200" dirty="0" smtClean="0"/>
              <a:t> </a:t>
            </a:r>
            <a:endParaRPr lang="en-GB" sz="1200" dirty="0"/>
          </a:p>
        </p:txBody>
      </p:sp>
      <p:sp>
        <p:nvSpPr>
          <p:cNvPr id="5" name="Slide Number Placeholder 4"/>
          <p:cNvSpPr>
            <a:spLocks noGrp="1"/>
          </p:cNvSpPr>
          <p:nvPr>
            <p:ph type="sldNum" sz="quarter" idx="12"/>
          </p:nvPr>
        </p:nvSpPr>
        <p:spPr/>
        <p:txBody>
          <a:bodyPr/>
          <a:lstStyle/>
          <a:p>
            <a:fld id="{E4DF7A02-FC1E-4E80-BACA-3278433E497B}" type="slidenum">
              <a:rPr lang="en-GB" smtClean="0"/>
              <a:t>18</a:t>
            </a:fld>
            <a:endParaRPr lang="en-GB"/>
          </a:p>
        </p:txBody>
      </p:sp>
    </p:spTree>
    <p:extLst>
      <p:ext uri="{BB962C8B-B14F-4D97-AF65-F5344CB8AC3E}">
        <p14:creationId xmlns:p14="http://schemas.microsoft.com/office/powerpoint/2010/main" val="416197486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4DF7A02-FC1E-4E80-BACA-3278433E497B}" type="slidenum">
              <a:rPr lang="en-GB" smtClean="0"/>
              <a:t>19</a:t>
            </a:fld>
            <a:endParaRPr lang="en-GB"/>
          </a:p>
        </p:txBody>
      </p:sp>
      <p:sp>
        <p:nvSpPr>
          <p:cNvPr id="4" name="Rectangle 3"/>
          <p:cNvSpPr/>
          <p:nvPr/>
        </p:nvSpPr>
        <p:spPr>
          <a:xfrm>
            <a:off x="2286000" y="1859340"/>
            <a:ext cx="4572000" cy="3139321"/>
          </a:xfrm>
          <a:prstGeom prst="rect">
            <a:avLst/>
          </a:prstGeom>
        </p:spPr>
        <p:txBody>
          <a:bodyPr>
            <a:spAutoFit/>
          </a:bodyPr>
          <a:lstStyle/>
          <a:p>
            <a:r>
              <a:rPr lang="en-GB" b="1" dirty="0" smtClean="0"/>
              <a:t>UNESCO</a:t>
            </a:r>
            <a:r>
              <a:rPr lang="en-GB" dirty="0" smtClean="0"/>
              <a:t> Thesaurus</a:t>
            </a:r>
          </a:p>
          <a:p>
            <a:endParaRPr lang="en-GB" dirty="0" smtClean="0"/>
          </a:p>
          <a:p>
            <a:r>
              <a:rPr lang="en-GB" dirty="0" smtClean="0"/>
              <a:t>The UNESCO Thesaurus is a controlled and structured list of terms used in subject analysis and retrieval of documents and publications in the fields of education, culture, natural sciences, social and human sciences, communication and information. Continuously enriched and updated, its multidisciplinary terminology reflects the evolution of UNESCO's programmes and activities.</a:t>
            </a:r>
            <a:endParaRPr lang="en-GB" dirty="0"/>
          </a:p>
        </p:txBody>
      </p:sp>
    </p:spTree>
    <p:extLst>
      <p:ext uri="{BB962C8B-B14F-4D97-AF65-F5344CB8AC3E}">
        <p14:creationId xmlns:p14="http://schemas.microsoft.com/office/powerpoint/2010/main" val="31252171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7624" y="476672"/>
            <a:ext cx="6400800" cy="4442048"/>
          </a:xfrm>
        </p:spPr>
        <p:txBody>
          <a:bodyPr>
            <a:normAutofit fontScale="25000" lnSpcReduction="20000"/>
          </a:bodyPr>
          <a:lstStyle/>
          <a:p>
            <a:r>
              <a:rPr lang="en-GB" sz="4800" b="1" dirty="0">
                <a:solidFill>
                  <a:srgbClr val="FFC000"/>
                </a:solidFill>
              </a:rPr>
              <a:t>Variations in </a:t>
            </a:r>
            <a:r>
              <a:rPr lang="en-GB" sz="4800" b="1" dirty="0" smtClean="0">
                <a:solidFill>
                  <a:srgbClr val="FFC000"/>
                </a:solidFill>
              </a:rPr>
              <a:t>MDR/EU Vocabularies</a:t>
            </a:r>
            <a:endParaRPr lang="en-GB" sz="4800" dirty="0">
              <a:solidFill>
                <a:srgbClr val="FFC000"/>
              </a:solidFill>
            </a:endParaRPr>
          </a:p>
          <a:p>
            <a:r>
              <a:rPr lang="en-GB" b="1" dirty="0"/>
              <a:t> </a:t>
            </a:r>
            <a:endParaRPr lang="en-GB" dirty="0"/>
          </a:p>
          <a:p>
            <a:r>
              <a:rPr lang="en-GB" sz="4800" b="1" dirty="0">
                <a:solidFill>
                  <a:schemeClr val="tx1"/>
                </a:solidFill>
                <a:hlinkClick r:id="rId2"/>
              </a:rPr>
              <a:t>Dataset type NAL</a:t>
            </a:r>
            <a:r>
              <a:rPr lang="en-GB" sz="4800" dirty="0"/>
              <a:t>, or CAT or authority tables, includes </a:t>
            </a:r>
          </a:p>
          <a:p>
            <a:r>
              <a:rPr lang="en-GB" sz="4800" u="sng" dirty="0">
                <a:hlinkClick r:id="rId3"/>
              </a:rPr>
              <a:t>https://publications.europa.eu/en/web/eu-vocabularies/at-concept/-/resource/authority/dataset-type/NAL/?</a:t>
            </a:r>
            <a:r>
              <a:rPr lang="en-GB" sz="4800" u="sng" dirty="0" smtClean="0">
                <a:hlinkClick r:id="rId3"/>
              </a:rPr>
              <a:t>target=Browse</a:t>
            </a:r>
            <a:br>
              <a:rPr lang="en-GB" sz="4800" u="sng" dirty="0" smtClean="0">
                <a:hlinkClick r:id="rId3"/>
              </a:rPr>
            </a:br>
            <a:endParaRPr lang="en-GB" sz="4800" dirty="0"/>
          </a:p>
          <a:p>
            <a:r>
              <a:rPr lang="en-GB" sz="4800" dirty="0">
                <a:solidFill>
                  <a:schemeClr val="tx1"/>
                </a:solidFill>
              </a:rPr>
              <a:t>Name authority list </a:t>
            </a:r>
            <a:endParaRPr lang="en-GB" sz="4800" dirty="0" smtClean="0">
              <a:solidFill>
                <a:schemeClr val="tx1"/>
              </a:solidFill>
            </a:endParaRPr>
          </a:p>
          <a:p>
            <a:endParaRPr lang="en-GB" sz="4800" b="1" dirty="0" smtClean="0"/>
          </a:p>
          <a:p>
            <a:r>
              <a:rPr lang="en-GB" sz="4800" b="1" dirty="0" smtClean="0"/>
              <a:t>About tab</a:t>
            </a:r>
            <a:endParaRPr lang="en-GB" sz="4800" dirty="0" smtClean="0"/>
          </a:p>
          <a:p>
            <a:r>
              <a:rPr lang="en-GB" sz="4800" u="sng" dirty="0" smtClean="0">
                <a:hlinkClick r:id="rId4"/>
              </a:rPr>
              <a:t>https://publications.europa.eu/en/web/eu-vocabularies/at-dataset/-/resource/dataset/access-right</a:t>
            </a:r>
            <a:r>
              <a:rPr lang="en-GB" sz="4800" dirty="0" smtClean="0">
                <a:hlinkClick r:id="rId4"/>
              </a:rPr>
              <a:t/>
            </a:r>
            <a:br>
              <a:rPr lang="en-GB" sz="4800" dirty="0" smtClean="0">
                <a:hlinkClick r:id="rId4"/>
              </a:rPr>
            </a:br>
            <a:r>
              <a:rPr lang="en-GB" sz="4800" dirty="0" smtClean="0">
                <a:hlinkClick r:id="rId4"/>
              </a:rPr>
              <a:t/>
            </a:r>
            <a:br>
              <a:rPr lang="en-GB" sz="4800" dirty="0" smtClean="0">
                <a:hlinkClick r:id="rId4"/>
              </a:rPr>
            </a:br>
            <a:r>
              <a:rPr lang="en-GB" sz="4800" dirty="0" smtClean="0">
                <a:solidFill>
                  <a:schemeClr val="tx1"/>
                </a:solidFill>
              </a:rPr>
              <a:t>Name authority list</a:t>
            </a:r>
          </a:p>
          <a:p>
            <a:endParaRPr lang="en-GB" sz="4800" dirty="0">
              <a:solidFill>
                <a:schemeClr val="tx1"/>
              </a:solidFill>
            </a:endParaRPr>
          </a:p>
          <a:p>
            <a:r>
              <a:rPr lang="en-GB" sz="4800" b="1" dirty="0"/>
              <a:t> </a:t>
            </a:r>
            <a:endParaRPr lang="en-GB" sz="4800" dirty="0"/>
          </a:p>
          <a:p>
            <a:r>
              <a:rPr lang="en-GB" sz="4800" b="1" dirty="0"/>
              <a:t>Editorial texts</a:t>
            </a:r>
            <a:endParaRPr lang="en-GB" sz="4800" dirty="0"/>
          </a:p>
          <a:p>
            <a:r>
              <a:rPr lang="en-GB" sz="4800" u="sng" dirty="0">
                <a:hlinkClick r:id="rId5"/>
              </a:rPr>
              <a:t>https://publications.europa.eu/en/web/eu-vocabularies/controlled-vocabularies</a:t>
            </a:r>
            <a:r>
              <a:rPr lang="en-GB" sz="4800" dirty="0"/>
              <a:t> </a:t>
            </a:r>
          </a:p>
          <a:p>
            <a:r>
              <a:rPr lang="en-GB" sz="4800" dirty="0" smtClean="0"/>
              <a:t/>
            </a:r>
            <a:br>
              <a:rPr lang="en-GB" sz="4800" dirty="0" smtClean="0"/>
            </a:br>
            <a:r>
              <a:rPr lang="en-GB" sz="4800" dirty="0" smtClean="0">
                <a:solidFill>
                  <a:schemeClr val="tx1"/>
                </a:solidFill>
              </a:rPr>
              <a:t>Authority </a:t>
            </a:r>
            <a:r>
              <a:rPr lang="en-GB" sz="4800" dirty="0">
                <a:solidFill>
                  <a:schemeClr val="tx1"/>
                </a:solidFill>
              </a:rPr>
              <a:t>tables</a:t>
            </a:r>
            <a:r>
              <a:rPr lang="en-GB" sz="4800" dirty="0"/>
              <a:t/>
            </a:r>
            <a:br>
              <a:rPr lang="en-GB" sz="4800" dirty="0"/>
            </a:br>
            <a:r>
              <a:rPr lang="en-GB" sz="4800" dirty="0" smtClean="0"/>
              <a:t/>
            </a:r>
            <a:br>
              <a:rPr lang="en-GB" sz="4800" dirty="0" smtClean="0"/>
            </a:br>
            <a:r>
              <a:rPr lang="en-GB" sz="4800" dirty="0" smtClean="0">
                <a:solidFill>
                  <a:schemeClr val="tx1"/>
                </a:solidFill>
              </a:rPr>
              <a:t>or</a:t>
            </a:r>
            <a:br>
              <a:rPr lang="en-GB" sz="4800" dirty="0" smtClean="0">
                <a:solidFill>
                  <a:schemeClr val="tx1"/>
                </a:solidFill>
              </a:rPr>
            </a:br>
            <a:endParaRPr lang="en-GB" sz="4800" dirty="0">
              <a:solidFill>
                <a:schemeClr val="tx1"/>
              </a:solidFill>
            </a:endParaRPr>
          </a:p>
          <a:p>
            <a:r>
              <a:rPr lang="en-GB" sz="4800" u="sng" dirty="0">
                <a:hlinkClick r:id="rId6"/>
              </a:rPr>
              <a:t>https://publications.europa.eu/en/web/eu-vocabularies/authority-tables</a:t>
            </a:r>
            <a:r>
              <a:rPr lang="en-GB" sz="4800" dirty="0"/>
              <a:t> </a:t>
            </a:r>
          </a:p>
          <a:p>
            <a:r>
              <a:rPr lang="en-GB" sz="4800" dirty="0" smtClean="0"/>
              <a:t/>
            </a:r>
            <a:br>
              <a:rPr lang="en-GB" sz="4800" dirty="0" smtClean="0"/>
            </a:br>
            <a:r>
              <a:rPr lang="en-GB" sz="4800" b="1" dirty="0" smtClean="0">
                <a:solidFill>
                  <a:schemeClr val="tx1"/>
                </a:solidFill>
              </a:rPr>
              <a:t>Authority Tables</a:t>
            </a:r>
            <a:r>
              <a:rPr lang="en-GB" sz="4800" dirty="0" smtClean="0">
                <a:solidFill>
                  <a:schemeClr val="tx1"/>
                </a:solidFill>
              </a:rPr>
              <a:t> In </a:t>
            </a:r>
            <a:r>
              <a:rPr lang="en-GB" sz="4800" dirty="0">
                <a:solidFill>
                  <a:schemeClr val="tx1"/>
                </a:solidFill>
              </a:rPr>
              <a:t>order to harmonise and standardise the codes and the associated labels (…) </a:t>
            </a:r>
            <a:r>
              <a:rPr lang="en-GB" sz="4800" dirty="0" smtClean="0">
                <a:solidFill>
                  <a:schemeClr val="tx1"/>
                </a:solidFill>
              </a:rPr>
              <a:t/>
            </a:r>
            <a:br>
              <a:rPr lang="en-GB" sz="4800" dirty="0" smtClean="0">
                <a:solidFill>
                  <a:schemeClr val="tx1"/>
                </a:solidFill>
              </a:rPr>
            </a:br>
            <a:r>
              <a:rPr lang="en-GB" sz="4800" dirty="0" smtClean="0">
                <a:solidFill>
                  <a:schemeClr val="tx1"/>
                </a:solidFill>
              </a:rPr>
              <a:t>These </a:t>
            </a:r>
            <a:r>
              <a:rPr lang="en-GB" sz="4800" b="1" dirty="0" smtClean="0">
                <a:solidFill>
                  <a:schemeClr val="tx1"/>
                </a:solidFill>
              </a:rPr>
              <a:t>NALs</a:t>
            </a:r>
            <a:r>
              <a:rPr lang="en-GB" sz="4800" dirty="0" smtClean="0">
                <a:solidFill>
                  <a:schemeClr val="tx1"/>
                </a:solidFill>
              </a:rPr>
              <a:t> are also known as (Common) Authority Tables (</a:t>
            </a:r>
            <a:r>
              <a:rPr lang="en-GB" sz="4800" b="1" dirty="0" smtClean="0">
                <a:solidFill>
                  <a:schemeClr val="tx1"/>
                </a:solidFill>
              </a:rPr>
              <a:t>CATs</a:t>
            </a:r>
            <a:r>
              <a:rPr lang="en-GB" sz="4800" dirty="0" smtClean="0">
                <a:solidFill>
                  <a:schemeClr val="tx1"/>
                </a:solidFill>
              </a:rPr>
              <a:t>), </a:t>
            </a:r>
            <a:r>
              <a:rPr lang="en-GB" sz="4800" b="1" dirty="0" smtClean="0">
                <a:solidFill>
                  <a:schemeClr val="tx1"/>
                </a:solidFill>
              </a:rPr>
              <a:t>controlled vocabularies </a:t>
            </a:r>
            <a:r>
              <a:rPr lang="en-GB" sz="4800" dirty="0" smtClean="0">
                <a:solidFill>
                  <a:schemeClr val="tx1"/>
                </a:solidFill>
              </a:rPr>
              <a:t>or </a:t>
            </a:r>
            <a:r>
              <a:rPr lang="en-GB" sz="4800" b="1" dirty="0">
                <a:solidFill>
                  <a:schemeClr val="tx1"/>
                </a:solidFill>
              </a:rPr>
              <a:t>value lists</a:t>
            </a:r>
            <a:r>
              <a:rPr lang="en-GB" sz="4800" dirty="0" smtClean="0">
                <a:solidFill>
                  <a:schemeClr val="tx1"/>
                </a:solidFill>
              </a:rPr>
              <a:t>. The following </a:t>
            </a:r>
            <a:r>
              <a:rPr lang="en-GB" sz="4800" b="1" dirty="0" smtClean="0">
                <a:solidFill>
                  <a:schemeClr val="tx1"/>
                </a:solidFill>
              </a:rPr>
              <a:t>NALs</a:t>
            </a:r>
            <a:r>
              <a:rPr lang="en-GB" sz="4800" dirty="0" smtClean="0">
                <a:solidFill>
                  <a:schemeClr val="tx1"/>
                </a:solidFill>
              </a:rPr>
              <a:t> are maintained in the Metadata Registry: (…)</a:t>
            </a:r>
            <a:endParaRPr lang="en-GB" sz="4800" dirty="0">
              <a:solidFill>
                <a:schemeClr val="tx1"/>
              </a:solidFill>
            </a:endParaRPr>
          </a:p>
          <a:p>
            <a:r>
              <a:rPr lang="en-GB" sz="4800" dirty="0"/>
              <a:t> </a:t>
            </a:r>
          </a:p>
          <a:p>
            <a:endParaRPr lang="en-GB" sz="4800" dirty="0">
              <a:solidFill>
                <a:schemeClr val="tx1"/>
              </a:solidFill>
            </a:endParaRPr>
          </a:p>
          <a:p>
            <a:endParaRPr lang="en-GB" sz="4800" dirty="0" smtClean="0">
              <a:solidFill>
                <a:schemeClr val="tx1"/>
              </a:solidFill>
            </a:endParaRPr>
          </a:p>
          <a:p>
            <a:r>
              <a:rPr lang="en-GB" sz="4800" dirty="0"/>
              <a:t/>
            </a:r>
            <a:br>
              <a:rPr lang="en-GB" sz="4800" dirty="0"/>
            </a:br>
            <a:endParaRPr lang="en-GB" sz="4800" dirty="0"/>
          </a:p>
          <a:p>
            <a:r>
              <a:rPr lang="en-GB" sz="4800" b="1" dirty="0" smtClean="0"/>
              <a:t/>
            </a:r>
            <a:br>
              <a:rPr lang="en-GB" sz="4800" b="1" dirty="0" smtClean="0"/>
            </a:br>
            <a:r>
              <a:rPr lang="en-GB" sz="4800" b="1" dirty="0" smtClean="0"/>
              <a:t/>
            </a:r>
            <a:br>
              <a:rPr lang="en-GB" sz="4800" b="1" dirty="0" smtClean="0"/>
            </a:br>
            <a:r>
              <a:rPr lang="en-GB" sz="4800" b="1" dirty="0" smtClean="0"/>
              <a:t/>
            </a:r>
            <a:br>
              <a:rPr lang="en-GB" sz="4800" b="1" dirty="0" smtClean="0"/>
            </a:br>
            <a:r>
              <a:rPr lang="en-GB" sz="4800" b="1" dirty="0"/>
              <a:t/>
            </a:r>
            <a:br>
              <a:rPr lang="en-GB" sz="4800" b="1" dirty="0"/>
            </a:br>
            <a:r>
              <a:rPr lang="en-GB" sz="4800" dirty="0"/>
              <a:t> </a:t>
            </a:r>
          </a:p>
          <a:p>
            <a:endParaRPr lang="en-GB" dirty="0"/>
          </a:p>
        </p:txBody>
      </p:sp>
    </p:spTree>
    <p:extLst>
      <p:ext uri="{BB962C8B-B14F-4D97-AF65-F5344CB8AC3E}">
        <p14:creationId xmlns:p14="http://schemas.microsoft.com/office/powerpoint/2010/main" val="18296379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4DF7A02-FC1E-4E80-BACA-3278433E497B}" type="slidenum">
              <a:rPr lang="en-GB" smtClean="0"/>
              <a:t>20</a:t>
            </a:fld>
            <a:endParaRPr lang="en-GB"/>
          </a:p>
        </p:txBody>
      </p:sp>
      <p:sp>
        <p:nvSpPr>
          <p:cNvPr id="4" name="Rectangle 3"/>
          <p:cNvSpPr/>
          <p:nvPr/>
        </p:nvSpPr>
        <p:spPr>
          <a:xfrm>
            <a:off x="611560" y="566678"/>
            <a:ext cx="7704856" cy="2862322"/>
          </a:xfrm>
          <a:prstGeom prst="rect">
            <a:avLst/>
          </a:prstGeom>
        </p:spPr>
        <p:txBody>
          <a:bodyPr wrap="square">
            <a:spAutoFit/>
          </a:bodyPr>
          <a:lstStyle/>
          <a:p>
            <a:pPr algn="ctr"/>
            <a:r>
              <a:rPr lang="en-GB" b="1" dirty="0" smtClean="0"/>
              <a:t>ISO Standards</a:t>
            </a:r>
          </a:p>
          <a:p>
            <a:endParaRPr lang="en-GB" dirty="0" smtClean="0"/>
          </a:p>
          <a:p>
            <a:r>
              <a:rPr lang="en-GB" dirty="0" smtClean="0"/>
              <a:t>ISO 4217 is the International Standard for currency </a:t>
            </a:r>
            <a:r>
              <a:rPr lang="en-GB" b="1" dirty="0" smtClean="0"/>
              <a:t>codes</a:t>
            </a:r>
            <a:r>
              <a:rPr lang="en-GB" dirty="0" smtClean="0"/>
              <a:t>. </a:t>
            </a:r>
          </a:p>
          <a:p>
            <a:r>
              <a:rPr lang="en-GB" dirty="0" smtClean="0"/>
              <a:t>The purpose of ISO 4217:2015 is to establish internationally recognised codes for the representation of currencies. Currencies can be represented in the code in two ways: a three-letter alphabetic code and a three-digit numeric code.</a:t>
            </a:r>
            <a:br>
              <a:rPr lang="en-GB" dirty="0" smtClean="0"/>
            </a:br>
            <a:r>
              <a:rPr lang="en-GB" dirty="0" smtClean="0"/>
              <a:t/>
            </a:r>
            <a:br>
              <a:rPr lang="en-GB" dirty="0" smtClean="0"/>
            </a:br>
            <a:r>
              <a:rPr lang="en-GB" dirty="0" smtClean="0"/>
              <a:t>ISO 3166-1-alpha-2 English country names and code elements. This </a:t>
            </a:r>
            <a:r>
              <a:rPr lang="en-GB" b="1" dirty="0" smtClean="0"/>
              <a:t>list</a:t>
            </a:r>
            <a:r>
              <a:rPr lang="en-GB" dirty="0" smtClean="0"/>
              <a:t> states the country names (official short names in English) in alphabetical order as given in ISO 3166-1 and the corresponding ISO 3166-1-alpha-2 code elements.</a:t>
            </a:r>
            <a:endParaRPr lang="en-GB" dirty="0"/>
          </a:p>
        </p:txBody>
      </p:sp>
    </p:spTree>
    <p:extLst>
      <p:ext uri="{BB962C8B-B14F-4D97-AF65-F5344CB8AC3E}">
        <p14:creationId xmlns:p14="http://schemas.microsoft.com/office/powerpoint/2010/main" val="372581949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GB" sz="2000" smtClean="0"/>
              <a:t>Library of Congress</a:t>
            </a:r>
            <a:endParaRPr lang="en-GB" sz="2000"/>
          </a:p>
        </p:txBody>
      </p:sp>
      <p:sp>
        <p:nvSpPr>
          <p:cNvPr id="3" name="Content Placeholder 2"/>
          <p:cNvSpPr>
            <a:spLocks noGrp="1"/>
          </p:cNvSpPr>
          <p:nvPr>
            <p:ph idx="1"/>
          </p:nvPr>
        </p:nvSpPr>
        <p:spPr>
          <a:xfrm>
            <a:off x="467544" y="1124744"/>
            <a:ext cx="8229600" cy="4525963"/>
          </a:xfrm>
        </p:spPr>
        <p:txBody>
          <a:bodyPr>
            <a:normAutofit/>
          </a:bodyPr>
          <a:lstStyle/>
          <a:p>
            <a:pPr marL="0" indent="0">
              <a:buNone/>
            </a:pPr>
            <a:endParaRPr lang="en-GB" b="1"/>
          </a:p>
          <a:p>
            <a:pPr marL="0" indent="0">
              <a:buNone/>
            </a:pPr>
            <a:r>
              <a:rPr lang="en-GB" b="1" smtClean="0"/>
              <a:t/>
            </a:r>
            <a:br>
              <a:rPr lang="en-GB" b="1" smtClean="0"/>
            </a:br>
            <a:endParaRPr lang="en-GB" b="1" smtClean="0"/>
          </a:p>
        </p:txBody>
      </p:sp>
      <p:sp>
        <p:nvSpPr>
          <p:cNvPr id="5" name="Slide Number Placeholder 4"/>
          <p:cNvSpPr>
            <a:spLocks noGrp="1"/>
          </p:cNvSpPr>
          <p:nvPr>
            <p:ph type="sldNum" sz="quarter" idx="12"/>
          </p:nvPr>
        </p:nvSpPr>
        <p:spPr/>
        <p:txBody>
          <a:bodyPr/>
          <a:lstStyle/>
          <a:p>
            <a:fld id="{E4DF7A02-FC1E-4E80-BACA-3278433E497B}" type="slidenum">
              <a:rPr lang="en-GB" smtClean="0"/>
              <a:t>21</a:t>
            </a:fld>
            <a:endParaRPr lang="en-GB"/>
          </a:p>
        </p:txBody>
      </p:sp>
      <p:pic>
        <p:nvPicPr>
          <p:cNvPr id="4099"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8023" y="1484784"/>
            <a:ext cx="4853940" cy="3460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45333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GB" sz="2000" smtClean="0"/>
              <a:t>Library of Congress</a:t>
            </a:r>
            <a:endParaRPr lang="en-GB" sz="2000"/>
          </a:p>
        </p:txBody>
      </p:sp>
      <p:sp>
        <p:nvSpPr>
          <p:cNvPr id="3" name="Content Placeholder 2"/>
          <p:cNvSpPr>
            <a:spLocks noGrp="1"/>
          </p:cNvSpPr>
          <p:nvPr>
            <p:ph idx="1"/>
          </p:nvPr>
        </p:nvSpPr>
        <p:spPr>
          <a:xfrm>
            <a:off x="467544" y="1124744"/>
            <a:ext cx="8229600" cy="4525963"/>
          </a:xfrm>
        </p:spPr>
        <p:txBody>
          <a:bodyPr>
            <a:normAutofit fontScale="25000" lnSpcReduction="20000"/>
          </a:bodyPr>
          <a:lstStyle/>
          <a:p>
            <a:pPr marL="0" indent="0">
              <a:buNone/>
            </a:pPr>
            <a:r>
              <a:rPr lang="en-GB" b="1" dirty="0" smtClean="0"/>
              <a:t>Library of Congress Authorities</a:t>
            </a:r>
            <a:r>
              <a:rPr lang="en-GB" dirty="0" smtClean="0"/>
              <a:t>, you can browse and view authority headings for Subject, Name, Title and Name/Title combinations; and download authority records in MARC format for use in a local library system. </a:t>
            </a:r>
          </a:p>
          <a:p>
            <a:pPr marL="0" indent="0">
              <a:buNone/>
            </a:pPr>
            <a:r>
              <a:rPr lang="en-GB" dirty="0" smtClean="0"/>
              <a:t>	Subject Authorities</a:t>
            </a:r>
          </a:p>
          <a:p>
            <a:pPr marL="0" indent="0">
              <a:buNone/>
            </a:pPr>
            <a:r>
              <a:rPr lang="en-GB" dirty="0" smtClean="0"/>
              <a:t>	Name Authorities</a:t>
            </a:r>
          </a:p>
          <a:p>
            <a:pPr marL="0" indent="0">
              <a:buNone/>
            </a:pPr>
            <a:r>
              <a:rPr lang="en-GB" dirty="0" smtClean="0"/>
              <a:t>	Title Authorities</a:t>
            </a:r>
          </a:p>
          <a:p>
            <a:pPr marL="0" indent="0">
              <a:buNone/>
            </a:pPr>
            <a:r>
              <a:rPr lang="en-GB" dirty="0" smtClean="0"/>
              <a:t>	Keywords Authorities</a:t>
            </a:r>
          </a:p>
          <a:p>
            <a:pPr marL="0" indent="0">
              <a:buNone/>
            </a:pPr>
            <a:endParaRPr lang="en-GB" dirty="0" smtClean="0"/>
          </a:p>
          <a:p>
            <a:pPr marL="0" indent="0">
              <a:buNone/>
            </a:pPr>
            <a:r>
              <a:rPr lang="en-GB" b="1" dirty="0" smtClean="0"/>
              <a:t>Headings List Types </a:t>
            </a:r>
            <a:r>
              <a:rPr lang="en-GB" dirty="0" smtClean="0"/>
              <a:t>The Headings List Types reflect the various controlled vocabularies and thesauri that appear in Library of Congress authorities. This information is derived from several authoritative lists or thesauri whose short titles appear in the far right column of the Headings List display.</a:t>
            </a:r>
          </a:p>
          <a:p>
            <a:pPr marL="0" indent="0">
              <a:buNone/>
            </a:pPr>
            <a:endParaRPr lang="en-GB" dirty="0" smtClean="0"/>
          </a:p>
          <a:p>
            <a:pPr marL="0" indent="0">
              <a:buNone/>
            </a:pPr>
            <a:r>
              <a:rPr lang="en-GB" dirty="0" smtClean="0"/>
              <a:t>MARC </a:t>
            </a:r>
            <a:r>
              <a:rPr lang="en-GB" b="1" dirty="0" smtClean="0"/>
              <a:t>Code List </a:t>
            </a:r>
            <a:r>
              <a:rPr lang="en-GB" dirty="0" smtClean="0"/>
              <a:t>for Relators The MARC Code Lists for Relators, Sources, Description Conventions have been reorganized. Relator terms and codes can be accessed on this page (below). The source code list parts can now be accessed at Source Codes for Vocabularies, Rules, and Schemes.</a:t>
            </a:r>
          </a:p>
          <a:p>
            <a:pPr marL="0" indent="0">
              <a:buNone/>
            </a:pPr>
            <a:endParaRPr lang="en-GB" dirty="0" smtClean="0"/>
          </a:p>
          <a:p>
            <a:pPr marL="0" indent="0">
              <a:buNone/>
            </a:pPr>
            <a:r>
              <a:rPr lang="en-GB" dirty="0" smtClean="0"/>
              <a:t>The Library of Congress </a:t>
            </a:r>
            <a:r>
              <a:rPr lang="en-GB" b="1" dirty="0" smtClean="0"/>
              <a:t>Name Authority File </a:t>
            </a:r>
            <a:r>
              <a:rPr lang="en-GB" dirty="0" smtClean="0"/>
              <a:t>(NAF) file provides authoritative data for names of persons, organizations, events, places, and titles. Its purpose is the identification of these entities and, through the use of such controlled vocabulary, to provide uniform access to bibliographic resources.</a:t>
            </a:r>
          </a:p>
          <a:p>
            <a:pPr marL="0" indent="0">
              <a:buNone/>
            </a:pPr>
            <a:endParaRPr lang="en-GB" dirty="0" smtClean="0"/>
          </a:p>
          <a:p>
            <a:pPr marL="0" indent="0">
              <a:buNone/>
            </a:pPr>
            <a:r>
              <a:rPr lang="en-GB" dirty="0" smtClean="0"/>
              <a:t>Available Datasets</a:t>
            </a:r>
          </a:p>
          <a:p>
            <a:pPr marL="0" indent="0">
              <a:buNone/>
            </a:pPr>
            <a:r>
              <a:rPr lang="en-GB" dirty="0" smtClean="0"/>
              <a:t>The Linked Data Service provides access to commonly found standards and vocabularies promulgated by the Library of Congress. This includes </a:t>
            </a:r>
            <a:r>
              <a:rPr lang="en-GB" b="1" dirty="0" smtClean="0"/>
              <a:t>data values and the controlled vocabularies that house them</a:t>
            </a:r>
            <a:r>
              <a:rPr lang="en-GB" dirty="0" smtClean="0"/>
              <a:t>. The following are currently offered as part of this service: </a:t>
            </a:r>
          </a:p>
          <a:p>
            <a:pPr marL="0" indent="0">
              <a:buNone/>
            </a:pPr>
            <a:endParaRPr lang="en-GB" dirty="0" smtClean="0"/>
          </a:p>
          <a:p>
            <a:pPr marL="0" indent="0">
              <a:buNone/>
            </a:pPr>
            <a:r>
              <a:rPr lang="en-GB" dirty="0" err="1" smtClean="0"/>
              <a:t>MADSScheme</a:t>
            </a:r>
            <a:endParaRPr lang="en-GB" dirty="0" smtClean="0"/>
          </a:p>
          <a:p>
            <a:pPr marL="0" indent="0">
              <a:buNone/>
            </a:pPr>
            <a:r>
              <a:rPr lang="en-GB" dirty="0" smtClean="0"/>
              <a:t>http://www.loc.gov/standards/mads/rdf/v1.html#MADSScheme</a:t>
            </a:r>
          </a:p>
          <a:p>
            <a:pPr marL="0" indent="0">
              <a:buNone/>
            </a:pPr>
            <a:r>
              <a:rPr lang="en-GB" b="1" dirty="0" smtClean="0"/>
              <a:t>controlled value lists: controlled values for names (personal, corporate, geographic, etc.), thesauri, taxonomies, subject heading systems, ...</a:t>
            </a:r>
          </a:p>
          <a:p>
            <a:pPr marL="0" indent="0">
              <a:buNone/>
            </a:pPr>
            <a:endParaRPr lang="en-GB" dirty="0" smtClean="0"/>
          </a:p>
          <a:p>
            <a:pPr marL="0" indent="0">
              <a:buNone/>
            </a:pPr>
            <a:r>
              <a:rPr lang="en-GB" dirty="0" smtClean="0"/>
              <a:t>Schemes and smaller </a:t>
            </a:r>
            <a:r>
              <a:rPr lang="en-GB" b="1" dirty="0" err="1" smtClean="0"/>
              <a:t>codelists</a:t>
            </a:r>
            <a:endParaRPr lang="en-GB" b="1" dirty="0" smtClean="0"/>
          </a:p>
          <a:p>
            <a:pPr marL="0" indent="0">
              <a:buNone/>
            </a:pPr>
            <a:r>
              <a:rPr lang="en-GB" dirty="0" err="1" smtClean="0"/>
              <a:t>eg</a:t>
            </a:r>
            <a:r>
              <a:rPr lang="en-GB" dirty="0" smtClean="0"/>
              <a:t>. Identifiers</a:t>
            </a:r>
          </a:p>
          <a:p>
            <a:pPr marL="0" indent="0">
              <a:buNone/>
            </a:pPr>
            <a:r>
              <a:rPr lang="en-GB" dirty="0" smtClean="0"/>
              <a:t>    Carriers</a:t>
            </a:r>
          </a:p>
          <a:p>
            <a:pPr marL="0" indent="0">
              <a:buNone/>
            </a:pPr>
            <a:r>
              <a:rPr lang="en-GB" dirty="0" smtClean="0"/>
              <a:t>    Content Types</a:t>
            </a:r>
          </a:p>
          <a:p>
            <a:pPr marL="0" indent="0">
              <a:buNone/>
            </a:pPr>
            <a:r>
              <a:rPr lang="en-GB" dirty="0" smtClean="0"/>
              <a:t>    ...</a:t>
            </a:r>
          </a:p>
          <a:p>
            <a:pPr marL="0" indent="0">
              <a:buNone/>
            </a:pPr>
            <a:endParaRPr lang="en-GB" dirty="0" smtClean="0"/>
          </a:p>
          <a:p>
            <a:pPr marL="0" indent="0">
              <a:buNone/>
            </a:pPr>
            <a:r>
              <a:rPr lang="en-GB" dirty="0" smtClean="0"/>
              <a:t>Preservation </a:t>
            </a:r>
            <a:r>
              <a:rPr lang="en-GB" b="1" dirty="0" smtClean="0"/>
              <a:t>Vocabularies</a:t>
            </a:r>
          </a:p>
          <a:p>
            <a:pPr marL="0" indent="0">
              <a:buNone/>
            </a:pPr>
            <a:r>
              <a:rPr lang="en-GB" dirty="0" err="1" smtClean="0"/>
              <a:t>eg</a:t>
            </a:r>
            <a:r>
              <a:rPr lang="en-GB" dirty="0" smtClean="0"/>
              <a:t>. Preservation Vocabs (all)</a:t>
            </a:r>
          </a:p>
          <a:p>
            <a:pPr marL="0" indent="0">
              <a:buNone/>
            </a:pPr>
            <a:r>
              <a:rPr lang="en-GB" dirty="0" smtClean="0"/>
              <a:t>    Actions Granted</a:t>
            </a:r>
          </a:p>
          <a:p>
            <a:pPr marL="0" indent="0">
              <a:buNone/>
            </a:pPr>
            <a:endParaRPr lang="en-GB" dirty="0" smtClean="0"/>
          </a:p>
          <a:p>
            <a:pPr marL="0" indent="0">
              <a:buNone/>
            </a:pPr>
            <a:r>
              <a:rPr lang="en-GB" dirty="0" smtClean="0"/>
              <a:t>LC Demographic </a:t>
            </a:r>
            <a:r>
              <a:rPr lang="en-GB" b="1" dirty="0" smtClean="0"/>
              <a:t>Group Terms</a:t>
            </a:r>
            <a:endParaRPr lang="en-GB" b="1" dirty="0"/>
          </a:p>
        </p:txBody>
      </p:sp>
      <p:sp>
        <p:nvSpPr>
          <p:cNvPr id="5" name="Slide Number Placeholder 4"/>
          <p:cNvSpPr>
            <a:spLocks noGrp="1"/>
          </p:cNvSpPr>
          <p:nvPr>
            <p:ph type="sldNum" sz="quarter" idx="12"/>
          </p:nvPr>
        </p:nvSpPr>
        <p:spPr/>
        <p:txBody>
          <a:bodyPr/>
          <a:lstStyle/>
          <a:p>
            <a:fld id="{E4DF7A02-FC1E-4E80-BACA-3278433E497B}" type="slidenum">
              <a:rPr lang="en-GB" smtClean="0"/>
              <a:t>22</a:t>
            </a:fld>
            <a:endParaRPr lang="en-GB"/>
          </a:p>
        </p:txBody>
      </p:sp>
    </p:spTree>
    <p:extLst>
      <p:ext uri="{BB962C8B-B14F-4D97-AF65-F5344CB8AC3E}">
        <p14:creationId xmlns:p14="http://schemas.microsoft.com/office/powerpoint/2010/main" val="7331383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700" b="1" err="1" smtClean="0"/>
              <a:t>SDMX Content-Oriented Guidelines (COG)</a:t>
            </a:r>
            <a:r>
              <a:rPr lang="en-GB" b="1" smtClean="0"/>
              <a:t/>
            </a:r>
            <a:br>
              <a:rPr lang="en-GB" b="1" smtClean="0"/>
            </a:br>
            <a:endParaRPr lang="en-GB"/>
          </a:p>
        </p:txBody>
      </p:sp>
      <p:sp>
        <p:nvSpPr>
          <p:cNvPr id="3" name="Content Placeholder 2"/>
          <p:cNvSpPr>
            <a:spLocks noGrp="1"/>
          </p:cNvSpPr>
          <p:nvPr>
            <p:ph idx="1"/>
          </p:nvPr>
        </p:nvSpPr>
        <p:spPr>
          <a:xfrm>
            <a:off x="467544" y="1052736"/>
            <a:ext cx="8229600" cy="4525963"/>
          </a:xfrm>
        </p:spPr>
        <p:txBody>
          <a:bodyPr>
            <a:normAutofit/>
          </a:bodyPr>
          <a:lstStyle/>
          <a:p>
            <a:pPr marL="0" indent="0">
              <a:buNone/>
            </a:pPr>
            <a:endParaRPr lang="pt-PT" sz="1200" smtClean="0"/>
          </a:p>
          <a:p>
            <a:pPr marL="0" indent="0">
              <a:buNone/>
            </a:pPr>
            <a:r>
              <a:rPr lang="en-GB" sz="1200" b="1" smtClean="0"/>
              <a:t>Code Lists</a:t>
            </a:r>
          </a:p>
          <a:p>
            <a:pPr marL="0" indent="0">
              <a:buNone/>
            </a:pPr>
            <a:r>
              <a:rPr lang="en-GB" sz="1200" smtClean="0"/>
              <a:t>Code lists are predefined sets of terms from which some statistical coded concepts take their values. </a:t>
            </a:r>
            <a:r>
              <a:rPr lang="en-GB" sz="1200" b="1" err="1" smtClean="0">
                <a:hlinkClick r:id="rId2" tooltip="SDMX cross-domain code lists"/>
              </a:rPr>
              <a:t>SDMX cross-domain code lists</a:t>
            </a:r>
            <a:r>
              <a:rPr lang="en-GB" sz="1200" smtClean="0"/>
              <a:t> are used to support cross-domain concepts. The use of </a:t>
            </a:r>
            <a:r>
              <a:rPr lang="en-GB" sz="1200" b="1" smtClean="0"/>
              <a:t>common code lists </a:t>
            </a:r>
            <a:r>
              <a:rPr lang="en-GB" sz="1200" smtClean="0"/>
              <a:t>will help users to work even more efficiently, easing the maintenance of and reducing the need for mapping systems and interfaces delivering data and metadata to them. </a:t>
            </a:r>
          </a:p>
          <a:p>
            <a:pPr marL="0" indent="0">
              <a:buNone/>
            </a:pPr>
            <a:r>
              <a:rPr lang="en-GB" sz="1200" smtClean="0">
                <a:hlinkClick r:id="rId3"/>
              </a:rPr>
              <a:t>https://sdmx.org/?page_id=4345</a:t>
            </a:r>
            <a:r>
              <a:rPr lang="en-GB" sz="1200" smtClean="0"/>
              <a:t> </a:t>
            </a:r>
            <a:endParaRPr lang="en-GB" sz="1200"/>
          </a:p>
        </p:txBody>
      </p:sp>
      <p:sp>
        <p:nvSpPr>
          <p:cNvPr id="5" name="Slide Number Placeholder 4"/>
          <p:cNvSpPr>
            <a:spLocks noGrp="1"/>
          </p:cNvSpPr>
          <p:nvPr>
            <p:ph type="sldNum" sz="quarter" idx="12"/>
          </p:nvPr>
        </p:nvSpPr>
        <p:spPr/>
        <p:txBody>
          <a:bodyPr/>
          <a:lstStyle/>
          <a:p>
            <a:fld id="{E4DF7A02-FC1E-4E80-BACA-3278433E497B}" type="slidenum">
              <a:rPr lang="en-GB" smtClean="0"/>
              <a:t>23</a:t>
            </a:fld>
            <a:endParaRPr lang="en-GB"/>
          </a:p>
        </p:txBody>
      </p:sp>
    </p:spTree>
    <p:extLst>
      <p:ext uri="{BB962C8B-B14F-4D97-AF65-F5344CB8AC3E}">
        <p14:creationId xmlns:p14="http://schemas.microsoft.com/office/powerpoint/2010/main" val="125977317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2000" dirty="0" err="1" smtClean="0"/>
              <a:t>EDItEUR</a:t>
            </a:r>
            <a:r>
              <a:rPr lang="pt-PT" sz="2000" dirty="0" smtClean="0"/>
              <a:t> - </a:t>
            </a:r>
            <a:r>
              <a:rPr lang="pt-PT" sz="2000" dirty="0" err="1" smtClean="0"/>
              <a:t>ONIX</a:t>
            </a:r>
            <a:endParaRPr lang="en-GB" sz="2000" dirty="0"/>
          </a:p>
        </p:txBody>
      </p:sp>
      <p:sp>
        <p:nvSpPr>
          <p:cNvPr id="3" name="Content Placeholder 2"/>
          <p:cNvSpPr>
            <a:spLocks noGrp="1"/>
          </p:cNvSpPr>
          <p:nvPr>
            <p:ph idx="1"/>
          </p:nvPr>
        </p:nvSpPr>
        <p:spPr>
          <a:xfrm>
            <a:off x="467544" y="1268760"/>
            <a:ext cx="8229600" cy="4525963"/>
          </a:xfrm>
        </p:spPr>
        <p:txBody>
          <a:bodyPr>
            <a:normAutofit/>
          </a:bodyPr>
          <a:lstStyle/>
          <a:p>
            <a:pPr marL="0" indent="0">
              <a:buNone/>
            </a:pPr>
            <a:r>
              <a:rPr lang="en-GB" sz="1200" dirty="0">
                <a:hlinkClick r:id="rId2"/>
              </a:rPr>
              <a:t>https://</a:t>
            </a:r>
            <a:r>
              <a:rPr lang="en-GB" sz="1200" dirty="0" smtClean="0">
                <a:hlinkClick r:id="rId2"/>
              </a:rPr>
              <a:t>www.editeur.org/14/Code-Lists/</a:t>
            </a:r>
            <a:r>
              <a:rPr lang="en-GB" sz="1200" dirty="0"/>
              <a:t> </a:t>
            </a:r>
            <a:br>
              <a:rPr lang="en-GB" sz="1200" dirty="0"/>
            </a:br>
            <a:r>
              <a:rPr lang="en-GB" sz="1200" dirty="0" smtClean="0"/>
              <a:t>About </a:t>
            </a:r>
            <a:r>
              <a:rPr lang="en-GB" sz="1200" dirty="0" err="1"/>
              <a:t>ONIX</a:t>
            </a:r>
            <a:r>
              <a:rPr lang="en-GB" sz="1200" dirty="0"/>
              <a:t> for Books </a:t>
            </a:r>
            <a:r>
              <a:rPr lang="en-GB" sz="1200" dirty="0" err="1"/>
              <a:t>codelists</a:t>
            </a:r>
            <a:endParaRPr lang="en-GB" sz="1200" dirty="0"/>
          </a:p>
          <a:p>
            <a:pPr marL="0" indent="0">
              <a:buNone/>
            </a:pPr>
            <a:r>
              <a:rPr lang="en-GB" sz="1200" b="1" dirty="0" err="1" smtClean="0"/>
              <a:t>Codelists</a:t>
            </a:r>
            <a:r>
              <a:rPr lang="en-GB" sz="1200" dirty="0" smtClean="0"/>
              <a:t> </a:t>
            </a:r>
            <a:r>
              <a:rPr lang="en-GB" sz="1200" dirty="0"/>
              <a:t>– sometimes called controlled vocabularies – are a vital part of </a:t>
            </a:r>
            <a:r>
              <a:rPr lang="en-GB" sz="1200" dirty="0" err="1"/>
              <a:t>ONIX</a:t>
            </a:r>
            <a:r>
              <a:rPr lang="en-GB" sz="1200" dirty="0"/>
              <a:t>. They form part of the shared semantics of an </a:t>
            </a:r>
            <a:r>
              <a:rPr lang="en-GB" sz="1200" dirty="0" err="1"/>
              <a:t>ONIX</a:t>
            </a:r>
            <a:r>
              <a:rPr lang="en-GB" sz="1200" dirty="0"/>
              <a:t> message. The </a:t>
            </a:r>
            <a:r>
              <a:rPr lang="en-GB" sz="1200" dirty="0" err="1"/>
              <a:t>codelists</a:t>
            </a:r>
            <a:r>
              <a:rPr lang="en-GB" sz="1200" dirty="0"/>
              <a:t> contain a list of language-independent (often numerical) code values that are used in </a:t>
            </a:r>
            <a:r>
              <a:rPr lang="en-GB" sz="1200" dirty="0" err="1"/>
              <a:t>ONIX</a:t>
            </a:r>
            <a:r>
              <a:rPr lang="en-GB" sz="1200" dirty="0"/>
              <a:t> messages, plus for each code there is a short label and sometimes a longer note to define the meaning of the code. In principle, labels and notes may be in any language: although the meaning of almost all codes is originally defined in English, translation of labels and/or notes into another language does not alter the meaning of the code itself. Code BB in list 150 means ‘Hardback book’, but equally it means ‘</a:t>
            </a:r>
            <a:r>
              <a:rPr lang="ja-JP" altLang="en-US" sz="1200" dirty="0"/>
              <a:t>精装’ </a:t>
            </a:r>
            <a:r>
              <a:rPr lang="en-US" altLang="ja-JP" sz="1200" dirty="0"/>
              <a:t>(</a:t>
            </a:r>
            <a:r>
              <a:rPr lang="en-GB" sz="1200" dirty="0" err="1"/>
              <a:t>jīngzhuāng</a:t>
            </a:r>
            <a:r>
              <a:rPr lang="en-GB" sz="1200" dirty="0"/>
              <a:t> </a:t>
            </a:r>
            <a:r>
              <a:rPr lang="en-GB" sz="1200" dirty="0" err="1"/>
              <a:t>shū</a:t>
            </a:r>
            <a:r>
              <a:rPr lang="en-GB" sz="1200" dirty="0"/>
              <a:t>) and ‚</a:t>
            </a:r>
            <a:r>
              <a:rPr lang="en-GB" sz="1200" dirty="0" err="1"/>
              <a:t>Gebundene</a:t>
            </a:r>
            <a:r>
              <a:rPr lang="en-GB" sz="1200" dirty="0"/>
              <a:t> </a:t>
            </a:r>
            <a:r>
              <a:rPr lang="en-GB" sz="1200" dirty="0" err="1"/>
              <a:t>ausgabe</a:t>
            </a:r>
            <a:r>
              <a:rPr lang="en-GB" sz="1200" dirty="0"/>
              <a:t>‘. Thus the meaning of an </a:t>
            </a:r>
            <a:r>
              <a:rPr lang="en-GB" sz="1200" dirty="0" err="1"/>
              <a:t>ONIX</a:t>
            </a:r>
            <a:r>
              <a:rPr lang="en-GB" sz="1200" dirty="0"/>
              <a:t> message using a particular code value is understandable and unambiguous, whatever the languages used by sender and recipient of the data</a:t>
            </a:r>
            <a:r>
              <a:rPr lang="en-GB" sz="1200" dirty="0" smtClean="0"/>
              <a:t>.</a:t>
            </a:r>
          </a:p>
          <a:p>
            <a:pPr marL="0" indent="0">
              <a:buNone/>
            </a:pPr>
            <a:endParaRPr lang="en-GB" sz="1200" dirty="0"/>
          </a:p>
        </p:txBody>
      </p:sp>
      <p:sp>
        <p:nvSpPr>
          <p:cNvPr id="4" name="Slide Number Placeholder 3"/>
          <p:cNvSpPr>
            <a:spLocks noGrp="1"/>
          </p:cNvSpPr>
          <p:nvPr>
            <p:ph type="sldNum" sz="quarter" idx="12"/>
          </p:nvPr>
        </p:nvSpPr>
        <p:spPr/>
        <p:txBody>
          <a:bodyPr/>
          <a:lstStyle/>
          <a:p>
            <a:fld id="{E4DF7A02-FC1E-4E80-BACA-3278433E497B}" type="slidenum">
              <a:rPr lang="en-GB" smtClean="0"/>
              <a:t>24</a:t>
            </a:fld>
            <a:endParaRPr lang="en-GB"/>
          </a:p>
        </p:txBody>
      </p:sp>
      <p:pic>
        <p:nvPicPr>
          <p:cNvPr id="5123" name="Picture 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068960"/>
            <a:ext cx="6386513" cy="330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432081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2000" dirty="0" err="1" smtClean="0"/>
              <a:t>ONIX</a:t>
            </a:r>
            <a:r>
              <a:rPr lang="pt-PT" sz="2000" dirty="0" smtClean="0"/>
              <a:t> [</a:t>
            </a:r>
            <a:r>
              <a:rPr lang="en-GB" sz="2000" dirty="0" err="1"/>
              <a:t>Codelists</a:t>
            </a:r>
            <a:r>
              <a:rPr lang="en-GB" sz="2000" dirty="0"/>
              <a:t> in other languages</a:t>
            </a:r>
            <a:r>
              <a:rPr lang="pt-PT" sz="2000" dirty="0" smtClean="0"/>
              <a:t>]</a:t>
            </a:r>
            <a:endParaRPr lang="en-GB" sz="2000" dirty="0"/>
          </a:p>
        </p:txBody>
      </p:sp>
      <p:sp>
        <p:nvSpPr>
          <p:cNvPr id="4" name="Slide Number Placeholder 3"/>
          <p:cNvSpPr>
            <a:spLocks noGrp="1"/>
          </p:cNvSpPr>
          <p:nvPr>
            <p:ph type="sldNum" sz="quarter" idx="12"/>
          </p:nvPr>
        </p:nvSpPr>
        <p:spPr/>
        <p:txBody>
          <a:bodyPr/>
          <a:lstStyle/>
          <a:p>
            <a:fld id="{E4DF7A02-FC1E-4E80-BACA-3278433E497B}" type="slidenum">
              <a:rPr lang="en-GB" smtClean="0"/>
              <a:t>25</a:t>
            </a:fld>
            <a:endParaRPr lang="en-GB"/>
          </a:p>
        </p:txBody>
      </p:sp>
      <p:graphicFrame>
        <p:nvGraphicFramePr>
          <p:cNvPr id="5" name="Object 4"/>
          <p:cNvGraphicFramePr>
            <a:graphicFrameLocks noChangeAspect="1"/>
          </p:cNvGraphicFramePr>
          <p:nvPr>
            <p:extLst>
              <p:ext uri="{D42A27DB-BD31-4B8C-83A1-F6EECF244321}">
                <p14:modId xmlns:p14="http://schemas.microsoft.com/office/powerpoint/2010/main" val="2797760662"/>
              </p:ext>
            </p:extLst>
          </p:nvPr>
        </p:nvGraphicFramePr>
        <p:xfrm>
          <a:off x="2771800" y="1556792"/>
          <a:ext cx="4270375" cy="4064000"/>
        </p:xfrm>
        <a:graphic>
          <a:graphicData uri="http://schemas.openxmlformats.org/presentationml/2006/ole">
            <mc:AlternateContent xmlns:mc="http://schemas.openxmlformats.org/markup-compatibility/2006">
              <mc:Choice xmlns:v="urn:schemas-microsoft-com:vml" Requires="v">
                <p:oleObj spid="_x0000_s6161" name="Worksheet" r:id="rId3" imgW="13363477" imgH="12715943" progId="Excel.Sheet.12">
                  <p:embed/>
                </p:oleObj>
              </mc:Choice>
              <mc:Fallback>
                <p:oleObj name="Worksheet" r:id="rId3" imgW="13363477" imgH="12715943" progId="Excel.Sheet.12">
                  <p:embed/>
                  <p:pic>
                    <p:nvPicPr>
                      <p:cNvPr id="0" name=""/>
                      <p:cNvPicPr/>
                      <p:nvPr/>
                    </p:nvPicPr>
                    <p:blipFill>
                      <a:blip r:embed="rId4"/>
                      <a:stretch>
                        <a:fillRect/>
                      </a:stretch>
                    </p:blipFill>
                    <p:spPr>
                      <a:xfrm>
                        <a:off x="2771800" y="1556792"/>
                        <a:ext cx="4270375" cy="4064000"/>
                      </a:xfrm>
                      <a:prstGeom prst="rect">
                        <a:avLst/>
                      </a:prstGeom>
                    </p:spPr>
                  </p:pic>
                </p:oleObj>
              </mc:Fallback>
            </mc:AlternateContent>
          </a:graphicData>
        </a:graphic>
      </p:graphicFrame>
    </p:spTree>
    <p:extLst>
      <p:ext uri="{BB962C8B-B14F-4D97-AF65-F5344CB8AC3E}">
        <p14:creationId xmlns:p14="http://schemas.microsoft.com/office/powerpoint/2010/main" val="30832139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2000" dirty="0" smtClean="0"/>
              <a:t>flat </a:t>
            </a:r>
            <a:r>
              <a:rPr lang="pt-PT" sz="2000" dirty="0" err="1" smtClean="0"/>
              <a:t>lists</a:t>
            </a:r>
            <a:endParaRPr lang="en-GB" sz="2000" dirty="0"/>
          </a:p>
        </p:txBody>
      </p:sp>
      <p:sp>
        <p:nvSpPr>
          <p:cNvPr id="5" name="Slide Number Placeholder 4"/>
          <p:cNvSpPr>
            <a:spLocks noGrp="1"/>
          </p:cNvSpPr>
          <p:nvPr>
            <p:ph type="sldNum" sz="quarter" idx="12"/>
          </p:nvPr>
        </p:nvSpPr>
        <p:spPr/>
        <p:txBody>
          <a:bodyPr/>
          <a:lstStyle/>
          <a:p>
            <a:fld id="{E4DF7A02-FC1E-4E80-BACA-3278433E497B}" type="slidenum">
              <a:rPr lang="en-GB" smtClean="0"/>
              <a:t>26</a:t>
            </a:fld>
            <a:endParaRPr lang="en-GB"/>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012" y="2382609"/>
            <a:ext cx="8229600" cy="2126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15616" y="1628800"/>
            <a:ext cx="3384196" cy="369332"/>
          </a:xfrm>
          <a:prstGeom prst="rect">
            <a:avLst/>
          </a:prstGeom>
          <a:noFill/>
        </p:spPr>
        <p:txBody>
          <a:bodyPr wrap="none" rtlCol="0">
            <a:spAutoFit/>
          </a:bodyPr>
          <a:lstStyle/>
          <a:p>
            <a:r>
              <a:rPr lang="en-GB" dirty="0"/>
              <a:t>Issues in Vocabulary Management</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509120"/>
            <a:ext cx="401002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103759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2000" dirty="0" smtClean="0"/>
              <a:t>flat </a:t>
            </a:r>
            <a:r>
              <a:rPr lang="pt-PT" sz="2000" dirty="0" err="1" smtClean="0"/>
              <a:t>lists</a:t>
            </a:r>
            <a:endParaRPr lang="en-GB" sz="2000" dirty="0"/>
          </a:p>
        </p:txBody>
      </p:sp>
      <p:sp>
        <p:nvSpPr>
          <p:cNvPr id="3" name="Content Placeholder 2"/>
          <p:cNvSpPr>
            <a:spLocks noGrp="1"/>
          </p:cNvSpPr>
          <p:nvPr>
            <p:ph idx="1"/>
          </p:nvPr>
        </p:nvSpPr>
        <p:spPr>
          <a:xfrm>
            <a:off x="467544" y="1268760"/>
            <a:ext cx="8229600" cy="4525963"/>
          </a:xfrm>
        </p:spPr>
        <p:txBody>
          <a:bodyPr>
            <a:normAutofit fontScale="47500" lnSpcReduction="20000"/>
          </a:bodyPr>
          <a:lstStyle/>
          <a:p>
            <a:pPr marL="0" indent="0">
              <a:buNone/>
            </a:pPr>
            <a:r>
              <a:rPr lang="en-GB" dirty="0" smtClean="0">
                <a:hlinkClick r:id="rId2"/>
              </a:rPr>
              <a:t>https://link.springer.com/article/10.1057/dam.2010.29</a:t>
            </a:r>
            <a:r>
              <a:rPr lang="en-GB" dirty="0" smtClean="0"/>
              <a:t> </a:t>
            </a:r>
          </a:p>
          <a:p>
            <a:pPr marL="0" indent="0">
              <a:buNone/>
            </a:pPr>
            <a:r>
              <a:rPr lang="en-GB" dirty="0" smtClean="0"/>
              <a:t>Taxonomies and controlled vocabularies best practices for metadata</a:t>
            </a:r>
          </a:p>
          <a:p>
            <a:pPr marL="0" indent="0">
              <a:buNone/>
            </a:pPr>
            <a:r>
              <a:rPr lang="en-GB" dirty="0" smtClean="0"/>
              <a:t/>
            </a:r>
            <a:br>
              <a:rPr lang="en-GB" dirty="0" smtClean="0"/>
            </a:br>
            <a:r>
              <a:rPr lang="en-GB" dirty="0" smtClean="0"/>
              <a:t>TYPES OF CONTROLLED VOCABULARIES</a:t>
            </a:r>
          </a:p>
          <a:p>
            <a:pPr marL="0" indent="0">
              <a:buNone/>
            </a:pPr>
            <a:r>
              <a:rPr lang="en-GB" dirty="0" smtClean="0"/>
              <a:t>	</a:t>
            </a:r>
            <a:r>
              <a:rPr lang="en-GB" b="1" dirty="0" smtClean="0"/>
              <a:t>Term list</a:t>
            </a:r>
          </a:p>
          <a:p>
            <a:pPr marL="0" indent="0">
              <a:buNone/>
            </a:pPr>
            <a:r>
              <a:rPr lang="en-GB" dirty="0" smtClean="0"/>
              <a:t>The </a:t>
            </a:r>
            <a:r>
              <a:rPr lang="en-GB" b="1" dirty="0" smtClean="0"/>
              <a:t>simplest kind of controlled vocabulary is a flat term list, sometimes called a ‘pick list’.</a:t>
            </a:r>
          </a:p>
          <a:p>
            <a:pPr marL="0" indent="0">
              <a:buNone/>
            </a:pPr>
            <a:r>
              <a:rPr lang="en-GB" b="1" dirty="0" smtClean="0"/>
              <a:t>Term lists </a:t>
            </a:r>
            <a:r>
              <a:rPr lang="en-GB" dirty="0" smtClean="0"/>
              <a:t>are often utilized for administrative and structural metadata elements, such as a list of possible file formats, rights status or retention status. Term lists are also used in descriptive metadata elements, such as content type, language, department/source and so on. </a:t>
            </a:r>
            <a:r>
              <a:rPr lang="en-GB" b="1" dirty="0" smtClean="0"/>
              <a:t>Controlled vocabularies of subject terms, however, may be too large and complex for simple term lists. </a:t>
            </a:r>
            <a:r>
              <a:rPr lang="en-GB" dirty="0" smtClean="0"/>
              <a:t>Term lists are often displayed within drop-down boxes for a field, but could display as button or check-box items.</a:t>
            </a:r>
          </a:p>
          <a:p>
            <a:pPr marL="0" indent="0">
              <a:buNone/>
            </a:pPr>
            <a:endParaRPr lang="en-GB" dirty="0" smtClean="0"/>
          </a:p>
          <a:p>
            <a:pPr marL="0" indent="0">
              <a:buNone/>
            </a:pPr>
            <a:r>
              <a:rPr lang="en-GB" dirty="0" smtClean="0"/>
              <a:t>	</a:t>
            </a:r>
            <a:r>
              <a:rPr lang="en-GB" b="1" dirty="0" smtClean="0"/>
              <a:t>Authority file</a:t>
            </a:r>
          </a:p>
          <a:p>
            <a:pPr marL="0" indent="0">
              <a:buNone/>
            </a:pPr>
            <a:endParaRPr lang="en-GB" dirty="0" smtClean="0"/>
          </a:p>
          <a:p>
            <a:pPr marL="0" indent="0">
              <a:buNone/>
            </a:pPr>
            <a:r>
              <a:rPr lang="en-GB" dirty="0" smtClean="0"/>
              <a:t>	</a:t>
            </a:r>
            <a:r>
              <a:rPr lang="en-GB" b="1" dirty="0" smtClean="0"/>
              <a:t>Taxonomy</a:t>
            </a:r>
          </a:p>
          <a:p>
            <a:pPr marL="0" indent="0">
              <a:buNone/>
            </a:pPr>
            <a:endParaRPr lang="en-GB" dirty="0" smtClean="0"/>
          </a:p>
          <a:p>
            <a:pPr marL="0" indent="0">
              <a:buNone/>
            </a:pPr>
            <a:r>
              <a:rPr lang="en-GB" dirty="0" smtClean="0"/>
              <a:t>	</a:t>
            </a:r>
            <a:r>
              <a:rPr lang="en-GB" b="1" dirty="0" smtClean="0"/>
              <a:t>Thesaurus</a:t>
            </a:r>
            <a:endParaRPr lang="en-GB" b="1" dirty="0"/>
          </a:p>
        </p:txBody>
      </p:sp>
      <p:sp>
        <p:nvSpPr>
          <p:cNvPr id="5" name="Slide Number Placeholder 4"/>
          <p:cNvSpPr>
            <a:spLocks noGrp="1"/>
          </p:cNvSpPr>
          <p:nvPr>
            <p:ph type="sldNum" sz="quarter" idx="12"/>
          </p:nvPr>
        </p:nvSpPr>
        <p:spPr/>
        <p:txBody>
          <a:bodyPr/>
          <a:lstStyle/>
          <a:p>
            <a:fld id="{E4DF7A02-FC1E-4E80-BACA-3278433E497B}" type="slidenum">
              <a:rPr lang="en-GB" smtClean="0"/>
              <a:t>27</a:t>
            </a:fld>
            <a:endParaRPr lang="en-GB"/>
          </a:p>
        </p:txBody>
      </p:sp>
    </p:spTree>
    <p:extLst>
      <p:ext uri="{BB962C8B-B14F-4D97-AF65-F5344CB8AC3E}">
        <p14:creationId xmlns:p14="http://schemas.microsoft.com/office/powerpoint/2010/main" val="129187205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400" dirty="0"/>
              <a:t>Introduction to Controlled Vocabularies: Terminology for Art, Architecture, and Other Cultural Works</a:t>
            </a:r>
            <a:br>
              <a:rPr lang="en-GB" sz="1400" dirty="0"/>
            </a:br>
            <a:r>
              <a:rPr lang="en-GB" sz="1400" dirty="0"/>
              <a:t>Patricia </a:t>
            </a:r>
            <a:r>
              <a:rPr lang="en-GB" sz="1400" dirty="0" err="1"/>
              <a:t>Harpring</a:t>
            </a:r>
            <a:r>
              <a:rPr lang="en-GB" sz="1400" dirty="0"/>
              <a:t/>
            </a:r>
            <a:br>
              <a:rPr lang="en-GB" sz="1400" dirty="0"/>
            </a:br>
            <a:endParaRPr lang="en-GB" sz="1400" dirty="0"/>
          </a:p>
        </p:txBody>
      </p:sp>
      <p:sp>
        <p:nvSpPr>
          <p:cNvPr id="4" name="Slide Number Placeholder 3"/>
          <p:cNvSpPr>
            <a:spLocks noGrp="1"/>
          </p:cNvSpPr>
          <p:nvPr>
            <p:ph type="sldNum" sz="quarter" idx="12"/>
          </p:nvPr>
        </p:nvSpPr>
        <p:spPr/>
        <p:txBody>
          <a:bodyPr/>
          <a:lstStyle/>
          <a:p>
            <a:fld id="{E4DF7A02-FC1E-4E80-BACA-3278433E497B}" type="slidenum">
              <a:rPr lang="en-GB" smtClean="0"/>
              <a:t>28</a:t>
            </a:fld>
            <a:endParaRPr lang="en-GB"/>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444693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196752"/>
            <a:ext cx="5524500"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5732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2000" dirty="0">
                <a:hlinkClick r:id="rId2"/>
              </a:rPr>
              <a:t>http://</a:t>
            </a:r>
            <a:r>
              <a:rPr lang="en-GB" sz="2000" dirty="0" smtClean="0">
                <a:hlinkClick r:id="rId2"/>
              </a:rPr>
              <a:t>www.dlese.org/Metadata/vocabularies/term_expln.php</a:t>
            </a:r>
            <a:r>
              <a:rPr lang="en-GB" sz="2000" dirty="0" smtClean="0"/>
              <a:t> </a:t>
            </a:r>
          </a:p>
          <a:p>
            <a:pPr marL="0" indent="0">
              <a:buNone/>
            </a:pPr>
            <a:r>
              <a:rPr lang="en-GB" sz="2000" b="1" dirty="0"/>
              <a:t>Flat term lists</a:t>
            </a:r>
            <a:r>
              <a:rPr lang="en-GB" sz="2000" dirty="0"/>
              <a:t/>
            </a:r>
            <a:br>
              <a:rPr lang="en-GB" sz="2000" dirty="0"/>
            </a:br>
            <a:r>
              <a:rPr lang="en-GB" sz="2000" dirty="0" smtClean="0"/>
              <a:t>A </a:t>
            </a:r>
            <a:r>
              <a:rPr lang="en-GB" sz="2000" dirty="0"/>
              <a:t>flat term list controlled vocabulary is a list of terms with no ordering implied. Good vocabularies include definitions and attribution if necessary. Each term is easily differentiated from each other term (no overlap). Terms are on the same scale, that is one term won't encompass other terms. For example:</a:t>
            </a:r>
            <a:endParaRPr lang="en-GB" sz="2000" dirty="0" smtClean="0"/>
          </a:p>
          <a:p>
            <a:pPr marL="0" indent="0">
              <a:buNone/>
            </a:pPr>
            <a:r>
              <a:rPr lang="en-GB" sz="2000" dirty="0" smtClean="0"/>
              <a:t>…</a:t>
            </a:r>
          </a:p>
          <a:p>
            <a:pPr marL="0" indent="0">
              <a:buNone/>
            </a:pPr>
            <a:endParaRPr lang="en-GB" sz="2000" dirty="0"/>
          </a:p>
          <a:p>
            <a:pPr marL="0" indent="0">
              <a:buNone/>
            </a:pPr>
            <a:endParaRPr lang="en-GB" sz="2000" dirty="0"/>
          </a:p>
        </p:txBody>
      </p:sp>
      <p:sp>
        <p:nvSpPr>
          <p:cNvPr id="5" name="Slide Number Placeholder 4"/>
          <p:cNvSpPr>
            <a:spLocks noGrp="1"/>
          </p:cNvSpPr>
          <p:nvPr>
            <p:ph type="sldNum" sz="quarter" idx="12"/>
          </p:nvPr>
        </p:nvSpPr>
        <p:spPr/>
        <p:txBody>
          <a:bodyPr/>
          <a:lstStyle/>
          <a:p>
            <a:fld id="{E4DF7A02-FC1E-4E80-BACA-3278433E497B}" type="slidenum">
              <a:rPr lang="en-GB" smtClean="0"/>
              <a:t>29</a:t>
            </a:fld>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437112"/>
            <a:ext cx="7258050" cy="149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476672"/>
            <a:ext cx="248602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46497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7624" y="476672"/>
            <a:ext cx="6400800" cy="4442048"/>
          </a:xfrm>
        </p:spPr>
        <p:txBody>
          <a:bodyPr>
            <a:normAutofit fontScale="25000" lnSpcReduction="20000"/>
          </a:bodyPr>
          <a:lstStyle/>
          <a:p>
            <a:r>
              <a:rPr lang="en-GB" sz="4800" b="1" dirty="0">
                <a:solidFill>
                  <a:srgbClr val="FFC000"/>
                </a:solidFill>
              </a:rPr>
              <a:t>Variations in </a:t>
            </a:r>
            <a:r>
              <a:rPr lang="en-GB" sz="4800" b="1" dirty="0" smtClean="0">
                <a:solidFill>
                  <a:srgbClr val="FFC000"/>
                </a:solidFill>
              </a:rPr>
              <a:t>MDR/EU Vocabularies</a:t>
            </a:r>
            <a:endParaRPr lang="en-GB" sz="4800" dirty="0">
              <a:solidFill>
                <a:srgbClr val="FFC000"/>
              </a:solidFill>
            </a:endParaRPr>
          </a:p>
          <a:p>
            <a:r>
              <a:rPr lang="en-GB" b="1" dirty="0"/>
              <a:t> </a:t>
            </a:r>
            <a:endParaRPr lang="en-GB" dirty="0"/>
          </a:p>
          <a:p>
            <a:r>
              <a:rPr lang="en-GB" sz="4800" b="1" dirty="0" smtClean="0"/>
              <a:t>Descriptions</a:t>
            </a:r>
            <a:br>
              <a:rPr lang="en-GB" sz="4800" b="1" dirty="0" smtClean="0"/>
            </a:br>
            <a:r>
              <a:rPr lang="en-GB" sz="4800" b="1" dirty="0" smtClean="0"/>
              <a:t/>
            </a:r>
            <a:br>
              <a:rPr lang="en-GB" sz="4800" b="1" dirty="0" smtClean="0"/>
            </a:br>
            <a:r>
              <a:rPr lang="en-GB" sz="4800" u="sng" dirty="0" smtClean="0">
                <a:hlinkClick r:id="rId2"/>
              </a:rPr>
              <a:t>https://publications.europa.eu/en/web/eu-vocabularies/at-dataset/-/resource/dataset/access-right</a:t>
            </a:r>
            <a:r>
              <a:rPr lang="en-GB" sz="4800" dirty="0" smtClean="0">
                <a:hlinkClick r:id="rId2"/>
              </a:rPr>
              <a:t/>
            </a:r>
            <a:br>
              <a:rPr lang="en-GB" sz="4800" dirty="0" smtClean="0">
                <a:hlinkClick r:id="rId2"/>
              </a:rPr>
            </a:br>
            <a:r>
              <a:rPr lang="en-GB" sz="4800" dirty="0" smtClean="0">
                <a:hlinkClick r:id="rId2"/>
              </a:rPr>
              <a:t/>
            </a:r>
            <a:br>
              <a:rPr lang="en-GB" sz="4800" dirty="0" smtClean="0">
                <a:hlinkClick r:id="rId2"/>
              </a:rPr>
            </a:br>
            <a:r>
              <a:rPr lang="en-GB" sz="4800" dirty="0" smtClean="0">
                <a:solidFill>
                  <a:schemeClr val="tx1"/>
                </a:solidFill>
              </a:rPr>
              <a:t>The Access right </a:t>
            </a:r>
            <a:r>
              <a:rPr lang="en-GB" sz="4800" b="1" dirty="0" smtClean="0">
                <a:solidFill>
                  <a:schemeClr val="tx1"/>
                </a:solidFill>
              </a:rPr>
              <a:t>NAL</a:t>
            </a:r>
            <a:r>
              <a:rPr lang="en-GB" sz="4800" dirty="0" smtClean="0">
                <a:solidFill>
                  <a:schemeClr val="tx1"/>
                </a:solidFill>
              </a:rPr>
              <a:t> provides the access rights or restrictions to resources. </a:t>
            </a:r>
            <a:br>
              <a:rPr lang="en-GB" sz="4800" dirty="0" smtClean="0">
                <a:solidFill>
                  <a:schemeClr val="tx1"/>
                </a:solidFill>
              </a:rPr>
            </a:br>
            <a:r>
              <a:rPr lang="en-GB" sz="4800" dirty="0" smtClean="0">
                <a:solidFill>
                  <a:schemeClr val="tx1"/>
                </a:solidFill>
              </a:rPr>
              <a:t/>
            </a:r>
            <a:br>
              <a:rPr lang="en-GB" sz="4800" dirty="0" smtClean="0">
                <a:solidFill>
                  <a:schemeClr val="tx1"/>
                </a:solidFill>
              </a:rPr>
            </a:br>
            <a:r>
              <a:rPr lang="en-GB" sz="4800" dirty="0" smtClean="0">
                <a:solidFill>
                  <a:schemeClr val="tx1"/>
                </a:solidFill>
              </a:rPr>
              <a:t>or</a:t>
            </a:r>
            <a:br>
              <a:rPr lang="en-GB" sz="4800" dirty="0" smtClean="0">
                <a:solidFill>
                  <a:schemeClr val="tx1"/>
                </a:solidFill>
              </a:rPr>
            </a:br>
            <a:endParaRPr lang="en-GB" sz="4800" dirty="0" smtClean="0">
              <a:solidFill>
                <a:schemeClr val="tx1"/>
              </a:solidFill>
            </a:endParaRPr>
          </a:p>
          <a:p>
            <a:r>
              <a:rPr lang="en-GB" sz="4800" u="sng" dirty="0" smtClean="0">
                <a:hlinkClick r:id="rId3"/>
              </a:rPr>
              <a:t>https</a:t>
            </a:r>
            <a:r>
              <a:rPr lang="en-GB" sz="4800" u="sng" dirty="0">
                <a:hlinkClick r:id="rId3"/>
              </a:rPr>
              <a:t>://publications.europa.eu/en/web/eu-vocabularies/at-dataset/-/resource/dataset/corporate-body</a:t>
            </a:r>
            <a:endParaRPr lang="en-GB" sz="4800" dirty="0"/>
          </a:p>
          <a:p>
            <a:r>
              <a:rPr lang="en-GB" sz="4800" dirty="0" smtClean="0"/>
              <a:t/>
            </a:r>
            <a:br>
              <a:rPr lang="en-GB" sz="4800" dirty="0" smtClean="0"/>
            </a:br>
            <a:r>
              <a:rPr lang="en-GB" sz="4800" dirty="0" smtClean="0">
                <a:solidFill>
                  <a:schemeClr val="tx1"/>
                </a:solidFill>
              </a:rPr>
              <a:t>This </a:t>
            </a:r>
            <a:r>
              <a:rPr lang="en-GB" sz="4800" b="1" dirty="0">
                <a:solidFill>
                  <a:schemeClr val="tx1"/>
                </a:solidFill>
              </a:rPr>
              <a:t>table</a:t>
            </a:r>
            <a:r>
              <a:rPr lang="en-GB" sz="4800" dirty="0">
                <a:solidFill>
                  <a:schemeClr val="tx1"/>
                </a:solidFill>
              </a:rPr>
              <a:t> provides the varying names of EU corporate bodies for a given time span.</a:t>
            </a:r>
          </a:p>
          <a:p>
            <a:r>
              <a:rPr lang="en-GB" sz="4800" dirty="0"/>
              <a:t> </a:t>
            </a:r>
          </a:p>
          <a:p>
            <a:r>
              <a:rPr lang="en-GB" sz="4800" b="1" dirty="0"/>
              <a:t>Releases</a:t>
            </a:r>
            <a:endParaRPr lang="en-GB" sz="4800" dirty="0"/>
          </a:p>
          <a:p>
            <a:r>
              <a:rPr lang="en-GB" sz="4800" u="sng" dirty="0">
                <a:hlinkClick r:id="rId4"/>
              </a:rPr>
              <a:t>https://publications.europa.eu/en/web/eu-vocabularies/releases</a:t>
            </a:r>
            <a:endParaRPr lang="en-GB" sz="4800" dirty="0"/>
          </a:p>
          <a:p>
            <a:r>
              <a:rPr lang="en-GB" sz="4800" dirty="0" smtClean="0"/>
              <a:t/>
            </a:r>
            <a:br>
              <a:rPr lang="en-GB" sz="4800" dirty="0" smtClean="0"/>
            </a:br>
            <a:r>
              <a:rPr lang="en-GB" sz="4800" b="1" dirty="0" smtClean="0">
                <a:solidFill>
                  <a:schemeClr val="tx1"/>
                </a:solidFill>
              </a:rPr>
              <a:t>Name </a:t>
            </a:r>
            <a:r>
              <a:rPr lang="en-GB" sz="4800" b="1" dirty="0">
                <a:solidFill>
                  <a:schemeClr val="tx1"/>
                </a:solidFill>
              </a:rPr>
              <a:t>authority list</a:t>
            </a:r>
          </a:p>
          <a:p>
            <a:r>
              <a:rPr lang="en-GB" sz="4800" dirty="0"/>
              <a:t> </a:t>
            </a:r>
          </a:p>
          <a:p>
            <a:r>
              <a:rPr lang="en-GB" sz="4800" b="1" dirty="0"/>
              <a:t>Breadcrumb</a:t>
            </a:r>
            <a:endParaRPr lang="en-GB" sz="4800" dirty="0"/>
          </a:p>
          <a:p>
            <a:r>
              <a:rPr lang="en-GB" sz="4800" u="sng" dirty="0">
                <a:hlinkClick r:id="rId5"/>
              </a:rPr>
              <a:t>https://publications.europa.eu/en/web/eu-vocabularies/authority-tables</a:t>
            </a:r>
            <a:endParaRPr lang="en-GB" sz="4800" dirty="0"/>
          </a:p>
          <a:p>
            <a:r>
              <a:rPr lang="en-GB" sz="4800" dirty="0" smtClean="0"/>
              <a:t/>
            </a:r>
            <a:br>
              <a:rPr lang="en-GB" sz="4800" dirty="0" smtClean="0"/>
            </a:br>
            <a:r>
              <a:rPr lang="en-GB" sz="4800" b="1" dirty="0">
                <a:solidFill>
                  <a:schemeClr val="tx1"/>
                </a:solidFill>
              </a:rPr>
              <a:t>Authority tables</a:t>
            </a:r>
          </a:p>
          <a:p>
            <a:r>
              <a:rPr lang="en-GB" sz="4800" dirty="0"/>
              <a:t> </a:t>
            </a:r>
          </a:p>
          <a:p>
            <a:endParaRPr lang="en-GB" dirty="0"/>
          </a:p>
        </p:txBody>
      </p:sp>
    </p:spTree>
    <p:extLst>
      <p:ext uri="{BB962C8B-B14F-4D97-AF65-F5344CB8AC3E}">
        <p14:creationId xmlns:p14="http://schemas.microsoft.com/office/powerpoint/2010/main" val="345570576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sz="2000" smtClean="0"/>
              <a:t>The Getty Research Institute</a:t>
            </a:r>
            <a:br>
              <a:rPr lang="en-GB" sz="2000" smtClean="0"/>
            </a:br>
            <a:endParaRPr lang="en-GB" sz="2000"/>
          </a:p>
        </p:txBody>
      </p:sp>
      <p:sp>
        <p:nvSpPr>
          <p:cNvPr id="3" name="Content Placeholder 2"/>
          <p:cNvSpPr>
            <a:spLocks noGrp="1"/>
          </p:cNvSpPr>
          <p:nvPr>
            <p:ph idx="1"/>
          </p:nvPr>
        </p:nvSpPr>
        <p:spPr>
          <a:xfrm>
            <a:off x="467544" y="908720"/>
            <a:ext cx="8229600" cy="4525963"/>
          </a:xfrm>
        </p:spPr>
        <p:txBody>
          <a:bodyPr>
            <a:noAutofit/>
          </a:bodyPr>
          <a:lstStyle/>
          <a:p>
            <a:pPr marL="0" indent="0">
              <a:buNone/>
            </a:pPr>
            <a:r>
              <a:rPr lang="en-GB" sz="1200" dirty="0" smtClean="0">
                <a:hlinkClick r:id="rId2"/>
              </a:rPr>
              <a:t>http://www.getty.edu/research/tools/vocabularies/</a:t>
            </a:r>
            <a:r>
              <a:rPr lang="en-GB" sz="1200" dirty="0" smtClean="0"/>
              <a:t> </a:t>
            </a:r>
          </a:p>
          <a:p>
            <a:pPr marL="0" indent="0">
              <a:buNone/>
            </a:pPr>
            <a:endParaRPr lang="en-GB" sz="1200" dirty="0" smtClean="0"/>
          </a:p>
          <a:p>
            <a:pPr marL="0" indent="0">
              <a:buNone/>
            </a:pPr>
            <a:r>
              <a:rPr lang="en-GB" sz="1200" b="1" dirty="0" smtClean="0"/>
              <a:t>Getty vocabularies </a:t>
            </a:r>
            <a:r>
              <a:rPr lang="en-GB" sz="1200" dirty="0" smtClean="0"/>
              <a:t>are valued as </a:t>
            </a:r>
            <a:r>
              <a:rPr lang="en-GB" sz="1200" b="1" dirty="0" smtClean="0"/>
              <a:t>authoritative </a:t>
            </a:r>
          </a:p>
          <a:p>
            <a:pPr marL="0" indent="0">
              <a:buNone/>
            </a:pPr>
            <a:r>
              <a:rPr lang="en-GB" sz="1200" dirty="0" smtClean="0"/>
              <a:t>	o Grow through contributions from experts 		o Contributors and sources are cited</a:t>
            </a:r>
          </a:p>
          <a:p>
            <a:pPr marL="0" indent="0">
              <a:buNone/>
            </a:pPr>
            <a:endParaRPr lang="en-GB" sz="1200" dirty="0" smtClean="0"/>
          </a:p>
          <a:p>
            <a:pPr marL="0" indent="0">
              <a:buNone/>
            </a:pPr>
            <a:r>
              <a:rPr lang="en-GB" sz="1200" dirty="0" smtClean="0"/>
              <a:t>A </a:t>
            </a:r>
            <a:r>
              <a:rPr lang="en-GB" sz="1200" b="1" dirty="0" smtClean="0"/>
              <a:t>controlled vocabulary </a:t>
            </a:r>
            <a:r>
              <a:rPr lang="en-GB" sz="1200" dirty="0" smtClean="0"/>
              <a:t>is an organized arrangement of words and phrases used to index content and/or to retrieve content through browsing or searching. It typically includes preferred and variant terms and has a defined scope or describes a specific domain. The purpose of controlled vocabularies is to organize information and to provide terminology to </a:t>
            </a:r>
            <a:r>
              <a:rPr lang="en-GB" sz="1200" dirty="0" err="1" smtClean="0"/>
              <a:t>catalog</a:t>
            </a:r>
            <a:r>
              <a:rPr lang="en-GB" sz="1200" dirty="0" smtClean="0"/>
              <a:t> and retrieve information. While capturing the richness of variant terms, controlled vocabularies also promote consistency in preferred terms and the assignment of the same terms to similar content.</a:t>
            </a:r>
          </a:p>
          <a:p>
            <a:pPr marL="0" indent="0">
              <a:buNone/>
            </a:pPr>
            <a:endParaRPr lang="en-GB" sz="1200" dirty="0" smtClean="0"/>
          </a:p>
          <a:p>
            <a:pPr marL="0" indent="0">
              <a:buNone/>
            </a:pPr>
            <a:r>
              <a:rPr lang="en-GB" sz="1200" dirty="0" smtClean="0"/>
              <a:t>Types of </a:t>
            </a:r>
            <a:r>
              <a:rPr lang="en-GB" sz="1200" b="1" dirty="0" smtClean="0"/>
              <a:t>Controlled Vocabularies</a:t>
            </a:r>
          </a:p>
          <a:p>
            <a:pPr marL="0" indent="0">
              <a:buNone/>
            </a:pPr>
            <a:r>
              <a:rPr lang="en-GB" sz="1200" dirty="0" smtClean="0"/>
              <a:t>	</a:t>
            </a:r>
            <a:r>
              <a:rPr lang="en-GB" sz="1200" b="1" dirty="0" smtClean="0"/>
              <a:t>Subject Heading Lists</a:t>
            </a:r>
          </a:p>
          <a:p>
            <a:pPr marL="0" indent="0">
              <a:buNone/>
            </a:pPr>
            <a:r>
              <a:rPr lang="en-GB" sz="1200" dirty="0" smtClean="0"/>
              <a:t>	</a:t>
            </a:r>
            <a:br>
              <a:rPr lang="en-GB" sz="1200" dirty="0" smtClean="0"/>
            </a:br>
            <a:r>
              <a:rPr lang="en-GB" sz="1200" dirty="0" smtClean="0"/>
              <a:t>	</a:t>
            </a:r>
            <a:r>
              <a:rPr lang="en-GB" sz="1200" b="1" dirty="0" smtClean="0"/>
              <a:t>Controlled Lists </a:t>
            </a:r>
          </a:p>
          <a:p>
            <a:pPr marL="0" indent="0">
              <a:buNone/>
            </a:pPr>
            <a:r>
              <a:rPr lang="en-GB" sz="1200" dirty="0" smtClean="0"/>
              <a:t>A controlled list is a simple list of terms used to control terminology. In a well-constructed controlled list, the following is true: each term is unique; terms are not overlapping in meaning; terms are all members of the same class (i.e., having the same level of rank in a classification system); terms are equal in granularity or specificity; and terms are arranged alphabetically or in another logical order.</a:t>
            </a:r>
          </a:p>
          <a:p>
            <a:pPr marL="0" indent="0">
              <a:buNone/>
            </a:pPr>
            <a:r>
              <a:rPr lang="en-GB" sz="1200" dirty="0" smtClean="0"/>
              <a:t>	</a:t>
            </a:r>
            <a:r>
              <a:rPr lang="en-GB" sz="1200" b="1" dirty="0" smtClean="0"/>
              <a:t>Synonym Ring Lists</a:t>
            </a:r>
          </a:p>
          <a:p>
            <a:pPr marL="0" indent="0">
              <a:buNone/>
            </a:pPr>
            <a:r>
              <a:rPr lang="en-GB" sz="1200" dirty="0" smtClean="0"/>
              <a:t>A synonym ring is a simple set of terms that are considered equivalent for the purpose of retrieval. Equivalence relationships in most controlled vocabularies should be made only between terms and names that have genuine synonymy or identical meanings. However, synonym rings are different. Even though they are classified as controlled vocabularies, they are almost always used in retrieval rather than indexing.</a:t>
            </a:r>
          </a:p>
          <a:p>
            <a:pPr marL="0" indent="0">
              <a:buNone/>
            </a:pPr>
            <a:endParaRPr lang="en-GB" sz="1200" dirty="0" smtClean="0"/>
          </a:p>
          <a:p>
            <a:pPr marL="0" indent="0">
              <a:buNone/>
            </a:pPr>
            <a:r>
              <a:rPr lang="en-GB" sz="1200" dirty="0" smtClean="0"/>
              <a:t>	</a:t>
            </a:r>
            <a:endParaRPr lang="en-GB" sz="1200" dirty="0"/>
          </a:p>
        </p:txBody>
      </p:sp>
      <p:sp>
        <p:nvSpPr>
          <p:cNvPr id="5" name="Slide Number Placeholder 4"/>
          <p:cNvSpPr>
            <a:spLocks noGrp="1"/>
          </p:cNvSpPr>
          <p:nvPr>
            <p:ph type="sldNum" sz="quarter" idx="12"/>
          </p:nvPr>
        </p:nvSpPr>
        <p:spPr/>
        <p:txBody>
          <a:bodyPr/>
          <a:lstStyle/>
          <a:p>
            <a:fld id="{E4DF7A02-FC1E-4E80-BACA-3278433E497B}" type="slidenum">
              <a:rPr lang="en-GB" smtClean="0"/>
              <a:t>30</a:t>
            </a:fld>
            <a:endParaRPr lang="en-GB"/>
          </a:p>
        </p:txBody>
      </p:sp>
    </p:spTree>
    <p:extLst>
      <p:ext uri="{BB962C8B-B14F-4D97-AF65-F5344CB8AC3E}">
        <p14:creationId xmlns:p14="http://schemas.microsoft.com/office/powerpoint/2010/main" val="32272408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sz="2000" dirty="0" smtClean="0"/>
              <a:t/>
            </a:r>
            <a:br>
              <a:rPr lang="en-GB" sz="2000" dirty="0" smtClean="0"/>
            </a:br>
            <a:endParaRPr lang="en-GB" sz="2000" dirty="0"/>
          </a:p>
        </p:txBody>
      </p:sp>
      <p:sp>
        <p:nvSpPr>
          <p:cNvPr id="3" name="Content Placeholder 2"/>
          <p:cNvSpPr>
            <a:spLocks noGrp="1"/>
          </p:cNvSpPr>
          <p:nvPr>
            <p:ph idx="1"/>
          </p:nvPr>
        </p:nvSpPr>
        <p:spPr>
          <a:xfrm>
            <a:off x="395536" y="548680"/>
            <a:ext cx="8229600" cy="4525963"/>
          </a:xfrm>
        </p:spPr>
        <p:txBody>
          <a:bodyPr>
            <a:noAutofit/>
          </a:bodyPr>
          <a:lstStyle/>
          <a:p>
            <a:pPr marL="0" indent="0">
              <a:buNone/>
            </a:pPr>
            <a:r>
              <a:rPr lang="en-GB" sz="1200" dirty="0" smtClean="0"/>
              <a:t>	</a:t>
            </a:r>
            <a:r>
              <a:rPr lang="en-GB" sz="1200" b="1" dirty="0" smtClean="0"/>
              <a:t>Authority Files</a:t>
            </a:r>
          </a:p>
          <a:p>
            <a:pPr marL="0" indent="0">
              <a:buNone/>
            </a:pPr>
            <a:endParaRPr lang="en-GB" sz="1200" dirty="0" smtClean="0"/>
          </a:p>
          <a:p>
            <a:pPr marL="0" indent="0">
              <a:buNone/>
            </a:pPr>
            <a:r>
              <a:rPr lang="en-GB" sz="1200" dirty="0" smtClean="0"/>
              <a:t>	</a:t>
            </a:r>
            <a:r>
              <a:rPr lang="en-GB" sz="1200" b="1" dirty="0" smtClean="0"/>
              <a:t>Taxonomies</a:t>
            </a:r>
          </a:p>
          <a:p>
            <a:pPr marL="0" indent="0">
              <a:buNone/>
            </a:pPr>
            <a:r>
              <a:rPr lang="en-GB" sz="1200" dirty="0" smtClean="0"/>
              <a:t>A taxonomy is an orderly classification for a defined domain. It may also be known as a faceted vocabulary.</a:t>
            </a:r>
          </a:p>
          <a:p>
            <a:pPr marL="0" indent="0">
              <a:buNone/>
            </a:pPr>
            <a:endParaRPr lang="en-GB" sz="1200" dirty="0" smtClean="0"/>
          </a:p>
          <a:p>
            <a:pPr marL="0" indent="0">
              <a:buNone/>
            </a:pPr>
            <a:r>
              <a:rPr lang="en-GB" sz="1200" dirty="0" smtClean="0"/>
              <a:t>	</a:t>
            </a:r>
            <a:r>
              <a:rPr lang="en-GB" sz="1200" b="1" dirty="0" smtClean="0"/>
              <a:t>Alphanumeric Classification Schemes</a:t>
            </a:r>
          </a:p>
          <a:p>
            <a:pPr marL="0" indent="0">
              <a:buNone/>
            </a:pPr>
            <a:endParaRPr lang="en-GB" sz="1200" dirty="0" smtClean="0"/>
          </a:p>
          <a:p>
            <a:pPr marL="0" indent="0">
              <a:buNone/>
            </a:pPr>
            <a:r>
              <a:rPr lang="en-GB" sz="1200" dirty="0" smtClean="0"/>
              <a:t>	</a:t>
            </a:r>
            <a:r>
              <a:rPr lang="en-GB" sz="1200" b="1" dirty="0" smtClean="0"/>
              <a:t>Thesauri</a:t>
            </a:r>
          </a:p>
          <a:p>
            <a:pPr marL="0" indent="0">
              <a:buNone/>
            </a:pPr>
            <a:endParaRPr lang="en-GB" sz="1200" dirty="0" smtClean="0"/>
          </a:p>
          <a:p>
            <a:pPr marL="0" indent="0">
              <a:buNone/>
            </a:pPr>
            <a:r>
              <a:rPr lang="en-GB" sz="1200" dirty="0" smtClean="0"/>
              <a:t>	</a:t>
            </a:r>
            <a:r>
              <a:rPr lang="en-GB" sz="1200" b="1" dirty="0" smtClean="0"/>
              <a:t>Ontologies</a:t>
            </a:r>
          </a:p>
          <a:p>
            <a:pPr marL="0" indent="0">
              <a:buNone/>
            </a:pPr>
            <a:r>
              <a:rPr lang="en-GB" sz="1200" dirty="0" smtClean="0"/>
              <a:t>Whereas the vocabularies discussed above are the ones most commonly used for art information, discussions of controlled vocabularies may also include ontologies.</a:t>
            </a:r>
          </a:p>
          <a:p>
            <a:pPr marL="0" indent="0">
              <a:buNone/>
            </a:pPr>
            <a:endParaRPr lang="en-GB" sz="1200" dirty="0" smtClean="0"/>
          </a:p>
          <a:p>
            <a:pPr marL="0" indent="0">
              <a:buNone/>
            </a:pPr>
            <a:r>
              <a:rPr lang="en-GB" sz="1200" dirty="0" smtClean="0"/>
              <a:t>	</a:t>
            </a:r>
            <a:r>
              <a:rPr lang="en-GB" sz="1200" b="1" dirty="0" smtClean="0"/>
              <a:t>Folksonomies</a:t>
            </a:r>
          </a:p>
          <a:p>
            <a:pPr marL="0" indent="0">
              <a:buNone/>
            </a:pPr>
            <a:r>
              <a:rPr lang="en-GB" sz="1200" dirty="0" smtClean="0"/>
              <a:t>Folksonomy is a neologism referring to an assemblage of concepts represented by terms and names (called tags) that are compiled through social tagging.</a:t>
            </a:r>
          </a:p>
          <a:p>
            <a:pPr marL="0" indent="0">
              <a:buNone/>
            </a:pPr>
            <a:endParaRPr lang="en-GB" sz="1200" dirty="0"/>
          </a:p>
        </p:txBody>
      </p:sp>
      <p:sp>
        <p:nvSpPr>
          <p:cNvPr id="5" name="Slide Number Placeholder 4"/>
          <p:cNvSpPr>
            <a:spLocks noGrp="1"/>
          </p:cNvSpPr>
          <p:nvPr>
            <p:ph type="sldNum" sz="quarter" idx="12"/>
          </p:nvPr>
        </p:nvSpPr>
        <p:spPr/>
        <p:txBody>
          <a:bodyPr/>
          <a:lstStyle/>
          <a:p>
            <a:fld id="{E4DF7A02-FC1E-4E80-BACA-3278433E497B}" type="slidenum">
              <a:rPr lang="en-GB" smtClean="0"/>
              <a:t>31</a:t>
            </a:fld>
            <a:endParaRPr lang="en-GB"/>
          </a:p>
        </p:txBody>
      </p:sp>
    </p:spTree>
    <p:extLst>
      <p:ext uri="{BB962C8B-B14F-4D97-AF65-F5344CB8AC3E}">
        <p14:creationId xmlns:p14="http://schemas.microsoft.com/office/powerpoint/2010/main" val="21589984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200" smtClean="0"/>
              <a:t>Online Dictionary for Library and Information Science </a:t>
            </a:r>
            <a:br>
              <a:rPr lang="en-GB" sz="2200" smtClean="0"/>
            </a:br>
            <a:r>
              <a:rPr lang="en-GB" sz="2000" smtClean="0"/>
              <a:t>by Joan M. Reitz</a:t>
            </a:r>
            <a:br>
              <a:rPr lang="en-GB" sz="2000" smtClean="0"/>
            </a:br>
            <a:endParaRPr lang="en-GB" sz="2000"/>
          </a:p>
        </p:txBody>
      </p:sp>
      <p:sp>
        <p:nvSpPr>
          <p:cNvPr id="3" name="Content Placeholder 2"/>
          <p:cNvSpPr>
            <a:spLocks noGrp="1"/>
          </p:cNvSpPr>
          <p:nvPr>
            <p:ph idx="1"/>
          </p:nvPr>
        </p:nvSpPr>
        <p:spPr/>
        <p:txBody>
          <a:bodyPr>
            <a:normAutofit fontScale="85000" lnSpcReduction="20000"/>
          </a:bodyPr>
          <a:lstStyle/>
          <a:p>
            <a:pPr marL="0" indent="0">
              <a:buNone/>
            </a:pPr>
            <a:r>
              <a:rPr lang="en-GB" sz="1200" smtClean="0"/>
              <a:t>https://www.abc-clio.com/ODLIS/odlis_c.aspx</a:t>
            </a:r>
          </a:p>
          <a:p>
            <a:pPr marL="0" indent="0">
              <a:buNone/>
            </a:pPr>
            <a:r>
              <a:rPr lang="en-GB" sz="1200" smtClean="0"/>
              <a:t>	</a:t>
            </a:r>
            <a:r>
              <a:rPr lang="en-GB" sz="1200" b="1" smtClean="0"/>
              <a:t>controlled vocabulary</a:t>
            </a:r>
          </a:p>
          <a:p>
            <a:pPr marL="0" indent="0">
              <a:buNone/>
            </a:pPr>
            <a:r>
              <a:rPr lang="en-GB" sz="1200" smtClean="0"/>
              <a:t> An established list of preferred terms from which a cataloger or indexer must select when assigning subject headings or descriptors in a bibliographic record, to indicate the content of the work in a library catalog, index, or bibliographic database. Synonyms are included as lead-in vocabulary, with instructions to see or USE the authorized heading. For example, if the authorized subject heading for works about dogs is "Dogs," then all items about dogs will be assigned the heading "Dogs," including a work titled All about Canines. A cross-reference to the heading "Dogs" will be made from the term "Canines" to ensure that anyone looking for information about dogs under "Canines" will be directed to the correct heading. Controlled vocabulary is usually listed alphabetically in a subject headings list or thesaurus of indexing terms. The process of creating and maintaining a list of preferred indexing terms is called vocabulary control.</a:t>
            </a:r>
          </a:p>
          <a:p>
            <a:pPr marL="0" indent="0">
              <a:buNone/>
            </a:pPr>
            <a:endParaRPr lang="en-GB" sz="1200" smtClean="0"/>
          </a:p>
          <a:p>
            <a:pPr marL="0" indent="0">
              <a:buNone/>
            </a:pPr>
            <a:r>
              <a:rPr lang="en-GB" sz="1200" smtClean="0"/>
              <a:t>The utility of controlled vocabulary in the online environment has been challenged, but a study by Tina Gross and Arlene G. Taylor (College &amp; Research Libraries, May 2005) found that more than one-third of records retrieved by successful keywords searches in OPACs would be lost if subject headings were not present, and for some searches the loss was as high as 80-100 percent. Synonymous with controlled terms. Compare with free-text search. </a:t>
            </a:r>
          </a:p>
          <a:p>
            <a:pPr marL="0" indent="0">
              <a:buNone/>
            </a:pPr>
            <a:endParaRPr lang="en-GB" sz="1200" smtClean="0"/>
          </a:p>
          <a:p>
            <a:pPr marL="0" indent="0">
              <a:buNone/>
            </a:pPr>
            <a:r>
              <a:rPr lang="en-GB" sz="1200" smtClean="0"/>
              <a:t>	</a:t>
            </a:r>
            <a:r>
              <a:rPr lang="en-GB" sz="1200" b="1" smtClean="0"/>
              <a:t>authoritative</a:t>
            </a:r>
          </a:p>
          <a:p>
            <a:pPr marL="0" indent="0">
              <a:buNone/>
            </a:pPr>
            <a:r>
              <a:rPr lang="en-GB" sz="1200" smtClean="0"/>
              <a:t>    A source that is official. Also, a work known to be reliable because its authenticity or integrity is widely recognized by experts in the field.</a:t>
            </a:r>
          </a:p>
          <a:p>
            <a:pPr marL="0" indent="0">
              <a:buNone/>
            </a:pPr>
            <a:endParaRPr lang="en-GB" sz="1200" smtClean="0"/>
          </a:p>
          <a:p>
            <a:pPr marL="0" indent="0">
              <a:buNone/>
            </a:pPr>
            <a:r>
              <a:rPr lang="en-GB" sz="1200" smtClean="0"/>
              <a:t>	</a:t>
            </a:r>
            <a:r>
              <a:rPr lang="en-GB" sz="1200" b="1" smtClean="0"/>
              <a:t>authority</a:t>
            </a:r>
          </a:p>
          <a:p>
            <a:pPr marL="0" indent="0">
              <a:buNone/>
            </a:pPr>
            <a:r>
              <a:rPr lang="en-GB" sz="1200" smtClean="0"/>
              <a:t>The knowledge and experience that qualifies a person to write or speak as an expert on a given subject. In the academic community, authority is indicated by credentials, previously published works on the subject, institutional affiliation, awards, imprint, reviews, patterns of citation, etc.</a:t>
            </a:r>
          </a:p>
          <a:p>
            <a:pPr marL="0" indent="0">
              <a:buNone/>
            </a:pPr>
            <a:endParaRPr lang="en-GB" sz="1200" smtClean="0"/>
          </a:p>
          <a:p>
            <a:pPr marL="0" indent="0">
              <a:buNone/>
            </a:pPr>
            <a:r>
              <a:rPr lang="en-GB" sz="1200" b="1" smtClean="0"/>
              <a:t>	authority control</a:t>
            </a:r>
          </a:p>
          <a:p>
            <a:pPr marL="0" indent="0">
              <a:buNone/>
            </a:pPr>
            <a:r>
              <a:rPr lang="en-GB" sz="1200" smtClean="0"/>
              <a:t>The procedures by which consistency of form is maintained in the headings (names, uniform titles, series titles, and subjects) used in a library catalog or file of bibliographic records through the application of an authoritative list (called an authority file) to new items as they are added to the collection. Authority control is available from commercial service providers.</a:t>
            </a:r>
          </a:p>
          <a:p>
            <a:pPr marL="0" indent="0">
              <a:buNone/>
            </a:pPr>
            <a:endParaRPr lang="en-GB" sz="1200" b="1" smtClean="0"/>
          </a:p>
          <a:p>
            <a:pPr marL="0" indent="0">
              <a:buNone/>
            </a:pPr>
            <a:r>
              <a:rPr lang="en-GB" sz="1200" b="1" smtClean="0"/>
              <a:t>	authority file</a:t>
            </a:r>
          </a:p>
          <a:p>
            <a:pPr marL="0" indent="0">
              <a:buNone/>
            </a:pPr>
            <a:r>
              <a:rPr lang="en-GB" sz="1200" smtClean="0"/>
              <a:t>A list of the authoritative forms of the headings used in a library catalog or file of bibliographic records, maintained to ensure that headings are applied consistently as new items are added to the collection. Separate authority files are usually maintained for names, uniform titles, series titles, and subjects. All the references made to and from a given heading are also included in the file. See also: authority control. </a:t>
            </a:r>
          </a:p>
          <a:p>
            <a:pPr marL="0" indent="0">
              <a:buNone/>
            </a:pPr>
            <a:endParaRPr lang="en-GB" sz="1200" smtClean="0"/>
          </a:p>
          <a:p>
            <a:pPr marL="0" indent="0">
              <a:buNone/>
            </a:pPr>
            <a:endParaRPr lang="en-GB" sz="1200"/>
          </a:p>
        </p:txBody>
      </p:sp>
      <p:sp>
        <p:nvSpPr>
          <p:cNvPr id="5" name="Slide Number Placeholder 4"/>
          <p:cNvSpPr>
            <a:spLocks noGrp="1"/>
          </p:cNvSpPr>
          <p:nvPr>
            <p:ph type="sldNum" sz="quarter" idx="12"/>
          </p:nvPr>
        </p:nvSpPr>
        <p:spPr/>
        <p:txBody>
          <a:bodyPr/>
          <a:lstStyle/>
          <a:p>
            <a:fld id="{E4DF7A02-FC1E-4E80-BACA-3278433E497B}" type="slidenum">
              <a:rPr lang="en-GB" smtClean="0"/>
              <a:t>32</a:t>
            </a:fld>
            <a:endParaRPr lang="en-GB"/>
          </a:p>
        </p:txBody>
      </p:sp>
    </p:spTree>
    <p:extLst>
      <p:ext uri="{BB962C8B-B14F-4D97-AF65-F5344CB8AC3E}">
        <p14:creationId xmlns:p14="http://schemas.microsoft.com/office/powerpoint/2010/main" val="529711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400" b="1" smtClean="0"/>
              <a:t>Registry</a:t>
            </a:r>
            <a:endParaRPr lang="en-GB" sz="1400"/>
          </a:p>
        </p:txBody>
      </p:sp>
      <p:sp>
        <p:nvSpPr>
          <p:cNvPr id="3" name="Content Placeholder 2"/>
          <p:cNvSpPr>
            <a:spLocks noGrp="1"/>
          </p:cNvSpPr>
          <p:nvPr>
            <p:ph idx="1"/>
          </p:nvPr>
        </p:nvSpPr>
        <p:spPr>
          <a:xfrm>
            <a:off x="457200" y="1254078"/>
            <a:ext cx="8229600" cy="4525963"/>
          </a:xfrm>
        </p:spPr>
        <p:txBody>
          <a:bodyPr>
            <a:normAutofit/>
          </a:bodyPr>
          <a:lstStyle/>
          <a:p>
            <a:pPr marL="0" indent="0">
              <a:buNone/>
            </a:pPr>
            <a:r>
              <a:rPr lang="en-GB" sz="1200" smtClean="0"/>
              <a:t>What is the SDMX Global] </a:t>
            </a:r>
            <a:r>
              <a:rPr lang="en-GB" sz="1200" b="1" smtClean="0"/>
              <a:t>Registry</a:t>
            </a:r>
            <a:r>
              <a:rPr lang="en-GB" sz="1200" smtClean="0"/>
              <a:t/>
            </a:r>
            <a:br>
              <a:rPr lang="en-GB" sz="1200" smtClean="0"/>
            </a:br>
            <a:r>
              <a:rPr lang="en-GB" sz="1200" smtClean="0"/>
              <a:t>The SGR is the technical infrastructure that supports this global initiative and, more generally, the implementation of SDMX, by making its metadata material, DSDs and related artefacts (concept schemes, metadata structure definitions, code lists, etc.), publicly and centrally available. </a:t>
            </a:r>
            <a:br>
              <a:rPr lang="en-GB" sz="1200" smtClean="0"/>
            </a:br>
            <a:r>
              <a:rPr lang="en-GB" sz="1200" smtClean="0">
                <a:hlinkClick r:id="rId2"/>
              </a:rPr>
              <a:t>https://registry.sdmx.org/FusionRegistry/</a:t>
            </a:r>
            <a:r>
              <a:rPr lang="en-GB" sz="1200" smtClean="0"/>
              <a:t> </a:t>
            </a:r>
          </a:p>
          <a:p>
            <a:pPr marL="0" indent="0">
              <a:buNone/>
            </a:pPr>
            <a:endParaRPr lang="pt-PT" sz="1200"/>
          </a:p>
          <a:p>
            <a:pPr marL="0" indent="0">
              <a:buNone/>
            </a:pPr>
            <a:endParaRPr lang="en-GB" sz="1200"/>
          </a:p>
        </p:txBody>
      </p:sp>
      <p:sp>
        <p:nvSpPr>
          <p:cNvPr id="5" name="Slide Number Placeholder 4"/>
          <p:cNvSpPr>
            <a:spLocks noGrp="1"/>
          </p:cNvSpPr>
          <p:nvPr>
            <p:ph type="sldNum" sz="quarter" idx="12"/>
          </p:nvPr>
        </p:nvSpPr>
        <p:spPr/>
        <p:txBody>
          <a:bodyPr/>
          <a:lstStyle/>
          <a:p>
            <a:fld id="{E4DF7A02-FC1E-4E80-BACA-3278433E497B}" type="slidenum">
              <a:rPr lang="en-GB" smtClean="0"/>
              <a:t>33</a:t>
            </a:fld>
            <a:endParaRPr lang="en-GB"/>
          </a:p>
        </p:txBody>
      </p:sp>
      <p:pic>
        <p:nvPicPr>
          <p:cNvPr id="2050"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67113" y="2600325"/>
            <a:ext cx="200977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9552" y="4640414"/>
            <a:ext cx="7488832" cy="1107996"/>
          </a:xfrm>
          <a:prstGeom prst="rect">
            <a:avLst/>
          </a:prstGeom>
          <a:noFill/>
        </p:spPr>
        <p:txBody>
          <a:bodyPr wrap="square" rtlCol="0">
            <a:spAutoFit/>
          </a:bodyPr>
          <a:lstStyle/>
          <a:p>
            <a:r>
              <a:rPr lang="en-GB" smtClean="0"/>
              <a:t>.INT Zone Management</a:t>
            </a:r>
          </a:p>
          <a:p>
            <a:r>
              <a:rPr lang="en-GB" sz="1200" err="1" smtClean="0"/>
              <a:t>IANA</a:t>
            </a:r>
            <a:r>
              <a:rPr lang="en-GB" sz="1200"/>
              <a:t>&gt;.int</a:t>
            </a:r>
          </a:p>
          <a:p>
            <a:r>
              <a:rPr lang="en-GB" sz="1200"/>
              <a:t>The .int domain is a specialized domain offering </a:t>
            </a:r>
            <a:r>
              <a:rPr lang="en-GB" sz="1200" b="1"/>
              <a:t>registrations</a:t>
            </a:r>
            <a:r>
              <a:rPr lang="en-GB" sz="1200"/>
              <a:t> solely to intergovernmental organisations. In brief, the .int domain is used for registering organisations established by international treaties between or among national governments. </a:t>
            </a:r>
          </a:p>
        </p:txBody>
      </p:sp>
    </p:spTree>
    <p:extLst>
      <p:ext uri="{BB962C8B-B14F-4D97-AF65-F5344CB8AC3E}">
        <p14:creationId xmlns:p14="http://schemas.microsoft.com/office/powerpoint/2010/main" val="25961148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548681"/>
            <a:ext cx="6408712" cy="2160240"/>
          </a:xfrm>
        </p:spPr>
        <p:txBody>
          <a:bodyPr>
            <a:normAutofit/>
          </a:bodyPr>
          <a:lstStyle/>
          <a:p>
            <a:pPr marL="0" indent="0">
              <a:buNone/>
            </a:pPr>
            <a:r>
              <a:rPr lang="en-GB" sz="1200" b="1" dirty="0"/>
              <a:t>INSPIRE code list register</a:t>
            </a:r>
          </a:p>
          <a:p>
            <a:pPr marL="0" indent="0">
              <a:buNone/>
            </a:pPr>
            <a:r>
              <a:rPr lang="en-GB" sz="1200" dirty="0" smtClean="0"/>
              <a:t/>
            </a:r>
            <a:br>
              <a:rPr lang="en-GB" sz="1200" dirty="0" smtClean="0"/>
            </a:br>
            <a:r>
              <a:rPr lang="en-GB" sz="1200" dirty="0" smtClean="0"/>
              <a:t>The </a:t>
            </a:r>
            <a:r>
              <a:rPr lang="en-GB" sz="1200" b="1" dirty="0"/>
              <a:t>INSPIRE code list register </a:t>
            </a:r>
            <a:r>
              <a:rPr lang="en-GB" sz="1200" dirty="0"/>
              <a:t>contains the </a:t>
            </a:r>
            <a:r>
              <a:rPr lang="en-GB" sz="1200" b="1" dirty="0"/>
              <a:t>code lists and their values</a:t>
            </a:r>
            <a:r>
              <a:rPr lang="en-GB" sz="1200" dirty="0"/>
              <a:t>, as defined in the INSPIRE implementing rules on interoperability of spatial data sets and services (Commission Regulation (EU) No 1089/2010). NOTE: It does not yet include references to external code lists and the additional code lists and extended values proposed in the Data Specification Technical Guidelines.</a:t>
            </a:r>
          </a:p>
          <a:p>
            <a:pPr marL="0" indent="0">
              <a:buNone/>
            </a:pPr>
            <a:endParaRPr lang="en-GB" sz="1200" dirty="0"/>
          </a:p>
          <a:p>
            <a:pPr marL="0" indent="0">
              <a:buNone/>
            </a:pPr>
            <a:r>
              <a:rPr lang="en-GB" sz="1200" dirty="0">
                <a:hlinkClick r:id="rId2"/>
              </a:rPr>
              <a:t>http://</a:t>
            </a:r>
            <a:r>
              <a:rPr lang="en-GB" sz="1200" dirty="0" smtClean="0">
                <a:hlinkClick r:id="rId2"/>
              </a:rPr>
              <a:t>inspire.ec.europa.eu/codelist</a:t>
            </a:r>
            <a:r>
              <a:rPr lang="en-GB" sz="1200" dirty="0" smtClean="0"/>
              <a:t> </a:t>
            </a:r>
            <a:endParaRPr lang="en-GB" sz="1200" dirty="0"/>
          </a:p>
        </p:txBody>
      </p:sp>
      <p:sp>
        <p:nvSpPr>
          <p:cNvPr id="4" name="Slide Number Placeholder 3"/>
          <p:cNvSpPr>
            <a:spLocks noGrp="1"/>
          </p:cNvSpPr>
          <p:nvPr>
            <p:ph type="sldNum" sz="quarter" idx="12"/>
          </p:nvPr>
        </p:nvSpPr>
        <p:spPr/>
        <p:txBody>
          <a:bodyPr/>
          <a:lstStyle/>
          <a:p>
            <a:fld id="{E4DF7A02-FC1E-4E80-BACA-3278433E497B}" type="slidenum">
              <a:rPr lang="en-GB" smtClean="0"/>
              <a:t>34</a:t>
            </a:fld>
            <a:endParaRPr lang="en-GB"/>
          </a:p>
        </p:txBody>
      </p:sp>
    </p:spTree>
    <p:extLst>
      <p:ext uri="{BB962C8B-B14F-4D97-AF65-F5344CB8AC3E}">
        <p14:creationId xmlns:p14="http://schemas.microsoft.com/office/powerpoint/2010/main" val="278091390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GB" sz="2000" dirty="0" smtClean="0"/>
              <a:t/>
            </a:r>
            <a:br>
              <a:rPr lang="en-GB" sz="2000" dirty="0" smtClean="0"/>
            </a:br>
            <a:r>
              <a:rPr lang="en-GB" sz="2000" dirty="0"/>
              <a:t/>
            </a:r>
            <a:br>
              <a:rPr lang="en-GB" sz="2000" dirty="0"/>
            </a:br>
            <a:r>
              <a:rPr lang="en-GB" sz="2000" dirty="0" smtClean="0"/>
              <a:t>Library </a:t>
            </a:r>
            <a:r>
              <a:rPr lang="en-GB" sz="2000" dirty="0"/>
              <a:t>and Archives Canada</a:t>
            </a:r>
            <a:r>
              <a:rPr lang="en-GB" dirty="0"/>
              <a:t/>
            </a:r>
            <a:br>
              <a:rPr lang="en-GB" dirty="0"/>
            </a:br>
            <a:endParaRPr lang="en-GB" dirty="0"/>
          </a:p>
        </p:txBody>
      </p:sp>
      <p:sp>
        <p:nvSpPr>
          <p:cNvPr id="3" name="Content Placeholder 2"/>
          <p:cNvSpPr>
            <a:spLocks noGrp="1"/>
          </p:cNvSpPr>
          <p:nvPr>
            <p:ph idx="1"/>
          </p:nvPr>
        </p:nvSpPr>
        <p:spPr>
          <a:xfrm>
            <a:off x="467544" y="908720"/>
            <a:ext cx="8229600" cy="4525963"/>
          </a:xfrm>
        </p:spPr>
        <p:txBody>
          <a:bodyPr>
            <a:normAutofit/>
          </a:bodyPr>
          <a:lstStyle/>
          <a:p>
            <a:pPr marL="0" indent="0">
              <a:buNone/>
            </a:pPr>
            <a:r>
              <a:rPr lang="en-GB" sz="1200" dirty="0">
                <a:hlinkClick r:id="rId2"/>
              </a:rPr>
              <a:t>http://</a:t>
            </a:r>
            <a:r>
              <a:rPr lang="en-GB" sz="1200" dirty="0" smtClean="0">
                <a:hlinkClick r:id="rId2"/>
              </a:rPr>
              <a:t>www.bac-lac.gc.ca/eng/Pages/home.aspx</a:t>
            </a:r>
            <a:r>
              <a:rPr lang="en-GB" sz="1200" dirty="0" smtClean="0"/>
              <a:t> </a:t>
            </a:r>
            <a:endParaRPr lang="en-GB" sz="1200" dirty="0"/>
          </a:p>
          <a:p>
            <a:pPr marL="0" indent="0">
              <a:buNone/>
            </a:pPr>
            <a:endParaRPr lang="en-GB" sz="1200" dirty="0"/>
          </a:p>
          <a:p>
            <a:pPr marL="0" indent="0">
              <a:buNone/>
            </a:pPr>
            <a:r>
              <a:rPr lang="en-GB" sz="1200" dirty="0"/>
              <a:t>How to </a:t>
            </a:r>
            <a:r>
              <a:rPr lang="en-GB" sz="1200" b="1" dirty="0"/>
              <a:t>Register a Controlled Vocabulary</a:t>
            </a:r>
          </a:p>
          <a:p>
            <a:pPr marL="0" indent="0">
              <a:buNone/>
            </a:pPr>
            <a:r>
              <a:rPr lang="en-GB" sz="1200" dirty="0" smtClean="0"/>
              <a:t>The </a:t>
            </a:r>
            <a:r>
              <a:rPr lang="en-GB" sz="1200" dirty="0"/>
              <a:t>function of the Registry of Controlled Vocabularies is two-fold:</a:t>
            </a:r>
          </a:p>
          <a:p>
            <a:pPr marL="0" indent="0">
              <a:buNone/>
            </a:pPr>
            <a:endParaRPr lang="en-GB" sz="1200" dirty="0"/>
          </a:p>
          <a:p>
            <a:pPr marL="0" indent="0">
              <a:buNone/>
            </a:pPr>
            <a:r>
              <a:rPr lang="en-GB" sz="1200" dirty="0" smtClean="0"/>
              <a:t>   </a:t>
            </a:r>
            <a:r>
              <a:rPr lang="en-GB" sz="1200" dirty="0"/>
              <a:t>To provide a metadata repository of controlled vocabularies used in resource discovery metadata by GC departments and agencies.</a:t>
            </a:r>
          </a:p>
          <a:p>
            <a:pPr marL="0" indent="0">
              <a:buNone/>
            </a:pPr>
            <a:r>
              <a:rPr lang="en-GB" sz="1200" dirty="0" smtClean="0"/>
              <a:t>   </a:t>
            </a:r>
            <a:r>
              <a:rPr lang="en-GB" sz="1200" dirty="0"/>
              <a:t>To make the vocabularies available to search engines, information creators and those involved in developing and maintaining vocabularies.</a:t>
            </a:r>
          </a:p>
          <a:p>
            <a:pPr marL="0" indent="0">
              <a:buNone/>
            </a:pPr>
            <a:endParaRPr lang="en-GB" sz="1200" dirty="0"/>
          </a:p>
          <a:p>
            <a:pPr marL="0" indent="0">
              <a:buNone/>
            </a:pPr>
            <a:r>
              <a:rPr lang="en-GB" sz="1200" dirty="0"/>
              <a:t>A vocabulary can be registered by submitting the required information using the rules and criteria listed below.</a:t>
            </a:r>
          </a:p>
          <a:p>
            <a:pPr marL="0" indent="0">
              <a:buNone/>
            </a:pPr>
            <a:endParaRPr lang="en-GB" sz="1200" dirty="0"/>
          </a:p>
          <a:p>
            <a:pPr marL="0" indent="0">
              <a:buNone/>
            </a:pPr>
            <a:r>
              <a:rPr lang="en-GB" sz="1200" b="1" dirty="0"/>
              <a:t>Controlled vocabularies, including thesauri, flat lists of preferred terms and value sets or additional standardized lists </a:t>
            </a:r>
            <a:r>
              <a:rPr lang="en-GB" sz="1200" dirty="0"/>
              <a:t>may be registered if deemed to be of use within the Government of Canada context.</a:t>
            </a:r>
          </a:p>
        </p:txBody>
      </p:sp>
      <p:sp>
        <p:nvSpPr>
          <p:cNvPr id="5" name="Slide Number Placeholder 4"/>
          <p:cNvSpPr>
            <a:spLocks noGrp="1"/>
          </p:cNvSpPr>
          <p:nvPr>
            <p:ph type="sldNum" sz="quarter" idx="12"/>
          </p:nvPr>
        </p:nvSpPr>
        <p:spPr/>
        <p:txBody>
          <a:bodyPr/>
          <a:lstStyle/>
          <a:p>
            <a:fld id="{E4DF7A02-FC1E-4E80-BACA-3278433E497B}" type="slidenum">
              <a:rPr lang="en-GB" smtClean="0"/>
              <a:t>35</a:t>
            </a:fld>
            <a:endParaRPr lang="en-GB"/>
          </a:p>
        </p:txBody>
      </p:sp>
    </p:spTree>
    <p:extLst>
      <p:ext uri="{BB962C8B-B14F-4D97-AF65-F5344CB8AC3E}">
        <p14:creationId xmlns:p14="http://schemas.microsoft.com/office/powerpoint/2010/main" val="9567694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2000" dirty="0" smtClean="0"/>
              <a:t>EU </a:t>
            </a:r>
            <a:r>
              <a:rPr lang="pt-PT" sz="2000" dirty="0" err="1" smtClean="0"/>
              <a:t>Vocabularies's</a:t>
            </a:r>
            <a:r>
              <a:rPr lang="pt-PT" sz="2000" dirty="0" smtClean="0"/>
              <a:t> </a:t>
            </a:r>
            <a:r>
              <a:rPr lang="pt-PT" sz="2000" dirty="0" err="1" smtClean="0"/>
              <a:t>assets</a:t>
            </a:r>
            <a:endParaRPr lang="en-GB" sz="2000" dirty="0"/>
          </a:p>
        </p:txBody>
      </p:sp>
      <p:sp>
        <p:nvSpPr>
          <p:cNvPr id="5" name="Slide Number Placeholder 4"/>
          <p:cNvSpPr>
            <a:spLocks noGrp="1"/>
          </p:cNvSpPr>
          <p:nvPr>
            <p:ph type="sldNum" sz="quarter" idx="12"/>
          </p:nvPr>
        </p:nvSpPr>
        <p:spPr/>
        <p:txBody>
          <a:bodyPr/>
          <a:lstStyle/>
          <a:p>
            <a:fld id="{E4DF7A02-FC1E-4E80-BACA-3278433E497B}" type="slidenum">
              <a:rPr lang="en-GB" smtClean="0"/>
              <a:t>4</a:t>
            </a:fld>
            <a:endParaRPr lang="en-GB"/>
          </a:p>
        </p:txBody>
      </p:sp>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5575" y="1268759"/>
            <a:ext cx="4983480" cy="2141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88024" y="2276872"/>
            <a:ext cx="3124200" cy="1935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62023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8"/>
          <p:cNvSpPr>
            <a:spLocks noGrp="1" noChangeArrowheads="1"/>
          </p:cNvSpPr>
          <p:nvPr>
            <p:ph type="ctrTitle"/>
          </p:nvPr>
        </p:nvSpPr>
        <p:spPr>
          <a:xfrm>
            <a:off x="251520" y="332656"/>
            <a:ext cx="7772400" cy="1470025"/>
          </a:xfrm>
        </p:spPr>
        <p:txBody>
          <a:bodyPr>
            <a:normAutofit fontScale="90000"/>
          </a:bodyPr>
          <a:lstStyle/>
          <a:p>
            <a:pPr algn="ctr">
              <a:lnSpc>
                <a:spcPts val="3200"/>
              </a:lnSpc>
            </a:pPr>
            <a:r>
              <a:rPr lang="en-GB" altLang="en-US" sz="2800"/>
              <a:t/>
            </a:r>
            <a:br>
              <a:rPr lang="en-GB" altLang="en-US" sz="2800"/>
            </a:br>
            <a:r>
              <a:rPr lang="en-GB" altLang="en-US" sz="2800"/>
              <a:t/>
            </a:r>
            <a:br>
              <a:rPr lang="en-GB" altLang="en-US" sz="2800"/>
            </a:br>
            <a:r>
              <a:rPr lang="en-GB" altLang="en-US" sz="2800"/>
              <a:t/>
            </a:r>
            <a:br>
              <a:rPr lang="en-GB" altLang="en-US" sz="2800"/>
            </a:br>
            <a:r>
              <a:rPr lang="en-GB" altLang="en-US" sz="2800"/>
              <a:t/>
            </a:r>
            <a:br>
              <a:rPr lang="en-GB" altLang="en-US" sz="2800"/>
            </a:br>
            <a:r>
              <a:rPr lang="en-GB" altLang="en-US" sz="2800"/>
              <a:t/>
            </a:r>
            <a:br>
              <a:rPr lang="en-GB" altLang="en-US" sz="2800"/>
            </a:br>
            <a:r>
              <a:rPr lang="en-GB" altLang="en-US" sz="2800"/>
              <a:t/>
            </a:r>
            <a:br>
              <a:rPr lang="en-GB" altLang="en-US" sz="2800"/>
            </a:br>
            <a:r>
              <a:rPr lang="en-GB" altLang="en-US" sz="2800"/>
              <a:t/>
            </a:r>
            <a:br>
              <a:rPr lang="en-GB" altLang="en-US" sz="2800"/>
            </a:br>
            <a:r>
              <a:rPr lang="en-GB" altLang="en-US" sz="2800"/>
              <a:t/>
            </a:r>
            <a:br>
              <a:rPr lang="en-GB" altLang="en-US" sz="2800"/>
            </a:br>
            <a:r>
              <a:rPr lang="en-GB" altLang="en-US" sz="2800"/>
              <a:t/>
            </a:r>
            <a:br>
              <a:rPr lang="en-GB" altLang="en-US" sz="2800"/>
            </a:br>
            <a:endParaRPr lang="en-GB" altLang="en-US" sz="2800"/>
          </a:p>
        </p:txBody>
      </p:sp>
      <p:sp>
        <p:nvSpPr>
          <p:cNvPr id="7172" name="Text Box 5"/>
          <p:cNvSpPr txBox="1">
            <a:spLocks noChangeArrowheads="1"/>
          </p:cNvSpPr>
          <p:nvPr/>
        </p:nvSpPr>
        <p:spPr bwMode="auto">
          <a:xfrm>
            <a:off x="179388" y="5949950"/>
            <a:ext cx="7312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600"/>
              </a:spcBef>
              <a:buFont typeface="Wingdings" pitchFamily="2" charset="2"/>
              <a:buChar char="n"/>
              <a:defRPr>
                <a:solidFill>
                  <a:srgbClr val="5F5F5F"/>
                </a:solidFill>
                <a:latin typeface="Trebuchet MS" pitchFamily="34" charset="0"/>
                <a:ea typeface="ＭＳ Ｐゴシック" pitchFamily="34" charset="-128"/>
              </a:defRPr>
            </a:lvl1pPr>
            <a:lvl2pPr marL="742950" indent="-285750">
              <a:spcBef>
                <a:spcPts val="400"/>
              </a:spcBef>
              <a:buFont typeface="Wingdings" pitchFamily="2" charset="2"/>
              <a:buChar char="§"/>
              <a:defRPr>
                <a:solidFill>
                  <a:srgbClr val="5F5F5F"/>
                </a:solidFill>
                <a:latin typeface="Trebuchet MS" pitchFamily="34" charset="0"/>
                <a:ea typeface="ＭＳ Ｐゴシック" pitchFamily="34" charset="-128"/>
              </a:defRPr>
            </a:lvl2pPr>
            <a:lvl3pPr marL="1143000" indent="-228600">
              <a:spcBef>
                <a:spcPts val="400"/>
              </a:spcBef>
              <a:buChar char="•"/>
              <a:defRPr sz="1600">
                <a:solidFill>
                  <a:srgbClr val="5F5F5F"/>
                </a:solidFill>
                <a:latin typeface="Trebuchet MS" pitchFamily="34" charset="0"/>
                <a:ea typeface="ＭＳ Ｐゴシック" pitchFamily="34" charset="-128"/>
              </a:defRPr>
            </a:lvl3pPr>
            <a:lvl4pPr marL="1600200" indent="-228600">
              <a:spcBef>
                <a:spcPts val="400"/>
              </a:spcBef>
              <a:buChar char="–"/>
              <a:defRPr sz="1600">
                <a:solidFill>
                  <a:srgbClr val="5F5F5F"/>
                </a:solidFill>
                <a:latin typeface="Trebuchet MS" pitchFamily="34" charset="0"/>
                <a:ea typeface="ＭＳ Ｐゴシック" pitchFamily="34" charset="-128"/>
              </a:defRPr>
            </a:lvl4pPr>
            <a:lvl5pPr marL="2057400" indent="-228600">
              <a:spcBef>
                <a:spcPts val="300"/>
              </a:spcBef>
              <a:buFont typeface="Wingdings" pitchFamily="2" charset="2"/>
              <a:buChar char="§"/>
              <a:defRPr sz="1400">
                <a:solidFill>
                  <a:srgbClr val="5F5F5F"/>
                </a:solidFill>
                <a:latin typeface="Trebuchet MS" pitchFamily="34" charset="0"/>
                <a:ea typeface="ＭＳ Ｐゴシック" pitchFamily="34" charset="-128"/>
              </a:defRPr>
            </a:lvl5pPr>
            <a:lvl6pPr marL="2514600" indent="-228600" eaLnBrk="0" fontAlgn="base" hangingPunct="0">
              <a:spcBef>
                <a:spcPts val="300"/>
              </a:spcBef>
              <a:spcAft>
                <a:spcPct val="0"/>
              </a:spcAft>
              <a:buFont typeface="Wingdings" pitchFamily="2" charset="2"/>
              <a:buChar char="§"/>
              <a:defRPr sz="1400">
                <a:solidFill>
                  <a:srgbClr val="5F5F5F"/>
                </a:solidFill>
                <a:latin typeface="Trebuchet MS" pitchFamily="34" charset="0"/>
                <a:ea typeface="ＭＳ Ｐゴシック" pitchFamily="34" charset="-128"/>
              </a:defRPr>
            </a:lvl6pPr>
            <a:lvl7pPr marL="2971800" indent="-228600" eaLnBrk="0" fontAlgn="base" hangingPunct="0">
              <a:spcBef>
                <a:spcPts val="300"/>
              </a:spcBef>
              <a:spcAft>
                <a:spcPct val="0"/>
              </a:spcAft>
              <a:buFont typeface="Wingdings" pitchFamily="2" charset="2"/>
              <a:buChar char="§"/>
              <a:defRPr sz="1400">
                <a:solidFill>
                  <a:srgbClr val="5F5F5F"/>
                </a:solidFill>
                <a:latin typeface="Trebuchet MS" pitchFamily="34" charset="0"/>
                <a:ea typeface="ＭＳ Ｐゴシック" pitchFamily="34" charset="-128"/>
              </a:defRPr>
            </a:lvl7pPr>
            <a:lvl8pPr marL="3429000" indent="-228600" eaLnBrk="0" fontAlgn="base" hangingPunct="0">
              <a:spcBef>
                <a:spcPts val="300"/>
              </a:spcBef>
              <a:spcAft>
                <a:spcPct val="0"/>
              </a:spcAft>
              <a:buFont typeface="Wingdings" pitchFamily="2" charset="2"/>
              <a:buChar char="§"/>
              <a:defRPr sz="1400">
                <a:solidFill>
                  <a:srgbClr val="5F5F5F"/>
                </a:solidFill>
                <a:latin typeface="Trebuchet MS" pitchFamily="34" charset="0"/>
                <a:ea typeface="ＭＳ Ｐゴシック" pitchFamily="34" charset="-128"/>
              </a:defRPr>
            </a:lvl8pPr>
            <a:lvl9pPr marL="3886200" indent="-228600" eaLnBrk="0" fontAlgn="base" hangingPunct="0">
              <a:spcBef>
                <a:spcPts val="300"/>
              </a:spcBef>
              <a:spcAft>
                <a:spcPct val="0"/>
              </a:spcAft>
              <a:buFont typeface="Wingdings" pitchFamily="2" charset="2"/>
              <a:buChar char="§"/>
              <a:defRPr sz="1400">
                <a:solidFill>
                  <a:srgbClr val="5F5F5F"/>
                </a:solidFill>
                <a:latin typeface="Trebuchet MS" pitchFamily="34" charset="0"/>
                <a:ea typeface="ＭＳ Ｐゴシック" pitchFamily="34" charset="-128"/>
              </a:defRPr>
            </a:lvl9pPr>
          </a:lstStyle>
          <a:p>
            <a:pPr fontAlgn="base">
              <a:spcBef>
                <a:spcPct val="50000"/>
              </a:spcBef>
              <a:spcAft>
                <a:spcPct val="0"/>
              </a:spcAft>
              <a:buFontTx/>
              <a:buNone/>
            </a:pPr>
            <a:endParaRPr lang="en-US" altLang="en-US" sz="1400">
              <a:solidFill>
                <a:srgbClr val="333399"/>
              </a:solidFill>
              <a:latin typeface="Arial"/>
            </a:endParaRPr>
          </a:p>
        </p:txBody>
      </p:sp>
      <p:sp>
        <p:nvSpPr>
          <p:cNvPr id="2" name="Rectangle 1"/>
          <p:cNvSpPr/>
          <p:nvPr/>
        </p:nvSpPr>
        <p:spPr>
          <a:xfrm>
            <a:off x="1413300" y="516630"/>
            <a:ext cx="7344816" cy="3139321"/>
          </a:xfrm>
          <a:prstGeom prst="rect">
            <a:avLst/>
          </a:prstGeom>
        </p:spPr>
        <p:txBody>
          <a:bodyPr wrap="square">
            <a:spAutoFit/>
          </a:bodyPr>
          <a:lstStyle/>
          <a:p>
            <a:r>
              <a:rPr lang="en-US" kern="0" dirty="0">
                <a:solidFill>
                  <a:srgbClr val="333399"/>
                </a:solidFill>
                <a:ea typeface="ＭＳ Ｐゴシック" pitchFamily="34" charset="-128"/>
              </a:rPr>
              <a:t>Metadata</a:t>
            </a:r>
            <a:r>
              <a:rPr lang="en-US" dirty="0"/>
              <a:t> </a:t>
            </a:r>
            <a:r>
              <a:rPr lang="en-US" kern="0" dirty="0" err="1">
                <a:solidFill>
                  <a:srgbClr val="333399"/>
                </a:solidFill>
                <a:ea typeface="ＭＳ Ｐゴシック" pitchFamily="34" charset="-128"/>
              </a:rPr>
              <a:t>standardisation</a:t>
            </a:r>
            <a:r>
              <a:rPr lang="hu-HU" dirty="0">
                <a:solidFill>
                  <a:schemeClr val="accent2"/>
                </a:solidFill>
              </a:rPr>
              <a:t>,</a:t>
            </a:r>
            <a:r>
              <a:rPr lang="en-US" dirty="0"/>
              <a:t> </a:t>
            </a:r>
            <a:r>
              <a:rPr lang="en-US" kern="0" dirty="0">
                <a:solidFill>
                  <a:srgbClr val="333399"/>
                </a:solidFill>
                <a:ea typeface="ＭＳ Ｐゴシック" pitchFamily="34" charset="-128"/>
              </a:rPr>
              <a:t>authority</a:t>
            </a:r>
            <a:r>
              <a:rPr lang="en-US" dirty="0"/>
              <a:t> </a:t>
            </a:r>
            <a:r>
              <a:rPr lang="en-US" kern="0" dirty="0">
                <a:solidFill>
                  <a:srgbClr val="333399"/>
                </a:solidFill>
                <a:ea typeface="ＭＳ Ｐゴシック" pitchFamily="34" charset="-128"/>
              </a:rPr>
              <a:t>tables</a:t>
            </a:r>
            <a:r>
              <a:rPr lang="hu-HU" dirty="0">
                <a:solidFill>
                  <a:schemeClr val="accent2"/>
                </a:solidFill>
              </a:rPr>
              <a:t>,</a:t>
            </a:r>
            <a:r>
              <a:rPr lang="en-US" dirty="0"/>
              <a:t> </a:t>
            </a:r>
            <a:r>
              <a:rPr lang="en-US" kern="0" dirty="0" err="1">
                <a:solidFill>
                  <a:srgbClr val="333399"/>
                </a:solidFill>
                <a:ea typeface="ＭＳ Ｐゴシック" pitchFamily="34" charset="-128"/>
              </a:rPr>
              <a:t>EuroVoc</a:t>
            </a:r>
            <a:r>
              <a:rPr lang="en-US" dirty="0"/>
              <a:t> </a:t>
            </a:r>
            <a:r>
              <a:rPr lang="en-US" kern="0" dirty="0">
                <a:solidFill>
                  <a:srgbClr val="333399"/>
                </a:solidFill>
                <a:ea typeface="ＭＳ Ｐゴシック" pitchFamily="34" charset="-128"/>
              </a:rPr>
              <a:t>and the </a:t>
            </a:r>
            <a:r>
              <a:rPr lang="en-US" kern="0" dirty="0" smtClean="0">
                <a:solidFill>
                  <a:srgbClr val="333399"/>
                </a:solidFill>
                <a:ea typeface="ＭＳ Ｐゴシック" pitchFamily="34" charset="-128"/>
              </a:rPr>
              <a:t>vocabulary</a:t>
            </a:r>
            <a:r>
              <a:rPr lang="en-US" dirty="0" smtClean="0"/>
              <a:t> </a:t>
            </a:r>
            <a:r>
              <a:rPr lang="en-US" kern="0" dirty="0" smtClean="0">
                <a:solidFill>
                  <a:srgbClr val="333399"/>
                </a:solidFill>
                <a:ea typeface="ＭＳ Ｐゴシック" pitchFamily="34" charset="-128"/>
              </a:rPr>
              <a:t>management</a:t>
            </a:r>
            <a:r>
              <a:rPr lang="en-US" dirty="0" smtClean="0"/>
              <a:t> </a:t>
            </a:r>
            <a:r>
              <a:rPr lang="en-US" kern="0" dirty="0" smtClean="0">
                <a:solidFill>
                  <a:srgbClr val="333399"/>
                </a:solidFill>
                <a:ea typeface="ＭＳ Ｐゴシック" pitchFamily="34" charset="-128"/>
              </a:rPr>
              <a:t>tool</a:t>
            </a:r>
            <a:r>
              <a:rPr lang="en-US" dirty="0" smtClean="0"/>
              <a:t> </a:t>
            </a:r>
            <a:r>
              <a:rPr lang="en-US" kern="0" dirty="0" err="1" smtClean="0">
                <a:solidFill>
                  <a:srgbClr val="333399"/>
                </a:solidFill>
                <a:ea typeface="ＭＳ Ｐゴシック" pitchFamily="34" charset="-128"/>
              </a:rPr>
              <a:t>VocBench</a:t>
            </a:r>
            <a:endParaRPr lang="hu-HU" kern="0" dirty="0">
              <a:solidFill>
                <a:srgbClr val="333399"/>
              </a:solidFill>
              <a:ea typeface="ＭＳ Ｐゴシック" pitchFamily="34" charset="-128"/>
            </a:endParaRPr>
          </a:p>
          <a:p>
            <a:r>
              <a:rPr lang="hu-HU" altLang="en-US" dirty="0">
                <a:solidFill>
                  <a:srgbClr val="36AADE"/>
                </a:solidFill>
              </a:rPr>
              <a:t>Willem van Gemert</a:t>
            </a:r>
            <a:r>
              <a:rPr lang="en-GB" altLang="en-US" dirty="0">
                <a:solidFill>
                  <a:srgbClr val="36AADE"/>
                </a:solidFill>
              </a:rPr>
              <a:t> &amp; </a:t>
            </a:r>
            <a:r>
              <a:rPr lang="hu-HU" altLang="en-US" dirty="0">
                <a:solidFill>
                  <a:srgbClr val="36AADE"/>
                </a:solidFill>
              </a:rPr>
              <a:t>Anikó Gerencsér</a:t>
            </a:r>
            <a:endParaRPr lang="en-GB" altLang="en-US" dirty="0">
              <a:solidFill>
                <a:srgbClr val="36AADE"/>
              </a:solidFill>
            </a:endParaRPr>
          </a:p>
          <a:p>
            <a:r>
              <a:rPr lang="en-GB" altLang="en-US" dirty="0">
                <a:solidFill>
                  <a:srgbClr val="36AADE"/>
                </a:solidFill>
              </a:rPr>
              <a:t>Publications Office of the European Union</a:t>
            </a:r>
            <a:br>
              <a:rPr lang="en-GB" altLang="en-US" dirty="0">
                <a:solidFill>
                  <a:srgbClr val="36AADE"/>
                </a:solidFill>
              </a:rPr>
            </a:br>
            <a:r>
              <a:rPr lang="en-US" altLang="en-US" dirty="0" err="1">
                <a:solidFill>
                  <a:srgbClr val="36AADE"/>
                </a:solidFill>
              </a:rPr>
              <a:t>Standardisation</a:t>
            </a:r>
            <a:r>
              <a:rPr lang="en-US" altLang="en-US" dirty="0">
                <a:solidFill>
                  <a:srgbClr val="36AADE"/>
                </a:solidFill>
              </a:rPr>
              <a:t> Unit </a:t>
            </a:r>
            <a:endParaRPr lang="en-GB" altLang="en-US" dirty="0">
              <a:solidFill>
                <a:srgbClr val="36AADE"/>
              </a:solidFill>
            </a:endParaRPr>
          </a:p>
          <a:p>
            <a:r>
              <a:rPr lang="en-GB" altLang="en-US" dirty="0">
                <a:solidFill>
                  <a:srgbClr val="36AADE"/>
                </a:solidFill>
              </a:rPr>
              <a:t>Metadata Sector</a:t>
            </a:r>
            <a:endParaRPr lang="en-US" altLang="fr-FR" dirty="0"/>
          </a:p>
          <a:p>
            <a:endParaRPr lang="en-US" altLang="fr-FR" dirty="0"/>
          </a:p>
          <a:p>
            <a:r>
              <a:rPr lang="hu-HU" altLang="fr-FR" dirty="0" err="1">
                <a:solidFill>
                  <a:srgbClr val="36AADE"/>
                </a:solidFill>
              </a:rPr>
              <a:t>FISMA</a:t>
            </a:r>
            <a:r>
              <a:rPr lang="hu-HU" altLang="fr-FR" dirty="0">
                <a:solidFill>
                  <a:srgbClr val="36AADE"/>
                </a:solidFill>
              </a:rPr>
              <a:t> meeting, 28 </a:t>
            </a:r>
            <a:r>
              <a:rPr lang="en-US" altLang="fr-FR" dirty="0">
                <a:solidFill>
                  <a:srgbClr val="36AADE"/>
                </a:solidFill>
              </a:rPr>
              <a:t>June </a:t>
            </a:r>
            <a:r>
              <a:rPr lang="en-US" altLang="fr-FR" dirty="0" smtClean="0">
                <a:solidFill>
                  <a:srgbClr val="36AADE"/>
                </a:solidFill>
              </a:rPr>
              <a:t>2018</a:t>
            </a:r>
          </a:p>
          <a:p>
            <a:endParaRPr lang="en-US" altLang="en-US" dirty="0">
              <a:solidFill>
                <a:srgbClr val="36AADE"/>
              </a:solidFill>
            </a:endParaRPr>
          </a:p>
          <a:p>
            <a:r>
              <a:rPr lang="en-GB" altLang="en-US" dirty="0">
                <a:solidFill>
                  <a:srgbClr val="36AADE"/>
                </a:solidFill>
              </a:rPr>
              <a:t/>
            </a:r>
            <a:br>
              <a:rPr lang="en-GB" altLang="en-US" dirty="0">
                <a:solidFill>
                  <a:srgbClr val="36AADE"/>
                </a:solidFill>
              </a:rPr>
            </a:br>
            <a:endParaRPr lang="en-GB" dirty="0">
              <a:solidFill>
                <a:srgbClr val="36AADE"/>
              </a:solidFill>
            </a:endParaRPr>
          </a:p>
        </p:txBody>
      </p:sp>
      <p:sp>
        <p:nvSpPr>
          <p:cNvPr id="3" name="TextBox 2"/>
          <p:cNvSpPr txBox="1"/>
          <p:nvPr/>
        </p:nvSpPr>
        <p:spPr>
          <a:xfrm>
            <a:off x="2483768" y="3068960"/>
            <a:ext cx="4752528" cy="1754326"/>
          </a:xfrm>
          <a:prstGeom prst="rect">
            <a:avLst/>
          </a:prstGeom>
          <a:noFill/>
        </p:spPr>
        <p:txBody>
          <a:bodyPr wrap="square" rtlCol="0">
            <a:spAutoFit/>
          </a:bodyPr>
          <a:lstStyle/>
          <a:p>
            <a:r>
              <a:rPr lang="en-GB" dirty="0" smtClean="0"/>
              <a:t>Metadata standardisation – Lessons learned</a:t>
            </a:r>
          </a:p>
          <a:p>
            <a:endParaRPr lang="en-GB" altLang="en-US" dirty="0" smtClean="0">
              <a:solidFill>
                <a:srgbClr val="36AADE"/>
              </a:solidFill>
            </a:endParaRPr>
          </a:p>
          <a:p>
            <a:r>
              <a:rPr lang="en-GB" dirty="0" smtClean="0"/>
              <a:t>Create </a:t>
            </a:r>
            <a:r>
              <a:rPr lang="en-GB" b="1" dirty="0" smtClean="0"/>
              <a:t>common code lists </a:t>
            </a:r>
            <a:r>
              <a:rPr lang="en-GB" dirty="0" smtClean="0"/>
              <a:t>if used by more than one system</a:t>
            </a:r>
          </a:p>
          <a:p>
            <a:r>
              <a:rPr lang="pt-PT" dirty="0" smtClean="0"/>
              <a:t>(…)</a:t>
            </a:r>
            <a:endParaRPr lang="en-GB" dirty="0" smtClean="0"/>
          </a:p>
          <a:p>
            <a:endParaRPr lang="en-GB" dirty="0"/>
          </a:p>
        </p:txBody>
      </p:sp>
    </p:spTree>
    <p:extLst>
      <p:ext uri="{BB962C8B-B14F-4D97-AF65-F5344CB8AC3E}">
        <p14:creationId xmlns:p14="http://schemas.microsoft.com/office/powerpoint/2010/main" val="1698217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2000" err="1" smtClean="0"/>
              <a:t>Tímea's email [redacted]</a:t>
            </a:r>
            <a:endParaRPr lang="en-GB" sz="2000"/>
          </a:p>
        </p:txBody>
      </p:sp>
      <p:sp>
        <p:nvSpPr>
          <p:cNvPr id="3" name="Content Placeholder 2"/>
          <p:cNvSpPr>
            <a:spLocks noGrp="1"/>
          </p:cNvSpPr>
          <p:nvPr>
            <p:ph idx="1"/>
          </p:nvPr>
        </p:nvSpPr>
        <p:spPr>
          <a:xfrm>
            <a:off x="467544" y="1196752"/>
            <a:ext cx="8229600" cy="4525963"/>
          </a:xfrm>
        </p:spPr>
        <p:txBody>
          <a:bodyPr>
            <a:normAutofit/>
          </a:bodyPr>
          <a:lstStyle/>
          <a:p>
            <a:pPr marL="0" indent="0">
              <a:buNone/>
            </a:pPr>
            <a:endParaRPr lang="pt-PT" sz="1200" dirty="0" smtClean="0"/>
          </a:p>
          <a:p>
            <a:pPr marL="0" indent="0">
              <a:buNone/>
            </a:pPr>
            <a:r>
              <a:rPr lang="en-GB" sz="1400" dirty="0" smtClean="0"/>
              <a:t>- Name authority list, name authority file, authority list are identified as lists of proper names, not classes so this term would cover only a minority of our authority tables. (Yes, I know that we use named instead of name but we are practically the only one to do so; this term version is not a big step in the direction of harmonisation and/or unequivocal understanding.)</a:t>
            </a:r>
          </a:p>
          <a:p>
            <a:pPr marL="0" indent="0">
              <a:buNone/>
            </a:pPr>
            <a:endParaRPr lang="en-GB" sz="1400" dirty="0" smtClean="0"/>
          </a:p>
          <a:p>
            <a:pPr marL="0" indent="0">
              <a:buNone/>
            </a:pPr>
            <a:r>
              <a:rPr lang="en-GB" sz="1400" dirty="0" smtClean="0"/>
              <a:t>- I think structured vocabulary term could also be interesting ("An organized set of terms, headings or codes representing concepts and their interrelationships, which can be used to support information retrieval.") but it would not be ideal to differentiate authority tables from thesauri – thesauri also have a structure – and the parallel use of structured vocabulary contra controlled vocabulary terms could not help unambiguity.</a:t>
            </a:r>
          </a:p>
          <a:p>
            <a:pPr marL="0" indent="0">
              <a:buNone/>
            </a:pPr>
            <a:endParaRPr lang="en-GB" sz="1400" dirty="0" smtClean="0"/>
          </a:p>
          <a:p>
            <a:pPr marL="0" indent="0">
              <a:buNone/>
            </a:pPr>
            <a:r>
              <a:rPr lang="en-GB" sz="1400" dirty="0" smtClean="0"/>
              <a:t>- Ontologies are identified as a type of vocabularies while we categorised them as models.</a:t>
            </a:r>
          </a:p>
          <a:p>
            <a:pPr marL="0" indent="0">
              <a:buNone/>
            </a:pPr>
            <a:endParaRPr lang="en-GB" sz="1400" dirty="0" smtClean="0"/>
          </a:p>
          <a:p>
            <a:pPr marL="0" indent="0">
              <a:buNone/>
            </a:pPr>
            <a:r>
              <a:rPr lang="en-GB" sz="1400" dirty="0" smtClean="0"/>
              <a:t>- Mappings are relationships between a concept in one vocabulary and one or more concepts in another [vocabulary] by the definition which makes reference to ISO. We should take this into consideration in the editorial content.</a:t>
            </a:r>
          </a:p>
          <a:p>
            <a:pPr marL="0" indent="0">
              <a:buNone/>
            </a:pPr>
            <a:endParaRPr lang="en-GB" sz="1200" dirty="0"/>
          </a:p>
        </p:txBody>
      </p:sp>
      <p:sp>
        <p:nvSpPr>
          <p:cNvPr id="5" name="Slide Number Placeholder 4"/>
          <p:cNvSpPr>
            <a:spLocks noGrp="1"/>
          </p:cNvSpPr>
          <p:nvPr>
            <p:ph type="sldNum" sz="quarter" idx="12"/>
          </p:nvPr>
        </p:nvSpPr>
        <p:spPr/>
        <p:txBody>
          <a:bodyPr/>
          <a:lstStyle/>
          <a:p>
            <a:fld id="{E4DF7A02-FC1E-4E80-BACA-3278433E497B}" type="slidenum">
              <a:rPr lang="en-GB" smtClean="0"/>
              <a:t>6</a:t>
            </a:fld>
            <a:endParaRPr lang="en-GB"/>
          </a:p>
        </p:txBody>
      </p:sp>
      <p:graphicFrame>
        <p:nvGraphicFramePr>
          <p:cNvPr id="7" name="Object 6"/>
          <p:cNvGraphicFramePr>
            <a:graphicFrameLocks noChangeAspect="1"/>
          </p:cNvGraphicFramePr>
          <p:nvPr>
            <p:extLst>
              <p:ext uri="{D42A27DB-BD31-4B8C-83A1-F6EECF244321}">
                <p14:modId xmlns:p14="http://schemas.microsoft.com/office/powerpoint/2010/main" val="2659730069"/>
              </p:ext>
            </p:extLst>
          </p:nvPr>
        </p:nvGraphicFramePr>
        <p:xfrm>
          <a:off x="5868144" y="5013176"/>
          <a:ext cx="889000" cy="685800"/>
        </p:xfrm>
        <a:graphic>
          <a:graphicData uri="http://schemas.openxmlformats.org/presentationml/2006/ole">
            <mc:AlternateContent xmlns:mc="http://schemas.openxmlformats.org/markup-compatibility/2006">
              <mc:Choice xmlns:v="urn:schemas-microsoft-com:vml" Requires="v">
                <p:oleObj spid="_x0000_s1078" name="Packager Shell Object" showAsIcon="1" r:id="rId3" imgW="0" imgH="0" progId="Package">
                  <p:embed/>
                </p:oleObj>
              </mc:Choice>
              <mc:Fallback>
                <p:oleObj name="Packager Shell Object" showAsIcon="1" r:id="rId3" imgW="0" imgH="0" progId="Package">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5868144" y="5013176"/>
                        <a:ext cx="889000" cy="685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7156050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2000" err="1" smtClean="0"/>
              <a:t>and bucket list…</a:t>
            </a:r>
            <a:endParaRPr lang="en-GB" sz="2000"/>
          </a:p>
        </p:txBody>
      </p:sp>
      <p:sp>
        <p:nvSpPr>
          <p:cNvPr id="3" name="Content Placeholder 2"/>
          <p:cNvSpPr>
            <a:spLocks noGrp="1"/>
          </p:cNvSpPr>
          <p:nvPr>
            <p:ph idx="1"/>
          </p:nvPr>
        </p:nvSpPr>
        <p:spPr>
          <a:xfrm>
            <a:off x="457200" y="1600201"/>
            <a:ext cx="8229600" cy="2404864"/>
          </a:xfrm>
        </p:spPr>
        <p:txBody>
          <a:bodyPr>
            <a:normAutofit/>
          </a:bodyPr>
          <a:lstStyle/>
          <a:p>
            <a:pPr marL="0" indent="0">
              <a:buNone/>
            </a:pPr>
            <a:r>
              <a:rPr lang="en-GB" sz="1400" dirty="0" smtClean="0"/>
              <a:t>We need a term for the above mentioned "authority tables" + thesauri + ATTO tables + alignments together, normally called </a:t>
            </a:r>
            <a:r>
              <a:rPr lang="en-GB" sz="1400" b="1" dirty="0" smtClean="0"/>
              <a:t>controlled vocabularies</a:t>
            </a:r>
            <a:r>
              <a:rPr lang="en-GB" sz="1400" dirty="0" smtClean="0"/>
              <a:t>. If we keep this name, controlled vocabularies cannot be used as synonym of authority tables because authority tables represent only a subset of controlled vocabularies.</a:t>
            </a:r>
          </a:p>
          <a:p>
            <a:pPr marL="0" indent="0">
              <a:buNone/>
            </a:pPr>
            <a:endParaRPr lang="en-GB" sz="1400" dirty="0" smtClean="0"/>
          </a:p>
          <a:p>
            <a:pPr marL="0" indent="0">
              <a:buNone/>
            </a:pPr>
            <a:r>
              <a:rPr lang="en-GB" sz="1400" dirty="0" smtClean="0"/>
              <a:t>We need a term for the above mentioned "controlled vocabularies" and models (= schemas + ontologies + presentation style sheets + application profiles) together, normally called </a:t>
            </a:r>
            <a:r>
              <a:rPr lang="en-GB" sz="1400" b="1" dirty="0" smtClean="0"/>
              <a:t>assets</a:t>
            </a:r>
            <a:r>
              <a:rPr lang="en-GB" sz="1400" dirty="0" smtClean="0"/>
              <a:t>.</a:t>
            </a:r>
          </a:p>
          <a:p>
            <a:pPr marL="0" indent="0">
              <a:buNone/>
            </a:pPr>
            <a:endParaRPr lang="pt-PT" sz="1200" dirty="0" smtClean="0"/>
          </a:p>
          <a:p>
            <a:pPr marL="0" indent="0">
              <a:buNone/>
            </a:pPr>
            <a:endParaRPr lang="en-GB" sz="1200" dirty="0"/>
          </a:p>
        </p:txBody>
      </p:sp>
      <p:sp>
        <p:nvSpPr>
          <p:cNvPr id="5" name="Slide Number Placeholder 4"/>
          <p:cNvSpPr>
            <a:spLocks noGrp="1"/>
          </p:cNvSpPr>
          <p:nvPr>
            <p:ph type="sldNum" sz="quarter" idx="12"/>
          </p:nvPr>
        </p:nvSpPr>
        <p:spPr/>
        <p:txBody>
          <a:bodyPr/>
          <a:lstStyle/>
          <a:p>
            <a:fld id="{E4DF7A02-FC1E-4E80-BACA-3278433E497B}" type="slidenum">
              <a:rPr lang="en-GB" smtClean="0"/>
              <a:t>7</a:t>
            </a:fld>
            <a:endParaRPr lang="en-GB"/>
          </a:p>
        </p:txBody>
      </p:sp>
    </p:spTree>
    <p:extLst>
      <p:ext uri="{BB962C8B-B14F-4D97-AF65-F5344CB8AC3E}">
        <p14:creationId xmlns:p14="http://schemas.microsoft.com/office/powerpoint/2010/main" val="12126374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4DF7A02-FC1E-4E80-BACA-3278433E497B}" type="slidenum">
              <a:rPr lang="en-GB" smtClean="0"/>
              <a:t>8</a:t>
            </a:fld>
            <a:endParaRPr lang="en-GB"/>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315" t="28767" r="2239"/>
          <a:stretch>
            <a:fillRect/>
          </a:stretch>
        </p:blipFill>
        <p:spPr bwMode="auto">
          <a:xfrm>
            <a:off x="-324544" y="1124744"/>
            <a:ext cx="10139082" cy="4391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07704" y="548680"/>
            <a:ext cx="4030719" cy="400110"/>
          </a:xfrm>
          <a:prstGeom prst="rect">
            <a:avLst/>
          </a:prstGeom>
          <a:noFill/>
        </p:spPr>
        <p:txBody>
          <a:bodyPr wrap="none" rtlCol="0">
            <a:spAutoFit/>
          </a:bodyPr>
          <a:lstStyle/>
          <a:p>
            <a:r>
              <a:rPr lang="en-GB" sz="2000" b="1" dirty="0" smtClean="0">
                <a:latin typeface="+mj-lt"/>
              </a:rPr>
              <a:t>Inventory of controlled vocabularies</a:t>
            </a:r>
            <a:endParaRPr lang="en-GB" sz="2000" b="1" dirty="0">
              <a:latin typeface="+mj-lt"/>
            </a:endParaRPr>
          </a:p>
        </p:txBody>
      </p:sp>
    </p:spTree>
    <p:extLst>
      <p:ext uri="{BB962C8B-B14F-4D97-AF65-F5344CB8AC3E}">
        <p14:creationId xmlns:p14="http://schemas.microsoft.com/office/powerpoint/2010/main" val="298956745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700809"/>
            <a:ext cx="5544616" cy="1800200"/>
          </a:xfrm>
        </p:spPr>
        <p:txBody>
          <a:bodyPr>
            <a:normAutofit fontScale="25000" lnSpcReduction="20000"/>
          </a:bodyPr>
          <a:lstStyle/>
          <a:p>
            <a:pPr marL="0" indent="0">
              <a:buNone/>
            </a:pPr>
            <a:r>
              <a:rPr lang="en-GB" sz="4800" dirty="0" smtClean="0"/>
              <a:t>The use of </a:t>
            </a:r>
            <a:r>
              <a:rPr lang="en-GB" sz="4800" b="1" dirty="0" smtClean="0"/>
              <a:t>harmonised (common) code lists </a:t>
            </a:r>
            <a:r>
              <a:rPr lang="en-GB" sz="4800" dirty="0" smtClean="0"/>
              <a:t>is crucial in the processes of collection, exchange and dissemination of data in order to facilitate their understanding and comparability.</a:t>
            </a:r>
            <a:br>
              <a:rPr lang="en-GB" sz="4800" dirty="0" smtClean="0"/>
            </a:br>
            <a:r>
              <a:rPr lang="en-GB" sz="4800" dirty="0" smtClean="0"/>
              <a:t>The Eurostat Standard Code </a:t>
            </a:r>
            <a:r>
              <a:rPr lang="en-GB" sz="4800" dirty="0" err="1" smtClean="0"/>
              <a:t>LIsts</a:t>
            </a:r>
            <a:r>
              <a:rPr lang="en-GB" sz="4800" dirty="0" smtClean="0"/>
              <a:t> (</a:t>
            </a:r>
            <a:r>
              <a:rPr lang="en-GB" sz="4800" dirty="0" err="1" smtClean="0"/>
              <a:t>SCLs</a:t>
            </a:r>
            <a:r>
              <a:rPr lang="en-GB" sz="4800" dirty="0" smtClean="0"/>
              <a:t>) are defined on the basis of official classifications and their creation follow a certain number of basic 'rules', like:</a:t>
            </a:r>
          </a:p>
          <a:p>
            <a:pPr marL="0" indent="0">
              <a:buNone/>
            </a:pPr>
            <a:r>
              <a:rPr lang="en-GB" sz="4800" dirty="0" smtClean="0"/>
              <a:t>- Codes made of less than 12 digits</a:t>
            </a:r>
          </a:p>
          <a:p>
            <a:pPr marL="0" indent="0">
              <a:buNone/>
            </a:pPr>
            <a:r>
              <a:rPr lang="en-GB" sz="4800" dirty="0" smtClean="0"/>
              <a:t>- Alphanumerical codes starting with a letter (avoiding 'leading zeroes')</a:t>
            </a:r>
          </a:p>
          <a:p>
            <a:pPr marL="0" indent="0">
              <a:buNone/>
            </a:pPr>
            <a:r>
              <a:rPr lang="en-GB" sz="4800" dirty="0" smtClean="0"/>
              <a:t>- Some special characters allowed ( the dash '-' for intervals and the </a:t>
            </a:r>
            <a:r>
              <a:rPr lang="en-GB" sz="4800" dirty="0" err="1" smtClean="0"/>
              <a:t>undersocre</a:t>
            </a:r>
            <a:r>
              <a:rPr lang="en-GB" sz="4800" dirty="0" smtClean="0"/>
              <a:t> '_' for sums)</a:t>
            </a:r>
            <a:br>
              <a:rPr lang="en-GB" sz="4800" dirty="0" smtClean="0"/>
            </a:br>
            <a:r>
              <a:rPr lang="en-GB" sz="4800" b="1" dirty="0" smtClean="0"/>
              <a:t>Introduction The Eurostat standard code lists (</a:t>
            </a:r>
            <a:r>
              <a:rPr lang="en-GB" sz="4800" b="1" dirty="0" err="1" smtClean="0"/>
              <a:t>SCL</a:t>
            </a:r>
            <a:r>
              <a:rPr lang="en-GB" sz="4800" b="1" dirty="0" smtClean="0"/>
              <a:t>)</a:t>
            </a:r>
          </a:p>
          <a:p>
            <a:pPr marL="0" indent="0">
              <a:buNone/>
            </a:pPr>
            <a:endParaRPr lang="en-GB" dirty="0"/>
          </a:p>
        </p:txBody>
      </p:sp>
      <p:sp>
        <p:nvSpPr>
          <p:cNvPr id="5" name="Slide Number Placeholder 4"/>
          <p:cNvSpPr>
            <a:spLocks noGrp="1"/>
          </p:cNvSpPr>
          <p:nvPr>
            <p:ph type="sldNum" sz="quarter" idx="12"/>
          </p:nvPr>
        </p:nvSpPr>
        <p:spPr/>
        <p:txBody>
          <a:bodyPr/>
          <a:lstStyle/>
          <a:p>
            <a:fld id="{E4DF7A02-FC1E-4E80-BACA-3278433E497B}" type="slidenum">
              <a:rPr lang="en-GB" smtClean="0"/>
              <a:t>9</a:t>
            </a:fld>
            <a:endParaRPr lang="en-GB"/>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7624" y="332656"/>
            <a:ext cx="582358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410916" y="3717032"/>
            <a:ext cx="6768752" cy="1384995"/>
          </a:xfrm>
          <a:prstGeom prst="rect">
            <a:avLst/>
          </a:prstGeom>
          <a:noFill/>
        </p:spPr>
        <p:txBody>
          <a:bodyPr wrap="square" rtlCol="0">
            <a:spAutoFit/>
          </a:bodyPr>
          <a:lstStyle/>
          <a:p>
            <a:r>
              <a:rPr lang="en-GB" sz="1200" b="1" dirty="0"/>
              <a:t>Code lists (dictionaries)</a:t>
            </a:r>
          </a:p>
          <a:p>
            <a:r>
              <a:rPr lang="en-GB" sz="1200" dirty="0" smtClean="0"/>
              <a:t>Code </a:t>
            </a:r>
            <a:r>
              <a:rPr lang="en-GB" sz="1200" dirty="0"/>
              <a:t>lists are structural metadata. They provide the coding for the dimensions used in a table, e.g. UNIT, AGE, SEX, etc. All code lists currently used in </a:t>
            </a:r>
            <a:r>
              <a:rPr lang="en-GB" sz="1200" dirty="0" err="1"/>
              <a:t>Eurobase</a:t>
            </a:r>
            <a:r>
              <a:rPr lang="en-GB" sz="1200" dirty="0"/>
              <a:t> are available in the code list (see '</a:t>
            </a:r>
            <a:r>
              <a:rPr lang="en-GB" sz="1200" dirty="0" err="1"/>
              <a:t>dic</a:t>
            </a:r>
            <a:r>
              <a:rPr lang="en-GB" sz="1200" dirty="0"/>
              <a:t>'), in EN, FR and DE. Code lists are very relevant when writing table titles: the terminology used in table titles should be coherent with code lists where applicable. </a:t>
            </a:r>
            <a:br>
              <a:rPr lang="en-GB" sz="1200" dirty="0"/>
            </a:br>
            <a:r>
              <a:rPr lang="en-GB" sz="1200" b="1" dirty="0" smtClean="0">
                <a:hlinkClick r:id="rId3"/>
              </a:rPr>
              <a:t>Glossary</a:t>
            </a:r>
            <a:r>
              <a:rPr lang="en-GB" sz="1200" b="1" i="1" dirty="0" smtClean="0"/>
              <a:t> </a:t>
            </a:r>
            <a:r>
              <a:rPr lang="en-GB" sz="1200" i="1" dirty="0" smtClean="0"/>
              <a:t/>
            </a:r>
            <a:br>
              <a:rPr lang="en-GB" sz="1200" i="1" dirty="0" smtClean="0"/>
            </a:br>
            <a:endParaRPr lang="en-GB" sz="1200" dirty="0"/>
          </a:p>
        </p:txBody>
      </p:sp>
    </p:spTree>
    <p:extLst>
      <p:ext uri="{BB962C8B-B14F-4D97-AF65-F5344CB8AC3E}">
        <p14:creationId xmlns:p14="http://schemas.microsoft.com/office/powerpoint/2010/main" val="362337799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7.10.11"/>
  <p:tag name="AS_TITLE" val="Aspose.Slides for .NET 2.0"/>
  <p:tag name="AS_VERSION" val="17.9.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1339</Words>
  <Application>Microsoft Office PowerPoint</Application>
  <PresentationFormat>On-screen Show (4:3)</PresentationFormat>
  <Paragraphs>308</Paragraphs>
  <Slides>35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Office Theme</vt:lpstr>
      <vt:lpstr>Packager Shell Object</vt:lpstr>
      <vt:lpstr>Worksheet</vt:lpstr>
      <vt:lpstr>To be or not to be</vt:lpstr>
      <vt:lpstr>PowerPoint Presentation</vt:lpstr>
      <vt:lpstr>PowerPoint Presentation</vt:lpstr>
      <vt:lpstr>EU Vocabularies's assets</vt:lpstr>
      <vt:lpstr>         </vt:lpstr>
      <vt:lpstr>Tímea's email [redacted]</vt:lpstr>
      <vt:lpstr>and bucket list…</vt:lpstr>
      <vt:lpstr>PowerPoint Presentation</vt:lpstr>
      <vt:lpstr>PowerPoint Presentation</vt:lpstr>
      <vt:lpstr>PowerPoint Presentation</vt:lpstr>
      <vt:lpstr>Inspire metadata</vt:lpstr>
      <vt:lpstr>PowerPoint Presentation</vt:lpstr>
      <vt:lpstr>PowerPoint Presentation</vt:lpstr>
      <vt:lpstr>PowerPoint Presentation</vt:lpstr>
      <vt:lpstr>  UNSD - United Nations Statistics Division </vt:lpstr>
      <vt:lpstr>UNECE</vt:lpstr>
      <vt:lpstr>PowerPoint Presentation</vt:lpstr>
      <vt:lpstr>PowerPoint Presentation</vt:lpstr>
      <vt:lpstr>PowerPoint Presentation</vt:lpstr>
      <vt:lpstr>PowerPoint Presentation</vt:lpstr>
      <vt:lpstr>Library of Congress</vt:lpstr>
      <vt:lpstr>Library of Congress</vt:lpstr>
      <vt:lpstr>SDMX Content-Oriented Guidelines (COG) </vt:lpstr>
      <vt:lpstr>EDItEUR - ONIX</vt:lpstr>
      <vt:lpstr>ONIX [Codelists in other languages]</vt:lpstr>
      <vt:lpstr>flat lists</vt:lpstr>
      <vt:lpstr>flat lists</vt:lpstr>
      <vt:lpstr>Introduction to Controlled Vocabularies: Terminology for Art, Architecture, and Other Cultural Works Patricia Harpring </vt:lpstr>
      <vt:lpstr>PowerPoint Presentation</vt:lpstr>
      <vt:lpstr>The Getty Research Institute </vt:lpstr>
      <vt:lpstr> </vt:lpstr>
      <vt:lpstr>Online Dictionary for Library and Information Science  by Joan M. Reitz </vt:lpstr>
      <vt:lpstr>Registry</vt:lpstr>
      <vt:lpstr>PowerPoint Presentation</vt:lpstr>
      <vt:lpstr>  Library and Archives Canada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be or not to be an AT</dc:title>
  <dc:creator>ILIEVA Elsa Margarida (OP)</dc:creator>
  <cp:lastModifiedBy>Eugeniu Costetchi</cp:lastModifiedBy>
  <cp:revision>76</cp:revision>
  <cp:lastPrinted>2018-07-02T10:14:20Z</cp:lastPrinted>
  <dcterms:created xsi:type="dcterms:W3CDTF">2018-06-29T08:51:59Z</dcterms:created>
  <dcterms:modified xsi:type="dcterms:W3CDTF">2018-07-11T15:15:48Z</dcterms:modified>
</cp:coreProperties>
</file>