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</p:sldMasterIdLst>
  <p:notesMasterIdLst>
    <p:notesMasterId r:id="rId26"/>
  </p:notesMasterIdLst>
  <p:sldIdLst>
    <p:sldId id="277" r:id="rId5"/>
    <p:sldId id="259" r:id="rId6"/>
    <p:sldId id="260" r:id="rId7"/>
    <p:sldId id="265" r:id="rId8"/>
    <p:sldId id="262" r:id="rId9"/>
    <p:sldId id="261" r:id="rId10"/>
    <p:sldId id="257" r:id="rId11"/>
    <p:sldId id="258" r:id="rId12"/>
    <p:sldId id="264" r:id="rId13"/>
    <p:sldId id="271" r:id="rId14"/>
    <p:sldId id="266" r:id="rId15"/>
    <p:sldId id="267" r:id="rId16"/>
    <p:sldId id="270" r:id="rId17"/>
    <p:sldId id="273" r:id="rId18"/>
    <p:sldId id="263" r:id="rId19"/>
    <p:sldId id="268" r:id="rId20"/>
    <p:sldId id="275" r:id="rId21"/>
    <p:sldId id="276" r:id="rId22"/>
    <p:sldId id="272" r:id="rId23"/>
    <p:sldId id="274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3BAF4-0153-4138-8F39-1E271623D2A0}" v="1615" dt="2025-05-23T22:22:13.514"/>
    <p1510:client id="{61F639F6-B5A4-1732-0044-E63076CB1BE7}" v="1072" dt="2025-05-23T22:10:21.691"/>
    <p1510:client id="{81AD5F44-61B2-5BFC-994B-AD97CBBC7980}" v="6" dt="2025-05-23T20:45:41.731"/>
    <p1510:client id="{EC6EF98D-4A5A-ACFD-5E82-CE6B142734E3}" v="7" dt="2025-05-23T20:26:32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08" autoAdjust="0"/>
  </p:normalViewPr>
  <p:slideViewPr>
    <p:cSldViewPr snapToGrid="0">
      <p:cViewPr varScale="1">
        <p:scale>
          <a:sx n="84" d="100"/>
          <a:sy n="84" d="100"/>
        </p:scale>
        <p:origin x="1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062FF-96F6-4591-B047-C325BBAC58E6}" type="datetimeFigureOut">
              <a:t>5/24/2025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655D4-A32C-4CB8-911E-6982DB590E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36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88DB0-F6A1-15F9-EF4E-76087E555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171B94-5D65-CB96-E077-2A63A1546D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680D91-4A4E-6095-CF3B-312669585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04EE4-5857-91D5-073A-7A2865D93B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655D4-A32C-4CB8-911E-6982DB590E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52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22BD2-D958-02C4-015B-1844EB872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CB0AFC-0B6F-D4A0-CA09-34C621FE9B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CF5AAB-C447-B50B-94F5-E8A080C51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993F6-F078-9704-D08C-F4F822D780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655D4-A32C-4CB8-911E-6982DB590E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35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655D4-A32C-4CB8-911E-6982DB590E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52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655D4-A32C-4CB8-911E-6982DB590E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12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A15AB-3644-A17F-B57C-4F9B8641A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8AE410-40AD-AC29-4965-7AB7161072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87B27D-7EAD-CDD4-E4CD-6B5DC2D5D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3CC9C-C988-DF82-005C-F153A31E6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655D4-A32C-4CB8-911E-6982DB590E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03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81E22-20B9-13C9-085C-504D5F5F1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FE0785-BBB9-4E63-4B29-1248AC886B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49A02C-6E7B-4443-FFFF-AA5D16E2D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A3A90-C50B-6341-092C-0ACD344A14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655D4-A32C-4CB8-911E-6982DB590E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00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655D4-A32C-4CB8-911E-6982DB590E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24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655D4-A32C-4CB8-911E-6982DB590E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6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655D4-A32C-4CB8-911E-6982DB590E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8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655D4-A32C-4CB8-911E-6982DB590E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8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655D4-A32C-4CB8-911E-6982DB590E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48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655D4-A32C-4CB8-911E-6982DB590E25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09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655D4-A32C-4CB8-911E-6982DB590E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60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655D4-A32C-4CB8-911E-6982DB590E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17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655D4-A32C-4CB8-911E-6982DB590E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63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9D50A-28E7-C719-080F-5E8E1FB07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A6DBFB-2975-F7D6-1525-F9FE160F80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0C5042-F0A8-609F-125E-40BDA4D7E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7200A-DDCB-C3D5-0FE1-D13BD0BB1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655D4-A32C-4CB8-911E-6982DB590E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1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7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54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3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5/24/2025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440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4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5/24/2025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1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05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84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02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3162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5/24/2025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42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29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33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10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A83DC-0EA9-458D-447F-3F345CBEB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4EBBE75-543F-3D94-0AF9-29E5910BB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/>
              <a:t>Cybersecurity Threats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6B5FCC2-12AB-2BE3-DA9E-B59B94DD73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/>
              <a:t>Cristian Alexandru Soare</a:t>
            </a:r>
          </a:p>
          <a:p>
            <a:r>
              <a:rPr lang="en-US"/>
              <a:t>Costin-Tiberiu Vasilescu</a:t>
            </a:r>
          </a:p>
        </p:txBody>
      </p:sp>
    </p:spTree>
    <p:extLst>
      <p:ext uri="{BB962C8B-B14F-4D97-AF65-F5344CB8AC3E}">
        <p14:creationId xmlns:p14="http://schemas.microsoft.com/office/powerpoint/2010/main" val="294483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FA4E-08BB-1FC0-1ABE-6F310C04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Attacked Industry /</a:t>
            </a:r>
            <a:br>
              <a:rPr lang="en-US"/>
            </a:br>
            <a:r>
              <a:rPr lang="en-US"/>
              <a:t>Country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9B1B-9E64-8C77-BCCB-E0400C2A5B7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UK: </a:t>
            </a:r>
            <a:r>
              <a:rPr lang="en-US" sz="2400" b="1">
                <a:solidFill>
                  <a:schemeClr val="tx2"/>
                </a:solidFill>
              </a:rPr>
              <a:t>IT</a:t>
            </a:r>
            <a:r>
              <a:rPr lang="en-US" sz="2400" b="1"/>
              <a:t> and </a:t>
            </a:r>
            <a:r>
              <a:rPr lang="en-US" sz="2400" b="1">
                <a:solidFill>
                  <a:schemeClr val="tx2"/>
                </a:solidFill>
              </a:rPr>
              <a:t>Banking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Russia: </a:t>
            </a:r>
            <a:r>
              <a:rPr lang="en-US" sz="2400" b="1" err="1">
                <a:solidFill>
                  <a:schemeClr val="tx2"/>
                </a:solidFill>
              </a:rPr>
              <a:t>Telecomunications</a:t>
            </a:r>
            <a:endParaRPr lang="en-US" sz="2400" b="1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India: </a:t>
            </a:r>
            <a:r>
              <a:rPr lang="en-US" sz="2400" b="1">
                <a:solidFill>
                  <a:schemeClr val="tx2"/>
                </a:solidFill>
              </a:rPr>
              <a:t>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0A57C3-045D-9C7B-AEAB-39A8F67913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998" b="-1104"/>
          <a:stretch/>
        </p:blipFill>
        <p:spPr>
          <a:xfrm>
            <a:off x="5782310" y="91480"/>
            <a:ext cx="6295390" cy="33307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1FCABAC-ABE7-831D-F110-71EB07816DF5}"/>
              </a:ext>
            </a:extLst>
          </p:cNvPr>
          <p:cNvGrpSpPr/>
          <p:nvPr/>
        </p:nvGrpSpPr>
        <p:grpSpPr>
          <a:xfrm>
            <a:off x="6810310" y="424552"/>
            <a:ext cx="4239390" cy="6273994"/>
            <a:chOff x="6658610" y="584006"/>
            <a:chExt cx="4239390" cy="627399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226B77E-0468-F30B-E6A5-2535463A1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8610" y="584006"/>
              <a:ext cx="1910542" cy="618251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03C779A-FAA1-C041-ECE7-7C135D649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69152" y="675486"/>
              <a:ext cx="1187166" cy="618251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9B20378-3C58-1A32-3725-514D873B8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56318" y="746761"/>
              <a:ext cx="1141682" cy="609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657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4B22B42-E32B-4128-AE6A-67CC5D5B4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669"/>
            <a:ext cx="12256770" cy="6755331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3CB5530-0636-6BD8-C5D4-D4F62753AC61}"/>
              </a:ext>
            </a:extLst>
          </p:cNvPr>
          <p:cNvSpPr/>
          <p:nvPr/>
        </p:nvSpPr>
        <p:spPr>
          <a:xfrm>
            <a:off x="7345680" y="-228600"/>
            <a:ext cx="5016500" cy="1803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7E723BF-F7C2-100F-CD41-94A3C1B4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260" y="340096"/>
            <a:ext cx="3609340" cy="923037"/>
          </a:xfrm>
        </p:spPr>
        <p:txBody>
          <a:bodyPr anchor="b">
            <a:normAutofit fontScale="90000"/>
          </a:bodyPr>
          <a:lstStyle/>
          <a:p>
            <a:r>
              <a:rPr lang="en-US"/>
              <a:t>Attack Source</a:t>
            </a:r>
            <a:br>
              <a:rPr lang="en-US"/>
            </a:br>
            <a:r>
              <a:rPr lang="en-US"/>
              <a:t>/ Country</a:t>
            </a:r>
          </a:p>
        </p:txBody>
      </p:sp>
    </p:spTree>
    <p:extLst>
      <p:ext uri="{BB962C8B-B14F-4D97-AF65-F5344CB8AC3E}">
        <p14:creationId xmlns:p14="http://schemas.microsoft.com/office/powerpoint/2010/main" val="210083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769D4-659C-1A5A-09BD-EB943906F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F1E033B-253C-E479-3EED-CD8867C84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656"/>
            <a:ext cx="12192000" cy="669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10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3FA95-7442-9EE7-BC95-EE13A7A9D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97A141-616D-3A5A-3309-15E33D3D6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32"/>
            <a:ext cx="12192000" cy="675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0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2D95B-3FE6-A5DB-69FE-EC7F2178B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BA0B-8CFD-7DDB-868B-F5730AAC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 Type /</a:t>
            </a:r>
            <a:br>
              <a:rPr lang="en-US"/>
            </a:br>
            <a:r>
              <a:rPr lang="en-US"/>
              <a:t>Country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1FB07-1C25-8798-890E-93B4B7A4965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UK and France have a problem with </a:t>
            </a:r>
            <a:r>
              <a:rPr lang="en-US" sz="2400" b="1" err="1">
                <a:solidFill>
                  <a:schemeClr val="tx2"/>
                </a:solidFill>
              </a:rPr>
              <a:t>Phising</a:t>
            </a:r>
            <a:r>
              <a:rPr lang="en-US" sz="2400" b="1"/>
              <a:t> attacks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USA struggles with </a:t>
            </a:r>
            <a:r>
              <a:rPr lang="en-US" sz="2400" b="1">
                <a:solidFill>
                  <a:schemeClr val="tx2"/>
                </a:solidFill>
              </a:rPr>
              <a:t>DDOS</a:t>
            </a:r>
            <a:r>
              <a:rPr lang="en-US" sz="2400" b="1"/>
              <a:t> attacks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FA1C4-E28C-D4DA-7A14-5AB6B716C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792"/>
            <a:ext cx="6096000" cy="24417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83CD333-991E-BA87-91FA-D3F7AF96E4F9}"/>
              </a:ext>
            </a:extLst>
          </p:cNvPr>
          <p:cNvGrpSpPr/>
          <p:nvPr/>
        </p:nvGrpSpPr>
        <p:grpSpPr>
          <a:xfrm>
            <a:off x="6803993" y="457847"/>
            <a:ext cx="4680013" cy="6351361"/>
            <a:chOff x="4967111" y="0"/>
            <a:chExt cx="5110339" cy="69353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45CA7B-01E6-A976-52D2-F788AE2C1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7111" y="0"/>
              <a:ext cx="2257778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7251CA2-601E-7200-124F-BEEF2475E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05839" y="95249"/>
              <a:ext cx="1454415" cy="678413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B4D6532-0266-83D5-7518-C9A803017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69779" y="94084"/>
              <a:ext cx="1407671" cy="6841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106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207DD7F-1FFD-BD95-1188-E6235D8D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5412740" cy="1680205"/>
          </a:xfrm>
        </p:spPr>
        <p:txBody>
          <a:bodyPr/>
          <a:lstStyle/>
          <a:p>
            <a:r>
              <a:rPr lang="en-US"/>
              <a:t>Attack Source / Vulnerability</a:t>
            </a:r>
          </a:p>
        </p:txBody>
      </p:sp>
      <p:pic>
        <p:nvPicPr>
          <p:cNvPr id="12" name="Picture Placeholder 11" descr="A graph of data on a screen&#10;&#10;AI-generated content may be incorrect.">
            <a:extLst>
              <a:ext uri="{FF2B5EF4-FFF2-40B4-BE49-F238E27FC236}">
                <a16:creationId xmlns:a16="http://schemas.microsoft.com/office/drawing/2014/main" id="{1D21D3A4-BB45-B1CC-46EF-92EFDBA1AC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/>
        </p:blipFill>
        <p:spPr>
          <a:xfrm>
            <a:off x="6007100" y="-7621"/>
            <a:ext cx="6184900" cy="6815317"/>
          </a:xfr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3937CA-6C52-BADF-E22F-632EB589BCF9}"/>
              </a:ext>
            </a:extLst>
          </p:cNvPr>
          <p:cNvSpPr txBox="1"/>
          <p:nvPr/>
        </p:nvSpPr>
        <p:spPr>
          <a:xfrm>
            <a:off x="592667" y="2419047"/>
            <a:ext cx="51404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1"/>
                </a:solidFill>
              </a:rPr>
              <a:t>Nation-state: </a:t>
            </a:r>
            <a:r>
              <a:rPr lang="en-US" sz="2400" b="1">
                <a:solidFill>
                  <a:schemeClr val="tx2"/>
                </a:solidFill>
              </a:rPr>
              <a:t>Zero-day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1"/>
                </a:solidFill>
              </a:rPr>
              <a:t>Insider: </a:t>
            </a:r>
            <a:r>
              <a:rPr lang="en-US" sz="2400" b="1">
                <a:solidFill>
                  <a:schemeClr val="tx2"/>
                </a:solidFill>
              </a:rPr>
              <a:t>Unpatched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1"/>
                </a:solidFill>
              </a:rPr>
              <a:t>Hacker Group: </a:t>
            </a:r>
            <a:r>
              <a:rPr lang="en-US" sz="2400" b="1">
                <a:solidFill>
                  <a:schemeClr val="tx2"/>
                </a:solidFill>
              </a:rPr>
              <a:t>Social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68601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5C9E-21E8-7B27-7002-572B1A06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135920"/>
          </a:xfrm>
        </p:spPr>
        <p:txBody>
          <a:bodyPr/>
          <a:lstStyle/>
          <a:p>
            <a:r>
              <a:rPr lang="en-US"/>
              <a:t>Attack Type / Industry</a:t>
            </a:r>
          </a:p>
        </p:txBody>
      </p:sp>
      <p:pic>
        <p:nvPicPr>
          <p:cNvPr id="7" name="Content Placeholder 6" descr="A close up of a text&#10;&#10;AI-generated content may be incorrect.">
            <a:extLst>
              <a:ext uri="{FF2B5EF4-FFF2-40B4-BE49-F238E27FC236}">
                <a16:creationId xmlns:a16="http://schemas.microsoft.com/office/drawing/2014/main" id="{39F37710-6E13-1FF2-FF5F-4FF023CFCE2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30446" y="1589253"/>
            <a:ext cx="6448425" cy="609600"/>
          </a:xfrm>
        </p:spPr>
      </p:pic>
      <p:pic>
        <p:nvPicPr>
          <p:cNvPr id="9" name="Picture 8" descr="A close-up of a colorful background&#10;&#10;AI-generated content may be incorrect.">
            <a:extLst>
              <a:ext uri="{FF2B5EF4-FFF2-40B4-BE49-F238E27FC236}">
                <a16:creationId xmlns:a16="http://schemas.microsoft.com/office/drawing/2014/main" id="{9EE7161C-1240-64D2-FDB2-5FD35CF47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668" y="2200502"/>
            <a:ext cx="933905" cy="40051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83B276-8886-328F-148E-A05C8B439BC6}"/>
              </a:ext>
            </a:extLst>
          </p:cNvPr>
          <p:cNvSpPr txBox="1"/>
          <p:nvPr/>
        </p:nvSpPr>
        <p:spPr>
          <a:xfrm>
            <a:off x="5321903" y="6204857"/>
            <a:ext cx="1185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Banking</a:t>
            </a:r>
          </a:p>
        </p:txBody>
      </p:sp>
      <p:pic>
        <p:nvPicPr>
          <p:cNvPr id="11" name="Picture 10" descr="A colorful stripes on a white background&#10;&#10;AI-generated content may be incorrect.">
            <a:extLst>
              <a:ext uri="{FF2B5EF4-FFF2-40B4-BE49-F238E27FC236}">
                <a16:creationId xmlns:a16="http://schemas.microsoft.com/office/drawing/2014/main" id="{4E45B148-3781-5847-39C6-8C5DD44CE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128" y="2202995"/>
            <a:ext cx="1181555" cy="40001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017302-E46E-938A-0095-B5EFA4FD00CB}"/>
              </a:ext>
            </a:extLst>
          </p:cNvPr>
          <p:cNvSpPr txBox="1"/>
          <p:nvPr/>
        </p:nvSpPr>
        <p:spPr>
          <a:xfrm>
            <a:off x="6507235" y="6204856"/>
            <a:ext cx="1185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F819D6-6D73-E8C4-CE92-E9FC50068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9239" y="2203980"/>
            <a:ext cx="1194858" cy="39982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BDB25E-E991-BD82-246B-CC7BE137654B}"/>
              </a:ext>
            </a:extLst>
          </p:cNvPr>
          <p:cNvSpPr txBox="1"/>
          <p:nvPr/>
        </p:nvSpPr>
        <p:spPr>
          <a:xfrm>
            <a:off x="7499044" y="6204855"/>
            <a:ext cx="21045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solidFill>
                  <a:schemeClr val="bg1"/>
                </a:solidFill>
              </a:rPr>
              <a:t>Telecomunications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1A7DB5-F18F-CB92-0198-8C08A0F1F590}"/>
              </a:ext>
            </a:extLst>
          </p:cNvPr>
          <p:cNvSpPr txBox="1"/>
          <p:nvPr/>
        </p:nvSpPr>
        <p:spPr>
          <a:xfrm>
            <a:off x="592665" y="2322285"/>
            <a:ext cx="434219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1"/>
                </a:solidFill>
              </a:rPr>
              <a:t>Banking: </a:t>
            </a:r>
            <a:r>
              <a:rPr lang="en-US" sz="2400" b="1" err="1">
                <a:solidFill>
                  <a:schemeClr val="tx2"/>
                </a:solidFill>
              </a:rPr>
              <a:t>Phising</a:t>
            </a:r>
            <a:endParaRPr lang="en-US" sz="2400" b="1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1"/>
                </a:solidFill>
              </a:rPr>
              <a:t>IT: </a:t>
            </a:r>
            <a:r>
              <a:rPr lang="en-US" sz="2400" b="1">
                <a:solidFill>
                  <a:schemeClr val="tx2"/>
                </a:solidFill>
              </a:rPr>
              <a:t>DDoS</a:t>
            </a:r>
            <a:r>
              <a:rPr lang="en-US" sz="2400" b="1">
                <a:solidFill>
                  <a:schemeClr val="bg1"/>
                </a:solidFill>
              </a:rPr>
              <a:t>, </a:t>
            </a:r>
            <a:r>
              <a:rPr lang="en-US" sz="2400" b="1">
                <a:solidFill>
                  <a:schemeClr val="tx2"/>
                </a:solidFill>
              </a:rPr>
              <a:t>Phishing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err="1">
                <a:solidFill>
                  <a:schemeClr val="bg1"/>
                </a:solidFill>
              </a:rPr>
              <a:t>Telecomunications</a:t>
            </a:r>
            <a:r>
              <a:rPr lang="en-US" sz="2400" b="1">
                <a:solidFill>
                  <a:schemeClr val="bg1"/>
                </a:solidFill>
              </a:rPr>
              <a:t>: </a:t>
            </a:r>
            <a:r>
              <a:rPr lang="en-US" sz="2400" b="1">
                <a:solidFill>
                  <a:schemeClr val="tx2"/>
                </a:solidFill>
              </a:rPr>
              <a:t>DDoS</a:t>
            </a:r>
            <a:r>
              <a:rPr lang="en-US" sz="2400" b="1">
                <a:solidFill>
                  <a:schemeClr val="bg1"/>
                </a:solidFill>
              </a:rPr>
              <a:t>, </a:t>
            </a:r>
            <a:r>
              <a:rPr lang="en-US" sz="2400" b="1">
                <a:solidFill>
                  <a:schemeClr val="tx2"/>
                </a:solidFill>
              </a:rPr>
              <a:t>SQL</a:t>
            </a:r>
            <a:r>
              <a:rPr lang="en-US" sz="2400" b="1">
                <a:solidFill>
                  <a:schemeClr val="bg1"/>
                </a:solidFill>
              </a:rPr>
              <a:t> </a:t>
            </a:r>
            <a:r>
              <a:rPr lang="en-US" sz="2400" b="1">
                <a:solidFill>
                  <a:schemeClr val="tx2"/>
                </a:solidFill>
              </a:rPr>
              <a:t>Injection</a:t>
            </a:r>
          </a:p>
        </p:txBody>
      </p:sp>
    </p:spTree>
    <p:extLst>
      <p:ext uri="{BB962C8B-B14F-4D97-AF65-F5344CB8AC3E}">
        <p14:creationId xmlns:p14="http://schemas.microsoft.com/office/powerpoint/2010/main" val="3814973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5AEDE-8E73-CD08-8FFF-6F712ED74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A320CF9-A6CC-5858-AD47-82DC391E9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/>
              <a:t>Average Resolution Time / Attack Type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9BB9A9-AAA2-24B2-E54C-1653E4F5034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60" y="3279579"/>
            <a:ext cx="5044440" cy="2994415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sz="2400" b="1"/>
              <a:t>We can see that the hardest type of attack to resolve is </a:t>
            </a:r>
            <a:r>
              <a:rPr lang="en-US" sz="2400" b="1">
                <a:solidFill>
                  <a:schemeClr val="tx2">
                    <a:lumMod val="75000"/>
                  </a:schemeClr>
                </a:solidFill>
              </a:rPr>
              <a:t>Malware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E8C93-8F38-0EF5-EC9F-CA97E2F73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827" y="0"/>
            <a:ext cx="456057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8684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E3C07-17A9-F269-CFB5-2A9D1FDCF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592F959-8AF8-C54F-66F1-A731FB59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3120390" cy="2354026"/>
          </a:xfrm>
        </p:spPr>
        <p:txBody>
          <a:bodyPr/>
          <a:lstStyle/>
          <a:p>
            <a:r>
              <a:rPr lang="en-US"/>
              <a:t>Average Resolution Time / Attack Type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609546-0888-25D7-1F1F-63628152C33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75310" y="3429000"/>
            <a:ext cx="3006090" cy="2994415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sz="2400" b="1"/>
              <a:t>Increase of </a:t>
            </a:r>
            <a:r>
              <a:rPr lang="en-US" sz="2400" b="1">
                <a:solidFill>
                  <a:schemeClr val="tx2"/>
                </a:solidFill>
              </a:rPr>
              <a:t>Resolution Time </a:t>
            </a:r>
            <a:r>
              <a:rPr lang="en-US" sz="2400" b="1"/>
              <a:t>over the years for </a:t>
            </a:r>
            <a:r>
              <a:rPr lang="en-US" sz="2400" b="1">
                <a:solidFill>
                  <a:schemeClr val="tx2"/>
                </a:solidFill>
              </a:rPr>
              <a:t>Malware</a:t>
            </a:r>
            <a:r>
              <a:rPr lang="en-US" sz="2400" b="1"/>
              <a:t> attacks</a:t>
            </a:r>
            <a:endParaRPr lang="en-US" sz="2400" b="1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027530-79B1-23C0-6301-C5C3F8958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775" y="0"/>
            <a:ext cx="82462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47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1FA9-1FD4-E499-66B4-F7E00476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Unhappy Ending (boring data)</a:t>
            </a:r>
          </a:p>
        </p:txBody>
      </p:sp>
      <p:pic>
        <p:nvPicPr>
          <p:cNvPr id="4" name="Content Placeholder 3" descr="A graph of a loss&#10;&#10;AI-generated content may be incorrect.">
            <a:extLst>
              <a:ext uri="{FF2B5EF4-FFF2-40B4-BE49-F238E27FC236}">
                <a16:creationId xmlns:a16="http://schemas.microsoft.com/office/drawing/2014/main" id="{454017B8-8900-A6AD-CDE2-426F013F8F0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89439" y="2282009"/>
            <a:ext cx="4875392" cy="4243613"/>
          </a:xfrm>
        </p:spPr>
      </p:pic>
      <p:pic>
        <p:nvPicPr>
          <p:cNvPr id="5" name="Picture 4" descr="A graph of a number of blue rectangular objects&#10;&#10;AI-generated content may be incorrect.">
            <a:extLst>
              <a:ext uri="{FF2B5EF4-FFF2-40B4-BE49-F238E27FC236}">
                <a16:creationId xmlns:a16="http://schemas.microsoft.com/office/drawing/2014/main" id="{3031574B-FDC1-B27E-9171-A7216EA44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083" y="2407104"/>
            <a:ext cx="6366027" cy="40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5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D189DE8-D5C7-627F-14A4-D274FA42B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/>
              <a:t>Overview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19B8E22-8FFF-FD22-C86C-A073CE30D4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4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Number of reported attacks: </a:t>
            </a:r>
            <a:r>
              <a:rPr lang="en-US"/>
              <a:t>3000</a:t>
            </a:r>
          </a:p>
          <a:p>
            <a:r>
              <a:rPr lang="en-US">
                <a:solidFill>
                  <a:schemeClr val="bg1"/>
                </a:solidFill>
              </a:rPr>
              <a:t>Total financial loss: </a:t>
            </a:r>
            <a:r>
              <a:rPr lang="en-US"/>
              <a:t>$151.480 Million</a:t>
            </a:r>
          </a:p>
          <a:p>
            <a:r>
              <a:rPr lang="en-US">
                <a:solidFill>
                  <a:schemeClr val="bg1"/>
                </a:solidFill>
              </a:rPr>
              <a:t>Number of affected users: </a:t>
            </a:r>
            <a:r>
              <a:rPr lang="en-US"/>
              <a:t>1.510 Millions</a:t>
            </a:r>
          </a:p>
        </p:txBody>
      </p:sp>
    </p:spTree>
    <p:extLst>
      <p:ext uri="{BB962C8B-B14F-4D97-AF65-F5344CB8AC3E}">
        <p14:creationId xmlns:p14="http://schemas.microsoft.com/office/powerpoint/2010/main" val="419770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9BBA8-7C93-9616-C2FF-C6EAEE61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Unhappy Ending (boring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B01F3-7D9D-9F8F-938F-1C9339B379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95600" y="1810293"/>
            <a:ext cx="2440215" cy="723900"/>
          </a:xfrm>
        </p:spPr>
        <p:txBody>
          <a:bodyPr vert="horz" lIns="0" tIns="228600" rIns="0" bIns="0" rtlCol="0" anchor="t">
            <a:normAutofit/>
          </a:bodyPr>
          <a:lstStyle/>
          <a:p>
            <a:pPr marL="0" indent="0">
              <a:buNone/>
            </a:pPr>
            <a:r>
              <a:rPr lang="en-US"/>
              <a:t>Potentially synthetic?</a:t>
            </a:r>
          </a:p>
        </p:txBody>
      </p:sp>
      <p:pic>
        <p:nvPicPr>
          <p:cNvPr id="4" name="Picture 3" descr="A chart of a distribution of financial loss&#10;&#10;AI-generated content may be incorrect.">
            <a:extLst>
              <a:ext uri="{FF2B5EF4-FFF2-40B4-BE49-F238E27FC236}">
                <a16:creationId xmlns:a16="http://schemas.microsoft.com/office/drawing/2014/main" id="{96BB7079-274F-7B8B-9F1B-CDA596648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73" y="2535767"/>
            <a:ext cx="5144559" cy="3866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A66651-D153-0A25-18D1-A774BAE3A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961" y="1996244"/>
            <a:ext cx="59721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31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09A0E1-25E2-7CFE-3EF1-51A5FE7C2717}"/>
              </a:ext>
            </a:extLst>
          </p:cNvPr>
          <p:cNvSpPr/>
          <p:nvPr/>
        </p:nvSpPr>
        <p:spPr>
          <a:xfrm>
            <a:off x="5257800" y="3213100"/>
            <a:ext cx="4114800" cy="1663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E3D19-F6F7-D2EC-4904-EFEA90450F28}"/>
              </a:ext>
            </a:extLst>
          </p:cNvPr>
          <p:cNvSpPr txBox="1"/>
          <p:nvPr/>
        </p:nvSpPr>
        <p:spPr>
          <a:xfrm>
            <a:off x="3923193" y="2659102"/>
            <a:ext cx="434561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spc="1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6600" b="1" spc="1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1600" spc="1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and stay safe</a:t>
            </a:r>
            <a:endParaRPr lang="en-US" sz="6600" spc="1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2722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F7AAEE5-3C59-C3B8-C07C-6D70F1E02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/>
              <a:t>Trends over the years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D3F4132-4B17-18F9-05A8-5F3DEA0717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Attack numbers fluctuate year to year—spikes in </a:t>
            </a:r>
            <a:r>
              <a:rPr lang="en-US"/>
              <a:t>2017 </a:t>
            </a:r>
            <a:r>
              <a:rPr lang="en-US">
                <a:solidFill>
                  <a:schemeClr val="bg1"/>
                </a:solidFill>
              </a:rPr>
              <a:t>&amp;</a:t>
            </a:r>
            <a:r>
              <a:rPr lang="en-US"/>
              <a:t> 2022</a:t>
            </a:r>
            <a:r>
              <a:rPr lang="en-US">
                <a:solidFill>
                  <a:schemeClr val="bg1"/>
                </a:solidFill>
              </a:rPr>
              <a:t>, drop in </a:t>
            </a:r>
            <a:r>
              <a:rPr lang="en-US"/>
              <a:t>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Financial loss stays consistently high, even in years with fewer attacks.</a:t>
            </a:r>
          </a:p>
        </p:txBody>
      </p:sp>
      <p:pic>
        <p:nvPicPr>
          <p:cNvPr id="11" name="Picture 10" descr="A graph showing the growth of a company&#10;&#10;AI-generated content may be incorrect.">
            <a:extLst>
              <a:ext uri="{FF2B5EF4-FFF2-40B4-BE49-F238E27FC236}">
                <a16:creationId xmlns:a16="http://schemas.microsoft.com/office/drawing/2014/main" id="{7D84BC06-2DD3-3409-67F3-0F7FAC345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3430"/>
            <a:ext cx="5791200" cy="3092270"/>
          </a:xfrm>
          <a:prstGeom prst="rect">
            <a:avLst/>
          </a:prstGeom>
        </p:spPr>
      </p:pic>
      <p:pic>
        <p:nvPicPr>
          <p:cNvPr id="14" name="Picture 13" descr="A graph with blue lines&#10;&#10;AI-generated content may be incorrect.">
            <a:extLst>
              <a:ext uri="{FF2B5EF4-FFF2-40B4-BE49-F238E27FC236}">
                <a16:creationId xmlns:a16="http://schemas.microsoft.com/office/drawing/2014/main" id="{4E18E9EE-5B53-6DD8-8F14-A8A9E3EEA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777"/>
            <a:ext cx="5791200" cy="32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26774BA-E5A3-368C-6B29-5DDF9C9A5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"/>
            <a:ext cx="9245600" cy="684030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141A74-FDB3-EB0C-B643-FA4B6BA5CC20}"/>
              </a:ext>
            </a:extLst>
          </p:cNvPr>
          <p:cNvSpPr/>
          <p:nvPr/>
        </p:nvSpPr>
        <p:spPr>
          <a:xfrm>
            <a:off x="6096000" y="-412595"/>
            <a:ext cx="6096000" cy="281010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82CA26-B6BE-CE99-8B34-ED0C6FB1F79A}"/>
              </a:ext>
            </a:extLst>
          </p:cNvPr>
          <p:cNvSpPr txBox="1"/>
          <p:nvPr/>
        </p:nvSpPr>
        <p:spPr>
          <a:xfrm>
            <a:off x="6684833" y="207628"/>
            <a:ext cx="49183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spc="1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Financial Impact</a:t>
            </a:r>
          </a:p>
          <a:p>
            <a:r>
              <a:rPr lang="en-US" sz="4800" b="1" spc="1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 Country</a:t>
            </a:r>
          </a:p>
        </p:txBody>
      </p:sp>
    </p:spTree>
    <p:extLst>
      <p:ext uri="{BB962C8B-B14F-4D97-AF65-F5344CB8AC3E}">
        <p14:creationId xmlns:p14="http://schemas.microsoft.com/office/powerpoint/2010/main" val="64935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0F6938C-F4BF-68EB-F489-31C73235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/>
              <a:t>Financial Loss / Population</a:t>
            </a:r>
          </a:p>
        </p:txBody>
      </p:sp>
      <p:pic>
        <p:nvPicPr>
          <p:cNvPr id="5" name="Content Placeholder 4" descr="A screenshot of a map&#10;&#10;AI-generated content may be incorrect.">
            <a:extLst>
              <a:ext uri="{FF2B5EF4-FFF2-40B4-BE49-F238E27FC236}">
                <a16:creationId xmlns:a16="http://schemas.microsoft.com/office/drawing/2014/main" id="{5995846D-6B55-7602-C7D5-CBFA6D04B9F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307598" y="2403713"/>
            <a:ext cx="5625797" cy="1888888"/>
          </a:xfr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2465D47-ED6A-D06B-7E6E-3BCD2BA7779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4360" y="2543476"/>
            <a:ext cx="2771140" cy="1749124"/>
          </a:xfrm>
        </p:spPr>
        <p:txBody>
          <a:bodyPr vert="horz" lIns="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/>
              <a:t>Higher impact on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tx2"/>
                </a:solidFill>
              </a:rPr>
              <a:t>Australia</a:t>
            </a:r>
            <a:r>
              <a:rPr lang="en-US" sz="2400" b="1"/>
              <a:t>?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map of the country&#10;&#10;AI-generated content may be incorrect.">
            <a:extLst>
              <a:ext uri="{FF2B5EF4-FFF2-40B4-BE49-F238E27FC236}">
                <a16:creationId xmlns:a16="http://schemas.microsoft.com/office/drawing/2014/main" id="{940D4584-C8BE-6C48-5F8E-902AF6542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73" y="4572000"/>
            <a:ext cx="5619750" cy="200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0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25A1-FC31-810F-CBEF-0949A861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Financial Loss / Population</a:t>
            </a:r>
          </a:p>
        </p:txBody>
      </p:sp>
      <p:pic>
        <p:nvPicPr>
          <p:cNvPr id="5" name="Content Placeholder 4" descr="A map of asia with a white rectangular box&#10;&#10;AI-generated content may be incorrect.">
            <a:extLst>
              <a:ext uri="{FF2B5EF4-FFF2-40B4-BE49-F238E27FC236}">
                <a16:creationId xmlns:a16="http://schemas.microsoft.com/office/drawing/2014/main" id="{02383C34-E926-F983-7DA9-F3C832E0BE7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7931" y="3325305"/>
            <a:ext cx="4791075" cy="2324100"/>
          </a:xfrm>
        </p:spPr>
      </p:pic>
      <p:pic>
        <p:nvPicPr>
          <p:cNvPr id="6" name="Content Placeholder 5" descr="A map of the world with a white sign&#10;&#10;AI-generated content may be incorrect.">
            <a:extLst>
              <a:ext uri="{FF2B5EF4-FFF2-40B4-BE49-F238E27FC236}">
                <a16:creationId xmlns:a16="http://schemas.microsoft.com/office/drawing/2014/main" id="{7286CB68-BE34-5ADB-8299-F884256E1D3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660572" y="3331116"/>
            <a:ext cx="5471159" cy="231247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FFDBD-024A-C1CD-34EB-2DD12EEC0480}"/>
              </a:ext>
            </a:extLst>
          </p:cNvPr>
          <p:cNvSpPr txBox="1"/>
          <p:nvPr/>
        </p:nvSpPr>
        <p:spPr>
          <a:xfrm>
            <a:off x="594360" y="2586566"/>
            <a:ext cx="69184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Difference in reporting accuracy?</a:t>
            </a:r>
          </a:p>
        </p:txBody>
      </p:sp>
    </p:spTree>
    <p:extLst>
      <p:ext uri="{BB962C8B-B14F-4D97-AF65-F5344CB8AC3E}">
        <p14:creationId xmlns:p14="http://schemas.microsoft.com/office/powerpoint/2010/main" val="77708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97BC-3CF4-DD66-A94E-808FC0A5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/>
              <a:t>Financial Loss</a:t>
            </a:r>
            <a:br>
              <a:rPr lang="en-US"/>
            </a:br>
            <a:r>
              <a:rPr lang="en-US"/>
              <a:t>Heatmap</a:t>
            </a:r>
            <a:br>
              <a:rPr lang="en-US"/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87FBC-2132-F3EC-6391-28B9686AE17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60" y="3279579"/>
            <a:ext cx="5044440" cy="2994415"/>
          </a:xfrm>
        </p:spPr>
        <p:txBody>
          <a:bodyPr/>
          <a:lstStyle/>
          <a:p>
            <a:r>
              <a:rPr lang="en-US" sz="2400" b="1"/>
              <a:t>Highest losses:</a:t>
            </a:r>
          </a:p>
          <a:p>
            <a:r>
              <a:rPr lang="en-US" sz="2400" b="1">
                <a:solidFill>
                  <a:schemeClr val="tx2"/>
                </a:solidFill>
              </a:rPr>
              <a:t>China</a:t>
            </a:r>
            <a:r>
              <a:rPr lang="en-US" sz="2400" b="1"/>
              <a:t> in </a:t>
            </a:r>
            <a:r>
              <a:rPr lang="en-US" sz="2400" b="1">
                <a:solidFill>
                  <a:schemeClr val="tx2"/>
                </a:solidFill>
              </a:rPr>
              <a:t>2016</a:t>
            </a:r>
            <a:r>
              <a:rPr lang="en-US" sz="2400" b="1"/>
              <a:t> and </a:t>
            </a:r>
            <a:r>
              <a:rPr lang="en-US" sz="2400" b="1">
                <a:solidFill>
                  <a:schemeClr val="tx2"/>
                </a:solidFill>
              </a:rPr>
              <a:t>Germany</a:t>
            </a:r>
            <a:r>
              <a:rPr lang="en-US" sz="2400" b="1"/>
              <a:t> in </a:t>
            </a:r>
            <a:r>
              <a:rPr lang="en-US" sz="2400" b="1">
                <a:solidFill>
                  <a:schemeClr val="tx2"/>
                </a:solidFill>
              </a:rPr>
              <a:t>2019</a:t>
            </a:r>
          </a:p>
        </p:txBody>
      </p:sp>
      <p:pic>
        <p:nvPicPr>
          <p:cNvPr id="4" name="Picture 3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5CAE332F-858C-C3EF-9434-82AAF2CB08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65"/>
          <a:stretch/>
        </p:blipFill>
        <p:spPr>
          <a:xfrm>
            <a:off x="5638800" y="924025"/>
            <a:ext cx="6118225" cy="477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3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6079-43EE-922C-2535-9B800184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/>
              <a:t>What happened?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B1398-532D-AA64-DD29-69EECDE5AB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 vert="horz" lIns="0" tIns="0" rIns="0" bIns="0" rtlCol="0">
            <a:normAutofit fontScale="92500" lnSpcReduction="10000"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China: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Credential-stuffing raid on Alibaba’s Taobao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Mirai IoT botnet fallout in China</a:t>
            </a:r>
          </a:p>
          <a:p>
            <a:endParaRPr lang="en-US" sz="2400" b="1"/>
          </a:p>
          <a:p>
            <a:r>
              <a:rPr lang="en-US" sz="2400" b="1">
                <a:solidFill>
                  <a:schemeClr val="tx2"/>
                </a:solidFill>
              </a:rPr>
              <a:t>Germany: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Rheinmetall Automotive malware outage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/>
              <a:t>Emotet</a:t>
            </a:r>
            <a:r>
              <a:rPr lang="en-US" sz="2400"/>
              <a:t> shuts down the City of Frankfurt’s IT network</a:t>
            </a:r>
          </a:p>
        </p:txBody>
      </p:sp>
      <p:pic>
        <p:nvPicPr>
          <p:cNvPr id="6" name="Picture 5" descr="Change Healthcare outage continues to cause network disruptions ...">
            <a:extLst>
              <a:ext uri="{FF2B5EF4-FFF2-40B4-BE49-F238E27FC236}">
                <a16:creationId xmlns:a16="http://schemas.microsoft.com/office/drawing/2014/main" id="{45CD1558-DAFF-F0B6-BE16-A7EADB384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3" y="3276143"/>
            <a:ext cx="4230913" cy="282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49AB-AAC2-4428-2599-6B9713111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1645920"/>
          </a:xfrm>
        </p:spPr>
        <p:txBody>
          <a:bodyPr/>
          <a:lstStyle/>
          <a:p>
            <a:r>
              <a:rPr lang="en-US"/>
              <a:t>What Industries are Targeted?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E45306B-89BD-6699-CC19-44DA5340A04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" t="3079" r="2199"/>
          <a:stretch/>
        </p:blipFill>
        <p:spPr>
          <a:xfrm>
            <a:off x="0" y="94804"/>
            <a:ext cx="5791200" cy="666839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C9F52-E75E-6137-A869-E02FFCE842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IT </a:t>
            </a:r>
            <a:r>
              <a:rPr lang="en-US">
                <a:solidFill>
                  <a:schemeClr val="bg1"/>
                </a:solidFill>
              </a:rPr>
              <a:t>and</a:t>
            </a:r>
            <a:r>
              <a:rPr lang="en-US"/>
              <a:t> Banking </a:t>
            </a:r>
            <a:r>
              <a:rPr lang="en-US">
                <a:solidFill>
                  <a:schemeClr val="bg1"/>
                </a:solidFill>
              </a:rPr>
              <a:t>face the highest number of attacks.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Government</a:t>
            </a:r>
            <a:r>
              <a:rPr lang="en-US">
                <a:solidFill>
                  <a:schemeClr val="bg1"/>
                </a:solidFill>
              </a:rPr>
              <a:t> attacks are more costly</a:t>
            </a:r>
          </a:p>
        </p:txBody>
      </p:sp>
    </p:spTree>
    <p:extLst>
      <p:ext uri="{BB962C8B-B14F-4D97-AF65-F5344CB8AC3E}">
        <p14:creationId xmlns:p14="http://schemas.microsoft.com/office/powerpoint/2010/main" val="26863139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335aaf-f198-463d-817a-4b0a1e90121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EE45382468C48B8B657A3A9077311" ma:contentTypeVersion="17" ma:contentTypeDescription="Create a new document." ma:contentTypeScope="" ma:versionID="b7db17bb3a9e321819f2628c741f276f">
  <xsd:schema xmlns:xsd="http://www.w3.org/2001/XMLSchema" xmlns:xs="http://www.w3.org/2001/XMLSchema" xmlns:p="http://schemas.microsoft.com/office/2006/metadata/properties" xmlns:ns3="b3335aaf-f198-463d-817a-4b0a1e901213" xmlns:ns4="c453c62b-a80d-4cb1-95e2-77f0b88c8efb" targetNamespace="http://schemas.microsoft.com/office/2006/metadata/properties" ma:root="true" ma:fieldsID="5f8d994c9413941741d98b3e598437a6" ns3:_="" ns4:_="">
    <xsd:import namespace="b3335aaf-f198-463d-817a-4b0a1e901213"/>
    <xsd:import namespace="c453c62b-a80d-4cb1-95e2-77f0b88c8e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  <xsd:element ref="ns3:MediaServiceDateTaken" minOccurs="0"/>
                <xsd:element ref="ns3:MediaServiceSearchProperties" minOccurs="0"/>
                <xsd:element ref="ns3:MediaServiceObjectDetectorVersion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335aaf-f198-463d-817a-4b0a1e9012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53c62b-a80d-4cb1-95e2-77f0b88c8ef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B5AB6B-FD8E-4368-ADC8-149C82C956D9}">
  <ds:schemaRefs>
    <ds:schemaRef ds:uri="http://purl.org/dc/dcmitype/"/>
    <ds:schemaRef ds:uri="http://purl.org/dc/terms/"/>
    <ds:schemaRef ds:uri="c453c62b-a80d-4cb1-95e2-77f0b88c8efb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b3335aaf-f198-463d-817a-4b0a1e901213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BC015AC5-D4D5-4056-BA49-B4C34D46B3F4}">
  <ds:schemaRefs>
    <ds:schemaRef ds:uri="b3335aaf-f198-463d-817a-4b0a1e901213"/>
    <ds:schemaRef ds:uri="c453c62b-a80d-4cb1-95e2-77f0b88c8e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08D8D20-C65C-4A14-8A5C-6B4871DB64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155</TotalTime>
  <Words>299</Words>
  <Application>Microsoft Office PowerPoint</Application>
  <PresentationFormat>Widescreen</PresentationFormat>
  <Paragraphs>74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Franklin Gothic Book</vt:lpstr>
      <vt:lpstr>Franklin Gothic Demi</vt:lpstr>
      <vt:lpstr>Custom</vt:lpstr>
      <vt:lpstr>Cybersecurity Threats</vt:lpstr>
      <vt:lpstr>Overview</vt:lpstr>
      <vt:lpstr>Trends over the years</vt:lpstr>
      <vt:lpstr>PowerPoint Presentation</vt:lpstr>
      <vt:lpstr>Financial Loss / Population</vt:lpstr>
      <vt:lpstr>Financial Loss / Population</vt:lpstr>
      <vt:lpstr>Financial Loss Heatmap </vt:lpstr>
      <vt:lpstr>What happened?</vt:lpstr>
      <vt:lpstr>What Industries are Targeted?</vt:lpstr>
      <vt:lpstr>Attacked Industry / Country</vt:lpstr>
      <vt:lpstr>Attack Source / Country</vt:lpstr>
      <vt:lpstr>PowerPoint Presentation</vt:lpstr>
      <vt:lpstr>PowerPoint Presentation</vt:lpstr>
      <vt:lpstr>Attack Type / Country</vt:lpstr>
      <vt:lpstr>Attack Source / Vulnerability</vt:lpstr>
      <vt:lpstr>Attack Type / Industry</vt:lpstr>
      <vt:lpstr>Average Resolution Time / Attack Type</vt:lpstr>
      <vt:lpstr>Average Resolution Time / Attack Type</vt:lpstr>
      <vt:lpstr>Unhappy Ending (boring data)</vt:lpstr>
      <vt:lpstr>Unhappy Ending (boring data)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 Soare</dc:creator>
  <cp:lastModifiedBy>CRISTIAN ALEXANDRU SOARE</cp:lastModifiedBy>
  <cp:revision>4</cp:revision>
  <dcterms:created xsi:type="dcterms:W3CDTF">2025-05-23T19:02:58Z</dcterms:created>
  <dcterms:modified xsi:type="dcterms:W3CDTF">2025-05-24T08:07:00Z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0x010100F13EE45382468C48B8B657A3A9077311</vt:lpwstr>
  </property>
</Properties>
</file>