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9" r:id="rId4"/>
    <p:sldId id="259" r:id="rId5"/>
    <p:sldId id="265" r:id="rId6"/>
    <p:sldId id="260" r:id="rId7"/>
    <p:sldId id="262" r:id="rId8"/>
    <p:sldId id="263" r:id="rId9"/>
    <p:sldId id="261" r:id="rId10"/>
    <p:sldId id="268" r:id="rId11"/>
    <p:sldId id="266" r:id="rId12"/>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3"/>
    <p:restoredTop sz="83265"/>
  </p:normalViewPr>
  <p:slideViewPr>
    <p:cSldViewPr snapToGrid="0" snapToObjects="1">
      <p:cViewPr varScale="1">
        <p:scale>
          <a:sx n="105" d="100"/>
          <a:sy n="105" d="100"/>
        </p:scale>
        <p:origin x="16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13DD2-12E2-E74A-A911-277B3E5B4113}" type="datetimeFigureOut">
              <a:rPr lang="en-NL" smtClean="0"/>
              <a:t>30/09/2020</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79973B-F8D7-F145-B01C-14D8D06D8307}" type="slidenum">
              <a:rPr lang="en-NL" smtClean="0"/>
              <a:t>‹#›</a:t>
            </a:fld>
            <a:endParaRPr lang="en-NL"/>
          </a:p>
        </p:txBody>
      </p:sp>
    </p:spTree>
    <p:extLst>
      <p:ext uri="{BB962C8B-B14F-4D97-AF65-F5344CB8AC3E}">
        <p14:creationId xmlns:p14="http://schemas.microsoft.com/office/powerpoint/2010/main" val="246634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ercona.com/doc/percona-toolkit/LATEST/pt-online-schema-change.html#cmdoption-pt-online-schema-change-max-loa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I will use version 3.2.0, because  3.2.1 has a bug with slave (some permission issues)</a:t>
            </a:r>
          </a:p>
          <a:p>
            <a:r>
              <a:rPr lang="en-NL" dirty="0"/>
              <a:t>	</a:t>
            </a:r>
          </a:p>
        </p:txBody>
      </p:sp>
      <p:sp>
        <p:nvSpPr>
          <p:cNvPr id="4" name="Slide Number Placeholder 3"/>
          <p:cNvSpPr>
            <a:spLocks noGrp="1"/>
          </p:cNvSpPr>
          <p:nvPr>
            <p:ph type="sldNum" sz="quarter" idx="5"/>
          </p:nvPr>
        </p:nvSpPr>
        <p:spPr/>
        <p:txBody>
          <a:bodyPr/>
          <a:lstStyle/>
          <a:p>
            <a:fld id="{B079973B-F8D7-F145-B01C-14D8D06D8307}" type="slidenum">
              <a:rPr lang="en-NL" smtClean="0"/>
              <a:t>2</a:t>
            </a:fld>
            <a:endParaRPr lang="en-NL"/>
          </a:p>
        </p:txBody>
      </p:sp>
    </p:spTree>
    <p:extLst>
      <p:ext uri="{BB962C8B-B14F-4D97-AF65-F5344CB8AC3E}">
        <p14:creationId xmlns:p14="http://schemas.microsoft.com/office/powerpoint/2010/main" val="1688430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I will use version 3.2.0, because  3.2.1 has a bug with slave (some permission issues)</a:t>
            </a:r>
          </a:p>
          <a:p>
            <a:r>
              <a:rPr lang="en-NL" dirty="0"/>
              <a:t>	</a:t>
            </a:r>
          </a:p>
        </p:txBody>
      </p:sp>
      <p:sp>
        <p:nvSpPr>
          <p:cNvPr id="4" name="Slide Number Placeholder 3"/>
          <p:cNvSpPr>
            <a:spLocks noGrp="1"/>
          </p:cNvSpPr>
          <p:nvPr>
            <p:ph type="sldNum" sz="quarter" idx="5"/>
          </p:nvPr>
        </p:nvSpPr>
        <p:spPr/>
        <p:txBody>
          <a:bodyPr/>
          <a:lstStyle/>
          <a:p>
            <a:fld id="{B079973B-F8D7-F145-B01C-14D8D06D8307}" type="slidenum">
              <a:rPr lang="en-NL" smtClean="0"/>
              <a:t>3</a:t>
            </a:fld>
            <a:endParaRPr lang="en-NL"/>
          </a:p>
        </p:txBody>
      </p:sp>
    </p:spTree>
    <p:extLst>
      <p:ext uri="{BB962C8B-B14F-4D97-AF65-F5344CB8AC3E}">
        <p14:creationId xmlns:p14="http://schemas.microsoft.com/office/powerpoint/2010/main" val="117446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case of slave delay f, for example, HMR will remove slave usage from application and all SQL will be performed on master.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can result in even hight on master</a:t>
            </a:r>
          </a:p>
          <a:p>
            <a:endParaRPr lang="en-NL"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our implementation we relay on default values (1000 rows, </a:t>
            </a:r>
            <a:r>
              <a:rPr lang="en-GB" sz="1200" b="0" i="0" kern="1200" dirty="0" err="1">
                <a:solidFill>
                  <a:schemeClr val="tx1"/>
                </a:solidFill>
                <a:effectLst/>
                <a:latin typeface="+mn-lt"/>
                <a:ea typeface="+mn-ea"/>
                <a:cs typeface="+mn-cs"/>
              </a:rPr>
              <a:t>Threads_running</a:t>
            </a:r>
            <a:r>
              <a:rPr lang="en-GB" sz="1200" b="0" i="0" kern="1200" dirty="0">
                <a:solidFill>
                  <a:schemeClr val="tx1"/>
                </a:solidFill>
                <a:effectLst/>
                <a:latin typeface="+mn-lt"/>
                <a:ea typeface="+mn-ea"/>
                <a:cs typeface="+mn-cs"/>
              </a:rPr>
              <a:t>=50)</a:t>
            </a:r>
            <a:endParaRPr lang="en-GB" dirty="0"/>
          </a:p>
          <a:p>
            <a:pPr marL="0" indent="0">
              <a:buNone/>
            </a:pPr>
            <a:endParaRPr lang="en-GB" dirty="0"/>
          </a:p>
          <a:p>
            <a:endParaRPr lang="en-GB" dirty="0"/>
          </a:p>
          <a:p>
            <a:r>
              <a:rPr lang="en-GB" dirty="0"/>
              <a:t>See ‘--max-load’ option (</a:t>
            </a:r>
            <a:r>
              <a:rPr lang="en-GB" dirty="0">
                <a:hlinkClick r:id="rId3"/>
              </a:rPr>
              <a:t>https://www.percona.com/doc/percona-toolkit/LATEST/pt-online-schema-change.html#cmdoption-pt-online-schema-change-max-load</a:t>
            </a:r>
            <a:r>
              <a:rPr lang="en-GB" dirty="0"/>
              <a:t>)</a:t>
            </a:r>
            <a:endParaRPr lang="en-NL" dirty="0"/>
          </a:p>
          <a:p>
            <a:endParaRPr lang="en-NL" dirty="0"/>
          </a:p>
        </p:txBody>
      </p:sp>
      <p:sp>
        <p:nvSpPr>
          <p:cNvPr id="4" name="Slide Number Placeholder 3"/>
          <p:cNvSpPr>
            <a:spLocks noGrp="1"/>
          </p:cNvSpPr>
          <p:nvPr>
            <p:ph type="sldNum" sz="quarter" idx="5"/>
          </p:nvPr>
        </p:nvSpPr>
        <p:spPr/>
        <p:txBody>
          <a:bodyPr/>
          <a:lstStyle/>
          <a:p>
            <a:fld id="{B079973B-F8D7-F145-B01C-14D8D06D8307}" type="slidenum">
              <a:rPr lang="en-NL" smtClean="0"/>
              <a:t>5</a:t>
            </a:fld>
            <a:endParaRPr lang="en-NL"/>
          </a:p>
        </p:txBody>
      </p:sp>
    </p:spTree>
    <p:extLst>
      <p:ext uri="{BB962C8B-B14F-4D97-AF65-F5344CB8AC3E}">
        <p14:creationId xmlns:p14="http://schemas.microsoft.com/office/powerpoint/2010/main" val="320040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t>
            </a:r>
            <a:r>
              <a:rPr lang="en-NL" dirty="0"/>
              <a:t>here is also auto option, that try to determine if </a:t>
            </a:r>
            <a:r>
              <a:rPr lang="en-GB" b="1" dirty="0" err="1">
                <a:effectLst/>
              </a:rPr>
              <a:t>rebuild_constraints</a:t>
            </a:r>
            <a:r>
              <a:rPr lang="en-GB" b="1" dirty="0">
                <a:effectLst/>
              </a:rPr>
              <a:t> can be used, and if not switch to  </a:t>
            </a:r>
            <a:r>
              <a:rPr lang="en-GB" b="1" dirty="0" err="1">
                <a:effectLst/>
              </a:rPr>
              <a:t>drop_swap</a:t>
            </a:r>
            <a:endParaRPr lang="en-GB" b="1" dirty="0">
              <a:effectLst/>
            </a:endParaRPr>
          </a:p>
          <a:p>
            <a:endParaRPr lang="en-NL" dirty="0"/>
          </a:p>
        </p:txBody>
      </p:sp>
      <p:sp>
        <p:nvSpPr>
          <p:cNvPr id="4" name="Slide Number Placeholder 3"/>
          <p:cNvSpPr>
            <a:spLocks noGrp="1"/>
          </p:cNvSpPr>
          <p:nvPr>
            <p:ph type="sldNum" sz="quarter" idx="5"/>
          </p:nvPr>
        </p:nvSpPr>
        <p:spPr/>
        <p:txBody>
          <a:bodyPr/>
          <a:lstStyle/>
          <a:p>
            <a:fld id="{B079973B-F8D7-F145-B01C-14D8D06D8307}" type="slidenum">
              <a:rPr lang="en-NL" smtClean="0"/>
              <a:t>6</a:t>
            </a:fld>
            <a:endParaRPr lang="en-NL"/>
          </a:p>
        </p:txBody>
      </p:sp>
    </p:spTree>
    <p:extLst>
      <p:ext uri="{BB962C8B-B14F-4D97-AF65-F5344CB8AC3E}">
        <p14:creationId xmlns:p14="http://schemas.microsoft.com/office/powerpoint/2010/main" val="2277015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t>
            </a:r>
            <a:r>
              <a:rPr lang="en-NL" dirty="0"/>
              <a:t>ailed because are too many FK to order table.</a:t>
            </a:r>
          </a:p>
          <a:p>
            <a:r>
              <a:rPr lang="en-GB" dirty="0"/>
              <a:t>The tool has to rename the foreign key when it redefines it, which adds a leading underscore to the name. In some cases, MySQL also automatically renames indexes required for the foreign key.</a:t>
            </a:r>
            <a:endParaRPr lang="en-NL" dirty="0"/>
          </a:p>
        </p:txBody>
      </p:sp>
      <p:sp>
        <p:nvSpPr>
          <p:cNvPr id="4" name="Slide Number Placeholder 3"/>
          <p:cNvSpPr>
            <a:spLocks noGrp="1"/>
          </p:cNvSpPr>
          <p:nvPr>
            <p:ph type="sldNum" sz="quarter" idx="5"/>
          </p:nvPr>
        </p:nvSpPr>
        <p:spPr/>
        <p:txBody>
          <a:bodyPr/>
          <a:lstStyle/>
          <a:p>
            <a:fld id="{B079973B-F8D7-F145-B01C-14D8D06D8307}" type="slidenum">
              <a:rPr lang="en-NL" smtClean="0"/>
              <a:t>7</a:t>
            </a:fld>
            <a:endParaRPr lang="en-NL"/>
          </a:p>
        </p:txBody>
      </p:sp>
    </p:spTree>
    <p:extLst>
      <p:ext uri="{BB962C8B-B14F-4D97-AF65-F5344CB8AC3E}">
        <p14:creationId xmlns:p14="http://schemas.microsoft.com/office/powerpoint/2010/main" val="4107900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079973B-F8D7-F145-B01C-14D8D06D8307}" type="slidenum">
              <a:rPr lang="en-NL" smtClean="0"/>
              <a:t>8</a:t>
            </a:fld>
            <a:endParaRPr lang="en-NL"/>
          </a:p>
        </p:txBody>
      </p:sp>
    </p:spTree>
    <p:extLst>
      <p:ext uri="{BB962C8B-B14F-4D97-AF65-F5344CB8AC3E}">
        <p14:creationId xmlns:p14="http://schemas.microsoft.com/office/powerpoint/2010/main" val="2920178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case of slave delay for example, HMR will remove slave usage from application and all SQL will be performed on master.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can result in even hight on master</a:t>
            </a:r>
          </a:p>
          <a:p>
            <a:endParaRPr lang="en-NL" dirty="0"/>
          </a:p>
          <a:p>
            <a:endParaRPr lang="en-NL" dirty="0"/>
          </a:p>
        </p:txBody>
      </p:sp>
      <p:sp>
        <p:nvSpPr>
          <p:cNvPr id="4" name="Slide Number Placeholder 3"/>
          <p:cNvSpPr>
            <a:spLocks noGrp="1"/>
          </p:cNvSpPr>
          <p:nvPr>
            <p:ph type="sldNum" sz="quarter" idx="5"/>
          </p:nvPr>
        </p:nvSpPr>
        <p:spPr/>
        <p:txBody>
          <a:bodyPr/>
          <a:lstStyle/>
          <a:p>
            <a:fld id="{B079973B-F8D7-F145-B01C-14D8D06D8307}" type="slidenum">
              <a:rPr lang="en-NL" smtClean="0"/>
              <a:t>9</a:t>
            </a:fld>
            <a:endParaRPr lang="en-NL"/>
          </a:p>
        </p:txBody>
      </p:sp>
    </p:spTree>
    <p:extLst>
      <p:ext uri="{BB962C8B-B14F-4D97-AF65-F5344CB8AC3E}">
        <p14:creationId xmlns:p14="http://schemas.microsoft.com/office/powerpoint/2010/main" val="1213124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case of slave delay f, for example, HMR will remove slave usage from application and all SQL will be performed on master.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can result in even hight on master</a:t>
            </a:r>
          </a:p>
          <a:p>
            <a:endParaRPr lang="en-NL" dirty="0"/>
          </a:p>
          <a:p>
            <a:endParaRPr lang="en-NL" dirty="0"/>
          </a:p>
        </p:txBody>
      </p:sp>
      <p:sp>
        <p:nvSpPr>
          <p:cNvPr id="4" name="Slide Number Placeholder 3"/>
          <p:cNvSpPr>
            <a:spLocks noGrp="1"/>
          </p:cNvSpPr>
          <p:nvPr>
            <p:ph type="sldNum" sz="quarter" idx="5"/>
          </p:nvPr>
        </p:nvSpPr>
        <p:spPr/>
        <p:txBody>
          <a:bodyPr/>
          <a:lstStyle/>
          <a:p>
            <a:fld id="{B079973B-F8D7-F145-B01C-14D8D06D8307}" type="slidenum">
              <a:rPr lang="en-NL" smtClean="0"/>
              <a:t>10</a:t>
            </a:fld>
            <a:endParaRPr lang="en-NL"/>
          </a:p>
        </p:txBody>
      </p:sp>
    </p:spTree>
    <p:extLst>
      <p:ext uri="{BB962C8B-B14F-4D97-AF65-F5344CB8AC3E}">
        <p14:creationId xmlns:p14="http://schemas.microsoft.com/office/powerpoint/2010/main" val="1342250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case of slave delay f, for example, HMR will remove slave usage from application and all SQL will be performed on master.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can result in even hight on master</a:t>
            </a:r>
          </a:p>
          <a:p>
            <a:endParaRPr lang="en-NL" dirty="0"/>
          </a:p>
          <a:p>
            <a:endParaRPr lang="en-NL" dirty="0"/>
          </a:p>
        </p:txBody>
      </p:sp>
      <p:sp>
        <p:nvSpPr>
          <p:cNvPr id="4" name="Slide Number Placeholder 3"/>
          <p:cNvSpPr>
            <a:spLocks noGrp="1"/>
          </p:cNvSpPr>
          <p:nvPr>
            <p:ph type="sldNum" sz="quarter" idx="5"/>
          </p:nvPr>
        </p:nvSpPr>
        <p:spPr/>
        <p:txBody>
          <a:bodyPr/>
          <a:lstStyle/>
          <a:p>
            <a:fld id="{B079973B-F8D7-F145-B01C-14D8D06D8307}" type="slidenum">
              <a:rPr lang="en-NL" smtClean="0"/>
              <a:t>11</a:t>
            </a:fld>
            <a:endParaRPr lang="en-NL"/>
          </a:p>
        </p:txBody>
      </p:sp>
    </p:spTree>
    <p:extLst>
      <p:ext uri="{BB962C8B-B14F-4D97-AF65-F5344CB8AC3E}">
        <p14:creationId xmlns:p14="http://schemas.microsoft.com/office/powerpoint/2010/main" val="240717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BA42-FD7C-B048-A9C2-3FA6DD53909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099EFAD2-6507-7C47-80C4-F6BCF4AAAD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DA775EDB-70A0-024B-AF5E-4A452C9B7CDE}"/>
              </a:ext>
            </a:extLst>
          </p:cNvPr>
          <p:cNvSpPr>
            <a:spLocks noGrp="1"/>
          </p:cNvSpPr>
          <p:nvPr>
            <p:ph type="dt" sz="half" idx="10"/>
          </p:nvPr>
        </p:nvSpPr>
        <p:spPr/>
        <p:txBody>
          <a:bodyPr/>
          <a:lstStyle/>
          <a:p>
            <a:fld id="{70566C6A-A7FB-7342-AAE7-100A1BE7141F}" type="datetimeFigureOut">
              <a:rPr lang="en-NL" smtClean="0"/>
              <a:t>30/09/2020</a:t>
            </a:fld>
            <a:endParaRPr lang="en-NL"/>
          </a:p>
        </p:txBody>
      </p:sp>
      <p:sp>
        <p:nvSpPr>
          <p:cNvPr id="5" name="Footer Placeholder 4">
            <a:extLst>
              <a:ext uri="{FF2B5EF4-FFF2-40B4-BE49-F238E27FC236}">
                <a16:creationId xmlns:a16="http://schemas.microsoft.com/office/drawing/2014/main" id="{EC3F963C-5DB7-1043-9A2A-16AF6FA29EE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58325EA-32E2-C449-B165-E188E5601E6E}"/>
              </a:ext>
            </a:extLst>
          </p:cNvPr>
          <p:cNvSpPr>
            <a:spLocks noGrp="1"/>
          </p:cNvSpPr>
          <p:nvPr>
            <p:ph type="sldNum" sz="quarter" idx="12"/>
          </p:nvPr>
        </p:nvSpPr>
        <p:spPr/>
        <p:txBody>
          <a:bodyPr/>
          <a:lstStyle/>
          <a:p>
            <a:fld id="{CDE0EEEA-D037-494D-8639-236CC3640697}" type="slidenum">
              <a:rPr lang="en-NL" smtClean="0"/>
              <a:t>‹#›</a:t>
            </a:fld>
            <a:endParaRPr lang="en-NL"/>
          </a:p>
        </p:txBody>
      </p:sp>
    </p:spTree>
    <p:extLst>
      <p:ext uri="{BB962C8B-B14F-4D97-AF65-F5344CB8AC3E}">
        <p14:creationId xmlns:p14="http://schemas.microsoft.com/office/powerpoint/2010/main" val="80245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721F-0812-8F4A-9A49-32535F8F8368}"/>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56CA8F2F-409D-244E-99E7-8EC2E509A71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E8067DF8-9DCF-F348-A474-1FE8A2F33C5A}"/>
              </a:ext>
            </a:extLst>
          </p:cNvPr>
          <p:cNvSpPr>
            <a:spLocks noGrp="1"/>
          </p:cNvSpPr>
          <p:nvPr>
            <p:ph type="dt" sz="half" idx="10"/>
          </p:nvPr>
        </p:nvSpPr>
        <p:spPr/>
        <p:txBody>
          <a:bodyPr/>
          <a:lstStyle/>
          <a:p>
            <a:fld id="{70566C6A-A7FB-7342-AAE7-100A1BE7141F}" type="datetimeFigureOut">
              <a:rPr lang="en-NL" smtClean="0"/>
              <a:t>30/09/2020</a:t>
            </a:fld>
            <a:endParaRPr lang="en-NL"/>
          </a:p>
        </p:txBody>
      </p:sp>
      <p:sp>
        <p:nvSpPr>
          <p:cNvPr id="5" name="Footer Placeholder 4">
            <a:extLst>
              <a:ext uri="{FF2B5EF4-FFF2-40B4-BE49-F238E27FC236}">
                <a16:creationId xmlns:a16="http://schemas.microsoft.com/office/drawing/2014/main" id="{C70F27D2-573C-F04F-850C-2E40D5A91BA7}"/>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331A249-C8EF-0149-A9B5-C64D7880D333}"/>
              </a:ext>
            </a:extLst>
          </p:cNvPr>
          <p:cNvSpPr>
            <a:spLocks noGrp="1"/>
          </p:cNvSpPr>
          <p:nvPr>
            <p:ph type="sldNum" sz="quarter" idx="12"/>
          </p:nvPr>
        </p:nvSpPr>
        <p:spPr/>
        <p:txBody>
          <a:bodyPr/>
          <a:lstStyle/>
          <a:p>
            <a:fld id="{CDE0EEEA-D037-494D-8639-236CC3640697}" type="slidenum">
              <a:rPr lang="en-NL" smtClean="0"/>
              <a:t>‹#›</a:t>
            </a:fld>
            <a:endParaRPr lang="en-NL"/>
          </a:p>
        </p:txBody>
      </p:sp>
    </p:spTree>
    <p:extLst>
      <p:ext uri="{BB962C8B-B14F-4D97-AF65-F5344CB8AC3E}">
        <p14:creationId xmlns:p14="http://schemas.microsoft.com/office/powerpoint/2010/main" val="400927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9EF32-D2AF-4E4F-90BB-837114CD5B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B30404EF-0BB4-2449-BDA1-1DF785D2070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BB1A46D-2E53-5C48-B743-5D16363F9826}"/>
              </a:ext>
            </a:extLst>
          </p:cNvPr>
          <p:cNvSpPr>
            <a:spLocks noGrp="1"/>
          </p:cNvSpPr>
          <p:nvPr>
            <p:ph type="dt" sz="half" idx="10"/>
          </p:nvPr>
        </p:nvSpPr>
        <p:spPr/>
        <p:txBody>
          <a:bodyPr/>
          <a:lstStyle/>
          <a:p>
            <a:fld id="{70566C6A-A7FB-7342-AAE7-100A1BE7141F}" type="datetimeFigureOut">
              <a:rPr lang="en-NL" smtClean="0"/>
              <a:t>30/09/2020</a:t>
            </a:fld>
            <a:endParaRPr lang="en-NL"/>
          </a:p>
        </p:txBody>
      </p:sp>
      <p:sp>
        <p:nvSpPr>
          <p:cNvPr id="5" name="Footer Placeholder 4">
            <a:extLst>
              <a:ext uri="{FF2B5EF4-FFF2-40B4-BE49-F238E27FC236}">
                <a16:creationId xmlns:a16="http://schemas.microsoft.com/office/drawing/2014/main" id="{935E4316-6F34-2948-868B-01A32268DB0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8F1F256E-7AB7-0A44-999D-BC9CEA40B46B}"/>
              </a:ext>
            </a:extLst>
          </p:cNvPr>
          <p:cNvSpPr>
            <a:spLocks noGrp="1"/>
          </p:cNvSpPr>
          <p:nvPr>
            <p:ph type="sldNum" sz="quarter" idx="12"/>
          </p:nvPr>
        </p:nvSpPr>
        <p:spPr/>
        <p:txBody>
          <a:bodyPr/>
          <a:lstStyle/>
          <a:p>
            <a:fld id="{CDE0EEEA-D037-494D-8639-236CC3640697}" type="slidenum">
              <a:rPr lang="en-NL" smtClean="0"/>
              <a:t>‹#›</a:t>
            </a:fld>
            <a:endParaRPr lang="en-NL"/>
          </a:p>
        </p:txBody>
      </p:sp>
    </p:spTree>
    <p:extLst>
      <p:ext uri="{BB962C8B-B14F-4D97-AF65-F5344CB8AC3E}">
        <p14:creationId xmlns:p14="http://schemas.microsoft.com/office/powerpoint/2010/main" val="382040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F929-99F9-B649-8327-3C4A25EBD8B2}"/>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5EE44E33-AD85-B042-B081-B88E1A8AC92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B1A42E9E-9BB6-A84A-B6BF-7728E3807AAB}"/>
              </a:ext>
            </a:extLst>
          </p:cNvPr>
          <p:cNvSpPr>
            <a:spLocks noGrp="1"/>
          </p:cNvSpPr>
          <p:nvPr>
            <p:ph type="dt" sz="half" idx="10"/>
          </p:nvPr>
        </p:nvSpPr>
        <p:spPr/>
        <p:txBody>
          <a:bodyPr/>
          <a:lstStyle/>
          <a:p>
            <a:fld id="{70566C6A-A7FB-7342-AAE7-100A1BE7141F}" type="datetimeFigureOut">
              <a:rPr lang="en-NL" smtClean="0"/>
              <a:t>30/09/2020</a:t>
            </a:fld>
            <a:endParaRPr lang="en-NL"/>
          </a:p>
        </p:txBody>
      </p:sp>
      <p:sp>
        <p:nvSpPr>
          <p:cNvPr id="5" name="Footer Placeholder 4">
            <a:extLst>
              <a:ext uri="{FF2B5EF4-FFF2-40B4-BE49-F238E27FC236}">
                <a16:creationId xmlns:a16="http://schemas.microsoft.com/office/drawing/2014/main" id="{146A1890-9BEB-DD4C-897F-17D633C325B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9EB4D6B-4F2A-C14C-8698-36AEBA10DF88}"/>
              </a:ext>
            </a:extLst>
          </p:cNvPr>
          <p:cNvSpPr>
            <a:spLocks noGrp="1"/>
          </p:cNvSpPr>
          <p:nvPr>
            <p:ph type="sldNum" sz="quarter" idx="12"/>
          </p:nvPr>
        </p:nvSpPr>
        <p:spPr/>
        <p:txBody>
          <a:bodyPr/>
          <a:lstStyle/>
          <a:p>
            <a:fld id="{CDE0EEEA-D037-494D-8639-236CC3640697}" type="slidenum">
              <a:rPr lang="en-NL" smtClean="0"/>
              <a:t>‹#›</a:t>
            </a:fld>
            <a:endParaRPr lang="en-NL"/>
          </a:p>
        </p:txBody>
      </p:sp>
    </p:spTree>
    <p:extLst>
      <p:ext uri="{BB962C8B-B14F-4D97-AF65-F5344CB8AC3E}">
        <p14:creationId xmlns:p14="http://schemas.microsoft.com/office/powerpoint/2010/main" val="230131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83DB-F6DF-A543-9303-24CC38790E9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4B574D06-2845-0A4E-A349-3FB6720DC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AB1D060-D93D-8B48-B3E8-5B82474E40D5}"/>
              </a:ext>
            </a:extLst>
          </p:cNvPr>
          <p:cNvSpPr>
            <a:spLocks noGrp="1"/>
          </p:cNvSpPr>
          <p:nvPr>
            <p:ph type="dt" sz="half" idx="10"/>
          </p:nvPr>
        </p:nvSpPr>
        <p:spPr/>
        <p:txBody>
          <a:bodyPr/>
          <a:lstStyle/>
          <a:p>
            <a:fld id="{70566C6A-A7FB-7342-AAE7-100A1BE7141F}" type="datetimeFigureOut">
              <a:rPr lang="en-NL" smtClean="0"/>
              <a:t>30/09/2020</a:t>
            </a:fld>
            <a:endParaRPr lang="en-NL"/>
          </a:p>
        </p:txBody>
      </p:sp>
      <p:sp>
        <p:nvSpPr>
          <p:cNvPr id="5" name="Footer Placeholder 4">
            <a:extLst>
              <a:ext uri="{FF2B5EF4-FFF2-40B4-BE49-F238E27FC236}">
                <a16:creationId xmlns:a16="http://schemas.microsoft.com/office/drawing/2014/main" id="{D71304CD-A40E-9D48-A9C5-428B07724C1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F2D07A5-5C33-4948-8683-19152218327F}"/>
              </a:ext>
            </a:extLst>
          </p:cNvPr>
          <p:cNvSpPr>
            <a:spLocks noGrp="1"/>
          </p:cNvSpPr>
          <p:nvPr>
            <p:ph type="sldNum" sz="quarter" idx="12"/>
          </p:nvPr>
        </p:nvSpPr>
        <p:spPr/>
        <p:txBody>
          <a:bodyPr/>
          <a:lstStyle/>
          <a:p>
            <a:fld id="{CDE0EEEA-D037-494D-8639-236CC3640697}" type="slidenum">
              <a:rPr lang="en-NL" smtClean="0"/>
              <a:t>‹#›</a:t>
            </a:fld>
            <a:endParaRPr lang="en-NL"/>
          </a:p>
        </p:txBody>
      </p:sp>
    </p:spTree>
    <p:extLst>
      <p:ext uri="{BB962C8B-B14F-4D97-AF65-F5344CB8AC3E}">
        <p14:creationId xmlns:p14="http://schemas.microsoft.com/office/powerpoint/2010/main" val="280862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FC09-D0EA-0742-B6FD-5DB6151707A7}"/>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61D077C3-6724-0449-926D-42D2B93927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F5E67ED4-6C34-E34F-B921-F0F73949C2E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02DA68DB-5FC0-344E-91DB-2BF42B0D7D6E}"/>
              </a:ext>
            </a:extLst>
          </p:cNvPr>
          <p:cNvSpPr>
            <a:spLocks noGrp="1"/>
          </p:cNvSpPr>
          <p:nvPr>
            <p:ph type="dt" sz="half" idx="10"/>
          </p:nvPr>
        </p:nvSpPr>
        <p:spPr/>
        <p:txBody>
          <a:bodyPr/>
          <a:lstStyle/>
          <a:p>
            <a:fld id="{70566C6A-A7FB-7342-AAE7-100A1BE7141F}" type="datetimeFigureOut">
              <a:rPr lang="en-NL" smtClean="0"/>
              <a:t>30/09/2020</a:t>
            </a:fld>
            <a:endParaRPr lang="en-NL"/>
          </a:p>
        </p:txBody>
      </p:sp>
      <p:sp>
        <p:nvSpPr>
          <p:cNvPr id="6" name="Footer Placeholder 5">
            <a:extLst>
              <a:ext uri="{FF2B5EF4-FFF2-40B4-BE49-F238E27FC236}">
                <a16:creationId xmlns:a16="http://schemas.microsoft.com/office/drawing/2014/main" id="{8B64E278-4669-8C45-B2F7-F9483900049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DA8C8BB6-9FA0-5C4B-8DFC-A4502D5606A8}"/>
              </a:ext>
            </a:extLst>
          </p:cNvPr>
          <p:cNvSpPr>
            <a:spLocks noGrp="1"/>
          </p:cNvSpPr>
          <p:nvPr>
            <p:ph type="sldNum" sz="quarter" idx="12"/>
          </p:nvPr>
        </p:nvSpPr>
        <p:spPr/>
        <p:txBody>
          <a:bodyPr/>
          <a:lstStyle/>
          <a:p>
            <a:fld id="{CDE0EEEA-D037-494D-8639-236CC3640697}" type="slidenum">
              <a:rPr lang="en-NL" smtClean="0"/>
              <a:t>‹#›</a:t>
            </a:fld>
            <a:endParaRPr lang="en-NL"/>
          </a:p>
        </p:txBody>
      </p:sp>
    </p:spTree>
    <p:extLst>
      <p:ext uri="{BB962C8B-B14F-4D97-AF65-F5344CB8AC3E}">
        <p14:creationId xmlns:p14="http://schemas.microsoft.com/office/powerpoint/2010/main" val="158243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A763-47FB-F94D-AC0F-260AB1B5C77E}"/>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85B44E52-5BCF-2D46-BB68-1E764AFB0E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371037-04AC-5644-87C5-223D3419F8D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7881A8F8-94BF-7F43-9CD4-584B7B55C1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4A68EE0-FF10-7248-9E08-4A3355770B0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CCB1586E-2415-5B40-B2C2-8433E1437D60}"/>
              </a:ext>
            </a:extLst>
          </p:cNvPr>
          <p:cNvSpPr>
            <a:spLocks noGrp="1"/>
          </p:cNvSpPr>
          <p:nvPr>
            <p:ph type="dt" sz="half" idx="10"/>
          </p:nvPr>
        </p:nvSpPr>
        <p:spPr/>
        <p:txBody>
          <a:bodyPr/>
          <a:lstStyle/>
          <a:p>
            <a:fld id="{70566C6A-A7FB-7342-AAE7-100A1BE7141F}" type="datetimeFigureOut">
              <a:rPr lang="en-NL" smtClean="0"/>
              <a:t>30/09/2020</a:t>
            </a:fld>
            <a:endParaRPr lang="en-NL"/>
          </a:p>
        </p:txBody>
      </p:sp>
      <p:sp>
        <p:nvSpPr>
          <p:cNvPr id="8" name="Footer Placeholder 7">
            <a:extLst>
              <a:ext uri="{FF2B5EF4-FFF2-40B4-BE49-F238E27FC236}">
                <a16:creationId xmlns:a16="http://schemas.microsoft.com/office/drawing/2014/main" id="{A950D6E0-D444-6249-A4D3-AE08C52FF2F1}"/>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493B1C74-CC05-6248-BC27-3E3BA9B00C0C}"/>
              </a:ext>
            </a:extLst>
          </p:cNvPr>
          <p:cNvSpPr>
            <a:spLocks noGrp="1"/>
          </p:cNvSpPr>
          <p:nvPr>
            <p:ph type="sldNum" sz="quarter" idx="12"/>
          </p:nvPr>
        </p:nvSpPr>
        <p:spPr/>
        <p:txBody>
          <a:bodyPr/>
          <a:lstStyle/>
          <a:p>
            <a:fld id="{CDE0EEEA-D037-494D-8639-236CC3640697}" type="slidenum">
              <a:rPr lang="en-NL" smtClean="0"/>
              <a:t>‹#›</a:t>
            </a:fld>
            <a:endParaRPr lang="en-NL"/>
          </a:p>
        </p:txBody>
      </p:sp>
    </p:spTree>
    <p:extLst>
      <p:ext uri="{BB962C8B-B14F-4D97-AF65-F5344CB8AC3E}">
        <p14:creationId xmlns:p14="http://schemas.microsoft.com/office/powerpoint/2010/main" val="36288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EDB0-567B-7247-82BC-266285F1C130}"/>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7B7B91DF-8E46-F24A-B2D2-CB9F2838EEC1}"/>
              </a:ext>
            </a:extLst>
          </p:cNvPr>
          <p:cNvSpPr>
            <a:spLocks noGrp="1"/>
          </p:cNvSpPr>
          <p:nvPr>
            <p:ph type="dt" sz="half" idx="10"/>
          </p:nvPr>
        </p:nvSpPr>
        <p:spPr/>
        <p:txBody>
          <a:bodyPr/>
          <a:lstStyle/>
          <a:p>
            <a:fld id="{70566C6A-A7FB-7342-AAE7-100A1BE7141F}" type="datetimeFigureOut">
              <a:rPr lang="en-NL" smtClean="0"/>
              <a:t>30/09/2020</a:t>
            </a:fld>
            <a:endParaRPr lang="en-NL"/>
          </a:p>
        </p:txBody>
      </p:sp>
      <p:sp>
        <p:nvSpPr>
          <p:cNvPr id="4" name="Footer Placeholder 3">
            <a:extLst>
              <a:ext uri="{FF2B5EF4-FFF2-40B4-BE49-F238E27FC236}">
                <a16:creationId xmlns:a16="http://schemas.microsoft.com/office/drawing/2014/main" id="{A4620347-DDFD-E344-B923-DDFDF12AAE19}"/>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571F13B6-6292-504A-B84C-296F3F8DDB44}"/>
              </a:ext>
            </a:extLst>
          </p:cNvPr>
          <p:cNvSpPr>
            <a:spLocks noGrp="1"/>
          </p:cNvSpPr>
          <p:nvPr>
            <p:ph type="sldNum" sz="quarter" idx="12"/>
          </p:nvPr>
        </p:nvSpPr>
        <p:spPr/>
        <p:txBody>
          <a:bodyPr/>
          <a:lstStyle/>
          <a:p>
            <a:fld id="{CDE0EEEA-D037-494D-8639-236CC3640697}" type="slidenum">
              <a:rPr lang="en-NL" smtClean="0"/>
              <a:t>‹#›</a:t>
            </a:fld>
            <a:endParaRPr lang="en-NL"/>
          </a:p>
        </p:txBody>
      </p:sp>
    </p:spTree>
    <p:extLst>
      <p:ext uri="{BB962C8B-B14F-4D97-AF65-F5344CB8AC3E}">
        <p14:creationId xmlns:p14="http://schemas.microsoft.com/office/powerpoint/2010/main" val="341788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7832C4-74AB-DE4D-A3EA-C2D758C42773}"/>
              </a:ext>
            </a:extLst>
          </p:cNvPr>
          <p:cNvSpPr>
            <a:spLocks noGrp="1"/>
          </p:cNvSpPr>
          <p:nvPr>
            <p:ph type="dt" sz="half" idx="10"/>
          </p:nvPr>
        </p:nvSpPr>
        <p:spPr/>
        <p:txBody>
          <a:bodyPr/>
          <a:lstStyle/>
          <a:p>
            <a:fld id="{70566C6A-A7FB-7342-AAE7-100A1BE7141F}" type="datetimeFigureOut">
              <a:rPr lang="en-NL" smtClean="0"/>
              <a:t>30/09/2020</a:t>
            </a:fld>
            <a:endParaRPr lang="en-NL"/>
          </a:p>
        </p:txBody>
      </p:sp>
      <p:sp>
        <p:nvSpPr>
          <p:cNvPr id="3" name="Footer Placeholder 2">
            <a:extLst>
              <a:ext uri="{FF2B5EF4-FFF2-40B4-BE49-F238E27FC236}">
                <a16:creationId xmlns:a16="http://schemas.microsoft.com/office/drawing/2014/main" id="{1FF19C2C-3B84-9447-88AC-AF7A3C17888A}"/>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8AB7ACF0-70D8-D847-9CB4-0488E7B1CC65}"/>
              </a:ext>
            </a:extLst>
          </p:cNvPr>
          <p:cNvSpPr>
            <a:spLocks noGrp="1"/>
          </p:cNvSpPr>
          <p:nvPr>
            <p:ph type="sldNum" sz="quarter" idx="12"/>
          </p:nvPr>
        </p:nvSpPr>
        <p:spPr/>
        <p:txBody>
          <a:bodyPr/>
          <a:lstStyle/>
          <a:p>
            <a:fld id="{CDE0EEEA-D037-494D-8639-236CC3640697}" type="slidenum">
              <a:rPr lang="en-NL" smtClean="0"/>
              <a:t>‹#›</a:t>
            </a:fld>
            <a:endParaRPr lang="en-NL"/>
          </a:p>
        </p:txBody>
      </p:sp>
    </p:spTree>
    <p:extLst>
      <p:ext uri="{BB962C8B-B14F-4D97-AF65-F5344CB8AC3E}">
        <p14:creationId xmlns:p14="http://schemas.microsoft.com/office/powerpoint/2010/main" val="175969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96EA-9E43-F747-8043-F136400D7D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185857E1-1BED-3D4D-9FBB-7C454442A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34592307-D8A5-8541-A358-832B49EB9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EA177B-DB4E-EC44-830D-D3FA5137797E}"/>
              </a:ext>
            </a:extLst>
          </p:cNvPr>
          <p:cNvSpPr>
            <a:spLocks noGrp="1"/>
          </p:cNvSpPr>
          <p:nvPr>
            <p:ph type="dt" sz="half" idx="10"/>
          </p:nvPr>
        </p:nvSpPr>
        <p:spPr/>
        <p:txBody>
          <a:bodyPr/>
          <a:lstStyle/>
          <a:p>
            <a:fld id="{70566C6A-A7FB-7342-AAE7-100A1BE7141F}" type="datetimeFigureOut">
              <a:rPr lang="en-NL" smtClean="0"/>
              <a:t>30/09/2020</a:t>
            </a:fld>
            <a:endParaRPr lang="en-NL"/>
          </a:p>
        </p:txBody>
      </p:sp>
      <p:sp>
        <p:nvSpPr>
          <p:cNvPr id="6" name="Footer Placeholder 5">
            <a:extLst>
              <a:ext uri="{FF2B5EF4-FFF2-40B4-BE49-F238E27FC236}">
                <a16:creationId xmlns:a16="http://schemas.microsoft.com/office/drawing/2014/main" id="{EFF411E3-339A-F342-BCC1-CF1A35AB3B11}"/>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29BC2238-8564-7D45-B814-DACC7FF242D8}"/>
              </a:ext>
            </a:extLst>
          </p:cNvPr>
          <p:cNvSpPr>
            <a:spLocks noGrp="1"/>
          </p:cNvSpPr>
          <p:nvPr>
            <p:ph type="sldNum" sz="quarter" idx="12"/>
          </p:nvPr>
        </p:nvSpPr>
        <p:spPr/>
        <p:txBody>
          <a:bodyPr/>
          <a:lstStyle/>
          <a:p>
            <a:fld id="{CDE0EEEA-D037-494D-8639-236CC3640697}" type="slidenum">
              <a:rPr lang="en-NL" smtClean="0"/>
              <a:t>‹#›</a:t>
            </a:fld>
            <a:endParaRPr lang="en-NL"/>
          </a:p>
        </p:txBody>
      </p:sp>
    </p:spTree>
    <p:extLst>
      <p:ext uri="{BB962C8B-B14F-4D97-AF65-F5344CB8AC3E}">
        <p14:creationId xmlns:p14="http://schemas.microsoft.com/office/powerpoint/2010/main" val="154576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E04D-66DF-CB40-82B4-F02FFA96AE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EE17A550-E5E3-8245-AC82-301165C6D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236D9EE1-272E-D149-A863-D04888E63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637B8D-E8C0-F745-ADF5-6740486F38D3}"/>
              </a:ext>
            </a:extLst>
          </p:cNvPr>
          <p:cNvSpPr>
            <a:spLocks noGrp="1"/>
          </p:cNvSpPr>
          <p:nvPr>
            <p:ph type="dt" sz="half" idx="10"/>
          </p:nvPr>
        </p:nvSpPr>
        <p:spPr/>
        <p:txBody>
          <a:bodyPr/>
          <a:lstStyle/>
          <a:p>
            <a:fld id="{70566C6A-A7FB-7342-AAE7-100A1BE7141F}" type="datetimeFigureOut">
              <a:rPr lang="en-NL" smtClean="0"/>
              <a:t>30/09/2020</a:t>
            </a:fld>
            <a:endParaRPr lang="en-NL"/>
          </a:p>
        </p:txBody>
      </p:sp>
      <p:sp>
        <p:nvSpPr>
          <p:cNvPr id="6" name="Footer Placeholder 5">
            <a:extLst>
              <a:ext uri="{FF2B5EF4-FFF2-40B4-BE49-F238E27FC236}">
                <a16:creationId xmlns:a16="http://schemas.microsoft.com/office/drawing/2014/main" id="{1A567080-DA60-3E4B-842B-E663C3BFC476}"/>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85626C2E-D4C4-4B42-BE93-164F5B32FE0D}"/>
              </a:ext>
            </a:extLst>
          </p:cNvPr>
          <p:cNvSpPr>
            <a:spLocks noGrp="1"/>
          </p:cNvSpPr>
          <p:nvPr>
            <p:ph type="sldNum" sz="quarter" idx="12"/>
          </p:nvPr>
        </p:nvSpPr>
        <p:spPr/>
        <p:txBody>
          <a:bodyPr/>
          <a:lstStyle/>
          <a:p>
            <a:fld id="{CDE0EEEA-D037-494D-8639-236CC3640697}" type="slidenum">
              <a:rPr lang="en-NL" smtClean="0"/>
              <a:t>‹#›</a:t>
            </a:fld>
            <a:endParaRPr lang="en-NL"/>
          </a:p>
        </p:txBody>
      </p:sp>
    </p:spTree>
    <p:extLst>
      <p:ext uri="{BB962C8B-B14F-4D97-AF65-F5344CB8AC3E}">
        <p14:creationId xmlns:p14="http://schemas.microsoft.com/office/powerpoint/2010/main" val="269673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0AA8E-9CC5-1140-A279-E38F70CA6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5742581-BAF2-7C47-861D-48A1D3829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65162036-DF3D-344D-93F9-3F3F5330C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66C6A-A7FB-7342-AAE7-100A1BE7141F}" type="datetimeFigureOut">
              <a:rPr lang="en-NL" smtClean="0"/>
              <a:t>30/09/2020</a:t>
            </a:fld>
            <a:endParaRPr lang="en-NL"/>
          </a:p>
        </p:txBody>
      </p:sp>
      <p:sp>
        <p:nvSpPr>
          <p:cNvPr id="5" name="Footer Placeholder 4">
            <a:extLst>
              <a:ext uri="{FF2B5EF4-FFF2-40B4-BE49-F238E27FC236}">
                <a16:creationId xmlns:a16="http://schemas.microsoft.com/office/drawing/2014/main" id="{33D0072C-1E10-4348-A5F4-502BE66DB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FFEF9CB1-773D-1140-A3B0-645CCBE923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0EEEA-D037-494D-8639-236CC3640697}" type="slidenum">
              <a:rPr lang="en-NL" smtClean="0"/>
              <a:t>‹#›</a:t>
            </a:fld>
            <a:endParaRPr lang="en-NL"/>
          </a:p>
        </p:txBody>
      </p:sp>
    </p:spTree>
    <p:extLst>
      <p:ext uri="{BB962C8B-B14F-4D97-AF65-F5344CB8AC3E}">
        <p14:creationId xmlns:p14="http://schemas.microsoft.com/office/powerpoint/2010/main" val="239725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rcona.com/doc/percona-toolkit/LATEST/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F075-201C-0F41-AB81-01D1DD211C8B}"/>
              </a:ext>
            </a:extLst>
          </p:cNvPr>
          <p:cNvSpPr>
            <a:spLocks noGrp="1"/>
          </p:cNvSpPr>
          <p:nvPr>
            <p:ph type="ctrTitle"/>
          </p:nvPr>
        </p:nvSpPr>
        <p:spPr/>
        <p:txBody>
          <a:bodyPr/>
          <a:lstStyle/>
          <a:p>
            <a:r>
              <a:rPr lang="en-NL" b="1" dirty="0"/>
              <a:t>DB changes with</a:t>
            </a:r>
            <a:br>
              <a:rPr lang="en-NL" b="1" dirty="0"/>
            </a:br>
            <a:r>
              <a:rPr lang="en-GB" dirty="0" err="1"/>
              <a:t>pt</a:t>
            </a:r>
            <a:r>
              <a:rPr lang="en-GB" dirty="0"/>
              <a:t>-online-schema-change</a:t>
            </a:r>
            <a:endParaRPr lang="en-NL" b="1" dirty="0"/>
          </a:p>
        </p:txBody>
      </p:sp>
    </p:spTree>
    <p:extLst>
      <p:ext uri="{BB962C8B-B14F-4D97-AF65-F5344CB8AC3E}">
        <p14:creationId xmlns:p14="http://schemas.microsoft.com/office/powerpoint/2010/main" val="3220424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8D24-7A3D-2547-8D37-1E06A8BE93B4}"/>
              </a:ext>
            </a:extLst>
          </p:cNvPr>
          <p:cNvSpPr>
            <a:spLocks noGrp="1"/>
          </p:cNvSpPr>
          <p:nvPr>
            <p:ph type="title"/>
          </p:nvPr>
        </p:nvSpPr>
        <p:spPr/>
        <p:txBody>
          <a:bodyPr/>
          <a:lstStyle/>
          <a:p>
            <a:pPr algn="ctr"/>
            <a:r>
              <a:rPr lang="en-US" b="1" dirty="0"/>
              <a:t>Hammer proposal</a:t>
            </a:r>
            <a:endParaRPr lang="en-NL" b="1" dirty="0"/>
          </a:p>
        </p:txBody>
      </p:sp>
      <p:sp>
        <p:nvSpPr>
          <p:cNvPr id="3" name="Content Placeholder 2">
            <a:extLst>
              <a:ext uri="{FF2B5EF4-FFF2-40B4-BE49-F238E27FC236}">
                <a16:creationId xmlns:a16="http://schemas.microsoft.com/office/drawing/2014/main" id="{6B35A8C8-8DE9-504B-9330-29CE249E06F5}"/>
              </a:ext>
            </a:extLst>
          </p:cNvPr>
          <p:cNvSpPr>
            <a:spLocks noGrp="1"/>
          </p:cNvSpPr>
          <p:nvPr>
            <p:ph idx="1"/>
          </p:nvPr>
        </p:nvSpPr>
        <p:spPr>
          <a:xfrm>
            <a:off x="838200" y="1897316"/>
            <a:ext cx="6452616" cy="3063367"/>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GB" sz="2000" dirty="0" err="1"/>
              <a:t>pt</a:t>
            </a:r>
            <a:r>
              <a:rPr lang="en-GB" sz="2000" dirty="0"/>
              <a:t>-online-schema-change \</a:t>
            </a:r>
            <a:br>
              <a:rPr lang="en-GB" sz="2000" dirty="0"/>
            </a:br>
            <a:r>
              <a:rPr lang="en-GB" sz="2000" dirty="0"/>
              <a:t>--alter-foreign-keys-method=</a:t>
            </a:r>
            <a:r>
              <a:rPr lang="en-GB" sz="2000" dirty="0" err="1"/>
              <a:t>rebuild_constraints</a:t>
            </a:r>
            <a:r>
              <a:rPr lang="en-GB" sz="2000" dirty="0"/>
              <a:t> \</a:t>
            </a:r>
            <a:br>
              <a:rPr lang="en-GB" sz="2000" dirty="0"/>
            </a:br>
            <a:r>
              <a:rPr lang="en-GB" sz="2000" dirty="0"/>
              <a:t>--</a:t>
            </a:r>
            <a:r>
              <a:rPr lang="en-GB" sz="2000" dirty="0" err="1"/>
              <a:t>nocheck</a:t>
            </a:r>
            <a:r>
              <a:rPr lang="en-GB" sz="2000" dirty="0"/>
              <a:t>-unique-key-change \</a:t>
            </a:r>
            <a:br>
              <a:rPr lang="en-GB" sz="2000" dirty="0"/>
            </a:br>
            <a:r>
              <a:rPr lang="en-GB" sz="2000" dirty="0"/>
              <a:t>--alter=”&lt;SQL COMMAND&gt; \</a:t>
            </a:r>
            <a:br>
              <a:rPr lang="en-GB" sz="2000" dirty="0"/>
            </a:br>
            <a:r>
              <a:rPr lang="en-GB" sz="2000" dirty="0"/>
              <a:t>--password=</a:t>
            </a:r>
            <a:r>
              <a:rPr lang="en-GB" sz="2000" dirty="0" err="1"/>
              <a:t>app_user_pass</a:t>
            </a:r>
            <a:r>
              <a:rPr lang="en-GB" sz="2000" dirty="0"/>
              <a:t> \</a:t>
            </a:r>
            <a:br>
              <a:rPr lang="en-GB" sz="2000" dirty="0"/>
            </a:br>
            <a:r>
              <a:rPr lang="en-GB" sz="2000" dirty="0"/>
              <a:t>--execute \</a:t>
            </a:r>
            <a:br>
              <a:rPr lang="en-GB" sz="2000" dirty="0"/>
            </a:br>
            <a:r>
              <a:rPr lang="en-GB" sz="2000" dirty="0"/>
              <a:t>--check-slave-lag=h=db_slave1,P=3306,u=</a:t>
            </a:r>
            <a:r>
              <a:rPr lang="en-GB" sz="2000" dirty="0" err="1"/>
              <a:t>app_user</a:t>
            </a:r>
            <a:r>
              <a:rPr lang="en-GB" sz="2000" dirty="0"/>
              <a:t> \</a:t>
            </a:r>
            <a:br>
              <a:rPr lang="en-GB" sz="2000" dirty="0"/>
            </a:br>
            <a:r>
              <a:rPr lang="en-GB" sz="2000" dirty="0"/>
              <a:t>--slave-password=</a:t>
            </a:r>
            <a:r>
              <a:rPr lang="en-GB" sz="2000" dirty="0" err="1"/>
              <a:t>app_user_pass</a:t>
            </a:r>
            <a:r>
              <a:rPr lang="en-GB" sz="2000" dirty="0"/>
              <a:t> \</a:t>
            </a:r>
            <a:br>
              <a:rPr lang="en-GB" sz="2000" dirty="0"/>
            </a:br>
            <a:r>
              <a:rPr lang="en-GB" sz="2000" dirty="0"/>
              <a:t>h=</a:t>
            </a:r>
            <a:r>
              <a:rPr lang="en-GB" sz="2000" dirty="0" err="1"/>
              <a:t>db_master,P</a:t>
            </a:r>
            <a:r>
              <a:rPr lang="en-GB" sz="2000" dirty="0"/>
              <a:t>=3306,u=</a:t>
            </a:r>
            <a:r>
              <a:rPr lang="en-GB" sz="2000" dirty="0" err="1"/>
              <a:t>app_user,D</a:t>
            </a:r>
            <a:r>
              <a:rPr lang="en-GB" sz="2000" dirty="0"/>
              <a:t>=&lt;database&gt;,t=&lt;table&gt;</a:t>
            </a:r>
            <a:endParaRPr lang="en-NL" sz="2000" dirty="0"/>
          </a:p>
        </p:txBody>
      </p:sp>
      <p:sp>
        <p:nvSpPr>
          <p:cNvPr id="5" name="TextBox 4">
            <a:extLst>
              <a:ext uri="{FF2B5EF4-FFF2-40B4-BE49-F238E27FC236}">
                <a16:creationId xmlns:a16="http://schemas.microsoft.com/office/drawing/2014/main" id="{9B2E9F11-991A-B145-A06C-25E37C65F246}"/>
              </a:ext>
            </a:extLst>
          </p:cNvPr>
          <p:cNvSpPr txBox="1"/>
          <p:nvPr/>
        </p:nvSpPr>
        <p:spPr>
          <a:xfrm>
            <a:off x="7746492" y="1690688"/>
            <a:ext cx="384048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NL" dirty="0"/>
              <a:t>If </a:t>
            </a:r>
            <a:r>
              <a:rPr lang="en-GB" dirty="0" err="1"/>
              <a:t>rebuild_constraints</a:t>
            </a:r>
            <a:r>
              <a:rPr lang="en-GB" dirty="0"/>
              <a:t> fail, we can do with </a:t>
            </a:r>
            <a:r>
              <a:rPr lang="en-GB" dirty="0" err="1"/>
              <a:t>drop_swap</a:t>
            </a:r>
            <a:r>
              <a:rPr lang="en-GB" dirty="0"/>
              <a:t> option</a:t>
            </a:r>
            <a:r>
              <a:rPr lang="en-NL" dirty="0"/>
              <a:t>, but I will try to avoid it (to be an option in Jenkins plan)</a:t>
            </a:r>
          </a:p>
        </p:txBody>
      </p:sp>
      <p:sp>
        <p:nvSpPr>
          <p:cNvPr id="6" name="TextBox 5">
            <a:extLst>
              <a:ext uri="{FF2B5EF4-FFF2-40B4-BE49-F238E27FC236}">
                <a16:creationId xmlns:a16="http://schemas.microsoft.com/office/drawing/2014/main" id="{0151916F-7D66-4944-A2F4-4A0E48FFF58C}"/>
              </a:ext>
            </a:extLst>
          </p:cNvPr>
          <p:cNvSpPr txBox="1"/>
          <p:nvPr/>
        </p:nvSpPr>
        <p:spPr>
          <a:xfrm>
            <a:off x="7746492" y="4304701"/>
            <a:ext cx="3884676"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For throttling, rely on default options:</a:t>
            </a:r>
          </a:p>
          <a:p>
            <a:pPr marL="285750" indent="-285750">
              <a:buFont typeface="Arial" panose="020B0604020202020204" pitchFamily="34" charset="0"/>
              <a:buChar char="•"/>
            </a:pPr>
            <a:r>
              <a:rPr lang="en-GB" dirty="0"/>
              <a:t>chunk-size=1000</a:t>
            </a:r>
          </a:p>
          <a:p>
            <a:pPr marL="285750" indent="-285750">
              <a:buFont typeface="Arial" panose="020B0604020202020204" pitchFamily="34" charset="0"/>
              <a:buChar char="•"/>
            </a:pPr>
            <a:r>
              <a:rPr lang="en-GB" dirty="0"/>
              <a:t>chunk-time= 0.5</a:t>
            </a:r>
          </a:p>
          <a:p>
            <a:pPr marL="285750" indent="-285750">
              <a:buFont typeface="Arial" panose="020B0604020202020204" pitchFamily="34" charset="0"/>
              <a:buChar char="•"/>
            </a:pPr>
            <a:r>
              <a:rPr lang="en-GB" dirty="0" err="1"/>
              <a:t>threads_running</a:t>
            </a:r>
            <a:r>
              <a:rPr lang="en-GB" dirty="0"/>
              <a:t>=50</a:t>
            </a:r>
          </a:p>
          <a:p>
            <a:pPr marL="285750" indent="-285750">
              <a:buFont typeface="Arial" panose="020B0604020202020204" pitchFamily="34" charset="0"/>
              <a:buChar char="•"/>
            </a:pPr>
            <a:r>
              <a:rPr lang="en-GB" dirty="0"/>
              <a:t>max-load=25</a:t>
            </a:r>
          </a:p>
          <a:p>
            <a:pPr marL="285750" indent="-285750">
              <a:buFont typeface="Arial" panose="020B0604020202020204" pitchFamily="34" charset="0"/>
              <a:buChar char="•"/>
            </a:pPr>
            <a:r>
              <a:rPr lang="en-GB" dirty="0"/>
              <a:t>max-lag=1 (for M-S)</a:t>
            </a:r>
            <a:endParaRPr lang="en-NL" dirty="0"/>
          </a:p>
        </p:txBody>
      </p:sp>
      <p:sp>
        <p:nvSpPr>
          <p:cNvPr id="7" name="TextBox 6">
            <a:extLst>
              <a:ext uri="{FF2B5EF4-FFF2-40B4-BE49-F238E27FC236}">
                <a16:creationId xmlns:a16="http://schemas.microsoft.com/office/drawing/2014/main" id="{ABA00A0E-F042-804A-BA91-FC8958465CDB}"/>
              </a:ext>
            </a:extLst>
          </p:cNvPr>
          <p:cNvSpPr txBox="1"/>
          <p:nvPr/>
        </p:nvSpPr>
        <p:spPr>
          <a:xfrm>
            <a:off x="7746492" y="3104372"/>
            <a:ext cx="384048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To have in Jenkins the dry-run option by default (</a:t>
            </a:r>
            <a:r>
              <a:rPr lang="en-US" b="1" dirty="0"/>
              <a:t>--execute</a:t>
            </a:r>
            <a:r>
              <a:rPr lang="en-US" dirty="0"/>
              <a:t> should be checked explicitly)</a:t>
            </a:r>
            <a:endParaRPr lang="en-NL" dirty="0"/>
          </a:p>
        </p:txBody>
      </p:sp>
      <p:sp>
        <p:nvSpPr>
          <p:cNvPr id="12" name="Right Arrow 11">
            <a:extLst>
              <a:ext uri="{FF2B5EF4-FFF2-40B4-BE49-F238E27FC236}">
                <a16:creationId xmlns:a16="http://schemas.microsoft.com/office/drawing/2014/main" id="{997E3EA2-2420-1F4C-92B6-77116123492B}"/>
              </a:ext>
            </a:extLst>
          </p:cNvPr>
          <p:cNvSpPr/>
          <p:nvPr/>
        </p:nvSpPr>
        <p:spPr>
          <a:xfrm>
            <a:off x="6396990" y="2290852"/>
            <a:ext cx="1349502" cy="15974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L" dirty="0"/>
          </a:p>
        </p:txBody>
      </p:sp>
      <p:sp>
        <p:nvSpPr>
          <p:cNvPr id="13" name="Right Arrow 12">
            <a:extLst>
              <a:ext uri="{FF2B5EF4-FFF2-40B4-BE49-F238E27FC236}">
                <a16:creationId xmlns:a16="http://schemas.microsoft.com/office/drawing/2014/main" id="{D2A5AD35-8A7A-5648-8112-ED1B1BC37C20}"/>
              </a:ext>
            </a:extLst>
          </p:cNvPr>
          <p:cNvSpPr/>
          <p:nvPr/>
        </p:nvSpPr>
        <p:spPr>
          <a:xfrm>
            <a:off x="2084832" y="3406328"/>
            <a:ext cx="5576316" cy="74856"/>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L"/>
          </a:p>
        </p:txBody>
      </p:sp>
      <p:sp>
        <p:nvSpPr>
          <p:cNvPr id="9" name="TextBox 8">
            <a:extLst>
              <a:ext uri="{FF2B5EF4-FFF2-40B4-BE49-F238E27FC236}">
                <a16:creationId xmlns:a16="http://schemas.microsoft.com/office/drawing/2014/main" id="{232E5834-2CBA-8844-AD3F-625BB5837B04}"/>
              </a:ext>
            </a:extLst>
          </p:cNvPr>
          <p:cNvSpPr txBox="1"/>
          <p:nvPr/>
        </p:nvSpPr>
        <p:spPr>
          <a:xfrm>
            <a:off x="838200" y="5463395"/>
            <a:ext cx="645261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Before, always test </a:t>
            </a:r>
            <a:r>
              <a:rPr lang="en-US" b="1" dirty="0" err="1"/>
              <a:t>pt-osc</a:t>
            </a:r>
            <a:r>
              <a:rPr lang="en-US" b="1" dirty="0"/>
              <a:t> command on a test container with DB scrambled!</a:t>
            </a:r>
          </a:p>
        </p:txBody>
      </p:sp>
    </p:spTree>
    <p:extLst>
      <p:ext uri="{BB962C8B-B14F-4D97-AF65-F5344CB8AC3E}">
        <p14:creationId xmlns:p14="http://schemas.microsoft.com/office/powerpoint/2010/main" val="64882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8D24-7A3D-2547-8D37-1E06A8BE93B4}"/>
              </a:ext>
            </a:extLst>
          </p:cNvPr>
          <p:cNvSpPr>
            <a:spLocks noGrp="1"/>
          </p:cNvSpPr>
          <p:nvPr>
            <p:ph type="title"/>
          </p:nvPr>
        </p:nvSpPr>
        <p:spPr>
          <a:xfrm>
            <a:off x="838200" y="2498725"/>
            <a:ext cx="10515600" cy="1325563"/>
          </a:xfrm>
        </p:spPr>
        <p:txBody>
          <a:bodyPr/>
          <a:lstStyle/>
          <a:p>
            <a:pPr algn="ctr"/>
            <a:r>
              <a:rPr lang="en-US" b="1" dirty="0"/>
              <a:t>DEMO with master slave</a:t>
            </a:r>
            <a:endParaRPr lang="en-NL" b="1" dirty="0"/>
          </a:p>
        </p:txBody>
      </p:sp>
    </p:spTree>
    <p:extLst>
      <p:ext uri="{BB962C8B-B14F-4D97-AF65-F5344CB8AC3E}">
        <p14:creationId xmlns:p14="http://schemas.microsoft.com/office/powerpoint/2010/main" val="164841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8D24-7A3D-2547-8D37-1E06A8BE93B4}"/>
              </a:ext>
            </a:extLst>
          </p:cNvPr>
          <p:cNvSpPr>
            <a:spLocks noGrp="1"/>
          </p:cNvSpPr>
          <p:nvPr>
            <p:ph type="title"/>
          </p:nvPr>
        </p:nvSpPr>
        <p:spPr/>
        <p:txBody>
          <a:bodyPr/>
          <a:lstStyle/>
          <a:p>
            <a:r>
              <a:rPr lang="en-US" b="1" dirty="0"/>
              <a:t>Agenda</a:t>
            </a:r>
            <a:endParaRPr lang="en-NL" b="1" dirty="0"/>
          </a:p>
        </p:txBody>
      </p:sp>
      <p:sp>
        <p:nvSpPr>
          <p:cNvPr id="3" name="Content Placeholder 2">
            <a:extLst>
              <a:ext uri="{FF2B5EF4-FFF2-40B4-BE49-F238E27FC236}">
                <a16:creationId xmlns:a16="http://schemas.microsoft.com/office/drawing/2014/main" id="{6B35A8C8-8DE9-504B-9330-29CE249E06F5}"/>
              </a:ext>
            </a:extLst>
          </p:cNvPr>
          <p:cNvSpPr>
            <a:spLocks noGrp="1"/>
          </p:cNvSpPr>
          <p:nvPr>
            <p:ph idx="1"/>
          </p:nvPr>
        </p:nvSpPr>
        <p:spPr/>
        <p:txBody>
          <a:bodyPr>
            <a:normAutofit/>
          </a:bodyPr>
          <a:lstStyle/>
          <a:p>
            <a:r>
              <a:rPr lang="en-US" dirty="0"/>
              <a:t>Present </a:t>
            </a:r>
            <a:r>
              <a:rPr lang="en-GB" dirty="0" err="1"/>
              <a:t>pt</a:t>
            </a:r>
            <a:r>
              <a:rPr lang="en-GB" dirty="0"/>
              <a:t>-online-schema-change tool and a few of his options</a:t>
            </a:r>
          </a:p>
          <a:p>
            <a:pPr marL="0" indent="0">
              <a:buNone/>
            </a:pPr>
            <a:endParaRPr lang="en-GB" dirty="0"/>
          </a:p>
          <a:p>
            <a:r>
              <a:rPr lang="en-GB" dirty="0"/>
              <a:t>Demo with M-S and FK</a:t>
            </a:r>
          </a:p>
          <a:p>
            <a:pPr marL="0" indent="0">
              <a:buNone/>
            </a:pPr>
            <a:endParaRPr lang="en-GB" dirty="0"/>
          </a:p>
          <a:p>
            <a:r>
              <a:rPr lang="en-GB" dirty="0"/>
              <a:t>Discuss HMR proposal </a:t>
            </a:r>
          </a:p>
          <a:p>
            <a:endParaRPr lang="en-GB" dirty="0"/>
          </a:p>
          <a:p>
            <a:r>
              <a:rPr lang="en-GB" dirty="0"/>
              <a:t>Q&amp;A: anytime </a:t>
            </a:r>
            <a:r>
              <a:rPr lang="en-GB" dirty="0">
                <a:sym typeface="Wingdings" pitchFamily="2" charset="2"/>
              </a:rPr>
              <a:t></a:t>
            </a:r>
            <a:endParaRPr lang="en-GB" dirty="0"/>
          </a:p>
        </p:txBody>
      </p:sp>
    </p:spTree>
    <p:extLst>
      <p:ext uri="{BB962C8B-B14F-4D97-AF65-F5344CB8AC3E}">
        <p14:creationId xmlns:p14="http://schemas.microsoft.com/office/powerpoint/2010/main" val="425560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8D24-7A3D-2547-8D37-1E06A8BE93B4}"/>
              </a:ext>
            </a:extLst>
          </p:cNvPr>
          <p:cNvSpPr>
            <a:spLocks noGrp="1"/>
          </p:cNvSpPr>
          <p:nvPr>
            <p:ph type="title"/>
          </p:nvPr>
        </p:nvSpPr>
        <p:spPr/>
        <p:txBody>
          <a:bodyPr/>
          <a:lstStyle/>
          <a:p>
            <a:r>
              <a:rPr lang="en-NL" b="1" dirty="0"/>
              <a:t>What is </a:t>
            </a:r>
            <a:r>
              <a:rPr lang="en-GB" b="1" dirty="0" err="1"/>
              <a:t>pt</a:t>
            </a:r>
            <a:r>
              <a:rPr lang="en-GB" b="1" dirty="0"/>
              <a:t>-online-schema-change (</a:t>
            </a:r>
            <a:r>
              <a:rPr lang="en-GB" b="1" dirty="0" err="1"/>
              <a:t>pt-osc</a:t>
            </a:r>
            <a:r>
              <a:rPr lang="en-GB" b="1" dirty="0"/>
              <a:t>)</a:t>
            </a:r>
            <a:endParaRPr lang="en-NL" b="1" dirty="0"/>
          </a:p>
        </p:txBody>
      </p:sp>
      <p:sp>
        <p:nvSpPr>
          <p:cNvPr id="3" name="Content Placeholder 2">
            <a:extLst>
              <a:ext uri="{FF2B5EF4-FFF2-40B4-BE49-F238E27FC236}">
                <a16:creationId xmlns:a16="http://schemas.microsoft.com/office/drawing/2014/main" id="{6B35A8C8-8DE9-504B-9330-29CE249E06F5}"/>
              </a:ext>
            </a:extLst>
          </p:cNvPr>
          <p:cNvSpPr>
            <a:spLocks noGrp="1"/>
          </p:cNvSpPr>
          <p:nvPr>
            <p:ph idx="1"/>
          </p:nvPr>
        </p:nvSpPr>
        <p:spPr/>
        <p:txBody>
          <a:bodyPr>
            <a:normAutofit/>
          </a:bodyPr>
          <a:lstStyle/>
          <a:p>
            <a:r>
              <a:rPr lang="en-GB" dirty="0"/>
              <a:t>A</a:t>
            </a:r>
            <a:r>
              <a:rPr lang="en-NL" dirty="0"/>
              <a:t> tool from </a:t>
            </a:r>
            <a:r>
              <a:rPr lang="en-GB" dirty="0" err="1"/>
              <a:t>Percona</a:t>
            </a:r>
            <a:r>
              <a:rPr lang="en-GB" dirty="0"/>
              <a:t> Toolkit (</a:t>
            </a:r>
            <a:r>
              <a:rPr lang="en-GB" dirty="0">
                <a:hlinkClick r:id="rId3"/>
              </a:rPr>
              <a:t>https://www.percona.com/doc/percona-toolkit/LATEST/index.html</a:t>
            </a:r>
            <a:r>
              <a:rPr lang="en-GB" dirty="0"/>
              <a:t> ) </a:t>
            </a:r>
          </a:p>
          <a:p>
            <a:endParaRPr lang="en-GB" dirty="0"/>
          </a:p>
          <a:p>
            <a:r>
              <a:rPr lang="en-GB" dirty="0" err="1"/>
              <a:t>pt</a:t>
            </a:r>
            <a:r>
              <a:rPr lang="en-GB" dirty="0"/>
              <a:t>-online-schema-change alters a table’s structure without blocking reads or writes</a:t>
            </a:r>
          </a:p>
          <a:p>
            <a:endParaRPr lang="en-GB" dirty="0"/>
          </a:p>
          <a:p>
            <a:r>
              <a:rPr lang="en-GB" dirty="0" err="1"/>
              <a:t>Percona</a:t>
            </a:r>
            <a:r>
              <a:rPr lang="en-GB" dirty="0"/>
              <a:t> Toolkit supports </a:t>
            </a:r>
            <a:r>
              <a:rPr lang="en-GB" dirty="0" err="1"/>
              <a:t>Percona</a:t>
            </a:r>
            <a:r>
              <a:rPr lang="en-GB" dirty="0"/>
              <a:t> Server for MySQL, MariaDB®, </a:t>
            </a:r>
            <a:r>
              <a:rPr lang="en-GB" dirty="0" err="1"/>
              <a:t>Percona</a:t>
            </a:r>
            <a:r>
              <a:rPr lang="en-GB" dirty="0"/>
              <a:t> Server for MongoDB and MongoDB.</a:t>
            </a:r>
          </a:p>
        </p:txBody>
      </p:sp>
    </p:spTree>
    <p:extLst>
      <p:ext uri="{BB962C8B-B14F-4D97-AF65-F5344CB8AC3E}">
        <p14:creationId xmlns:p14="http://schemas.microsoft.com/office/powerpoint/2010/main" val="129479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8D24-7A3D-2547-8D37-1E06A8BE93B4}"/>
              </a:ext>
            </a:extLst>
          </p:cNvPr>
          <p:cNvSpPr>
            <a:spLocks noGrp="1"/>
          </p:cNvSpPr>
          <p:nvPr>
            <p:ph type="title"/>
          </p:nvPr>
        </p:nvSpPr>
        <p:spPr/>
        <p:txBody>
          <a:bodyPr/>
          <a:lstStyle/>
          <a:p>
            <a:r>
              <a:rPr lang="en-NL" b="1" dirty="0"/>
              <a:t>How </a:t>
            </a:r>
            <a:r>
              <a:rPr lang="en-GB" b="1" dirty="0" err="1"/>
              <a:t>pt</a:t>
            </a:r>
            <a:r>
              <a:rPr lang="en-GB" b="1" dirty="0"/>
              <a:t>-online-schema-change</a:t>
            </a:r>
            <a:r>
              <a:rPr lang="en-NL" b="1" dirty="0"/>
              <a:t> works</a:t>
            </a:r>
          </a:p>
        </p:txBody>
      </p:sp>
      <p:sp>
        <p:nvSpPr>
          <p:cNvPr id="3" name="Content Placeholder 2">
            <a:extLst>
              <a:ext uri="{FF2B5EF4-FFF2-40B4-BE49-F238E27FC236}">
                <a16:creationId xmlns:a16="http://schemas.microsoft.com/office/drawing/2014/main" id="{6B35A8C8-8DE9-504B-9330-29CE249E06F5}"/>
              </a:ext>
            </a:extLst>
          </p:cNvPr>
          <p:cNvSpPr>
            <a:spLocks noGrp="1"/>
          </p:cNvSpPr>
          <p:nvPr>
            <p:ph idx="1"/>
          </p:nvPr>
        </p:nvSpPr>
        <p:spPr/>
        <p:txBody>
          <a:bodyPr>
            <a:normAutofit lnSpcReduction="10000"/>
          </a:bodyPr>
          <a:lstStyle/>
          <a:p>
            <a:r>
              <a:rPr lang="en-GB" b="1" dirty="0" err="1"/>
              <a:t>pt</a:t>
            </a:r>
            <a:r>
              <a:rPr lang="en-GB" b="1" dirty="0"/>
              <a:t>-online-schema-change</a:t>
            </a:r>
            <a:r>
              <a:rPr lang="en-GB" dirty="0"/>
              <a:t> emulates the way that MySQL alters tables internally, but it works on a copy of the table you wish to alter.</a:t>
            </a:r>
          </a:p>
          <a:p>
            <a:pPr marL="0" indent="0">
              <a:buNone/>
            </a:pPr>
            <a:endParaRPr lang="en-GB" dirty="0"/>
          </a:p>
          <a:p>
            <a:r>
              <a:rPr lang="en-GB" dirty="0"/>
              <a:t>This means that the original table is not locked, and clients may continue to read and change data in it.</a:t>
            </a:r>
          </a:p>
          <a:p>
            <a:pPr marL="0" indent="0">
              <a:buNone/>
            </a:pPr>
            <a:endParaRPr lang="en-GB" dirty="0"/>
          </a:p>
          <a:p>
            <a:r>
              <a:rPr lang="en-GB" dirty="0"/>
              <a:t>When the tool finishes copying data into the new table, it uses an atomic RENAME TABLE operation to simultaneously rename the original and new tables. After this is complete, the tool drops the original table.</a:t>
            </a:r>
          </a:p>
        </p:txBody>
      </p:sp>
    </p:spTree>
    <p:extLst>
      <p:ext uri="{BB962C8B-B14F-4D97-AF65-F5344CB8AC3E}">
        <p14:creationId xmlns:p14="http://schemas.microsoft.com/office/powerpoint/2010/main" val="342613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8D24-7A3D-2547-8D37-1E06A8BE93B4}"/>
              </a:ext>
            </a:extLst>
          </p:cNvPr>
          <p:cNvSpPr>
            <a:spLocks noGrp="1"/>
          </p:cNvSpPr>
          <p:nvPr>
            <p:ph type="title"/>
          </p:nvPr>
        </p:nvSpPr>
        <p:spPr/>
        <p:txBody>
          <a:bodyPr/>
          <a:lstStyle/>
          <a:p>
            <a:r>
              <a:rPr lang="en-NL" b="1" dirty="0"/>
              <a:t>How </a:t>
            </a:r>
            <a:r>
              <a:rPr lang="en-GB" b="1" dirty="0" err="1"/>
              <a:t>pt-osc</a:t>
            </a:r>
            <a:r>
              <a:rPr lang="en-GB" b="1" dirty="0"/>
              <a:t> handle load on server</a:t>
            </a:r>
            <a:endParaRPr lang="en-NL" b="1" dirty="0"/>
          </a:p>
        </p:txBody>
      </p:sp>
      <p:sp>
        <p:nvSpPr>
          <p:cNvPr id="3" name="Content Placeholder 2">
            <a:extLst>
              <a:ext uri="{FF2B5EF4-FFF2-40B4-BE49-F238E27FC236}">
                <a16:creationId xmlns:a16="http://schemas.microsoft.com/office/drawing/2014/main" id="{6B35A8C8-8DE9-504B-9330-29CE249E06F5}"/>
              </a:ext>
            </a:extLst>
          </p:cNvPr>
          <p:cNvSpPr>
            <a:spLocks noGrp="1"/>
          </p:cNvSpPr>
          <p:nvPr>
            <p:ph idx="1"/>
          </p:nvPr>
        </p:nvSpPr>
        <p:spPr>
          <a:xfrm>
            <a:off x="838200" y="1825625"/>
            <a:ext cx="10515600" cy="4667250"/>
          </a:xfrm>
        </p:spPr>
        <p:txBody>
          <a:bodyPr>
            <a:normAutofit/>
          </a:bodyPr>
          <a:lstStyle/>
          <a:p>
            <a:r>
              <a:rPr lang="en-GB" dirty="0"/>
              <a:t>Pt-</a:t>
            </a:r>
            <a:r>
              <a:rPr lang="en-GB" dirty="0" err="1"/>
              <a:t>osc</a:t>
            </a:r>
            <a:r>
              <a:rPr lang="en-GB" dirty="0"/>
              <a:t> copy data from old table to new table (with altered structure) in chunks.</a:t>
            </a:r>
          </a:p>
          <a:p>
            <a:r>
              <a:rPr lang="en-GB" dirty="0"/>
              <a:t>It might happen that we have an unexpected load on the server when we perform the alter of a table.</a:t>
            </a:r>
          </a:p>
          <a:p>
            <a:r>
              <a:rPr lang="en-GB" dirty="0"/>
              <a:t>In order to protect the server, </a:t>
            </a:r>
            <a:r>
              <a:rPr lang="en-GB" dirty="0" err="1"/>
              <a:t>pt-osc</a:t>
            </a:r>
            <a:r>
              <a:rPr lang="en-GB" dirty="0"/>
              <a:t> can throttling the copying of data to the new table in those cases.</a:t>
            </a:r>
          </a:p>
          <a:p>
            <a:r>
              <a:rPr lang="en-GB" dirty="0"/>
              <a:t>EXPLAIN is used to estimate the chunk size.</a:t>
            </a:r>
          </a:p>
          <a:p>
            <a:r>
              <a:rPr lang="en-GB" dirty="0"/>
              <a:t>Pt-</a:t>
            </a:r>
            <a:r>
              <a:rPr lang="en-GB" dirty="0" err="1"/>
              <a:t>osc</a:t>
            </a:r>
            <a:r>
              <a:rPr lang="en-GB" dirty="0"/>
              <a:t> analyses copied data and adjusts chunk-time if is too big.</a:t>
            </a:r>
          </a:p>
          <a:p>
            <a:r>
              <a:rPr lang="en-GB" dirty="0"/>
              <a:t>The numbers of threads running are also taken into consideration when data is copied.</a:t>
            </a:r>
          </a:p>
        </p:txBody>
      </p:sp>
    </p:spTree>
    <p:extLst>
      <p:ext uri="{BB962C8B-B14F-4D97-AF65-F5344CB8AC3E}">
        <p14:creationId xmlns:p14="http://schemas.microsoft.com/office/powerpoint/2010/main" val="5976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8D24-7A3D-2547-8D37-1E06A8BE93B4}"/>
              </a:ext>
            </a:extLst>
          </p:cNvPr>
          <p:cNvSpPr>
            <a:spLocks noGrp="1"/>
          </p:cNvSpPr>
          <p:nvPr>
            <p:ph type="title"/>
          </p:nvPr>
        </p:nvSpPr>
        <p:spPr/>
        <p:txBody>
          <a:bodyPr/>
          <a:lstStyle/>
          <a:p>
            <a:r>
              <a:rPr lang="en-NL" b="1" dirty="0"/>
              <a:t>How </a:t>
            </a:r>
            <a:r>
              <a:rPr lang="en-GB" b="1" dirty="0" err="1"/>
              <a:t>pt</a:t>
            </a:r>
            <a:r>
              <a:rPr lang="en-GB" b="1" dirty="0"/>
              <a:t>-online-schema-change handle FK</a:t>
            </a:r>
            <a:endParaRPr lang="en-NL" b="1" dirty="0"/>
          </a:p>
        </p:txBody>
      </p:sp>
      <p:sp>
        <p:nvSpPr>
          <p:cNvPr id="3" name="Content Placeholder 2">
            <a:extLst>
              <a:ext uri="{FF2B5EF4-FFF2-40B4-BE49-F238E27FC236}">
                <a16:creationId xmlns:a16="http://schemas.microsoft.com/office/drawing/2014/main" id="{6B35A8C8-8DE9-504B-9330-29CE249E06F5}"/>
              </a:ext>
            </a:extLst>
          </p:cNvPr>
          <p:cNvSpPr>
            <a:spLocks noGrp="1"/>
          </p:cNvSpPr>
          <p:nvPr>
            <p:ph idx="1"/>
          </p:nvPr>
        </p:nvSpPr>
        <p:spPr/>
        <p:txBody>
          <a:bodyPr>
            <a:normAutofit fontScale="92500" lnSpcReduction="10000"/>
          </a:bodyPr>
          <a:lstStyle/>
          <a:p>
            <a:r>
              <a:rPr lang="en-GB" dirty="0"/>
              <a:t>Foreign keys complicate the tool’s operation and introduce additional risk.</a:t>
            </a:r>
          </a:p>
          <a:p>
            <a:pPr marL="0" indent="0">
              <a:buNone/>
            </a:pPr>
            <a:endParaRPr lang="en-GB" dirty="0"/>
          </a:p>
          <a:p>
            <a:r>
              <a:rPr lang="en-GB" dirty="0"/>
              <a:t>The tool must update foreign keys to refer to the new table after the schema change is complete.</a:t>
            </a:r>
          </a:p>
          <a:p>
            <a:pPr marL="0" indent="0">
              <a:buNone/>
            </a:pPr>
            <a:endParaRPr lang="en-GB" dirty="0"/>
          </a:p>
          <a:p>
            <a:r>
              <a:rPr lang="en-GB" dirty="0"/>
              <a:t>The tool supports two methods for accomplishing this:</a:t>
            </a:r>
          </a:p>
          <a:p>
            <a:pPr lvl="1"/>
            <a:r>
              <a:rPr lang="en-GB" b="1" dirty="0" err="1">
                <a:effectLst/>
              </a:rPr>
              <a:t>rebuild_constraints</a:t>
            </a:r>
            <a:endParaRPr lang="en-GB" b="1" dirty="0">
              <a:effectLst/>
            </a:endParaRPr>
          </a:p>
          <a:p>
            <a:pPr lvl="1"/>
            <a:r>
              <a:rPr lang="en-GB" b="1" dirty="0" err="1">
                <a:effectLst/>
              </a:rPr>
              <a:t>drop_swap</a:t>
            </a:r>
            <a:endParaRPr lang="en-GB" b="1" dirty="0">
              <a:effectLst/>
            </a:endParaRPr>
          </a:p>
          <a:p>
            <a:pPr lvl="1"/>
            <a:endParaRPr lang="en-GB" b="1" dirty="0"/>
          </a:p>
          <a:p>
            <a:r>
              <a:rPr lang="en-GB" dirty="0"/>
              <a:t>Due to a limitation in MySQL, foreign keys will not have the same names after the ALTER that they did prior to it. </a:t>
            </a:r>
          </a:p>
          <a:p>
            <a:pPr lvl="1"/>
            <a:endParaRPr lang="en-GB" b="1" dirty="0">
              <a:effectLst/>
            </a:endParaRPr>
          </a:p>
        </p:txBody>
      </p:sp>
    </p:spTree>
    <p:extLst>
      <p:ext uri="{BB962C8B-B14F-4D97-AF65-F5344CB8AC3E}">
        <p14:creationId xmlns:p14="http://schemas.microsoft.com/office/powerpoint/2010/main" val="236226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8D24-7A3D-2547-8D37-1E06A8BE93B4}"/>
              </a:ext>
            </a:extLst>
          </p:cNvPr>
          <p:cNvSpPr>
            <a:spLocks noGrp="1"/>
          </p:cNvSpPr>
          <p:nvPr>
            <p:ph type="title"/>
          </p:nvPr>
        </p:nvSpPr>
        <p:spPr>
          <a:xfrm>
            <a:off x="838199" y="365125"/>
            <a:ext cx="11154103" cy="1325563"/>
          </a:xfrm>
        </p:spPr>
        <p:txBody>
          <a:bodyPr/>
          <a:lstStyle/>
          <a:p>
            <a:r>
              <a:rPr lang="en-GB" b="1" dirty="0"/>
              <a:t>How </a:t>
            </a:r>
            <a:r>
              <a:rPr lang="en-GB" b="1" dirty="0" err="1"/>
              <a:t>pt-osc</a:t>
            </a:r>
            <a:r>
              <a:rPr lang="en-GB" b="1" dirty="0"/>
              <a:t> handle FK with </a:t>
            </a:r>
            <a:r>
              <a:rPr lang="en-GB" b="1" dirty="0" err="1">
                <a:effectLst/>
              </a:rPr>
              <a:t>rebuild_constraints</a:t>
            </a:r>
            <a:r>
              <a:rPr lang="en-GB" b="1" dirty="0">
                <a:effectLst/>
              </a:rPr>
              <a:t> option</a:t>
            </a:r>
            <a:endParaRPr lang="en-NL" b="1" dirty="0"/>
          </a:p>
        </p:txBody>
      </p:sp>
      <p:sp>
        <p:nvSpPr>
          <p:cNvPr id="3" name="Content Placeholder 2">
            <a:extLst>
              <a:ext uri="{FF2B5EF4-FFF2-40B4-BE49-F238E27FC236}">
                <a16:creationId xmlns:a16="http://schemas.microsoft.com/office/drawing/2014/main" id="{6B35A8C8-8DE9-504B-9330-29CE249E06F5}"/>
              </a:ext>
            </a:extLst>
          </p:cNvPr>
          <p:cNvSpPr>
            <a:spLocks noGrp="1"/>
          </p:cNvSpPr>
          <p:nvPr>
            <p:ph idx="1"/>
          </p:nvPr>
        </p:nvSpPr>
        <p:spPr>
          <a:xfrm>
            <a:off x="838200" y="2051823"/>
            <a:ext cx="10515600" cy="4125139"/>
          </a:xfrm>
        </p:spPr>
        <p:txBody>
          <a:bodyPr>
            <a:normAutofit/>
          </a:bodyPr>
          <a:lstStyle/>
          <a:p>
            <a:r>
              <a:rPr lang="en-GB" dirty="0"/>
              <a:t>This method uses </a:t>
            </a:r>
            <a:r>
              <a:rPr lang="en-GB" dirty="0">
                <a:effectLst/>
              </a:rPr>
              <a:t>ALTER</a:t>
            </a:r>
            <a:r>
              <a:rPr lang="en-GB" dirty="0"/>
              <a:t> </a:t>
            </a:r>
            <a:r>
              <a:rPr lang="en-GB" dirty="0">
                <a:effectLst/>
              </a:rPr>
              <a:t>TABLE</a:t>
            </a:r>
            <a:r>
              <a:rPr lang="en-GB" dirty="0"/>
              <a:t> to drop and re-add foreign key constraints that reference the new table. </a:t>
            </a:r>
          </a:p>
          <a:p>
            <a:pPr marL="0" indent="0">
              <a:buNone/>
            </a:pPr>
            <a:endParaRPr lang="en-GB" dirty="0"/>
          </a:p>
          <a:p>
            <a:r>
              <a:rPr lang="en-GB" dirty="0"/>
              <a:t>This doesn’t work for all cases (for example, in HMR, when trying to alter a column from order table, it failed)</a:t>
            </a:r>
          </a:p>
          <a:p>
            <a:pPr marL="0" indent="0">
              <a:buNone/>
            </a:pPr>
            <a:endParaRPr lang="en-GB" dirty="0"/>
          </a:p>
        </p:txBody>
      </p:sp>
    </p:spTree>
    <p:extLst>
      <p:ext uri="{BB962C8B-B14F-4D97-AF65-F5344CB8AC3E}">
        <p14:creationId xmlns:p14="http://schemas.microsoft.com/office/powerpoint/2010/main" val="212276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8D24-7A3D-2547-8D37-1E06A8BE93B4}"/>
              </a:ext>
            </a:extLst>
          </p:cNvPr>
          <p:cNvSpPr>
            <a:spLocks noGrp="1"/>
          </p:cNvSpPr>
          <p:nvPr>
            <p:ph type="title"/>
          </p:nvPr>
        </p:nvSpPr>
        <p:spPr>
          <a:xfrm>
            <a:off x="838199" y="365125"/>
            <a:ext cx="11154103" cy="1325563"/>
          </a:xfrm>
        </p:spPr>
        <p:txBody>
          <a:bodyPr/>
          <a:lstStyle/>
          <a:p>
            <a:r>
              <a:rPr lang="en-GB" b="1" dirty="0"/>
              <a:t>How </a:t>
            </a:r>
            <a:r>
              <a:rPr lang="en-GB" b="1" dirty="0" err="1"/>
              <a:t>pt-osc</a:t>
            </a:r>
            <a:r>
              <a:rPr lang="en-GB" b="1" dirty="0"/>
              <a:t> handle FK with </a:t>
            </a:r>
            <a:r>
              <a:rPr lang="en-GB" b="1" dirty="0" err="1">
                <a:effectLst/>
              </a:rPr>
              <a:t>drop_swap</a:t>
            </a:r>
            <a:r>
              <a:rPr lang="en-GB" b="1" dirty="0">
                <a:effectLst/>
              </a:rPr>
              <a:t> option</a:t>
            </a:r>
            <a:endParaRPr lang="en-NL" b="1" dirty="0"/>
          </a:p>
        </p:txBody>
      </p:sp>
      <p:sp>
        <p:nvSpPr>
          <p:cNvPr id="3" name="Content Placeholder 2">
            <a:extLst>
              <a:ext uri="{FF2B5EF4-FFF2-40B4-BE49-F238E27FC236}">
                <a16:creationId xmlns:a16="http://schemas.microsoft.com/office/drawing/2014/main" id="{6B35A8C8-8DE9-504B-9330-29CE249E06F5}"/>
              </a:ext>
            </a:extLst>
          </p:cNvPr>
          <p:cNvSpPr>
            <a:spLocks noGrp="1"/>
          </p:cNvSpPr>
          <p:nvPr>
            <p:ph idx="1"/>
          </p:nvPr>
        </p:nvSpPr>
        <p:spPr/>
        <p:txBody>
          <a:bodyPr>
            <a:normAutofit lnSpcReduction="10000"/>
          </a:bodyPr>
          <a:lstStyle/>
          <a:p>
            <a:r>
              <a:rPr lang="en-GB" dirty="0"/>
              <a:t>Disable foreign key checks (FOREIGN_KEY_CHECKS=0), then drop the original table before renaming the new table into its place.</a:t>
            </a:r>
          </a:p>
          <a:p>
            <a:pPr marL="0" indent="0">
              <a:buNone/>
            </a:pPr>
            <a:endParaRPr lang="en-GB" dirty="0"/>
          </a:p>
          <a:p>
            <a:r>
              <a:rPr lang="en-GB" dirty="0"/>
              <a:t>This is different from the normal method of swapping the old and new table, which uses an atomic </a:t>
            </a:r>
            <a:r>
              <a:rPr lang="en-GB" dirty="0">
                <a:effectLst/>
              </a:rPr>
              <a:t>RENAME</a:t>
            </a:r>
            <a:r>
              <a:rPr lang="en-GB" dirty="0"/>
              <a:t> that is undetectable to client applications.</a:t>
            </a:r>
            <a:r>
              <a:rPr lang="en-NL" dirty="0"/>
              <a:t> Because of this reason, using this method is </a:t>
            </a:r>
            <a:r>
              <a:rPr lang="en-GB" dirty="0"/>
              <a:t>riskier.</a:t>
            </a:r>
          </a:p>
          <a:p>
            <a:pPr marL="0" indent="0">
              <a:buNone/>
            </a:pPr>
            <a:endParaRPr lang="en-GB" dirty="0"/>
          </a:p>
          <a:p>
            <a:r>
              <a:rPr lang="en-GB" dirty="0"/>
              <a:t>If there is an error and the new table cannot be renamed into the place of the old one, then it is too late to abort, because the old table is gone permanently.</a:t>
            </a:r>
          </a:p>
        </p:txBody>
      </p:sp>
    </p:spTree>
    <p:extLst>
      <p:ext uri="{BB962C8B-B14F-4D97-AF65-F5344CB8AC3E}">
        <p14:creationId xmlns:p14="http://schemas.microsoft.com/office/powerpoint/2010/main" val="319896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8D24-7A3D-2547-8D37-1E06A8BE93B4}"/>
              </a:ext>
            </a:extLst>
          </p:cNvPr>
          <p:cNvSpPr>
            <a:spLocks noGrp="1"/>
          </p:cNvSpPr>
          <p:nvPr>
            <p:ph type="title"/>
          </p:nvPr>
        </p:nvSpPr>
        <p:spPr/>
        <p:txBody>
          <a:bodyPr/>
          <a:lstStyle/>
          <a:p>
            <a:r>
              <a:rPr lang="en-NL" b="1" dirty="0"/>
              <a:t>How </a:t>
            </a:r>
            <a:r>
              <a:rPr lang="en-GB" b="1" dirty="0" err="1"/>
              <a:t>pt-osc</a:t>
            </a:r>
            <a:r>
              <a:rPr lang="en-GB" b="1" dirty="0"/>
              <a:t> handle master-slave changes</a:t>
            </a:r>
            <a:endParaRPr lang="en-NL" b="1" dirty="0"/>
          </a:p>
        </p:txBody>
      </p:sp>
      <p:sp>
        <p:nvSpPr>
          <p:cNvPr id="3" name="Content Placeholder 2">
            <a:extLst>
              <a:ext uri="{FF2B5EF4-FFF2-40B4-BE49-F238E27FC236}">
                <a16:creationId xmlns:a16="http://schemas.microsoft.com/office/drawing/2014/main" id="{6B35A8C8-8DE9-504B-9330-29CE249E06F5}"/>
              </a:ext>
            </a:extLst>
          </p:cNvPr>
          <p:cNvSpPr>
            <a:spLocks noGrp="1"/>
          </p:cNvSpPr>
          <p:nvPr>
            <p:ph idx="1"/>
          </p:nvPr>
        </p:nvSpPr>
        <p:spPr/>
        <p:txBody>
          <a:bodyPr>
            <a:normAutofit/>
          </a:bodyPr>
          <a:lstStyle/>
          <a:p>
            <a:r>
              <a:rPr lang="en-GB" dirty="0"/>
              <a:t>Because </a:t>
            </a:r>
            <a:r>
              <a:rPr lang="en-GB" dirty="0" err="1"/>
              <a:t>pt-osc</a:t>
            </a:r>
            <a:r>
              <a:rPr lang="en-GB" dirty="0"/>
              <a:t> alter table by creating a new temporary table, when we have master-slave setup those changes can put pression on replication and it might happens that slave to be delayed. </a:t>
            </a:r>
          </a:p>
          <a:p>
            <a:pPr marL="0" indent="0">
              <a:buNone/>
            </a:pPr>
            <a:endParaRPr lang="en-GB" dirty="0"/>
          </a:p>
          <a:p>
            <a:r>
              <a:rPr lang="en-GB" dirty="0"/>
              <a:t>In order to prevent this, </a:t>
            </a:r>
            <a:r>
              <a:rPr lang="en-GB" dirty="0" err="1"/>
              <a:t>pt-osc</a:t>
            </a:r>
            <a:r>
              <a:rPr lang="en-GB" dirty="0"/>
              <a:t> has an option to check slave lag and throttling copying of data in case some slave have delay.</a:t>
            </a:r>
            <a:endParaRPr lang="en-NL" dirty="0"/>
          </a:p>
        </p:txBody>
      </p:sp>
    </p:spTree>
    <p:extLst>
      <p:ext uri="{BB962C8B-B14F-4D97-AF65-F5344CB8AC3E}">
        <p14:creationId xmlns:p14="http://schemas.microsoft.com/office/powerpoint/2010/main" val="3908622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1064</Words>
  <Application>Microsoft Macintosh PowerPoint</Application>
  <PresentationFormat>Widescreen</PresentationFormat>
  <Paragraphs>94</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DB changes with pt-online-schema-change</vt:lpstr>
      <vt:lpstr>Agenda</vt:lpstr>
      <vt:lpstr>What is pt-online-schema-change (pt-osc)</vt:lpstr>
      <vt:lpstr>How pt-online-schema-change works</vt:lpstr>
      <vt:lpstr>How pt-osc handle load on server</vt:lpstr>
      <vt:lpstr>How pt-online-schema-change handle FK</vt:lpstr>
      <vt:lpstr>How pt-osc handle FK with rebuild_constraints option</vt:lpstr>
      <vt:lpstr>How pt-osc handle FK with drop_swap option</vt:lpstr>
      <vt:lpstr>How pt-osc handle master-slave changes</vt:lpstr>
      <vt:lpstr>Hammer proposal</vt:lpstr>
      <vt:lpstr>DEMO with master slave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Constantin Oancea</dc:creator>
  <cp:lastModifiedBy>Constantin Oancea</cp:lastModifiedBy>
  <cp:revision>21</cp:revision>
  <dcterms:created xsi:type="dcterms:W3CDTF">2020-09-28T07:28:17Z</dcterms:created>
  <dcterms:modified xsi:type="dcterms:W3CDTF">2020-09-30T10:01:31Z</dcterms:modified>
</cp:coreProperties>
</file>